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82" r:id="rId3"/>
    <p:sldId id="281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279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67A8C2-9325-A79E-B37E-B68E166DA778}" v="59" dt="2022-04-09T15:24:13.8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 Mehedi Hasan" userId="5eb39d97-deb0-466a-af4c-298e34812974" providerId="ADAL" clId="{48EE4AF3-8B52-4E33-9035-AF28AB95C2D3}"/>
    <pc:docChg chg="modSld">
      <pc:chgData name="Dr. Md Mehedi Hasan" userId="5eb39d97-deb0-466a-af4c-298e34812974" providerId="ADAL" clId="{48EE4AF3-8B52-4E33-9035-AF28AB95C2D3}" dt="2022-04-03T03:42:02.468" v="1" actId="20577"/>
      <pc:docMkLst>
        <pc:docMk/>
      </pc:docMkLst>
      <pc:sldChg chg="modSp mod">
        <pc:chgData name="Dr. Md Mehedi Hasan" userId="5eb39d97-deb0-466a-af4c-298e34812974" providerId="ADAL" clId="{48EE4AF3-8B52-4E33-9035-AF28AB95C2D3}" dt="2022-04-03T03:42:02.468" v="1" actId="20577"/>
        <pc:sldMkLst>
          <pc:docMk/>
          <pc:sldMk cId="1708791887" sldId="288"/>
        </pc:sldMkLst>
        <pc:spChg chg="mod">
          <ac:chgData name="Dr. Md Mehedi Hasan" userId="5eb39d97-deb0-466a-af4c-298e34812974" providerId="ADAL" clId="{48EE4AF3-8B52-4E33-9035-AF28AB95C2D3}" dt="2022-04-03T03:42:02.468" v="1" actId="20577"/>
          <ac:spMkLst>
            <pc:docMk/>
            <pc:sldMk cId="1708791887" sldId="288"/>
            <ac:spMk id="6" creationId="{00000000-0000-0000-0000-000000000000}"/>
          </ac:spMkLst>
        </pc:spChg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Dr. Md Mehedi Hasan" userId="S::mmhasan@aiub.edu::5eb39d97-deb0-466a-af4c-298e34812974" providerId="AD" clId="Web-{2767A8C2-9325-A79E-B37E-B68E166DA778}"/>
    <pc:docChg chg="modSld">
      <pc:chgData name="Dr. Md Mehedi Hasan" userId="S::mmhasan@aiub.edu::5eb39d97-deb0-466a-af4c-298e34812974" providerId="AD" clId="Web-{2767A8C2-9325-A79E-B37E-B68E166DA778}" dt="2022-04-09T15:24:09.807" v="53"/>
      <pc:docMkLst>
        <pc:docMk/>
      </pc:docMkLst>
      <pc:sldChg chg="modSp">
        <pc:chgData name="Dr. Md Mehedi Hasan" userId="S::mmhasan@aiub.edu::5eb39d97-deb0-466a-af4c-298e34812974" providerId="AD" clId="Web-{2767A8C2-9325-A79E-B37E-B68E166DA778}" dt="2022-04-09T15:24:09.807" v="53"/>
        <pc:sldMkLst>
          <pc:docMk/>
          <pc:sldMk cId="700707328" sldId="256"/>
        </pc:sldMkLst>
        <pc:graphicFrameChg chg="mod modGraphic">
          <ac:chgData name="Dr. Md Mehedi Hasan" userId="S::mmhasan@aiub.edu::5eb39d97-deb0-466a-af4c-298e34812974" providerId="AD" clId="Web-{2767A8C2-9325-A79E-B37E-B68E166DA778}" dt="2022-04-09T15:24:09.807" v="53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CB9A3-A835-403E-AB43-D9E7A06168D2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9A7AA-1F1F-4FE4-ADAB-8BB85BB80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46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9" y="1151930"/>
            <a:ext cx="7358063" cy="2321719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25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9" y="3536156"/>
            <a:ext cx="7358063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78799900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faculty.cs.niu.edu/~byrnes/csci360/notes/360shift.htm" TargetMode="Externa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0052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750139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Spring 24-25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fi-FI" i="1" dirty="0"/>
                        <a:t>Sumaiya Malik;   malik.sumaiya@aiub.edu 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</a:t>
            </a:r>
            <a:r>
              <a:rPr lang="en-US"/>
              <a:t>Title: Computer Organization and Architecture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SAR Instruction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1811911"/>
            <a:ext cx="8145998" cy="2189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SAR Instruction (shift arithmetic right) operates like SHR , with one difference: the 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msb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retains Its original value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The syntax is: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SAR destination,1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SAR destination, CL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25711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Division by Right Shift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59" y="1798415"/>
            <a:ext cx="8408477" cy="3038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Left shift doubles the destination's value,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Similarly, it’s reasonable to guess that a right shift might divide it by 2. This Is correct for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numbers.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odd numbers, a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 shift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halves it and rounds down to the nearest integer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example, if BL contains 00000101 = 5, then after a right shift. BL  will contain 00000010 = 2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22933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Signed and Unsigned Division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2216698"/>
            <a:ext cx="8145998" cy="2613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case of division by right shifts, we need to make a distinction between signed and unsigned numbers.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an unsigned interpretation is being given, SHR should be used.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 signed interpretation, SAR  must be used, because it preserves the sign.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24695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ROTATE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1949364"/>
            <a:ext cx="8599546" cy="3463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Rotates work like the shifts, except that when a bit Is shifted out one end of an operand it is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put back in the other end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These instructions can be used to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examine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and/or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 bits or groups of bits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*** Logic, shift, and rotate instructions is used to do binary and hexadecimal I/O.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ability to read and write numbers will let us solve a great variety of problem.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53165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Rotate Left (ROL)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2163463"/>
            <a:ext cx="8272000" cy="3463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instruction ROL (rotate left) shifts bits to the left. The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msb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shifted into the rightmost bit.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CF also gets the bit shifted out of the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msb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 can think of the destination bits forming a circle, with the least significant bit following the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msb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the circle.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 destination, 1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 destination, CL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26204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Rotate Right (ROR)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59" y="2108639"/>
            <a:ext cx="7057349" cy="2613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instruction ROR (rotate right) works just like ROL except that the bits are rotated to the right.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rightmost bit is shifted into the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msb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also into the CF 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ROR destination, 1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ROR destination, CL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27291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ROL, ROR and CF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59" y="2108639"/>
            <a:ext cx="8312943" cy="2189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ROL and ROR, CF reflects the bit that is rotated out.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 and ROR can be used to inspect the bits in a byte or word, without changing the contents.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Example: Use ROL to count the number of 1 bits in BX, without changing BX. Put the answer in AX.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37069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RCL (Rotate Carry Left)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2163463"/>
            <a:ext cx="8145998" cy="3888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Instruction RCL (Rotate through Carry LEFT) shifts the bits of the destination to the left.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msb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shifted Into the CF and the previous value of CF is shifted Into the rightmost bit.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other words, RCL works like Just like ROL, except that CF is part of the circle of bits being rotated. The syntax is: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RCL destination,1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RCL destination, CL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13895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RCR (Rotate Carry Right)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2045051"/>
            <a:ext cx="8585898" cy="2189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Instruction RCR (Rotate through Carry RIGHT) works just like RCL except the bits are rotated to the right. The syntax is: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RCR destination,1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RCR destination, CL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14114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Reversing Bit Pattern Application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59" y="2225907"/>
            <a:ext cx="8722377" cy="2640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Expectation: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AL contains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11011100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we want to make it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00111011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SHL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shift the bits out the left end of AL Into CF.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 use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RCR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move them Into the left end of another</a:t>
            </a:r>
            <a:b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register (i.e.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 the above operation 8 times for 8 bits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93557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553640" y="1768078"/>
            <a:ext cx="7929563" cy="4232672"/>
          </a:xfrm>
          <a:prstGeom prst="rect">
            <a:avLst/>
          </a:prstGeom>
        </p:spPr>
        <p:txBody>
          <a:bodyPr>
            <a:noAutofit/>
          </a:bodyPr>
          <a:lstStyle/>
          <a:p>
            <a:pPr marL="401822" indent="-401822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Bits can be shifted </a:t>
            </a:r>
            <a:r>
              <a:rPr sz="2257" b="1" dirty="0">
                <a:solidFill>
                  <a:schemeClr val="tx1"/>
                </a:solidFill>
              </a:rPr>
              <a:t>left or right </a:t>
            </a:r>
            <a:r>
              <a:rPr sz="2257" dirty="0">
                <a:solidFill>
                  <a:schemeClr val="tx1"/>
                </a:solidFill>
              </a:rPr>
              <a:t>in a register or memory location. </a:t>
            </a:r>
          </a:p>
          <a:p>
            <a:pPr marL="401822" indent="-401822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57" dirty="0">
                <a:solidFill>
                  <a:schemeClr val="tx1"/>
                </a:solidFill>
              </a:rPr>
              <a:t>W</a:t>
            </a:r>
            <a:r>
              <a:rPr sz="2257" dirty="0">
                <a:solidFill>
                  <a:schemeClr val="tx1"/>
                </a:solidFill>
              </a:rPr>
              <a:t>hen a bit is shifted out, it goes into CF. </a:t>
            </a:r>
          </a:p>
          <a:p>
            <a:pPr marL="401822" indent="-401822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Because a </a:t>
            </a:r>
            <a:r>
              <a:rPr sz="2257" b="1" dirty="0">
                <a:solidFill>
                  <a:schemeClr val="tx1"/>
                </a:solidFill>
              </a:rPr>
              <a:t>left shift doubles </a:t>
            </a:r>
            <a:r>
              <a:rPr sz="2257" dirty="0">
                <a:solidFill>
                  <a:schemeClr val="tx1"/>
                </a:solidFill>
              </a:rPr>
              <a:t>a number and a </a:t>
            </a:r>
            <a:r>
              <a:rPr sz="2257" b="1" dirty="0">
                <a:solidFill>
                  <a:schemeClr val="tx1"/>
                </a:solidFill>
              </a:rPr>
              <a:t>right shift halves </a:t>
            </a:r>
            <a:r>
              <a:rPr sz="2257" dirty="0">
                <a:solidFill>
                  <a:schemeClr val="tx1"/>
                </a:solidFill>
              </a:rPr>
              <a:t>it, these instructions give us a way to multiply and divide powers of 2.</a:t>
            </a:r>
          </a:p>
          <a:p>
            <a:pPr marL="401822" indent="-401822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Shifting is much </a:t>
            </a:r>
            <a:r>
              <a:rPr sz="2257" b="1" dirty="0">
                <a:solidFill>
                  <a:schemeClr val="tx1"/>
                </a:solidFill>
              </a:rPr>
              <a:t>faster</a:t>
            </a:r>
            <a:r>
              <a:rPr sz="2257" dirty="0">
                <a:solidFill>
                  <a:schemeClr val="tx1"/>
                </a:solidFill>
              </a:rPr>
              <a:t> than Multiplication and Division.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5" name="Shape 38"/>
          <p:cNvSpPr>
            <a:spLocks noGrp="1"/>
          </p:cNvSpPr>
          <p:nvPr>
            <p:ph type="title"/>
          </p:nvPr>
        </p:nvSpPr>
        <p:spPr>
          <a:xfrm>
            <a:off x="203260" y="536022"/>
            <a:ext cx="7358063" cy="75062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Overview: SHIFT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22346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Binary and Hex Input &amp; Output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0867" y="1802973"/>
            <a:ext cx="8842266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 Input: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Lets assume a program reads In a binary number from the keyboard, followed by a carriage return.  [i.e. string of 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 and 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s]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Conversion in bit value needs to be done  as soon as the input character is entered.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 that collect the bits in register.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read a binary number from keyboard and store it in BX: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2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71" y="4480629"/>
            <a:ext cx="7123278" cy="222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03260" y="396538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8456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Binary Output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59" y="1847843"/>
            <a:ext cx="7985397" cy="1339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Outputting the contents of BX in binary also involves the shift operation.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 for Binary output: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3260" y="3718535"/>
            <a:ext cx="6647916" cy="283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41374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Hex Input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2055698"/>
            <a:ext cx="8353886" cy="3463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Hex input consists of digits ("0" to "9") and letters ("A" to "F”) followed by a carriage return.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simplicity, we will assume that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Only uppercase letters are used, and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user inputs no more than four hex characters.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process of converting characters to binary values is more Involved than it was for binary input, and BX must be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shifted four times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make room for a hex value. 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36480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Algorithm for hex input</a:t>
            </a:r>
            <a:endParaRPr sz="3600" b="1" dirty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3260" y="2225907"/>
            <a:ext cx="7358063" cy="387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35332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Algorithm for Hex Output</a:t>
            </a:r>
            <a:endParaRPr sz="3600" b="1" dirty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3260" y="2163462"/>
            <a:ext cx="7358063" cy="414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65131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81890" y="1942145"/>
            <a:ext cx="75368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and </a:t>
            </a:r>
            <a:r>
              <a:rPr lang="en-US" dirty="0">
                <a:ea typeface="Times New Roman" panose="02020603050405020304" pitchFamily="18" charset="0"/>
              </a:rPr>
              <a:t>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hlinkClick r:id="rId2"/>
              </a:rPr>
              <a:t>http://faculty.cs.niu.edu/~byrnes/csci360/notes/360shift.htm</a:t>
            </a: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543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678873" y="1998023"/>
            <a:ext cx="76338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Yu </a:t>
            </a:r>
            <a:r>
              <a:rPr lang="en-US" sz="2000" dirty="0">
                <a:ea typeface="Times New Roman" panose="02020603050405020304" pitchFamily="18" charset="0"/>
              </a:rPr>
              <a:t>and Charles </a:t>
            </a:r>
            <a:r>
              <a:rPr lang="en-US" sz="2000" dirty="0" err="1">
                <a:ea typeface="Times New Roman" panose="02020603050405020304" pitchFamily="18" charset="0"/>
              </a:rPr>
              <a:t>Marut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Essentials of Computer Organization and Architecture, (Third Edition), Linda Null and Julia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Lobur</a:t>
            </a:r>
            <a:endParaRPr lang="en-US" sz="20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W. Stallings, “Computer Organization and Architecture: Designing for performance”, 67h Edition, Prentice Hall of India, 2003, ISBN 81 – 203 – 2962 – 7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Computer Organization and Architecture by John P. Haynes.</a:t>
            </a:r>
            <a:endParaRPr lang="en-US" sz="20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37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xfrm>
            <a:off x="339328" y="2196702"/>
            <a:ext cx="8465344" cy="466129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Rotates work like the shifts, except that when a bit Is shifted out one end of an operand it is </a:t>
            </a:r>
            <a:r>
              <a:rPr sz="2257" b="1" dirty="0">
                <a:solidFill>
                  <a:schemeClr val="tx1"/>
                </a:solidFill>
              </a:rPr>
              <a:t>put back in the other end</a:t>
            </a:r>
            <a:r>
              <a:rPr sz="2257" dirty="0">
                <a:solidFill>
                  <a:schemeClr val="tx1"/>
                </a:solidFill>
              </a:rPr>
              <a:t>. </a:t>
            </a:r>
          </a:p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These instructions can be used to </a:t>
            </a:r>
            <a:r>
              <a:rPr sz="2257" b="1" dirty="0">
                <a:solidFill>
                  <a:schemeClr val="tx1"/>
                </a:solidFill>
              </a:rPr>
              <a:t>examine</a:t>
            </a:r>
            <a:r>
              <a:rPr sz="2257" dirty="0">
                <a:solidFill>
                  <a:schemeClr val="tx1"/>
                </a:solidFill>
              </a:rPr>
              <a:t> and/or </a:t>
            </a:r>
            <a:r>
              <a:rPr sz="2257" b="1" dirty="0">
                <a:solidFill>
                  <a:schemeClr val="tx1"/>
                </a:solidFill>
              </a:rPr>
              <a:t>change bits or groups of bits</a:t>
            </a:r>
            <a:r>
              <a:rPr sz="2257" dirty="0">
                <a:solidFill>
                  <a:schemeClr val="tx1"/>
                </a:solidFill>
              </a:rPr>
              <a:t>.</a:t>
            </a:r>
            <a:endParaRPr sz="2257" b="1" dirty="0">
              <a:solidFill>
                <a:schemeClr val="tx1"/>
              </a:solidFill>
            </a:endParaRPr>
          </a:p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*** Logic, shift, and rotate instructions is used to do binary and hexadecimal I/O. </a:t>
            </a:r>
          </a:p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ability to read and write numbers will let us solve a great variety of problem.</a:t>
            </a:r>
          </a:p>
        </p:txBody>
      </p:sp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Overview: ROTATE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78069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SHIFT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3260" y="1740529"/>
            <a:ext cx="8695080" cy="2613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Bits can be shifted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 or right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register or memory location.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a bit is shifted out, it goes into CF.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Because a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 shift doubles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number and a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 shift halves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it, these instructions give us a way to multiply and divide powers of 2.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Shifting is much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faster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than Multiplication and Division.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90895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Shift Instructions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59" y="1935565"/>
            <a:ext cx="8763319" cy="4038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shift and rotate instructions </a:t>
            </a: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shift the bits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destination operand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by one or more positions either to the left or right.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 shift instruction, the bits shifted out are lost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 rotate instruction, bits shifted out from one end of the operand are put back into the other end. 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instruction have two possible formats. For a single shift or rotate, the form is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marR="0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Opcode  destination,1 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 shift or rotate of</a:t>
            </a: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positions, the form is 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marR="0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Opcode   destination, CL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CL contains N In both cases, destination is an 8- or 16-bit register or memory location. 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Shift or Rotate instructions can be used to </a:t>
            </a: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multiply and divide by powers of 2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we will use them in programs for binary and hex I/O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***Note that for Intel's more advanced processors, a shift or rotate instruction also allows the use of an 8-bit </a:t>
            </a: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85230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Left Shift (SHL) Instructions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2087516"/>
            <a:ext cx="8572250" cy="3888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SHL (shift left) instruction shifts the bits in the destination to the left. The format for a single shift is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marR="0" lvl="3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18288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SHL destination, 1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0 is shifted into the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rightmost bit position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msb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shifted into CF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If the shift count </a:t>
            </a:r>
            <a:r>
              <a:rPr 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different from 1, the instruction takes the form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SHL destination, CL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(Here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contains </a:t>
            </a:r>
            <a:r>
              <a:rPr 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the above instruction made N single shifts)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marR="0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13716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value of CL remains the same after the shift operation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41545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Multiplication by Left Shift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59" y="1877806"/>
            <a:ext cx="8654137" cy="301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us consider a decimal number 235.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each digit is shifted left and 0 is attached on the right end, we get 2350 which is same as multiplying by 10.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Similarly, a left shift on a binary number multiplies it by 2.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example, suppose that AL contains 5=00000101b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left shift gives 00001010b = 10 thus doubling its value.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Another left shift yields 00010100= 20d, so it is doubled again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116983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Shift Arithmetic Left (SAL)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1802973"/>
            <a:ext cx="7917158" cy="396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SHL Instruction can be used to multiply an operand by multiples of 2.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However, to emphasize the arithmetic nature of the operation the opcode SAL (shift arithmetic left)often used in instances for numeric multiplication.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Both instructions generate the same ma chine code.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treat left shifts as multiplication, overflow may occur.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 single left shift, CF and OF accurately indicate unsigned and signed over- flow, respectively.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However, the overflow flags are not reliable indicators for a multiple left shift as multiple shift is really a series of single shifts, and OF and CF only reflect the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 of the last shift.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4112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Right Shift (SHR) Instructions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2163463"/>
            <a:ext cx="7930806" cy="3888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instruction SHR (shift right) performs right shifts on the destination operand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57400" marR="0" lvl="4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22860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SHR destination, 1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0 is shifted Into the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msb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position, and the rightmost bit is shifted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57400" marR="0" lvl="4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22860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SHR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destination,CL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57400" marR="0" lvl="4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22860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** here CL contains N In this case N single right shifts are made. The effect on the flags is the same as for SHL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79188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3E5BDC5C551145B693F0E5668ABB8D" ma:contentTypeVersion="10" ma:contentTypeDescription="Create a new document." ma:contentTypeScope="" ma:versionID="0611fbf6ff8729548157273b6fddf231">
  <xsd:schema xmlns:xsd="http://www.w3.org/2001/XMLSchema" xmlns:xs="http://www.w3.org/2001/XMLSchema" xmlns:p="http://schemas.microsoft.com/office/2006/metadata/properties" xmlns:ns2="8323ff4e-5af7-4051-9371-eadce3aee04b" xmlns:ns3="56c2bd58-f022-4519-86df-90bc6ac97397" targetNamespace="http://schemas.microsoft.com/office/2006/metadata/properties" ma:root="true" ma:fieldsID="a4fa848444f5295194b479012e83783f" ns2:_="" ns3:_="">
    <xsd:import namespace="8323ff4e-5af7-4051-9371-eadce3aee04b"/>
    <xsd:import namespace="56c2bd58-f022-4519-86df-90bc6ac973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23ff4e-5af7-4051-9371-eadce3aee0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dc387e96-56ce-4293-9bf0-c5d3fd96f7a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c2bd58-f022-4519-86df-90bc6ac97397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089e38ab-3fca-460e-876a-6b292b968158}" ma:internalName="TaxCatchAll" ma:showField="CatchAllData" ma:web="56c2bd58-f022-4519-86df-90bc6ac9739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323ff4e-5af7-4051-9371-eadce3aee04b">
      <Terms xmlns="http://schemas.microsoft.com/office/infopath/2007/PartnerControls"/>
    </lcf76f155ced4ddcb4097134ff3c332f>
    <TaxCatchAll xmlns="56c2bd58-f022-4519-86df-90bc6ac97397" xsi:nil="true"/>
  </documentManagement>
</p:properties>
</file>

<file path=customXml/itemProps1.xml><?xml version="1.0" encoding="utf-8"?>
<ds:datastoreItem xmlns:ds="http://schemas.openxmlformats.org/officeDocument/2006/customXml" ds:itemID="{65C0B978-ACC1-4CDF-93C0-BDD8931D15C7}"/>
</file>

<file path=customXml/itemProps2.xml><?xml version="1.0" encoding="utf-8"?>
<ds:datastoreItem xmlns:ds="http://schemas.openxmlformats.org/officeDocument/2006/customXml" ds:itemID="{BB2B2973-F210-4AC6-AE41-2C64425DCC1D}"/>
</file>

<file path=customXml/itemProps3.xml><?xml version="1.0" encoding="utf-8"?>
<ds:datastoreItem xmlns:ds="http://schemas.openxmlformats.org/officeDocument/2006/customXml" ds:itemID="{D9996FB9-768C-4654-B990-44A4A45E000F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87</TotalTime>
  <Words>1740</Words>
  <Application>Microsoft Office PowerPoint</Application>
  <PresentationFormat>On-screen Show (4:3)</PresentationFormat>
  <Paragraphs>145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Corbel</vt:lpstr>
      <vt:lpstr>Times New Roman</vt:lpstr>
      <vt:lpstr>Wingdings</vt:lpstr>
      <vt:lpstr>Spectrum</vt:lpstr>
      <vt:lpstr>Lecture Title</vt:lpstr>
      <vt:lpstr>Overview: SHIFT</vt:lpstr>
      <vt:lpstr>Overview: ROTATE</vt:lpstr>
      <vt:lpstr>SHIFT</vt:lpstr>
      <vt:lpstr>Shift Instructions</vt:lpstr>
      <vt:lpstr>Left Shift (SHL) Instructions</vt:lpstr>
      <vt:lpstr>Multiplication by Left Shift</vt:lpstr>
      <vt:lpstr>Shift Arithmetic Left (SAL)</vt:lpstr>
      <vt:lpstr>Right Shift (SHR) Instructions</vt:lpstr>
      <vt:lpstr>SAR Instruction</vt:lpstr>
      <vt:lpstr>Division by Right Shift</vt:lpstr>
      <vt:lpstr>Signed and Unsigned Division</vt:lpstr>
      <vt:lpstr>ROTATE</vt:lpstr>
      <vt:lpstr>Rotate Left (ROL)</vt:lpstr>
      <vt:lpstr>Rotate Right (ROR)</vt:lpstr>
      <vt:lpstr>ROL, ROR and CF</vt:lpstr>
      <vt:lpstr>RCL (Rotate Carry Left)</vt:lpstr>
      <vt:lpstr>RCR (Rotate Carry Right)</vt:lpstr>
      <vt:lpstr>Reversing Bit Pattern Application</vt:lpstr>
      <vt:lpstr>Binary and Hex Input &amp; Output</vt:lpstr>
      <vt:lpstr>Binary Output</vt:lpstr>
      <vt:lpstr>Hex Input</vt:lpstr>
      <vt:lpstr>Algorithm for hex input</vt:lpstr>
      <vt:lpstr>Algorithm for Hex Output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SUMAIYA MALIK</cp:lastModifiedBy>
  <cp:revision>28</cp:revision>
  <dcterms:created xsi:type="dcterms:W3CDTF">2018-12-10T17:20:29Z</dcterms:created>
  <dcterms:modified xsi:type="dcterms:W3CDTF">2025-04-28T15:37:30Z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0x010100A03E5BDC5C551145B693F0E5668ABB8D</vt:lpwstr>
  </property>
</Properties>
</file>