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57" r:id="rId30"/>
    <p:sldId id="288" r:id="rId31"/>
    <p:sldId id="289" r:id="rId32"/>
    <p:sldId id="290" r:id="rId33"/>
    <p:sldId id="291" r:id="rId34"/>
    <p:sldId id="258" r:id="rId35"/>
    <p:sldId id="259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B02ED2-490E-42E7-B643-5A4C235B0CA3}" v="1" dt="2024-07-16T09:46:16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2" d="100"/>
          <a:sy n="62" d="100"/>
        </p:scale>
        <p:origin x="53" y="41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F9C2FA44-6964-421B-8D1B-3BE8FFA915F9}"/>
    <pc:docChg chg="modSld">
      <pc:chgData name="MD. FARUK ABDULLAH AL SOHAN" userId="49b838b6-cc57-4ff1-b78b-f35f84b7c1b1" providerId="ADAL" clId="{F9C2FA44-6964-421B-8D1B-3BE8FFA915F9}" dt="2024-06-10T09:14:13.015" v="0"/>
      <pc:docMkLst>
        <pc:docMk/>
      </pc:docMkLst>
      <pc:sldChg chg="modSp">
        <pc:chgData name="MD. FARUK ABDULLAH AL SOHAN" userId="49b838b6-cc57-4ff1-b78b-f35f84b7c1b1" providerId="ADAL" clId="{F9C2FA44-6964-421B-8D1B-3BE8FFA915F9}" dt="2024-06-10T09:14:13.015" v="0"/>
        <pc:sldMkLst>
          <pc:docMk/>
          <pc:sldMk cId="700707328" sldId="256"/>
        </pc:sldMkLst>
        <pc:graphicFrameChg chg="mod">
          <ac:chgData name="MD. FARUK ABDULLAH AL SOHAN" userId="49b838b6-cc57-4ff1-b78b-f35f84b7c1b1" providerId="ADAL" clId="{F9C2FA44-6964-421B-8D1B-3BE8FFA915F9}" dt="2024-06-10T09:14:13.015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423082C2-F8F3-4845-A1A3-4B3961032C97}"/>
    <pc:docChg chg="undo custSel modSld">
      <pc:chgData name="Dr. Md Mehedi Hasan" userId="5eb39d97-deb0-466a-af4c-298e34812974" providerId="ADAL" clId="{423082C2-F8F3-4845-A1A3-4B3961032C97}" dt="2022-03-29T09:19:07.066" v="105" actId="20577"/>
      <pc:docMkLst>
        <pc:docMk/>
      </pc:docMkLst>
      <pc:sldChg chg="modSp mod">
        <pc:chgData name="Dr. Md Mehedi Hasan" userId="5eb39d97-deb0-466a-af4c-298e34812974" providerId="ADAL" clId="{423082C2-F8F3-4845-A1A3-4B3961032C97}" dt="2022-03-27T07:47:02.583" v="103" actId="6549"/>
        <pc:sldMkLst>
          <pc:docMk/>
          <pc:sldMk cId="700707328" sldId="256"/>
        </pc:sldMkLst>
        <pc:spChg chg="mod">
          <ac:chgData name="Dr. Md Mehedi Hasan" userId="5eb39d97-deb0-466a-af4c-298e34812974" providerId="ADAL" clId="{423082C2-F8F3-4845-A1A3-4B3961032C97}" dt="2022-03-27T07:47:02.583" v="103" actId="6549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Dr. Md Mehedi Hasan" userId="5eb39d97-deb0-466a-af4c-298e34812974" providerId="ADAL" clId="{423082C2-F8F3-4845-A1A3-4B3961032C97}" dt="2022-03-24T02:30:19.67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423082C2-F8F3-4845-A1A3-4B3961032C97}" dt="2022-03-29T09:19:07.066" v="105" actId="20577"/>
        <pc:sldMkLst>
          <pc:docMk/>
          <pc:sldMk cId="3011809273" sldId="286"/>
        </pc:sldMkLst>
        <pc:spChg chg="mod">
          <ac:chgData name="Dr. Md Mehedi Hasan" userId="5eb39d97-deb0-466a-af4c-298e34812974" providerId="ADAL" clId="{423082C2-F8F3-4845-A1A3-4B3961032C97}" dt="2022-03-29T09:19:07.066" v="105" actId="20577"/>
          <ac:spMkLst>
            <pc:docMk/>
            <pc:sldMk cId="3011809273" sldId="286"/>
            <ac:spMk id="138" creationId="{00000000-0000-0000-0000-000000000000}"/>
          </ac:spMkLst>
        </pc:spChg>
      </pc:sldChg>
      <pc:sldChg chg="modSp mod">
        <pc:chgData name="Dr. Md Mehedi Hasan" userId="5eb39d97-deb0-466a-af4c-298e34812974" providerId="ADAL" clId="{423082C2-F8F3-4845-A1A3-4B3961032C97}" dt="2022-03-29T09:18:47.434" v="104" actId="20577"/>
        <pc:sldMkLst>
          <pc:docMk/>
          <pc:sldMk cId="1560302096" sldId="287"/>
        </pc:sldMkLst>
        <pc:spChg chg="mod">
          <ac:chgData name="Dr. Md Mehedi Hasan" userId="5eb39d97-deb0-466a-af4c-298e34812974" providerId="ADAL" clId="{423082C2-F8F3-4845-A1A3-4B3961032C97}" dt="2022-03-29T09:18:47.434" v="104" actId="20577"/>
          <ac:spMkLst>
            <pc:docMk/>
            <pc:sldMk cId="1560302096" sldId="287"/>
            <ac:spMk id="141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D875347-39C0-42E0-B4AC-A9E3596BB8EF}"/>
    <pc:docChg chg="modSld">
      <pc:chgData name="Dr. Md Mehedi Hasan" userId="5eb39d97-deb0-466a-af4c-298e34812974" providerId="ADAL" clId="{1D875347-39C0-42E0-B4AC-A9E3596BB8EF}" dt="2022-07-18T04:02:01.186" v="11" actId="20577"/>
      <pc:docMkLst>
        <pc:docMk/>
      </pc:docMkLst>
      <pc:sldChg chg="modSp mod">
        <pc:chgData name="Dr. Md Mehedi Hasan" userId="5eb39d97-deb0-466a-af4c-298e34812974" providerId="ADAL" clId="{1D875347-39C0-42E0-B4AC-A9E3596BB8EF}" dt="2022-07-18T04:02:01.186" v="1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D875347-39C0-42E0-B4AC-A9E3596BB8EF}" dt="2022-07-18T04:02:01.18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63B02ED2-490E-42E7-B643-5A4C235B0CA3}"/>
    <pc:docChg chg="addSld modSld">
      <pc:chgData name="MD. FARUK ABDULLAH AL SOHAN" userId="49b838b6-cc57-4ff1-b78b-f35f84b7c1b1" providerId="ADAL" clId="{63B02ED2-490E-42E7-B643-5A4C235B0CA3}" dt="2024-07-16T09:47:28.761" v="21" actId="20577"/>
      <pc:docMkLst>
        <pc:docMk/>
      </pc:docMkLst>
      <pc:sldChg chg="modSp mod">
        <pc:chgData name="MD. FARUK ABDULLAH AL SOHAN" userId="49b838b6-cc57-4ff1-b78b-f35f84b7c1b1" providerId="ADAL" clId="{63B02ED2-490E-42E7-B643-5A4C235B0CA3}" dt="2024-07-16T09:47:28.761" v="21" actId="20577"/>
        <pc:sldMkLst>
          <pc:docMk/>
          <pc:sldMk cId="700707328" sldId="256"/>
        </pc:sldMkLst>
        <pc:spChg chg="mod">
          <ac:chgData name="MD. FARUK ABDULLAH AL SOHAN" userId="49b838b6-cc57-4ff1-b78b-f35f84b7c1b1" providerId="ADAL" clId="{63B02ED2-490E-42E7-B643-5A4C235B0CA3}" dt="2024-07-16T09:47:28.761" v="21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add mod">
        <pc:chgData name="MD. FARUK ABDULLAH AL SOHAN" userId="49b838b6-cc57-4ff1-b78b-f35f84b7c1b1" providerId="ADAL" clId="{63B02ED2-490E-42E7-B643-5A4C235B0CA3}" dt="2024-07-16T09:46:32.010" v="1" actId="1076"/>
        <pc:sldMkLst>
          <pc:docMk/>
          <pc:sldMk cId="2996006076" sldId="257"/>
        </pc:sldMkLst>
        <pc:spChg chg="mod">
          <ac:chgData name="MD. FARUK ABDULLAH AL SOHAN" userId="49b838b6-cc57-4ff1-b78b-f35f84b7c1b1" providerId="ADAL" clId="{63B02ED2-490E-42E7-B643-5A4C235B0CA3}" dt="2024-07-16T09:46:32.010" v="1" actId="1076"/>
          <ac:spMkLst>
            <pc:docMk/>
            <pc:sldMk cId="2996006076" sldId="257"/>
            <ac:spMk id="145" creationId="{00000000-0000-0000-0000-000000000000}"/>
          </ac:spMkLst>
        </pc:spChg>
      </pc:sldChg>
      <pc:sldChg chg="add">
        <pc:chgData name="MD. FARUK ABDULLAH AL SOHAN" userId="49b838b6-cc57-4ff1-b78b-f35f84b7c1b1" providerId="ADAL" clId="{63B02ED2-490E-42E7-B643-5A4C235B0CA3}" dt="2024-07-16T09:46:16.914" v="0"/>
        <pc:sldMkLst>
          <pc:docMk/>
          <pc:sldMk cId="869259890" sldId="288"/>
        </pc:sldMkLst>
      </pc:sldChg>
      <pc:sldChg chg="add">
        <pc:chgData name="MD. FARUK ABDULLAH AL SOHAN" userId="49b838b6-cc57-4ff1-b78b-f35f84b7c1b1" providerId="ADAL" clId="{63B02ED2-490E-42E7-B643-5A4C235B0CA3}" dt="2024-07-16T09:46:16.914" v="0"/>
        <pc:sldMkLst>
          <pc:docMk/>
          <pc:sldMk cId="3133541721" sldId="289"/>
        </pc:sldMkLst>
      </pc:sldChg>
      <pc:sldChg chg="add">
        <pc:chgData name="MD. FARUK ABDULLAH AL SOHAN" userId="49b838b6-cc57-4ff1-b78b-f35f84b7c1b1" providerId="ADAL" clId="{63B02ED2-490E-42E7-B643-5A4C235B0CA3}" dt="2024-07-16T09:46:16.914" v="0"/>
        <pc:sldMkLst>
          <pc:docMk/>
          <pc:sldMk cId="2007023630" sldId="290"/>
        </pc:sldMkLst>
      </pc:sldChg>
      <pc:sldChg chg="add">
        <pc:chgData name="MD. FARUK ABDULLAH AL SOHAN" userId="49b838b6-cc57-4ff1-b78b-f35f84b7c1b1" providerId="ADAL" clId="{63B02ED2-490E-42E7-B643-5A4C235B0CA3}" dt="2024-07-16T09:46:16.914" v="0"/>
        <pc:sldMkLst>
          <pc:docMk/>
          <pc:sldMk cId="405599932" sldId="291"/>
        </pc:sldMkLst>
      </pc:sldChg>
    </pc:docChg>
  </pc:docChgLst>
  <pc:docChgLst>
    <pc:chgData name="Faruk Abdullah" userId="e52374dd587ef96a" providerId="LiveId" clId="{9A941CF2-2E92-4AB4-A32D-35C0EF7AE6AD}"/>
    <pc:docChg chg="custSel modSld">
      <pc:chgData name="Faruk Abdullah" userId="e52374dd587ef96a" providerId="LiveId" clId="{9A941CF2-2E92-4AB4-A32D-35C0EF7AE6AD}" dt="2023-07-17T06:30:44.053" v="11" actId="20577"/>
      <pc:docMkLst>
        <pc:docMk/>
      </pc:docMkLst>
      <pc:sldChg chg="modSp mod">
        <pc:chgData name="Faruk Abdullah" userId="e52374dd587ef96a" providerId="LiveId" clId="{9A941CF2-2E92-4AB4-A32D-35C0EF7AE6AD}" dt="2023-07-17T06:29:26.779" v="1" actId="27636"/>
        <pc:sldMkLst>
          <pc:docMk/>
          <pc:sldMk cId="700707328" sldId="256"/>
        </pc:sldMkLst>
        <pc:spChg chg="mod">
          <ac:chgData name="Faruk Abdullah" userId="e52374dd587ef96a" providerId="LiveId" clId="{9A941CF2-2E92-4AB4-A32D-35C0EF7AE6AD}" dt="2023-07-17T06:29:26.779" v="1" actId="27636"/>
          <ac:spMkLst>
            <pc:docMk/>
            <pc:sldMk cId="700707328" sldId="256"/>
            <ac:spMk id="8" creationId="{FF0F860A-68ED-3A45-9B2E-50E8CE1BC6B7}"/>
          </ac:spMkLst>
        </pc:spChg>
      </pc:sldChg>
      <pc:sldChg chg="modSp mod">
        <pc:chgData name="Faruk Abdullah" userId="e52374dd587ef96a" providerId="LiveId" clId="{9A941CF2-2E92-4AB4-A32D-35C0EF7AE6AD}" dt="2023-07-17T06:30:05.068" v="7" actId="1076"/>
        <pc:sldMkLst>
          <pc:docMk/>
          <pc:sldMk cId="1053369901" sldId="261"/>
        </pc:sldMkLst>
        <pc:spChg chg="mod">
          <ac:chgData name="Faruk Abdullah" userId="e52374dd587ef96a" providerId="LiveId" clId="{9A941CF2-2E92-4AB4-A32D-35C0EF7AE6AD}" dt="2023-07-17T06:30:05.068" v="7" actId="1076"/>
          <ac:spMkLst>
            <pc:docMk/>
            <pc:sldMk cId="1053369901" sldId="261"/>
            <ac:spMk id="5" creationId="{00000000-0000-0000-0000-000000000000}"/>
          </ac:spMkLst>
        </pc:spChg>
      </pc:sldChg>
      <pc:sldChg chg="modSp mod">
        <pc:chgData name="Faruk Abdullah" userId="e52374dd587ef96a" providerId="LiveId" clId="{9A941CF2-2E92-4AB4-A32D-35C0EF7AE6AD}" dt="2023-07-17T06:30:44.053" v="11" actId="20577"/>
        <pc:sldMkLst>
          <pc:docMk/>
          <pc:sldMk cId="1508028020" sldId="264"/>
        </pc:sldMkLst>
        <pc:spChg chg="mod">
          <ac:chgData name="Faruk Abdullah" userId="e52374dd587ef96a" providerId="LiveId" clId="{9A941CF2-2E92-4AB4-A32D-35C0EF7AE6AD}" dt="2023-07-17T06:30:44.053" v="11" actId="20577"/>
          <ac:spMkLst>
            <pc:docMk/>
            <pc:sldMk cId="1508028020" sldId="264"/>
            <ac:spMk id="6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Faruk Abdullah" userId="e52374dd587ef96a" providerId="LiveId" clId="{28865B27-3B7A-4A18-BC47-2ED553EC6295}"/>
    <pc:docChg chg="modSld">
      <pc:chgData name="Faruk Abdullah" userId="e52374dd587ef96a" providerId="LiveId" clId="{28865B27-3B7A-4A18-BC47-2ED553EC6295}" dt="2023-07-14T15:06:48.436" v="11" actId="20577"/>
      <pc:docMkLst>
        <pc:docMk/>
      </pc:docMkLst>
      <pc:sldChg chg="modSp mod">
        <pc:chgData name="Faruk Abdullah" userId="e52374dd587ef96a" providerId="LiveId" clId="{28865B27-3B7A-4A18-BC47-2ED553EC6295}" dt="2023-07-14T15:06:48.436" v="11" actId="20577"/>
        <pc:sldMkLst>
          <pc:docMk/>
          <pc:sldMk cId="700707328" sldId="256"/>
        </pc:sldMkLst>
        <pc:graphicFrameChg chg="modGraphic">
          <ac:chgData name="Faruk Abdullah" userId="e52374dd587ef96a" providerId="LiveId" clId="{28865B27-3B7A-4A18-BC47-2ED553EC6295}" dt="2023-07-14T15:06:48.436" v="1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7608943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faculty.cs.niu.edu/~byrnes/csci360/notes/360shift.htm" TargetMode="Externa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Logic and Shift Instructions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74135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29523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78157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Sumaiya Malik;  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9097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669727" y="1951137"/>
            <a:ext cx="7804547" cy="49068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choose the mask bits, we make use of the following properties of AND, OR, and XOR: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1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0 = b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AND 0 =0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OR 1 = 1 </a:t>
            </a:r>
          </a:p>
          <a:p>
            <a:pPr marL="321457" indent="-321457" algn="l" defTabSz="320385">
              <a:spcBef>
                <a:spcPts val="225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 XOR 1 = </a:t>
            </a:r>
            <a:r>
              <a:rPr lang="en-US" sz="2257" dirty="0">
                <a:solidFill>
                  <a:schemeClr val="tx1"/>
                </a:solidFill>
              </a:rPr>
              <a:t>~</a:t>
            </a:r>
            <a:r>
              <a:rPr sz="2257" dirty="0">
                <a:solidFill>
                  <a:schemeClr val="tx1"/>
                </a:solidFill>
              </a:rPr>
              <a:t>b (complement of b)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MASK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500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53640" y="873456"/>
            <a:ext cx="8411766" cy="581394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AND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CLEAR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clears</a:t>
            </a:r>
            <a:r>
              <a:rPr sz="2109" dirty="0">
                <a:solidFill>
                  <a:schemeClr val="tx1"/>
                </a:solidFill>
              </a:rPr>
              <a:t> the corresponding destination bit.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 </a:t>
            </a:r>
            <a:r>
              <a:rPr sz="2109" dirty="0">
                <a:solidFill>
                  <a:schemeClr val="tx1"/>
                </a:solidFill>
              </a:rPr>
              <a:t>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SET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sets</a:t>
            </a:r>
            <a:r>
              <a:rPr sz="2109" dirty="0">
                <a:solidFill>
                  <a:schemeClr val="tx1"/>
                </a:solidFill>
              </a:rPr>
              <a:t> the corresponding destination bit.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preserves</a:t>
            </a:r>
            <a:r>
              <a:rPr sz="2109" dirty="0">
                <a:solidFill>
                  <a:schemeClr val="tx1"/>
                </a:solidFill>
              </a:rPr>
              <a:t> the corresponding destination bit. · </a:t>
            </a:r>
          </a:p>
          <a:p>
            <a:pPr marL="321457" indent="-321457" algn="l" defTabSz="262880">
              <a:spcBef>
                <a:spcPts val="182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The </a:t>
            </a:r>
            <a:r>
              <a:rPr sz="2109" b="1" dirty="0">
                <a:solidFill>
                  <a:schemeClr val="tx1"/>
                </a:solidFill>
              </a:rPr>
              <a:t>XOR</a:t>
            </a:r>
            <a:r>
              <a:rPr sz="2109" dirty="0">
                <a:solidFill>
                  <a:schemeClr val="tx1"/>
                </a:solidFill>
              </a:rPr>
              <a:t> instruction can be used to </a:t>
            </a:r>
            <a:r>
              <a:rPr sz="2109" b="1" dirty="0">
                <a:solidFill>
                  <a:schemeClr val="tx1"/>
                </a:solidFill>
              </a:rPr>
              <a:t>complement</a:t>
            </a:r>
            <a:r>
              <a:rPr sz="2109" dirty="0">
                <a:solidFill>
                  <a:schemeClr val="tx1"/>
                </a:solidFill>
              </a:rPr>
              <a:t> specific destination bits while preserving the others.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1 mask</a:t>
            </a:r>
            <a:r>
              <a:rPr sz="2109" dirty="0">
                <a:solidFill>
                  <a:schemeClr val="tx1"/>
                </a:solidFill>
              </a:rPr>
              <a:t> bit </a:t>
            </a:r>
            <a:r>
              <a:rPr sz="2109" b="1" dirty="0">
                <a:solidFill>
                  <a:schemeClr val="tx1"/>
                </a:solidFill>
              </a:rPr>
              <a:t>complements</a:t>
            </a:r>
            <a:r>
              <a:rPr sz="2109" dirty="0">
                <a:solidFill>
                  <a:schemeClr val="tx1"/>
                </a:solidFill>
              </a:rPr>
              <a:t> the corresponding destination bit; </a:t>
            </a:r>
          </a:p>
          <a:p>
            <a:pPr marL="521475" lvl="1" indent="-321457" algn="l" defTabSz="262880">
              <a:spcBef>
                <a:spcPts val="1828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A </a:t>
            </a:r>
            <a:r>
              <a:rPr sz="2109" b="1" dirty="0">
                <a:solidFill>
                  <a:schemeClr val="tx1"/>
                </a:solidFill>
              </a:rPr>
              <a:t>0 mask</a:t>
            </a:r>
            <a:r>
              <a:rPr sz="2109" dirty="0">
                <a:solidFill>
                  <a:schemeClr val="tx1"/>
                </a:solidFill>
              </a:rPr>
              <a:t> bit preserves the corresponding destination bit.</a:t>
            </a:r>
          </a:p>
        </p:txBody>
      </p:sp>
    </p:spTree>
    <p:extLst>
      <p:ext uri="{BB962C8B-B14F-4D97-AF65-F5344CB8AC3E}">
        <p14:creationId xmlns:p14="http://schemas.microsoft.com/office/powerpoint/2010/main" val="78279590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892969" y="1966237"/>
            <a:ext cx="7358063" cy="4714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</a:t>
            </a:r>
            <a:r>
              <a:rPr sz="2257" dirty="0">
                <a:solidFill>
                  <a:schemeClr val="tx1"/>
                </a:solidFill>
              </a:rPr>
              <a:t> 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Clear the sign bit of AL while leaving the other bits unchanged</a:t>
            </a:r>
          </a:p>
          <a:p>
            <a:pPr marL="321457" indent="-321457" algn="l" defTabSz="402536">
              <a:spcBef>
                <a:spcPts val="2883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Use the AND instruction with 01111111b=7Fh as the mask. </a:t>
            </a:r>
          </a:p>
          <a:p>
            <a:pPr marL="627735" lvl="1" indent="-321457" algn="l" defTabSz="402536">
              <a:spcBef>
                <a:spcPts val="2883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Thus. AND AL,7Fh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31549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584080" y="1800359"/>
            <a:ext cx="7975839" cy="4060962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 </a:t>
            </a: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Set the most significant and least significant bits of AL while preserving the other bits.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OR instruction with 10000001b =81h as the mask.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OR AL,81h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Example</a:t>
            </a:r>
            <a:r>
              <a:rPr sz="2244" dirty="0">
                <a:solidFill>
                  <a:schemeClr val="tx1"/>
                </a:solidFill>
              </a:rPr>
              <a:t>: Change the sign bit of DX.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b="1" dirty="0">
                <a:solidFill>
                  <a:schemeClr val="tx1"/>
                </a:solidFill>
              </a:rPr>
              <a:t>Solution: </a:t>
            </a:r>
            <a:r>
              <a:rPr sz="2244" dirty="0">
                <a:solidFill>
                  <a:schemeClr val="tx1"/>
                </a:solidFill>
              </a:rPr>
              <a:t>Use the XOR instruction with a mask of 8000h. 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44" dirty="0">
                <a:solidFill>
                  <a:schemeClr val="tx1"/>
                </a:solidFill>
              </a:rPr>
              <a:t>Thus, XOR DX,8000h</a:t>
            </a:r>
          </a:p>
        </p:txBody>
      </p:sp>
      <p:sp>
        <p:nvSpPr>
          <p:cNvPr id="85" name="Shape 85"/>
          <p:cNvSpPr/>
          <p:nvPr/>
        </p:nvSpPr>
        <p:spPr>
          <a:xfrm>
            <a:off x="500063" y="5790455"/>
            <a:ext cx="8370839" cy="10200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lvl="0" algn="l">
              <a:buSzPct val="75000"/>
              <a:defRPr sz="1800">
                <a:solidFill>
                  <a:srgbClr val="000000"/>
                </a:solidFill>
              </a:defRPr>
            </a:pPr>
            <a:r>
              <a:rPr sz="2109" dirty="0"/>
              <a:t>*** To avoid typing errors, it's best to express the mask in </a:t>
            </a:r>
            <a:r>
              <a:rPr sz="2109" b="1" dirty="0"/>
              <a:t>hex rather than binary</a:t>
            </a:r>
            <a:r>
              <a:rPr sz="2109" dirty="0"/>
              <a:t>, especially if the mask would be 16 bits long.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Set or Complement Bit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60252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body" idx="1"/>
          </p:nvPr>
        </p:nvSpPr>
        <p:spPr>
          <a:xfrm>
            <a:off x="541408" y="1897039"/>
            <a:ext cx="8263264" cy="4797704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when program reads a character or digit from the keyboard, AL gets the ASCII code of the character.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For example, if the "5" key is </a:t>
            </a:r>
            <a:r>
              <a:rPr lang="en-US" sz="1844" dirty="0">
                <a:solidFill>
                  <a:schemeClr val="tx1"/>
                </a:solidFill>
              </a:rPr>
              <a:t>pressed, AL</a:t>
            </a:r>
            <a:r>
              <a:rPr sz="1844" dirty="0">
                <a:solidFill>
                  <a:schemeClr val="tx1"/>
                </a:solidFill>
              </a:rPr>
              <a:t> gets 35h instead of </a:t>
            </a:r>
            <a:r>
              <a:rPr sz="1844" i="1" dirty="0">
                <a:solidFill>
                  <a:schemeClr val="tx1"/>
                </a:solidFill>
              </a:rPr>
              <a:t>5. </a:t>
            </a:r>
            <a:r>
              <a:rPr sz="1844" dirty="0">
                <a:solidFill>
                  <a:schemeClr val="tx1"/>
                </a:solidFill>
              </a:rPr>
              <a:t>To get 5 in AL, we did 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SUB AL,30h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We can also do this by using an AND instructions to </a:t>
            </a:r>
            <a:r>
              <a:rPr sz="1844" b="1" dirty="0">
                <a:solidFill>
                  <a:schemeClr val="tx1"/>
                </a:solidFill>
              </a:rPr>
              <a:t>clear the high four bits of AL.</a:t>
            </a:r>
          </a:p>
          <a:p>
            <a:pPr marL="752746" lvl="2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b="1" dirty="0">
                <a:solidFill>
                  <a:schemeClr val="tx1"/>
                </a:solidFill>
              </a:rPr>
              <a:t>AND AL,0Fh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As the ASCII codes of "0" to "9" are 30h to 39h, this method will convert any ASCII digit to a decimal value.</a:t>
            </a:r>
          </a:p>
          <a:p>
            <a:pPr marL="321457" indent="-321457" algn="l" defTabSz="283418">
              <a:spcBef>
                <a:spcPts val="196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44" dirty="0">
                <a:solidFill>
                  <a:schemeClr val="tx1"/>
                </a:solidFill>
              </a:rPr>
              <a:t>Using AND emphasizes on modifying bit pattern of AL and makes program more readable.</a:t>
            </a:r>
          </a:p>
          <a:p>
            <a:pPr marL="215644" indent="-215644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rgbClr val="002060"/>
                </a:solidFill>
              </a:rPr>
              <a:t>Problem: convert a stored decimal digit to Its ASCII code?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191069"/>
            <a:ext cx="7358063" cy="114319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Converting an ASCII Digit to a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54755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xfrm>
            <a:off x="969382" y="1846028"/>
            <a:ext cx="8174618" cy="3377132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The ASCII codes range for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“z" is 61h to 7Ah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"A" to "Z" is 41h to 5Ah.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</a:rPr>
              <a:t>So, to convert a lowercase to UPPERCASE we use the following operation: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1950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Sub DL,20h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5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However, if we compare binary codes of corresponding lower and uppercase letters,</a:t>
            </a:r>
          </a:p>
        </p:txBody>
      </p:sp>
      <p:pic>
        <p:nvPicPr>
          <p:cNvPr id="92" name="Screen Shot 2015-03-27 at 10.13.2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562" y="5305702"/>
            <a:ext cx="5144875" cy="155229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hape 93"/>
          <p:cNvSpPr/>
          <p:nvPr/>
        </p:nvSpPr>
        <p:spPr>
          <a:xfrm>
            <a:off x="3510185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94" name="Shape 94"/>
          <p:cNvSpPr/>
          <p:nvPr/>
        </p:nvSpPr>
        <p:spPr>
          <a:xfrm>
            <a:off x="6500813" y="5464968"/>
            <a:ext cx="516158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pic>
        <p:nvPicPr>
          <p:cNvPr id="95" name="Picture 94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6555755" y="5644950"/>
            <a:ext cx="774605" cy="247665"/>
          </a:xfrm>
          <a:prstGeom prst="rect">
            <a:avLst/>
          </a:prstGeom>
        </p:spPr>
      </p:pic>
      <p:pic>
        <p:nvPicPr>
          <p:cNvPr id="97" name="Picture 96"/>
          <p:cNvPicPr/>
          <p:nvPr/>
        </p:nvPicPr>
        <p:blipFill>
          <a:blip r:embed="rId3" cstate="print"/>
          <a:stretch>
            <a:fillRect/>
          </a:stretch>
        </p:blipFill>
        <p:spPr>
          <a:xfrm rot="13500000">
            <a:off x="3635297" y="5644951"/>
            <a:ext cx="774605" cy="2476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1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Converting a Lowercase Letter to Upper Case</a:t>
            </a:r>
            <a:endParaRPr sz="3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95771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body" idx="1"/>
          </p:nvPr>
        </p:nvSpPr>
        <p:spPr>
          <a:xfrm>
            <a:off x="607219" y="2138594"/>
            <a:ext cx="8251031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convert lower to upper case we need to clear only bit 5. This can be done by using an AND instruction with the mask </a:t>
            </a:r>
            <a:r>
              <a:rPr sz="2257" b="1" dirty="0">
                <a:solidFill>
                  <a:schemeClr val="tx1"/>
                </a:solidFill>
              </a:rPr>
              <a:t>11011111 </a:t>
            </a:r>
            <a:r>
              <a:rPr sz="2257" dirty="0">
                <a:solidFill>
                  <a:schemeClr val="tx1"/>
                </a:solidFill>
              </a:rPr>
              <a:t>or</a:t>
            </a:r>
            <a:r>
              <a:rPr sz="2257" b="1" dirty="0">
                <a:solidFill>
                  <a:schemeClr val="tx1"/>
                </a:solidFill>
              </a:rPr>
              <a:t> </a:t>
            </a:r>
            <a:r>
              <a:rPr lang="en-US" sz="2257" b="1" dirty="0">
                <a:solidFill>
                  <a:schemeClr val="tx1"/>
                </a:solidFill>
              </a:rPr>
              <a:t>0</a:t>
            </a:r>
            <a:r>
              <a:rPr sz="2257" b="1" dirty="0">
                <a:solidFill>
                  <a:schemeClr val="tx1"/>
                </a:solidFill>
              </a:rPr>
              <a:t>DFh</a:t>
            </a:r>
            <a:r>
              <a:rPr sz="2257" dirty="0">
                <a:solidFill>
                  <a:schemeClr val="tx1"/>
                </a:solidFill>
              </a:rPr>
              <a:t>. So if the lowercase character to be converted is In DL, we execute</a:t>
            </a:r>
          </a:p>
          <a:p>
            <a:pPr marL="401822" indent="-401822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AND DL, 0DFh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Conversion using AND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2277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687585" y="1893016"/>
            <a:ext cx="7804548" cy="172105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MOV AX,0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SUB AX</a:t>
            </a:r>
            <a:r>
              <a:rPr lang="en-US" sz="2257" dirty="0">
                <a:solidFill>
                  <a:schemeClr val="tx1"/>
                </a:solidFill>
                <a:latin typeface="+mj-lt"/>
              </a:rPr>
              <a:t>,</a:t>
            </a:r>
            <a:r>
              <a:rPr sz="2257" dirty="0">
                <a:solidFill>
                  <a:schemeClr val="tx1"/>
                </a:solidFill>
                <a:latin typeface="+mj-lt"/>
              </a:rPr>
              <a:t>AX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XOR AX,AX [1 XOR 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0 and 0 XOR 0=0]</a:t>
            </a:r>
          </a:p>
        </p:txBody>
      </p:sp>
      <p:sp>
        <p:nvSpPr>
          <p:cNvPr id="105" name="Shape 105"/>
          <p:cNvSpPr/>
          <p:nvPr/>
        </p:nvSpPr>
        <p:spPr>
          <a:xfrm>
            <a:off x="669726" y="3584823"/>
            <a:ext cx="7804548" cy="10483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96570">
              <a:defRPr sz="68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3375" dirty="0">
                <a:solidFill>
                  <a:schemeClr val="accent3">
                    <a:lumMod val="75000"/>
                  </a:schemeClr>
                </a:solidFill>
              </a:rPr>
              <a:t>Testing a Register for Zero</a:t>
            </a:r>
          </a:p>
        </p:txBody>
      </p:sp>
      <p:sp>
        <p:nvSpPr>
          <p:cNvPr id="106" name="Shape 106"/>
          <p:cNvSpPr/>
          <p:nvPr/>
        </p:nvSpPr>
        <p:spPr>
          <a:xfrm>
            <a:off x="687585" y="4618579"/>
            <a:ext cx="7804548" cy="20084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To test the contents of a register for zero, or to check the sign of the contents, we may use:</a:t>
            </a:r>
          </a:p>
          <a:p>
            <a:pPr marL="401822" indent="-401822">
              <a:spcBef>
                <a:spcPts val="2953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/>
              <a:t>CMP CX,0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Clearing a Register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42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/>
          </p:cNvSpPr>
          <p:nvPr>
            <p:ph type="body" idx="1"/>
          </p:nvPr>
        </p:nvSpPr>
        <p:spPr>
          <a:xfrm>
            <a:off x="674192" y="1768078"/>
            <a:ext cx="8242102" cy="39945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The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NOT </a:t>
            </a:r>
            <a:r>
              <a:rPr sz="2257" dirty="0">
                <a:solidFill>
                  <a:schemeClr val="tx1"/>
                </a:solidFill>
                <a:latin typeface="+mj-lt"/>
              </a:rPr>
              <a:t>instruction performs the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one's complement</a:t>
            </a:r>
            <a:r>
              <a:rPr sz="2257" dirty="0">
                <a:solidFill>
                  <a:schemeClr val="tx1"/>
                </a:solidFill>
                <a:latin typeface="+mj-lt"/>
              </a:rPr>
              <a:t> operation on the destination. The format is: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destination </a:t>
            </a:r>
            <a:r>
              <a:rPr sz="2257" dirty="0">
                <a:solidFill>
                  <a:schemeClr val="tx1"/>
                </a:solidFill>
                <a:latin typeface="+mj-lt"/>
              </a:rPr>
              <a:t>(**No effect on status flags)</a:t>
            </a:r>
          </a:p>
          <a:p>
            <a:pPr marL="401822" lvl="1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Example: Complement the bits in AX:</a:t>
            </a:r>
          </a:p>
          <a:p>
            <a:pPr marL="401822" lvl="3" indent="-401822" algn="l">
              <a:lnSpc>
                <a:spcPct val="20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  <a:latin typeface="+mj-lt"/>
              </a:rPr>
              <a:t>NOT 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Not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9326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>
            <a:spLocks noGrp="1"/>
          </p:cNvSpPr>
          <p:nvPr>
            <p:ph type="body" idx="1"/>
          </p:nvPr>
        </p:nvSpPr>
        <p:spPr>
          <a:xfrm>
            <a:off x="607219" y="1788416"/>
            <a:ext cx="8295680" cy="50117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TEST </a:t>
            </a:r>
            <a:r>
              <a:rPr sz="2257" dirty="0">
                <a:solidFill>
                  <a:schemeClr val="tx1"/>
                </a:solidFill>
              </a:rPr>
              <a:t>Instruction performs an AND operation of the destination with the source but </a:t>
            </a:r>
            <a:r>
              <a:rPr sz="2257" b="1" dirty="0">
                <a:solidFill>
                  <a:schemeClr val="tx1"/>
                </a:solidFill>
              </a:rPr>
              <a:t>does not change </a:t>
            </a:r>
            <a:r>
              <a:rPr sz="2257" dirty="0">
                <a:solidFill>
                  <a:schemeClr val="tx1"/>
                </a:solidFill>
              </a:rPr>
              <a:t>the destination contents.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purpose of the test instruction is to </a:t>
            </a:r>
            <a:r>
              <a:rPr sz="2257" b="1" dirty="0">
                <a:solidFill>
                  <a:schemeClr val="tx1"/>
                </a:solidFill>
              </a:rPr>
              <a:t>set the status flags</a:t>
            </a:r>
            <a:r>
              <a:rPr sz="2257" dirty="0">
                <a:solidFill>
                  <a:schemeClr val="tx1"/>
                </a:solidFill>
              </a:rPr>
              <a:t>. The format is:</a:t>
            </a:r>
          </a:p>
          <a:p>
            <a:pPr marL="846504" lvl="2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destination, Source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Effects of flags on test operation: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 =0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= Undefined</a:t>
            </a:r>
          </a:p>
          <a:p>
            <a:pPr marL="583981" lvl="1" indent="-321457" algn="l" defTabSz="345030">
              <a:spcBef>
                <a:spcPts val="246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TEST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19200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>
            <a:spLocks noGrp="1"/>
          </p:cNvSpPr>
          <p:nvPr>
            <p:ph type="body" idx="1"/>
          </p:nvPr>
        </p:nvSpPr>
        <p:spPr>
          <a:xfrm>
            <a:off x="659308" y="2002863"/>
            <a:ext cx="8295680" cy="3189852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Instructions to </a:t>
            </a:r>
            <a:r>
              <a:rPr sz="2257" b="1" dirty="0">
                <a:solidFill>
                  <a:schemeClr val="tx1"/>
                </a:solidFill>
              </a:rPr>
              <a:t>change the bit pattern</a:t>
            </a:r>
            <a:r>
              <a:rPr sz="2257" dirty="0">
                <a:solidFill>
                  <a:schemeClr val="tx1"/>
                </a:solidFill>
              </a:rPr>
              <a:t> in a byte or word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bits manually </a:t>
            </a:r>
            <a:r>
              <a:rPr sz="2257" dirty="0">
                <a:solidFill>
                  <a:schemeClr val="tx1"/>
                </a:solidFill>
              </a:rPr>
              <a:t>which is unlikely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in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high level languages (Except C)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Logic Instructions:</a:t>
            </a:r>
            <a:r>
              <a:rPr sz="2257" dirty="0">
                <a:solidFill>
                  <a:schemeClr val="tx1"/>
                </a:solidFill>
              </a:rPr>
              <a:t> AND, OR, XOR and NOT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Logic Instructions can be used to </a:t>
            </a:r>
            <a:r>
              <a:rPr sz="2257" b="1" dirty="0">
                <a:solidFill>
                  <a:schemeClr val="tx1"/>
                </a:solidFill>
              </a:rPr>
              <a:t>clear, set, and examine</a:t>
            </a:r>
            <a:r>
              <a:rPr sz="2257" dirty="0">
                <a:solidFill>
                  <a:schemeClr val="tx1"/>
                </a:solidFill>
              </a:rPr>
              <a:t> bits,</a:t>
            </a:r>
            <a:r>
              <a:rPr sz="2257" i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 </a:t>
            </a:r>
            <a:r>
              <a:rPr sz="2257" dirty="0">
                <a:solidFill>
                  <a:schemeClr val="tx1"/>
                </a:solidFill>
              </a:rPr>
              <a:t>a register or variable. i.e. these will be used for </a:t>
            </a:r>
            <a:endParaRPr lang="en-US" sz="2257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73398" y="5440855"/>
            <a:ext cx="7469684" cy="110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2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Converting a lowercase letter to upper case</a:t>
            </a:r>
          </a:p>
          <a:p>
            <a:pPr marL="321457" lvl="3" indent="-321457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Determining If a register contains an even or odd number.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 : LOGIC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047948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/>
          </p:cNvSpPr>
          <p:nvPr>
            <p:ph type="body" idx="1"/>
          </p:nvPr>
        </p:nvSpPr>
        <p:spPr>
          <a:xfrm>
            <a:off x="661872" y="1746013"/>
            <a:ext cx="8340236" cy="490044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TEST instruction can be used to examine individual bits in operand.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mask should contain </a:t>
            </a:r>
            <a:r>
              <a:rPr sz="2257" b="1" dirty="0">
                <a:solidFill>
                  <a:schemeClr val="tx1"/>
                </a:solidFill>
              </a:rPr>
              <a:t>1's</a:t>
            </a:r>
            <a:r>
              <a:rPr sz="2257" dirty="0">
                <a:solidFill>
                  <a:schemeClr val="tx1"/>
                </a:solidFill>
              </a:rPr>
              <a:t> in the bit positions to be tested and </a:t>
            </a:r>
            <a:r>
              <a:rPr sz="2257" b="1" dirty="0">
                <a:solidFill>
                  <a:schemeClr val="tx1"/>
                </a:solidFill>
              </a:rPr>
              <a:t>0’s</a:t>
            </a:r>
            <a:r>
              <a:rPr sz="2257" dirty="0">
                <a:solidFill>
                  <a:schemeClr val="tx1"/>
                </a:solidFill>
              </a:rPr>
              <a:t> elsewhere</a:t>
            </a:r>
          </a:p>
          <a:p>
            <a:pPr marL="884008" lvl="2" indent="-321457" algn="l" defTabSz="369675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As </a:t>
            </a:r>
            <a:r>
              <a:rPr sz="2257" b="1" dirty="0">
                <a:solidFill>
                  <a:schemeClr val="tx1"/>
                </a:solidFill>
              </a:rPr>
              <a:t>1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b="1" dirty="0">
                <a:solidFill>
                  <a:schemeClr val="tx1"/>
                </a:solidFill>
              </a:rPr>
              <a:t>b</a:t>
            </a:r>
            <a:r>
              <a:rPr sz="2257" dirty="0">
                <a:solidFill>
                  <a:schemeClr val="tx1"/>
                </a:solidFill>
              </a:rPr>
              <a:t>, </a:t>
            </a:r>
            <a:r>
              <a:rPr sz="2257" b="1" dirty="0">
                <a:solidFill>
                  <a:schemeClr val="tx1"/>
                </a:solidFill>
              </a:rPr>
              <a:t>0 AND b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0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The operation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TEST destination, mask</a:t>
            </a:r>
            <a:endParaRPr sz="2257" dirty="0">
              <a:solidFill>
                <a:schemeClr val="tx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Will have 1's in the tested bit positions if and only if the destination has 1’s in these positions; and 0’s elsewhere.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the destination has 0’s in all the tested positions, the result will be 0 and thus ZF=1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Bit Examination on TEST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9402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/>
          </p:cNvSpPr>
          <p:nvPr>
            <p:ph type="body" idx="1"/>
          </p:nvPr>
        </p:nvSpPr>
        <p:spPr>
          <a:xfrm>
            <a:off x="892968" y="1821656"/>
            <a:ext cx="7572376" cy="262532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Example: </a:t>
            </a:r>
            <a:r>
              <a:rPr sz="2257" dirty="0">
                <a:solidFill>
                  <a:schemeClr val="tx1"/>
                </a:solidFill>
              </a:rPr>
              <a:t>Jump to label BELOW If AL contains an even number.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 </a:t>
            </a:r>
            <a:r>
              <a:rPr sz="2257" dirty="0">
                <a:solidFill>
                  <a:schemeClr val="tx1"/>
                </a:solidFill>
              </a:rPr>
              <a:t>Even numbers have a 0 in bit 0. Thus, the mask is 00000001b=1</a:t>
            </a:r>
          </a:p>
        </p:txBody>
      </p:sp>
      <p:sp>
        <p:nvSpPr>
          <p:cNvPr id="2" name="Rectangle 1"/>
          <p:cNvSpPr/>
          <p:nvPr/>
        </p:nvSpPr>
        <p:spPr>
          <a:xfrm>
            <a:off x="1839516" y="4067193"/>
            <a:ext cx="4572000" cy="1134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TEST AL, 1</a:t>
            </a:r>
          </a:p>
          <a:p>
            <a:pPr marL="321457" lvl="3" indent="-321457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en-US" sz="2257" dirty="0"/>
              <a:t>JZ BELOW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Find Even Number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92826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/>
          </p:cNvSpPr>
          <p:nvPr>
            <p:ph type="body" idx="1"/>
          </p:nvPr>
        </p:nvSpPr>
        <p:spPr>
          <a:xfrm>
            <a:off x="500063" y="857251"/>
            <a:ext cx="8197453" cy="5786437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shift and rotate instructions </a:t>
            </a:r>
            <a:r>
              <a:rPr sz="2039" b="1" dirty="0">
                <a:solidFill>
                  <a:schemeClr val="tx1"/>
                </a:solidFill>
              </a:rPr>
              <a:t>shift the bits</a:t>
            </a:r>
            <a:r>
              <a:rPr sz="2039" dirty="0">
                <a:solidFill>
                  <a:schemeClr val="tx1"/>
                </a:solidFill>
              </a:rPr>
              <a:t> in the </a:t>
            </a:r>
            <a:r>
              <a:rPr sz="2039" b="1" dirty="0">
                <a:solidFill>
                  <a:schemeClr val="tx1"/>
                </a:solidFill>
              </a:rPr>
              <a:t>destination operand</a:t>
            </a:r>
            <a:r>
              <a:rPr sz="2039" dirty="0">
                <a:solidFill>
                  <a:schemeClr val="tx1"/>
                </a:solidFill>
              </a:rPr>
              <a:t> by one or more positions either to the left or right.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instruction, the bits shifted out are lost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rotate instruction, bits shifted out from one end of the operand are put back into the other end.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The instruction have two possible formats. For a single shift or rotate, the form is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destination,1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For a shift or rotate of</a:t>
            </a:r>
            <a:r>
              <a:rPr sz="2039" b="1" dirty="0">
                <a:solidFill>
                  <a:schemeClr val="tx1"/>
                </a:solidFill>
              </a:rPr>
              <a:t> N </a:t>
            </a:r>
            <a:r>
              <a:rPr sz="2039" dirty="0">
                <a:solidFill>
                  <a:schemeClr val="tx1"/>
                </a:solidFill>
              </a:rPr>
              <a:t>positions, the form is </a:t>
            </a:r>
          </a:p>
          <a:p>
            <a:pPr marL="777748" lvl="2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039" b="1" dirty="0">
                <a:solidFill>
                  <a:schemeClr val="tx1"/>
                </a:solidFill>
              </a:rPr>
              <a:t>Opcode   destination, CL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39" dirty="0">
                <a:solidFill>
                  <a:schemeClr val="tx1"/>
                </a:solidFill>
              </a:rPr>
              <a:t>Where CL contains N In both cases, destination is an 8- or 16-bit register or memory location. </a:t>
            </a:r>
          </a:p>
        </p:txBody>
      </p:sp>
    </p:spTree>
    <p:extLst>
      <p:ext uri="{BB962C8B-B14F-4D97-AF65-F5344CB8AC3E}">
        <p14:creationId xmlns:p14="http://schemas.microsoft.com/office/powerpoint/2010/main" val="415751646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>
            <a:spLocks noGrp="1"/>
          </p:cNvSpPr>
          <p:nvPr>
            <p:ph type="body" idx="1"/>
          </p:nvPr>
        </p:nvSpPr>
        <p:spPr>
          <a:xfrm>
            <a:off x="892969" y="1875234"/>
            <a:ext cx="7358063" cy="33754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 or Rotate instructions can be used to </a:t>
            </a:r>
            <a:r>
              <a:rPr sz="2257" b="1" dirty="0">
                <a:solidFill>
                  <a:schemeClr val="tx1"/>
                </a:solidFill>
              </a:rPr>
              <a:t>multiply and divide </a:t>
            </a:r>
            <a:r>
              <a:rPr sz="2257" b="1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by </a:t>
            </a:r>
            <a:r>
              <a:rPr sz="2257" b="1" dirty="0">
                <a:solidFill>
                  <a:schemeClr val="tx1"/>
                </a:solidFill>
              </a:rPr>
              <a:t>powers of 2</a:t>
            </a:r>
            <a:r>
              <a:rPr sz="2257" dirty="0">
                <a:solidFill>
                  <a:schemeClr val="tx1"/>
                </a:solidFill>
              </a:rPr>
              <a:t>, and we will use them in programs for binary and hex I/O</a:t>
            </a: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***Note that for Intel's more advanced processors, a shift or rotate instruction also allows the use of an 8-bit </a:t>
            </a:r>
            <a:r>
              <a:rPr lang="en-US" sz="2257" b="1" dirty="0">
                <a:solidFill>
                  <a:schemeClr val="tx1"/>
                </a:solidFill>
              </a:rPr>
              <a:t>constant</a:t>
            </a:r>
            <a:r>
              <a:rPr lang="en-US" sz="2257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Instructions…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02051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288789" y="2019868"/>
            <a:ext cx="9018984" cy="3860051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SHL (shift left) instruction shifts the bits in the destination to the left. The format for a single shift is</a:t>
            </a:r>
          </a:p>
          <a:p>
            <a:pPr marL="1005894" lvl="3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SHL destination, 1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A 0 is shifted into the</a:t>
            </a:r>
            <a:r>
              <a:rPr sz="1800" b="1" dirty="0">
                <a:solidFill>
                  <a:schemeClr val="tx1"/>
                </a:solidFill>
              </a:rPr>
              <a:t> rightmost bit position</a:t>
            </a:r>
            <a:r>
              <a:rPr sz="1800" dirty="0">
                <a:solidFill>
                  <a:schemeClr val="tx1"/>
                </a:solidFill>
              </a:rPr>
              <a:t> and the </a:t>
            </a:r>
            <a:r>
              <a:rPr sz="1800" b="1" dirty="0" err="1">
                <a:solidFill>
                  <a:schemeClr val="tx1"/>
                </a:solidFill>
              </a:rPr>
              <a:t>msb</a:t>
            </a:r>
            <a:r>
              <a:rPr sz="1800" b="1" dirty="0">
                <a:solidFill>
                  <a:schemeClr val="tx1"/>
                </a:solidFill>
              </a:rPr>
              <a:t> is shifted into CF</a:t>
            </a:r>
            <a:r>
              <a:rPr sz="1800" dirty="0">
                <a:solidFill>
                  <a:schemeClr val="tx1"/>
                </a:solidFill>
              </a:rPr>
              <a:t>. </a:t>
            </a:r>
            <a:r>
              <a:rPr sz="1800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If </a:t>
            </a:r>
            <a:r>
              <a:rPr sz="1800" dirty="0">
                <a:solidFill>
                  <a:schemeClr val="tx1"/>
                </a:solidFill>
              </a:rPr>
              <a:t>the shift count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is different from 1, the instruction takes the form</a:t>
            </a:r>
          </a:p>
          <a:p>
            <a:pPr marL="549603" lvl="1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b="1" dirty="0">
                <a:solidFill>
                  <a:schemeClr val="tx1"/>
                </a:solidFill>
              </a:rPr>
              <a:t>SHL destination, CL</a:t>
            </a:r>
            <a:r>
              <a:rPr sz="1800" dirty="0">
                <a:solidFill>
                  <a:schemeClr val="tx1"/>
                </a:solidFill>
              </a:rPr>
              <a:t> (Here </a:t>
            </a:r>
            <a:r>
              <a:rPr sz="1800" b="1" dirty="0">
                <a:solidFill>
                  <a:schemeClr val="tx1"/>
                </a:solidFill>
              </a:rPr>
              <a:t>CL</a:t>
            </a:r>
            <a:r>
              <a:rPr sz="1800" dirty="0">
                <a:solidFill>
                  <a:schemeClr val="tx1"/>
                </a:solidFill>
              </a:rPr>
              <a:t> contains </a:t>
            </a:r>
            <a:r>
              <a:rPr sz="1800" b="1" i="1" dirty="0">
                <a:solidFill>
                  <a:schemeClr val="tx1"/>
                </a:solidFill>
              </a:rPr>
              <a:t>N </a:t>
            </a:r>
            <a:r>
              <a:rPr sz="1800" dirty="0">
                <a:solidFill>
                  <a:schemeClr val="tx1"/>
                </a:solidFill>
              </a:rPr>
              <a:t>and the above instruction made N single shifts)</a:t>
            </a:r>
          </a:p>
          <a:p>
            <a:pPr marL="777748" lvl="2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chemeClr val="tx1"/>
                </a:solidFill>
              </a:rPr>
              <a:t>The value of CL remains the same after the shift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sz="1800" dirty="0">
                <a:solidFill>
                  <a:schemeClr val="tx1"/>
                </a:solidFill>
              </a:rPr>
              <a:t>operation</a:t>
            </a:r>
          </a:p>
        </p:txBody>
      </p:sp>
      <p:pic>
        <p:nvPicPr>
          <p:cNvPr id="128" name="Screen Shot 2015-03-27 at 11.36.13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260" y="5191657"/>
            <a:ext cx="4284987" cy="1376525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Left Shift (SHL)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9694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/>
          </p:cNvSpPr>
          <p:nvPr>
            <p:ph type="body" idx="1"/>
          </p:nvPr>
        </p:nvSpPr>
        <p:spPr>
          <a:xfrm>
            <a:off x="339328" y="1992572"/>
            <a:ext cx="8465344" cy="365577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Example: Suppose DH contains </a:t>
            </a:r>
            <a:r>
              <a:rPr sz="2000" b="1" dirty="0">
                <a:solidFill>
                  <a:schemeClr val="tx1"/>
                </a:solidFill>
              </a:rPr>
              <a:t>8Ah</a:t>
            </a:r>
            <a:r>
              <a:rPr sz="2000" dirty="0">
                <a:solidFill>
                  <a:schemeClr val="tx1"/>
                </a:solidFill>
              </a:rPr>
              <a:t> and </a:t>
            </a:r>
            <a:r>
              <a:rPr sz="2000" b="1" dirty="0">
                <a:solidFill>
                  <a:schemeClr val="tx1"/>
                </a:solidFill>
              </a:rPr>
              <a:t>CL</a:t>
            </a:r>
            <a:r>
              <a:rPr sz="2000" dirty="0">
                <a:solidFill>
                  <a:schemeClr val="tx1"/>
                </a:solidFill>
              </a:rPr>
              <a:t> contains</a:t>
            </a:r>
            <a:r>
              <a:rPr sz="2000" b="1" dirty="0">
                <a:solidFill>
                  <a:schemeClr val="tx1"/>
                </a:solidFill>
              </a:rPr>
              <a:t> 3</a:t>
            </a:r>
            <a:r>
              <a:rPr sz="2000" dirty="0">
                <a:solidFill>
                  <a:schemeClr val="tx1"/>
                </a:solidFill>
              </a:rPr>
              <a:t>.  What are the values of DH and of CF after the instruction </a:t>
            </a:r>
            <a:r>
              <a:rPr sz="2000" b="1" i="1" dirty="0">
                <a:solidFill>
                  <a:schemeClr val="tx1"/>
                </a:solidFill>
              </a:rPr>
              <a:t>SHL DH,CL</a:t>
            </a:r>
            <a:r>
              <a:rPr sz="2000" dirty="0">
                <a:solidFill>
                  <a:schemeClr val="tx1"/>
                </a:solidFill>
              </a:rPr>
              <a:t> is executed?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binary value of DH is </a:t>
            </a:r>
            <a:r>
              <a:rPr sz="2000" b="1" dirty="0">
                <a:solidFill>
                  <a:schemeClr val="tx1"/>
                </a:solidFill>
              </a:rPr>
              <a:t>10001010</a:t>
            </a:r>
            <a:r>
              <a:rPr sz="2000" dirty="0">
                <a:solidFill>
                  <a:schemeClr val="tx1"/>
                </a:solidFill>
              </a:rPr>
              <a:t>. After </a:t>
            </a:r>
            <a:r>
              <a:rPr sz="2000" b="1" dirty="0">
                <a:solidFill>
                  <a:schemeClr val="tx1"/>
                </a:solidFill>
              </a:rPr>
              <a:t>3 left shifts, </a:t>
            </a:r>
            <a:r>
              <a:rPr sz="2000" dirty="0">
                <a:solidFill>
                  <a:schemeClr val="tx1"/>
                </a:solidFill>
              </a:rPr>
              <a:t>CF will contain 0. The new contents of DH may be obtained by 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Erasing the leftmost three bits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Adding three zero bits to the right end, thus 01010000b = 50h.</a:t>
            </a:r>
          </a:p>
          <a:p>
            <a:pPr marL="321457" indent="-321457" algn="l" defTabSz="234664">
              <a:spcBef>
                <a:spcPts val="56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endParaRPr sz="2000" dirty="0">
              <a:solidFill>
                <a:schemeClr val="tx1"/>
              </a:solidFill>
              <a:latin typeface="Times Roman"/>
              <a:ea typeface="Times Roman"/>
              <a:cs typeface="Times Roman"/>
              <a:sym typeface="Times Roman"/>
            </a:endParaRPr>
          </a:p>
        </p:txBody>
      </p:sp>
      <p:pic>
        <p:nvPicPr>
          <p:cNvPr id="132" name="Screen Shot 2015-03-27 at 11.41.51 A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5001" y="4665342"/>
            <a:ext cx="4394580" cy="196601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SHL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68910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178594" y="1928812"/>
            <a:ext cx="8786813" cy="49291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Let us consider a decimal number 235.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If each digit is shifted left and 0 is attached on the right end, we get 2350 which is same as multiplying by 10.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Similarly, a left shift on a binary number multiplies it by 2.</a:t>
            </a:r>
          </a:p>
          <a:p>
            <a:pPr marL="321457" indent="-321457" algn="l" defTabSz="365568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For example, suppose that AL contains 5=00000101b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 left shift gives 00001010b = 10 thus doubling its value. </a:t>
            </a:r>
          </a:p>
          <a:p>
            <a:pPr marL="599607" lvl="1" indent="-321457" algn="l" defTabSz="365568">
              <a:spcBef>
                <a:spcPts val="260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Another left shift yields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00010100= </a:t>
            </a:r>
            <a:r>
              <a:rPr sz="2257" dirty="0">
                <a:solidFill>
                  <a:schemeClr val="tx1"/>
                </a:solidFill>
              </a:rPr>
              <a:t>20d, so it is doubled again.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Multiplication by Left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5861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>
            <a:spLocks noGrp="1"/>
          </p:cNvSpPr>
          <p:nvPr>
            <p:ph type="body" idx="1"/>
          </p:nvPr>
        </p:nvSpPr>
        <p:spPr>
          <a:xfrm>
            <a:off x="455414" y="1910687"/>
            <a:ext cx="8456414" cy="478657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SHL Instruction can be used to multiply an operand by multiples of 2.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to emphasize the arithmetic nature of the operation the opcode SAL (shift arithmetic left)often used in instances for numeric multiplication.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Both instructions generate the </a:t>
            </a:r>
            <a:r>
              <a:rPr sz="2000">
                <a:solidFill>
                  <a:schemeClr val="tx1"/>
                </a:solidFill>
              </a:rPr>
              <a:t>same machine </a:t>
            </a:r>
            <a:r>
              <a:rPr sz="2000" dirty="0">
                <a:solidFill>
                  <a:schemeClr val="tx1"/>
                </a:solidFill>
              </a:rPr>
              <a:t>code.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When </a:t>
            </a:r>
            <a:r>
              <a:rPr sz="2000" i="1" dirty="0">
                <a:solidFill>
                  <a:schemeClr val="tx1"/>
                </a:solidFill>
              </a:rPr>
              <a:t>we </a:t>
            </a:r>
            <a:r>
              <a:rPr sz="2000" dirty="0">
                <a:solidFill>
                  <a:schemeClr val="tx1"/>
                </a:solidFill>
              </a:rPr>
              <a:t>treat left shifts as multiplication, overflow may occur.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single left shift, CF and OF accurately indicate unsigned and signed over- flow, respectively.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However, the overflow flags are not reliable indicators for a multiple left shift as multiple shift is really a series of single shifts, and OF and CF only reflect the </a:t>
            </a:r>
            <a:r>
              <a:rPr sz="2000" b="1" dirty="0">
                <a:solidFill>
                  <a:schemeClr val="tx1"/>
                </a:solidFill>
              </a:rPr>
              <a:t>result of the last shift</a:t>
            </a:r>
            <a:r>
              <a:rPr lang="en-US" sz="2000" b="1" dirty="0">
                <a:solidFill>
                  <a:schemeClr val="tx1"/>
                </a:solidFill>
              </a:rPr>
              <a:t>.</a:t>
            </a: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Shift Arithmetic Left (SAL)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80927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178594" y="1869744"/>
            <a:ext cx="8733234" cy="322726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The instruction SHR (shift right) performs right shifts on the destination operand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 1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A 0 is shifted Into the </a:t>
            </a:r>
            <a:r>
              <a:rPr sz="2000" dirty="0" err="1">
                <a:solidFill>
                  <a:schemeClr val="tx1"/>
                </a:solidFill>
              </a:rPr>
              <a:t>msb</a:t>
            </a:r>
            <a:r>
              <a:rPr sz="2000" dirty="0">
                <a:solidFill>
                  <a:schemeClr val="tx1"/>
                </a:solidFill>
              </a:rPr>
              <a:t> position, and the rightmost bit is shifted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SHR destination,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sz="2000" dirty="0">
                <a:solidFill>
                  <a:schemeClr val="tx1"/>
                </a:solidFill>
              </a:rPr>
              <a:t>CL</a:t>
            </a:r>
          </a:p>
          <a:p>
            <a:pPr marL="321457" lvl="4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** here CL contains N In this case N single right shifts are made. The effect on the flags is the same as for SHL</a:t>
            </a:r>
          </a:p>
        </p:txBody>
      </p:sp>
      <p:pic>
        <p:nvPicPr>
          <p:cNvPr id="142" name="Screen Shot 2015-03-27 at 12.32.34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3076" y="5178341"/>
            <a:ext cx="4292646" cy="1590470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Right </a:t>
            </a:r>
            <a:r>
              <a:rPr lang="en-US" sz="4400" b="1">
                <a:solidFill>
                  <a:schemeClr val="accent3">
                    <a:lumMod val="75000"/>
                  </a:schemeClr>
                </a:solidFill>
              </a:rPr>
              <a:t>Shift (SHR) </a:t>
            </a: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2096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body" idx="1"/>
          </p:nvPr>
        </p:nvSpPr>
        <p:spPr>
          <a:xfrm>
            <a:off x="479226" y="2146110"/>
            <a:ext cx="8185547" cy="419688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Problem: </a:t>
            </a:r>
            <a:r>
              <a:rPr sz="2257" dirty="0">
                <a:solidFill>
                  <a:schemeClr val="tx1"/>
                </a:solidFill>
              </a:rPr>
              <a:t>Suppose DH contains 8Ah and CL contains 2. What are the values of DH and CF after the Instruction SHR DH,CL is executed</a:t>
            </a:r>
            <a:r>
              <a:rPr lang="en-US" sz="2257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b="1" dirty="0">
                <a:solidFill>
                  <a:schemeClr val="tx1"/>
                </a:solidFill>
              </a:rPr>
              <a:t>Solution:</a:t>
            </a:r>
            <a:r>
              <a:rPr sz="2257" dirty="0">
                <a:solidFill>
                  <a:schemeClr val="tx1"/>
                </a:solidFill>
              </a:rPr>
              <a:t> The value of DH in binary is 10001010.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After two right shifts, CF=1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new value of DH is  obtained by</a:t>
            </a:r>
            <a:r>
              <a:rPr sz="2257" b="1" dirty="0">
                <a:solidFill>
                  <a:schemeClr val="tx1"/>
                </a:solidFill>
              </a:rPr>
              <a:t> erasing the rightmost two bits </a:t>
            </a:r>
            <a:r>
              <a:rPr sz="2257" dirty="0">
                <a:solidFill>
                  <a:schemeClr val="tx1"/>
                </a:solidFill>
              </a:rPr>
              <a:t>and adding two 0 bits to the left end, thus DH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=00100010b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  <a:latin typeface="Helvetica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</a:rPr>
              <a:t>22h.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Example SHR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0607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53640" y="1768078"/>
            <a:ext cx="7929563" cy="4232672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Bits can be shifted </a:t>
            </a:r>
            <a:r>
              <a:rPr sz="2257" b="1" dirty="0">
                <a:solidFill>
                  <a:schemeClr val="tx1"/>
                </a:solidFill>
              </a:rPr>
              <a:t>left or right </a:t>
            </a:r>
            <a:r>
              <a:rPr sz="2257" dirty="0">
                <a:solidFill>
                  <a:schemeClr val="tx1"/>
                </a:solidFill>
              </a:rPr>
              <a:t>in a register or memory location.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257" dirty="0">
                <a:solidFill>
                  <a:schemeClr val="tx1"/>
                </a:solidFill>
              </a:rPr>
              <a:t>W</a:t>
            </a:r>
            <a:r>
              <a:rPr sz="2257" dirty="0">
                <a:solidFill>
                  <a:schemeClr val="tx1"/>
                </a:solidFill>
              </a:rPr>
              <a:t>hen a bit is shifted out, it goes into CF. 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Because a </a:t>
            </a:r>
            <a:r>
              <a:rPr sz="2257" b="1" dirty="0">
                <a:solidFill>
                  <a:schemeClr val="tx1"/>
                </a:solidFill>
              </a:rPr>
              <a:t>left shift doubles </a:t>
            </a:r>
            <a:r>
              <a:rPr sz="2257" dirty="0">
                <a:solidFill>
                  <a:schemeClr val="tx1"/>
                </a:solidFill>
              </a:rPr>
              <a:t>a number and a </a:t>
            </a:r>
            <a:r>
              <a:rPr sz="2257" b="1" dirty="0">
                <a:solidFill>
                  <a:schemeClr val="tx1"/>
                </a:solidFill>
              </a:rPr>
              <a:t>right shift halves </a:t>
            </a:r>
            <a:r>
              <a:rPr sz="2257" dirty="0">
                <a:solidFill>
                  <a:schemeClr val="tx1"/>
                </a:solidFill>
              </a:rPr>
              <a:t>it, these instructions give us a way to multiply and divide powers of 2.</a:t>
            </a:r>
          </a:p>
          <a:p>
            <a:pPr marL="401822" indent="-401822" algn="l" defTabSz="381998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Shifting is much </a:t>
            </a:r>
            <a:r>
              <a:rPr sz="2257" b="1" dirty="0">
                <a:solidFill>
                  <a:schemeClr val="tx1"/>
                </a:solidFill>
              </a:rPr>
              <a:t>faster</a:t>
            </a:r>
            <a:r>
              <a:rPr sz="2257" dirty="0">
                <a:solidFill>
                  <a:schemeClr val="tx1"/>
                </a:solidFill>
              </a:rPr>
              <a:t> than Multiplication and Division.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0575"/>
            <a:ext cx="7358063" cy="866928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Overview: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3699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812601" y="1826276"/>
            <a:ext cx="7804548" cy="24667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SAR Instruction (shift arithmetic right) operates like SHR , with one difference: the </a:t>
            </a:r>
            <a:r>
              <a:rPr sz="2257" b="1" dirty="0" err="1">
                <a:solidFill>
                  <a:schemeClr val="tx1"/>
                </a:solidFill>
              </a:rPr>
              <a:t>msb</a:t>
            </a:r>
            <a:r>
              <a:rPr sz="2257" b="1" dirty="0">
                <a:solidFill>
                  <a:schemeClr val="tx1"/>
                </a:solidFill>
              </a:rPr>
              <a:t> retains Its original value</a:t>
            </a:r>
            <a:r>
              <a:rPr sz="2257" dirty="0">
                <a:solidFill>
                  <a:schemeClr val="tx1"/>
                </a:solidFill>
              </a:rPr>
              <a:t>. The syntax is: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destination,1 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SAR destination,</a:t>
            </a:r>
            <a:r>
              <a:rPr lang="en-US" sz="2257" dirty="0">
                <a:solidFill>
                  <a:schemeClr val="tx1"/>
                </a:solidFill>
              </a:rPr>
              <a:t> </a:t>
            </a:r>
            <a:r>
              <a:rPr sz="2257" dirty="0">
                <a:solidFill>
                  <a:schemeClr val="tx1"/>
                </a:solidFill>
              </a:rPr>
              <a:t>CL</a:t>
            </a:r>
          </a:p>
        </p:txBody>
      </p:sp>
      <p:pic>
        <p:nvPicPr>
          <p:cNvPr id="149" name="Screen Shot 2015-03-27 at 1.00.47 PM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960" y="4517408"/>
            <a:ext cx="4482015" cy="2054213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 Instruction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25989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381754" y="2225907"/>
            <a:ext cx="8518922" cy="38368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A Left shift doubles the destination's value,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Similarly, it’s reasonable to guess that a right shift might divide it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by </a:t>
            </a:r>
            <a:r>
              <a:rPr sz="2257" dirty="0">
                <a:solidFill>
                  <a:schemeClr val="tx1"/>
                </a:solidFill>
                <a:latin typeface="+mj-lt"/>
              </a:rPr>
              <a:t>2. This Is correct for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even</a:t>
            </a:r>
            <a:r>
              <a:rPr sz="2257" dirty="0">
                <a:solidFill>
                  <a:schemeClr val="tx1"/>
                </a:solidFill>
                <a:latin typeface="+mj-lt"/>
              </a:rPr>
              <a:t> numbers.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odd numbers, a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right shift</a:t>
            </a:r>
            <a:r>
              <a:rPr sz="2257" dirty="0">
                <a:solidFill>
                  <a:schemeClr val="tx1"/>
                </a:solidFill>
                <a:latin typeface="+mj-lt"/>
              </a:rPr>
              <a:t>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halves </a:t>
            </a:r>
            <a:r>
              <a:rPr sz="2257" b="1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it </a:t>
            </a:r>
            <a:r>
              <a:rPr sz="2257" b="1" dirty="0">
                <a:solidFill>
                  <a:schemeClr val="tx1"/>
                </a:solidFill>
                <a:latin typeface="+mj-lt"/>
              </a:rPr>
              <a:t>and rounds down to the nearest integer</a:t>
            </a:r>
            <a:r>
              <a:rPr sz="2257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  <a:latin typeface="+mj-lt"/>
              </a:rPr>
              <a:t>For example, if BL contains 00000101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5, then after a right shift. BL  will contain 00000010 </a:t>
            </a:r>
            <a:r>
              <a:rPr sz="2257" dirty="0">
                <a:solidFill>
                  <a:schemeClr val="tx1"/>
                </a:solidFill>
                <a:latin typeface="+mj-lt"/>
                <a:ea typeface="Helvetica"/>
                <a:cs typeface="Helvetica"/>
                <a:sym typeface="Helvetica"/>
              </a:rPr>
              <a:t>= </a:t>
            </a:r>
            <a:r>
              <a:rPr sz="2257" dirty="0">
                <a:solidFill>
                  <a:schemeClr val="tx1"/>
                </a:solidFill>
                <a:latin typeface="+mj-lt"/>
              </a:rPr>
              <a:t>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Division by Right Shift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354172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285750" y="1842448"/>
            <a:ext cx="8679656" cy="3588668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In case of division by right shifts, we need to make a distinction between signed and unsigned numbers.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If an </a:t>
            </a:r>
            <a:r>
              <a:rPr sz="2000" b="1" dirty="0">
                <a:solidFill>
                  <a:schemeClr val="tx1"/>
                </a:solidFill>
              </a:rPr>
              <a:t>unsigned</a:t>
            </a:r>
            <a:r>
              <a:rPr sz="2000" dirty="0">
                <a:solidFill>
                  <a:schemeClr val="tx1"/>
                </a:solidFill>
              </a:rPr>
              <a:t> interpretation is being given, </a:t>
            </a:r>
            <a:r>
              <a:rPr sz="2000" b="1" dirty="0">
                <a:solidFill>
                  <a:schemeClr val="tx1"/>
                </a:solidFill>
              </a:rPr>
              <a:t>SHR</a:t>
            </a:r>
            <a:r>
              <a:rPr sz="2000" dirty="0">
                <a:solidFill>
                  <a:schemeClr val="tx1"/>
                </a:solidFill>
              </a:rPr>
              <a:t> should be used. 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For a </a:t>
            </a:r>
            <a:r>
              <a:rPr sz="2000" b="1" dirty="0">
                <a:solidFill>
                  <a:schemeClr val="tx1"/>
                </a:solidFill>
              </a:rPr>
              <a:t>signed</a:t>
            </a:r>
            <a:r>
              <a:rPr sz="2000" dirty="0">
                <a:solidFill>
                  <a:schemeClr val="tx1"/>
                </a:solidFill>
              </a:rPr>
              <a:t> interpretation, </a:t>
            </a:r>
            <a:r>
              <a:rPr sz="2000" b="1" dirty="0">
                <a:solidFill>
                  <a:schemeClr val="tx1"/>
                </a:solidFill>
              </a:rPr>
              <a:t>SAR  </a:t>
            </a:r>
            <a:r>
              <a:rPr sz="2000" dirty="0">
                <a:solidFill>
                  <a:schemeClr val="tx1"/>
                </a:solidFill>
              </a:rPr>
              <a:t>must be used, because it preserves the sign.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b="1" dirty="0">
                <a:solidFill>
                  <a:schemeClr val="tx1"/>
                </a:solidFill>
              </a:rPr>
              <a:t>Problem:</a:t>
            </a:r>
            <a:r>
              <a:rPr sz="2000" dirty="0">
                <a:solidFill>
                  <a:schemeClr val="tx1"/>
                </a:solidFill>
              </a:rPr>
              <a:t> Use right shifts to divide the unsigned number 65143 by 4. Put the quotient in AX</a:t>
            </a:r>
          </a:p>
          <a:p>
            <a:pPr marL="321457" indent="-321457" algn="l" defTabSz="303956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tx1"/>
                </a:solidFill>
              </a:rPr>
              <a:t>To divide by 4, two right shifts are needed. Since the dividend is unsigned, we use SHR. The code is</a:t>
            </a:r>
          </a:p>
        </p:txBody>
      </p:sp>
      <p:sp>
        <p:nvSpPr>
          <p:cNvPr id="2" name="Rectangle 1"/>
          <p:cNvSpPr/>
          <p:nvPr/>
        </p:nvSpPr>
        <p:spPr>
          <a:xfrm>
            <a:off x="1946672" y="5616108"/>
            <a:ext cx="2786063" cy="1141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AX, 65143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MOV CL, 2</a:t>
            </a:r>
          </a:p>
          <a:p>
            <a:pPr marL="321457" lvl="6" indent="-321457" defTabSz="303956">
              <a:spcBef>
                <a:spcPts val="844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828" dirty="0"/>
              <a:t>SHR AX,CL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Signed and Unsigned Division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023630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399603" y="1978925"/>
            <a:ext cx="8344794" cy="4879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Example: If AL contains -15, give the decimal value of AL after SAR AL,1 is performed.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Solution: Execution of SAR AL,1 divides the number by 2 and rounds down.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Dividing -15 by 2 yields -7.5, and after rounding down we get -8. </a:t>
            </a:r>
          </a:p>
          <a:p>
            <a:pPr marL="596482" lvl="1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 terms of the binary contents, we have -15=11110001b. After shifting, we have 11111000b= -8.</a:t>
            </a:r>
          </a:p>
          <a:p>
            <a:pPr lvl="1" indent="0"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*** We will see some MUL and DIV for multiplication operations that are not limited to power of 2 only. However, MUL and DIV is much slower than SHIFT operation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87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37491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SAR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999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http://faculty.cs.niu.edu/~byrnes/csci360/notes/360shift.htm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782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364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510945" y="2132036"/>
            <a:ext cx="8090297" cy="48756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ability to </a:t>
            </a:r>
            <a:r>
              <a:rPr sz="2257" b="1" dirty="0">
                <a:solidFill>
                  <a:schemeClr val="tx1"/>
                </a:solidFill>
              </a:rPr>
              <a:t>manipulate individual bits </a:t>
            </a:r>
            <a:r>
              <a:rPr sz="2257" dirty="0">
                <a:solidFill>
                  <a:schemeClr val="tx1"/>
                </a:solidFill>
              </a:rPr>
              <a:t>is one the main advantages of assembly language.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Individual bits can be changed in computer by using logic operations.</a:t>
            </a: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binary values of </a:t>
            </a:r>
            <a:r>
              <a:rPr sz="2257" b="1" dirty="0">
                <a:solidFill>
                  <a:schemeClr val="tx1"/>
                </a:solidFill>
              </a:rPr>
              <a:t>0 = False and 1= True</a:t>
            </a:r>
            <a:endParaRPr sz="2257" dirty="0">
              <a:solidFill>
                <a:schemeClr val="tx1"/>
              </a:solidFill>
            </a:endParaRPr>
          </a:p>
          <a:p>
            <a:pPr marL="321457" indent="-321457" algn="l">
              <a:lnSpc>
                <a:spcPct val="150000"/>
              </a:lnSpc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When a logic operation is applied to 8- or 16-bit operands, the result is obtained by applying the logic operation at </a:t>
            </a:r>
            <a:r>
              <a:rPr sz="2257" b="1" dirty="0">
                <a:solidFill>
                  <a:schemeClr val="tx1"/>
                </a:solidFill>
              </a:rPr>
              <a:t>each bit position.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LOGIC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02717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9422" y="2135074"/>
            <a:ext cx="7072313" cy="455414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236914"/>
            <a:ext cx="7358063" cy="1156839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Truth Table for AND,  OR,  XOR and NOT</a:t>
            </a:r>
          </a:p>
        </p:txBody>
      </p:sp>
    </p:spTree>
    <p:extLst>
      <p:ext uri="{BB962C8B-B14F-4D97-AF65-F5344CB8AC3E}">
        <p14:creationId xmlns:p14="http://schemas.microsoft.com/office/powerpoint/2010/main" val="15080280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892969" y="2263097"/>
            <a:ext cx="7358063" cy="36433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AND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AND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OR Operation:   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XOR Operation: </a:t>
            </a:r>
            <a:r>
              <a:rPr sz="2672" dirty="0">
                <a:solidFill>
                  <a:schemeClr val="tx1"/>
                </a:solidFill>
              </a:rPr>
              <a:t>10101010 </a:t>
            </a:r>
            <a:r>
              <a:rPr sz="2672" b="1" dirty="0">
                <a:solidFill>
                  <a:schemeClr val="tx1"/>
                </a:solidFill>
              </a:rPr>
              <a:t>XOR</a:t>
            </a:r>
            <a:r>
              <a:rPr sz="2672" dirty="0">
                <a:solidFill>
                  <a:schemeClr val="tx1"/>
                </a:solidFill>
              </a:rPr>
              <a:t> 11110000</a:t>
            </a:r>
          </a:p>
          <a:p>
            <a:pPr marL="464327" indent="-464327" algn="l">
              <a:lnSpc>
                <a:spcPct val="200000"/>
              </a:lnSpc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NOT Operation:  NOT</a:t>
            </a:r>
            <a:r>
              <a:rPr sz="2672" dirty="0">
                <a:solidFill>
                  <a:schemeClr val="tx1"/>
                </a:solidFill>
              </a:rPr>
              <a:t> 10101010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5335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483379" y="2154699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AND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=10100000</a:t>
            </a:r>
          </a:p>
        </p:txBody>
      </p:sp>
      <p:sp>
        <p:nvSpPr>
          <p:cNvPr id="56" name="Shape 56"/>
          <p:cNvSpPr/>
          <p:nvPr/>
        </p:nvSpPr>
        <p:spPr>
          <a:xfrm>
            <a:off x="2063785" y="3612247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57" name="Shape 57"/>
          <p:cNvSpPr/>
          <p:nvPr/>
        </p:nvSpPr>
        <p:spPr>
          <a:xfrm>
            <a:off x="5271968" y="2149229"/>
            <a:ext cx="2268232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=11111010</a:t>
            </a:r>
          </a:p>
        </p:txBody>
      </p:sp>
      <p:sp>
        <p:nvSpPr>
          <p:cNvPr id="58" name="Shape 58"/>
          <p:cNvSpPr/>
          <p:nvPr/>
        </p:nvSpPr>
        <p:spPr>
          <a:xfrm>
            <a:off x="459310" y="4421425"/>
            <a:ext cx="3063509" cy="2075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XOR</a:t>
            </a:r>
            <a:r>
              <a:rPr sz="2672" dirty="0"/>
              <a:t> 11110000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 01011010</a:t>
            </a:r>
          </a:p>
        </p:txBody>
      </p:sp>
      <p:sp>
        <p:nvSpPr>
          <p:cNvPr id="59" name="Shape 59"/>
          <p:cNvSpPr/>
          <p:nvPr/>
        </p:nvSpPr>
        <p:spPr>
          <a:xfrm>
            <a:off x="4950499" y="4521432"/>
            <a:ext cx="2589701" cy="1279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b="1" dirty="0"/>
              <a:t>NOT</a:t>
            </a:r>
            <a:r>
              <a:rPr sz="2672" dirty="0"/>
              <a:t>  10101010 </a:t>
            </a:r>
          </a:p>
          <a:p>
            <a:pPr algn="r"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672" dirty="0"/>
              <a:t> =</a:t>
            </a:r>
            <a:r>
              <a:rPr lang="en-US" sz="2672" dirty="0"/>
              <a:t>0101</a:t>
            </a:r>
            <a:r>
              <a:rPr sz="2672" dirty="0"/>
              <a:t>0</a:t>
            </a:r>
            <a:r>
              <a:rPr lang="en-US" sz="2672" dirty="0"/>
              <a:t>1</a:t>
            </a:r>
            <a:r>
              <a:rPr sz="2672" dirty="0"/>
              <a:t>0</a:t>
            </a:r>
            <a:r>
              <a:rPr lang="en-US" sz="2672" dirty="0"/>
              <a:t>1</a:t>
            </a:r>
            <a:endParaRPr sz="2672" dirty="0"/>
          </a:p>
        </p:txBody>
      </p:sp>
      <p:sp>
        <p:nvSpPr>
          <p:cNvPr id="60" name="Shape 60"/>
          <p:cNvSpPr/>
          <p:nvPr/>
        </p:nvSpPr>
        <p:spPr>
          <a:xfrm>
            <a:off x="5955597" y="3601334"/>
            <a:ext cx="1520072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1" name="Shape 61"/>
          <p:cNvSpPr/>
          <p:nvPr/>
        </p:nvSpPr>
        <p:spPr>
          <a:xfrm>
            <a:off x="6020128" y="5143500"/>
            <a:ext cx="1520072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2" name="Shape 62"/>
          <p:cNvSpPr/>
          <p:nvPr/>
        </p:nvSpPr>
        <p:spPr>
          <a:xfrm>
            <a:off x="1933056" y="5916104"/>
            <a:ext cx="1520071" cy="1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63" name="Shape 63"/>
          <p:cNvSpPr/>
          <p:nvPr/>
        </p:nvSpPr>
        <p:spPr>
          <a:xfrm>
            <a:off x="748872" y="4527084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3</a:t>
            </a:r>
          </a:p>
        </p:txBody>
      </p:sp>
      <p:sp>
        <p:nvSpPr>
          <p:cNvPr id="64" name="Shape 64"/>
          <p:cNvSpPr/>
          <p:nvPr/>
        </p:nvSpPr>
        <p:spPr>
          <a:xfrm>
            <a:off x="748872" y="2138932"/>
            <a:ext cx="237245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1</a:t>
            </a:r>
          </a:p>
        </p:txBody>
      </p:sp>
      <p:sp>
        <p:nvSpPr>
          <p:cNvPr id="65" name="Shape 65"/>
          <p:cNvSpPr/>
          <p:nvPr/>
        </p:nvSpPr>
        <p:spPr>
          <a:xfrm>
            <a:off x="5288379" y="2154699"/>
            <a:ext cx="267623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2</a:t>
            </a:r>
          </a:p>
        </p:txBody>
      </p:sp>
      <p:sp>
        <p:nvSpPr>
          <p:cNvPr id="66" name="Shape 66"/>
          <p:cNvSpPr/>
          <p:nvPr/>
        </p:nvSpPr>
        <p:spPr>
          <a:xfrm>
            <a:off x="4679156" y="4568608"/>
            <a:ext cx="248961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4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21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0057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381790" y="1788415"/>
            <a:ext cx="8583616" cy="51828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AND, OR, and XOR </a:t>
            </a:r>
            <a:r>
              <a:rPr sz="2257" dirty="0">
                <a:solidFill>
                  <a:schemeClr val="tx1"/>
                </a:solidFill>
              </a:rPr>
              <a:t>instructions perform the named logic operations. The formats are:</a:t>
            </a: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lang="en-US" sz="2257" dirty="0">
              <a:solidFill>
                <a:schemeClr val="tx1"/>
              </a:solidFill>
            </a:endParaRPr>
          </a:p>
          <a:p>
            <a:pPr algn="l" defTabSz="361460">
              <a:spcBef>
                <a:spcPts val="2531"/>
              </a:spcBef>
              <a:defRPr sz="1800">
                <a:solidFill>
                  <a:srgbClr val="000000"/>
                </a:solidFill>
              </a:defRPr>
            </a:pPr>
            <a:endParaRPr sz="2257" dirty="0">
              <a:solidFill>
                <a:schemeClr val="tx1"/>
              </a:solidFill>
            </a:endParaRP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result of the operation is stored in the destination, which must be a register or memory location. 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source may be a constant, register, or memory location.</a:t>
            </a:r>
          </a:p>
          <a:p>
            <a:pPr marL="321457" indent="-321457" algn="l" defTabSz="361460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However, memory-to-memory operations are not allowed.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1475596" y="2845360"/>
            <a:ext cx="5684840" cy="1775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AND </a:t>
            </a:r>
            <a:r>
              <a:rPr lang="fr-FR" sz="2257" b="1" dirty="0"/>
              <a:t>destination</a:t>
            </a:r>
            <a:r>
              <a:rPr lang="fr-FR" sz="2257" dirty="0"/>
              <a:t>, source 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  <a:p>
            <a:pPr marL="946513" lvl="2" indent="-321457" defTabSz="361460">
              <a:spcBef>
                <a:spcPts val="2531"/>
              </a:spcBef>
              <a:buFont typeface="Wingdings" panose="05000000000000000000" pitchFamily="2" charset="2"/>
              <a:buChar char="§"/>
              <a:defRPr sz="1800">
                <a:solidFill>
                  <a:srgbClr val="000000"/>
                </a:solidFill>
              </a:defRPr>
            </a:pPr>
            <a:r>
              <a:rPr lang="fr-FR" sz="2257" dirty="0"/>
              <a:t>XOR </a:t>
            </a:r>
            <a:r>
              <a:rPr lang="fr-FR" sz="2257" b="1" dirty="0"/>
              <a:t>destination</a:t>
            </a:r>
            <a:r>
              <a:rPr lang="fr-FR" sz="2257" dirty="0"/>
              <a:t>, source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300251"/>
            <a:ext cx="7358063" cy="126716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AND, OR, and XOR instructions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4150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body" idx="1"/>
          </p:nvPr>
        </p:nvSpPr>
        <p:spPr>
          <a:xfrm>
            <a:off x="496528" y="1791937"/>
            <a:ext cx="8147410" cy="519800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SF, ZF, PF reflect the result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AF is undefined </a:t>
            </a:r>
          </a:p>
          <a:p>
            <a:pPr marL="593357" lvl="1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CF, OF= 0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One use of AND, OR, and XOR is to </a:t>
            </a:r>
            <a:r>
              <a:rPr sz="2257" b="1" dirty="0">
                <a:solidFill>
                  <a:schemeClr val="tx1"/>
                </a:solidFill>
              </a:rPr>
              <a:t>selectively modify the bits </a:t>
            </a:r>
            <a:r>
              <a:rPr sz="2257" dirty="0">
                <a:solidFill>
                  <a:schemeClr val="tx1"/>
                </a:solidFill>
              </a:rPr>
              <a:t>in the destination.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To do this, we construct a </a:t>
            </a:r>
            <a:r>
              <a:rPr sz="2257" b="1" dirty="0">
                <a:solidFill>
                  <a:schemeClr val="tx1"/>
                </a:solidFill>
              </a:rPr>
              <a:t>source bit pattern </a:t>
            </a:r>
            <a:r>
              <a:rPr sz="2257" dirty="0">
                <a:solidFill>
                  <a:schemeClr val="tx1"/>
                </a:solidFill>
              </a:rPr>
              <a:t>known as </a:t>
            </a:r>
            <a:r>
              <a:rPr sz="2257" b="1" dirty="0">
                <a:solidFill>
                  <a:schemeClr val="tx1"/>
                </a:solidFill>
              </a:rPr>
              <a:t>mask</a:t>
            </a:r>
            <a:r>
              <a:rPr sz="2257" dirty="0">
                <a:solidFill>
                  <a:schemeClr val="tx1"/>
                </a:solidFill>
              </a:rPr>
              <a:t>. </a:t>
            </a:r>
          </a:p>
          <a:p>
            <a:pPr marL="321457" indent="-321457" algn="l" defTabSz="357353">
              <a:spcBef>
                <a:spcPts val="253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57" dirty="0">
                <a:solidFill>
                  <a:schemeClr val="tx1"/>
                </a:solidFill>
              </a:rPr>
              <a:t>The </a:t>
            </a:r>
            <a:r>
              <a:rPr sz="2257" b="1" dirty="0">
                <a:solidFill>
                  <a:schemeClr val="tx1"/>
                </a:solidFill>
              </a:rPr>
              <a:t>mask bits</a:t>
            </a:r>
            <a:r>
              <a:rPr sz="2257" dirty="0">
                <a:solidFill>
                  <a:schemeClr val="tx1"/>
                </a:solidFill>
              </a:rPr>
              <a:t> are chosen so that the </a:t>
            </a:r>
            <a:r>
              <a:rPr sz="2257" b="1" dirty="0">
                <a:solidFill>
                  <a:schemeClr val="tx1"/>
                </a:solidFill>
              </a:rPr>
              <a:t>corresponding destination</a:t>
            </a:r>
            <a:r>
              <a:rPr sz="2257" dirty="0">
                <a:solidFill>
                  <a:schemeClr val="tx1"/>
                </a:solidFill>
              </a:rPr>
              <a:t> </a:t>
            </a:r>
            <a:r>
              <a:rPr sz="2257" b="1" dirty="0">
                <a:solidFill>
                  <a:schemeClr val="tx1"/>
                </a:solidFill>
              </a:rPr>
              <a:t>bits</a:t>
            </a:r>
            <a:r>
              <a:rPr sz="2257" dirty="0">
                <a:solidFill>
                  <a:schemeClr val="tx1"/>
                </a:solidFill>
              </a:rPr>
              <a:t> are </a:t>
            </a:r>
            <a:r>
              <a:rPr sz="2257" b="1" dirty="0">
                <a:solidFill>
                  <a:schemeClr val="tx1"/>
                </a:solidFill>
              </a:rPr>
              <a:t>modified in the desired manner</a:t>
            </a:r>
            <a:r>
              <a:rPr sz="2257" dirty="0">
                <a:solidFill>
                  <a:schemeClr val="tx1"/>
                </a:solidFill>
              </a:rPr>
              <a:t> when the instruction is executed.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400" b="1" dirty="0">
                <a:solidFill>
                  <a:schemeClr val="accent3">
                    <a:lumMod val="75000"/>
                  </a:schemeClr>
                </a:solidFill>
              </a:rPr>
              <a:t>Effect on Flags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7570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10" ma:contentTypeDescription="Create a new document." ma:contentTypeScope="" ma:versionID="0611fbf6ff8729548157273b6fddf231">
  <xsd:schema xmlns:xsd="http://www.w3.org/2001/XMLSchema" xmlns:xs="http://www.w3.org/2001/XMLSchema" xmlns:p="http://schemas.microsoft.com/office/2006/metadata/properties" xmlns:ns2="8323ff4e-5af7-4051-9371-eadce3aee04b" xmlns:ns3="56c2bd58-f022-4519-86df-90bc6ac97397" targetNamespace="http://schemas.microsoft.com/office/2006/metadata/properties" ma:root="true" ma:fieldsID="a4fa848444f5295194b479012e83783f" ns2:_="" ns3:_="">
    <xsd:import namespace="8323ff4e-5af7-4051-9371-eadce3aee04b"/>
    <xsd:import namespace="56c2bd58-f022-4519-86df-90bc6ac973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c2bd58-f022-4519-86df-90bc6ac97397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89e38ab-3fca-460e-876a-6b292b968158}" ma:internalName="TaxCatchAll" ma:showField="CatchAllData" ma:web="56c2bd58-f022-4519-86df-90bc6ac9739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323ff4e-5af7-4051-9371-eadce3aee04b">
      <Terms xmlns="http://schemas.microsoft.com/office/infopath/2007/PartnerControls"/>
    </lcf76f155ced4ddcb4097134ff3c332f>
    <TaxCatchAll xmlns="56c2bd58-f022-4519-86df-90bc6ac97397" xsi:nil="true"/>
  </documentManagement>
</p:properties>
</file>

<file path=customXml/itemProps1.xml><?xml version="1.0" encoding="utf-8"?>
<ds:datastoreItem xmlns:ds="http://schemas.openxmlformats.org/officeDocument/2006/customXml" ds:itemID="{6A7177F4-1A1D-4B89-A94B-9FD6A4B2423B}"/>
</file>

<file path=customXml/itemProps2.xml><?xml version="1.0" encoding="utf-8"?>
<ds:datastoreItem xmlns:ds="http://schemas.openxmlformats.org/officeDocument/2006/customXml" ds:itemID="{BC4B43A9-A90B-496E-AC2B-15D040014E27}"/>
</file>

<file path=customXml/itemProps3.xml><?xml version="1.0" encoding="utf-8"?>
<ds:datastoreItem xmlns:ds="http://schemas.openxmlformats.org/officeDocument/2006/customXml" ds:itemID="{9F89A770-96E3-4709-A6B8-EB86CCA03366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161</TotalTime>
  <Words>2510</Words>
  <Application>Microsoft Office PowerPoint</Application>
  <PresentationFormat>On-screen Show (4:3)</PresentationFormat>
  <Paragraphs>235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Arial</vt:lpstr>
      <vt:lpstr>Calibri</vt:lpstr>
      <vt:lpstr>Corbel</vt:lpstr>
      <vt:lpstr>Helvetica</vt:lpstr>
      <vt:lpstr>Times New Roman</vt:lpstr>
      <vt:lpstr>Times Roman</vt:lpstr>
      <vt:lpstr>Wingdings</vt:lpstr>
      <vt:lpstr>Spectrum</vt:lpstr>
      <vt:lpstr> Logic and Shift Instructions</vt:lpstr>
      <vt:lpstr>Overview : LOGIC</vt:lpstr>
      <vt:lpstr>Overview: SHIFT</vt:lpstr>
      <vt:lpstr>LOGIC Instructions</vt:lpstr>
      <vt:lpstr>Truth Table for AND,  OR,  XOR and NOT</vt:lpstr>
      <vt:lpstr>Solve the Following</vt:lpstr>
      <vt:lpstr>Solution</vt:lpstr>
      <vt:lpstr>AND, OR, and XOR instructions</vt:lpstr>
      <vt:lpstr>Effect on Flags</vt:lpstr>
      <vt:lpstr>MASK</vt:lpstr>
      <vt:lpstr>PowerPoint Presentation</vt:lpstr>
      <vt:lpstr>Clear bit</vt:lpstr>
      <vt:lpstr>Set or Complement Bit</vt:lpstr>
      <vt:lpstr>Converting an ASCII Digit to a Number</vt:lpstr>
      <vt:lpstr>Converting a Lowercase Letter to Upper Case</vt:lpstr>
      <vt:lpstr>Conversion using AND</vt:lpstr>
      <vt:lpstr>Clearing a Register</vt:lpstr>
      <vt:lpstr>Not Instruction</vt:lpstr>
      <vt:lpstr>TEST Instruction</vt:lpstr>
      <vt:lpstr>Bit Examination on TEST</vt:lpstr>
      <vt:lpstr>Find Even Number</vt:lpstr>
      <vt:lpstr>PowerPoint Presentation</vt:lpstr>
      <vt:lpstr>Shift Instructions…</vt:lpstr>
      <vt:lpstr>Left Shift (SHL) Instructions</vt:lpstr>
      <vt:lpstr>SHL Instruction</vt:lpstr>
      <vt:lpstr>Multiplication by Left Shift</vt:lpstr>
      <vt:lpstr>Shift Arithmetic Left (SAL)</vt:lpstr>
      <vt:lpstr>Right Shift (SHR) Instructions</vt:lpstr>
      <vt:lpstr>Example SHR</vt:lpstr>
      <vt:lpstr>SAR Instruction</vt:lpstr>
      <vt:lpstr>Division by Right Shift</vt:lpstr>
      <vt:lpstr>Signed and Unsigned Division</vt:lpstr>
      <vt:lpstr>SAR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22</cp:revision>
  <dcterms:created xsi:type="dcterms:W3CDTF">2018-12-10T17:20:29Z</dcterms:created>
  <dcterms:modified xsi:type="dcterms:W3CDTF">2025-04-20T17:44:51Z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