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hangesInfos/changesInfo1.xml" ContentType="application/vnd.ms-powerpoint.changesinfo+xml"/>
  <Override PartName="/docProps/app.xml" ContentType="application/vnd.openxmlformats-officedocument.extended-properties+xml"/>
  <Override PartName="/ppt/revisionInfo.xml" ContentType="application/vnd.ms-powerpoint.revisioninfo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57" r:id="rId18"/>
    <p:sldId id="258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  <p1510:client id="{8FEC76E5-29B6-D411-D127-EAB91C0356F2}" v="17" dt="2022-02-06T03:00:25.0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28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Relationship Id="rId27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S::mmhasan@aiub.edu::5eb39d97-deb0-466a-af4c-298e34812974" providerId="AD" clId="Web-{8FEC76E5-29B6-D411-D127-EAB91C0356F2}"/>
    <pc:docChg chg="modSld">
      <pc:chgData name="Dr. Md Mehedi Hasan" userId="S::mmhasan@aiub.edu::5eb39d97-deb0-466a-af4c-298e34812974" providerId="AD" clId="Web-{8FEC76E5-29B6-D411-D127-EAB91C0356F2}" dt="2022-02-06T02:56:41.681" v="7" actId="20577"/>
      <pc:docMkLst>
        <pc:docMk/>
      </pc:docMkLst>
      <pc:sldChg chg="modSp">
        <pc:chgData name="Dr. Md Mehedi Hasan" userId="S::mmhasan@aiub.edu::5eb39d97-deb0-466a-af4c-298e34812974" providerId="AD" clId="Web-{8FEC76E5-29B6-D411-D127-EAB91C0356F2}" dt="2022-02-06T02:15:29.359" v="0" actId="20577"/>
        <pc:sldMkLst>
          <pc:docMk/>
          <pc:sldMk cId="700707328" sldId="256"/>
        </pc:sldMkLst>
        <pc:spChg chg="mod">
          <ac:chgData name="Dr. Md Mehedi Hasan" userId="S::mmhasan@aiub.edu::5eb39d97-deb0-466a-af4c-298e34812974" providerId="AD" clId="Web-{8FEC76E5-29B6-D411-D127-EAB91C0356F2}" dt="2022-02-06T02:15:29.359" v="0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">
        <pc:chgData name="Dr. Md Mehedi Hasan" userId="S::mmhasan@aiub.edu::5eb39d97-deb0-466a-af4c-298e34812974" providerId="AD" clId="Web-{8FEC76E5-29B6-D411-D127-EAB91C0356F2}" dt="2022-02-06T02:56:41.681" v="7" actId="20577"/>
        <pc:sldMkLst>
          <pc:docMk/>
          <pc:sldMk cId="3474944493" sldId="268"/>
        </pc:sldMkLst>
        <pc:spChg chg="mod">
          <ac:chgData name="Dr. Md Mehedi Hasan" userId="S::mmhasan@aiub.edu::5eb39d97-deb0-466a-af4c-298e34812974" providerId="AD" clId="Web-{8FEC76E5-29B6-D411-D127-EAB91C0356F2}" dt="2022-02-06T02:56:41.681" v="7" actId="20577"/>
          <ac:spMkLst>
            <pc:docMk/>
            <pc:sldMk cId="3474944493" sldId="26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>
            <a:spLocks noGrp="1"/>
          </p:cNvSpPr>
          <p:nvPr>
            <p:ph type="title"/>
          </p:nvPr>
        </p:nvSpPr>
        <p:spPr>
          <a:xfrm>
            <a:off x="892969" y="1151930"/>
            <a:ext cx="7358063" cy="2321719"/>
          </a:xfrm>
          <a:prstGeom prst="rect">
            <a:avLst/>
          </a:prstGeom>
        </p:spPr>
        <p:txBody>
          <a:bodyPr anchor="b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625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892969" y="3536156"/>
            <a:ext cx="7358063" cy="794742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250"/>
            </a:lvl1pPr>
            <a:lvl2pPr marL="0" indent="160729" algn="ctr">
              <a:spcBef>
                <a:spcPts val="0"/>
              </a:spcBef>
              <a:buSzTx/>
              <a:buNone/>
              <a:defRPr sz="2250"/>
            </a:lvl2pPr>
            <a:lvl3pPr marL="0" indent="321457" algn="ctr">
              <a:spcBef>
                <a:spcPts val="0"/>
              </a:spcBef>
              <a:buSzTx/>
              <a:buNone/>
              <a:defRPr sz="2250"/>
            </a:lvl3pPr>
            <a:lvl4pPr marL="0" indent="482186" algn="ctr">
              <a:spcBef>
                <a:spcPts val="0"/>
              </a:spcBef>
              <a:buSzTx/>
              <a:buNone/>
              <a:defRPr sz="2250"/>
            </a:lvl4pPr>
            <a:lvl5pPr marL="0" indent="642915" algn="ctr">
              <a:spcBef>
                <a:spcPts val="0"/>
              </a:spcBef>
              <a:buSzTx/>
              <a:buNone/>
              <a:defRPr sz="2250"/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250">
                <a:solidFill>
                  <a:srgbClr val="FFFFFF"/>
                </a:solidFill>
              </a:rPr>
              <a:t>Body Level Five</a:t>
            </a:r>
          </a:p>
        </p:txBody>
      </p:sp>
    </p:spTree>
    <p:extLst>
      <p:ext uri="{BB962C8B-B14F-4D97-AF65-F5344CB8AC3E}">
        <p14:creationId xmlns:p14="http://schemas.microsoft.com/office/powerpoint/2010/main" val="381683267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lik.sumaiya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assembly_programming/index.htm" TargetMode="Externa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Learn Syntax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28531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Spring 24-25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Sumaiya Malik; </a:t>
                      </a:r>
                      <a:r>
                        <a:rPr lang="en-US" i="1" dirty="0">
                          <a:hlinkClick r:id="rId2"/>
                        </a:rPr>
                        <a:t>malik.sumaiya@aiub.edu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aa-E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156"/>
            <a:ext cx="9144000" cy="1258154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722519"/>
            <a:ext cx="7358063" cy="72142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Solve the Following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572250" cy="4737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of the following are legal numbers? if they are legal tell whether they are Binary, decimal or hex numbers?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246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246h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1001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1,001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2A3h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FFFEh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0Ah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1110b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42683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624"/>
            <a:ext cx="9144000" cy="1374685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653257"/>
            <a:ext cx="7358063" cy="74341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Variables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845206" cy="429348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use a variable to store values temporarily.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variable has a data type and is assigned a memory address by the program.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will mostly use DB (define byte) and DW(define word) variables.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 Variables: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following , the directive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associates a memory byte to ALPHA and initialize it to 4.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“?”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mark can be used for uninitialized byte. The range of values in a byte is </a:t>
            </a: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2^8 or 256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     DB  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Initial_value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000" dirty="0">
                <a:latin typeface="Times New Roman"/>
                <a:ea typeface="Times New Roman" panose="02020603050405020304" pitchFamily="18" charset="0"/>
                <a:cs typeface="Times New Roman"/>
              </a:rPr>
              <a:t>ALPHA   DB    4h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000" b="1" dirty="0">
                <a:latin typeface="Times New Roman"/>
                <a:ea typeface="Times New Roman" panose="02020603050405020304" pitchFamily="18" charset="0"/>
                <a:cs typeface="Times New Roman"/>
              </a:rPr>
              <a:t>Word Variables:</a:t>
            </a:r>
            <a:r>
              <a:rPr lang="en-US" sz="2000" dirty="0">
                <a:latin typeface="Times New Roman"/>
                <a:ea typeface="Times New Roman" panose="02020603050405020304" pitchFamily="18" charset="0"/>
                <a:cs typeface="Times New Roman"/>
              </a:rPr>
              <a:t> Similar to byte variable and the range of initial values is </a:t>
            </a:r>
            <a:r>
              <a:rPr lang="en-US" sz="2000" b="1" dirty="0">
                <a:latin typeface="Times New Roman"/>
                <a:ea typeface="Times New Roman" panose="02020603050405020304" pitchFamily="18" charset="0"/>
                <a:cs typeface="Times New Roman"/>
              </a:rPr>
              <a:t>2^16 or 65536.</a:t>
            </a:r>
            <a:endParaRPr lang="en-US" sz="2000" dirty="0"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algn="just">
              <a:lnSpc>
                <a:spcPct val="115000"/>
              </a:lnSpc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    DW   </a:t>
            </a:r>
            <a:r>
              <a:rPr lang="en-US" sz="20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Initial_value</a:t>
            </a:r>
            <a:endParaRPr lang="en-US" sz="20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/>
                <a:ea typeface="Times New Roman" panose="02020603050405020304" pitchFamily="18" charset="0"/>
                <a:cs typeface="Times New Roman"/>
              </a:rPr>
              <a:t>WRD  DW 4021h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7494449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422"/>
            <a:ext cx="9144000" cy="1416888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677083"/>
            <a:ext cx="7358063" cy="65356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Arrays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722376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Array is just a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sequence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bytes or words.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i.e. to define a three-byte array, we write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B_ARRAY       DB     10h,20h,30h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B_ARRAY is associated with first byte, B_ARRAY+1 with second and B_ARRAY+2 with third.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B_ARRAY          200     10H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B_ARRAY+1      201     20H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B_ARRAY+2      202     30H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641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624"/>
            <a:ext cx="9144000" cy="1374685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620164"/>
            <a:ext cx="7358063" cy="714096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Array Exercise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925052"/>
            <a:ext cx="8654137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word array (named MY_W_ARRAY) table of which the starting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address is 500 and values are 2000,323,4000 and 1000.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MY_W_ARRAY       DW     2000,323,4000,1000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MY_W_ARRAY          500     2000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MY_W_ARRAY+2     502      323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MY_W_ARRAY+4     504      4000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MY_W_ARRAY+6     506      1000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778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54156"/>
            <a:ext cx="9144000" cy="1258154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760761"/>
            <a:ext cx="7358063" cy="644943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High and Low bytes of Word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53814"/>
            <a:ext cx="8940740" cy="4737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Sometimes we may need to refer to the high and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bytes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a word variable. i.e. if we define,      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WORD1     DW     1234H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 byte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WORD1 contains 34h (symbolic address: WORD1) and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 byte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contains 12h (symbolic address: WORD1+1).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 string: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array of ASCII codes.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     DB     ‘ABC’ 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LETTER     DB     41h,42h,43h   [ UPPERCASE]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          DB     `HELLO’, 0Ah, 0Dh, ’$’  [combination is also possible]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MSG          DB     48h,45h,4Ch,4Ch,4Fh,0Ah,0Dh,24h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49027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624"/>
            <a:ext cx="9144000" cy="1374685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633046"/>
            <a:ext cx="7358063" cy="70121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Named Constant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727247"/>
            <a:ext cx="8722376" cy="3038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Using a symbolic name for constant quantity make the assembly code much easier.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EQU (Equates):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a name to a constant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   LF   EQU   0Ah   [LF= 0Ah]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 LF=0Ah is applicable to whole code after assigning)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PROMPT   EQU  ‘Type Your Name’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**No memory is allocated for EQU names**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79030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624"/>
            <a:ext cx="9144000" cy="1374685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661182"/>
            <a:ext cx="7358063" cy="673078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Instructions: MOV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64522"/>
            <a:ext cx="8790615" cy="21891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is used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 between registers, register and memory-location or move number directly into register or memory location.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Syntax:      MOV    destination, source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MOV     AX, WORD1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[reads Move WORD1 to AX]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34937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581890" y="1942145"/>
            <a:ext cx="753687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>
                <a:hlinkClick r:id="rId2"/>
              </a:rPr>
              <a:t>https://www.tutorialspoint.com/assembly_programming/index.htm</a:t>
            </a:r>
            <a:endParaRPr lang="en-US" dirty="0"/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898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678873" y="1998023"/>
            <a:ext cx="763385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sz="2000" dirty="0">
                <a:ea typeface="Times New Roman" panose="02020603050405020304" pitchFamily="18" charset="0"/>
              </a:rPr>
              <a:t>and Charles </a:t>
            </a:r>
            <a:r>
              <a:rPr lang="en-US" sz="2000" dirty="0" err="1">
                <a:ea typeface="Times New Roman" panose="02020603050405020304" pitchFamily="18" charset="0"/>
              </a:rPr>
              <a:t>Marut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sz="2000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sz="2000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sz="2000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sz="2000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53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2196097"/>
            <a:ext cx="8272283" cy="221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Learn Syntax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Variable declarations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Introduction of basic data movement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2400" dirty="0"/>
              <a:t>Program organization: Code, Data and stack</a:t>
            </a:r>
          </a:p>
          <a:p>
            <a:pPr marL="457200" marR="0" lvl="0" indent="-457200" algn="just">
              <a:lnSpc>
                <a:spcPct val="103000"/>
              </a:lnSpc>
              <a:spcBef>
                <a:spcPts val="0"/>
              </a:spcBef>
              <a:spcAft>
                <a:spcPts val="50"/>
              </a:spcAft>
              <a:buFont typeface="+mj-lt"/>
              <a:buAutoNum type="arabicPeriod"/>
            </a:pP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304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624"/>
            <a:ext cx="9144000" cy="1374685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618978"/>
            <a:ext cx="7358063" cy="703385"/>
          </a:xfrm>
          <a:prstGeom prst="rect">
            <a:avLst/>
          </a:prstGeom>
        </p:spPr>
        <p:txBody>
          <a:bodyPr>
            <a:noAutofit/>
          </a:bodyPr>
          <a:lstStyle/>
          <a:p>
            <a:pPr algn="l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Assembly Language Syntax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260" y="1712310"/>
            <a:ext cx="8135522" cy="43127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Assembly language is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 case sensitive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however, we use upper case to differentiate code from rest of the text.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Statements: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Programs consist of statements (one per line)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statement can be any of following types: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 that are translated into machine code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Assembler directives that instruct the assemble to perform some specific task: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marR="0" lvl="3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828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Allocating memory space for variables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00200" marR="0" lvl="3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8288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Creating procedure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411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488"/>
            <a:ext cx="9144000" cy="1402821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679318"/>
            <a:ext cx="7358063" cy="663159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Fields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64522"/>
            <a:ext cx="8490364" cy="3038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Instructions and directives can have up to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fields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       Operation   Operand(s)   comment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START    MOV          CX,5              ; initialize counter   		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**[Fields  must appear in this order]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		PROC 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 creates a Procedure]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13716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 least one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character must separate the fields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8887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624"/>
            <a:ext cx="9144000" cy="1374685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628668"/>
            <a:ext cx="7358063" cy="771552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Name Field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26519"/>
            <a:ext cx="869508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it is used for instruction levels, procedure names and variable names.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assembler translates names into variable names.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 be 1 to 31 characters long and consists of letter , digit and special characters.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Embedded blanks are not allowed.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Names may not begin with number.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UPPERCASE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lowercase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name are same.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Examples: COUNTER1, $1000, Done?,  .TEST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marR="0" lvl="2" indent="-2286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Illegal names TWO WORD, 2AB, A45.28, ME &amp;YOU 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84768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1692"/>
            <a:ext cx="9144000" cy="1360618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633046"/>
            <a:ext cx="7358063" cy="70121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Solve the Following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859963"/>
            <a:ext cx="7821624" cy="3888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Which of the following names are legal in IBM PC assembly language?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TWO_WORDS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TwoWOrDs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?1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.@?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$145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LET’S_GO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= . 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840319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9488"/>
            <a:ext cx="9144000" cy="1402821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104786" y="570846"/>
            <a:ext cx="7358063" cy="880104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Operation Field 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60" y="1908467"/>
            <a:ext cx="8790615" cy="4445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 field contains a symbolic operation code (opcode).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assembler translates a symbolic opcode into a machine language.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Opcode symbols often describe the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operations function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(e.g.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MOV, ADD, SUM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etc..).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assembler directive, the operation field contains pseudo operation code (pseudo-ops).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Pseudo-ops are NOT translated into machine code. they simply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assembler to do something.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pseudo-op is used to create procedure.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Operand field species the data that are to be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acted 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by the operation.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instruction may have zero, one or two operands. e.g.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 operand is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(i.e. register or Memory location)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instruction do not store any result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Second operand is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its not usually modified by instruction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08710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624"/>
            <a:ext cx="9144000" cy="1374685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59" y="618978"/>
            <a:ext cx="7358063" cy="715282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Comment Field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846467"/>
            <a:ext cx="8544955" cy="3463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Comment: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put instruction into the context of program.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Comment field of a statement is used to say something about what the statement does?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Semicolon ( ; ) marks in the beginning of this field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Assembler ignores anything typed after “ ; “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Comment is very important in assembly language and it is almost impossible to understand assembly code without comment.</a:t>
            </a:r>
            <a:endParaRPr lang="en-US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**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Commenting is considered as good programming practice</a:t>
            </a:r>
            <a:endParaRPr lang="en-US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76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322"/>
            <a:ext cx="9144000" cy="1416987"/>
          </a:xfrm>
          <a:prstGeom prst="rect">
            <a:avLst/>
          </a:prstGeom>
        </p:spPr>
      </p:pic>
      <p:sp>
        <p:nvSpPr>
          <p:cNvPr id="7" name="Shape 38"/>
          <p:cNvSpPr>
            <a:spLocks noGrp="1"/>
          </p:cNvSpPr>
          <p:nvPr>
            <p:ph type="title"/>
          </p:nvPr>
        </p:nvSpPr>
        <p:spPr>
          <a:xfrm>
            <a:off x="203260" y="590842"/>
            <a:ext cx="7358063" cy="743417"/>
          </a:xfrm>
          <a:prstGeom prst="rect">
            <a:avLst/>
          </a:prstGeom>
        </p:spPr>
        <p:txBody>
          <a:bodyPr>
            <a:noAutofit/>
          </a:bodyPr>
          <a:lstStyle/>
          <a:p>
            <a:pPr algn="ctr">
              <a:defRPr sz="1800">
                <a:solidFill>
                  <a:srgbClr val="000000"/>
                </a:solidFill>
              </a:defRPr>
            </a:pPr>
            <a:r>
              <a:rPr lang="en-US" sz="3600" b="1" dirty="0">
                <a:solidFill>
                  <a:schemeClr val="accent1"/>
                </a:solidFill>
              </a:rPr>
              <a:t>Program</a:t>
            </a:r>
            <a:r>
              <a:rPr lang="en-US" sz="3600" dirty="0">
                <a:solidFill>
                  <a:schemeClr val="accent1"/>
                </a:solidFill>
              </a:rPr>
              <a:t> </a:t>
            </a:r>
            <a:r>
              <a:rPr lang="en-US" sz="3600" b="1" dirty="0">
                <a:solidFill>
                  <a:schemeClr val="accent1"/>
                </a:solidFill>
              </a:rPr>
              <a:t>Data</a:t>
            </a:r>
            <a:endParaRPr sz="3600" b="1" dirty="0">
              <a:solidFill>
                <a:schemeClr val="accent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3259" y="1712310"/>
            <a:ext cx="8776967" cy="48503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Processor operates only on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data.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So, the assembler MUST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translate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all data representation into binary numbers.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assembly program, we may express data as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numbers and even characters.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Numbers: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Binary: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binary number is written as bit string followed by the letter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(e.g.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1010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Decimal: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 decimal number is a string of decimal digits. It ends with optional “D” or “d” (e.g. 1234).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Hex: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hex number begins with a decimal digit and ends with the letter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 (e.g.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12AB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"/>
              <a:tabLst>
                <a:tab pos="457200" algn="l"/>
              </a:tabLst>
            </a:pP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Characters: 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Character strings must be enclosed with single or double quotes.</a:t>
            </a:r>
            <a:endParaRPr lang="en-US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e.g. ‘A’ or “hello” is translated into ASCII by assembler. So, there is no difference between ‘A’ or 41h or 65d.</a:t>
            </a: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25115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264a204121950b4e2a600f3c5248fd72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68050B-A44D-49E0-91A6-4F4D2EA06D75}"/>
</file>

<file path=customXml/itemProps2.xml><?xml version="1.0" encoding="utf-8"?>
<ds:datastoreItem xmlns:ds="http://schemas.openxmlformats.org/officeDocument/2006/customXml" ds:itemID="{8D9E1061-D75B-4C4B-AF4D-14E074EBBE81}"/>
</file>

<file path=customXml/itemProps3.xml><?xml version="1.0" encoding="utf-8"?>
<ds:datastoreItem xmlns:ds="http://schemas.openxmlformats.org/officeDocument/2006/customXml" ds:itemID="{2880D12F-5DB4-418B-8CD6-330DF5B63883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109</TotalTime>
  <Words>1361</Words>
  <Application>Microsoft Office PowerPoint</Application>
  <PresentationFormat>On-screen Show (4:3)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Times New Roman</vt:lpstr>
      <vt:lpstr>Wingdings</vt:lpstr>
      <vt:lpstr>Spectrum</vt:lpstr>
      <vt:lpstr>Learn Syntax</vt:lpstr>
      <vt:lpstr>Lecture Outline</vt:lpstr>
      <vt:lpstr>Assembly Language Syntax</vt:lpstr>
      <vt:lpstr>Fields</vt:lpstr>
      <vt:lpstr>Name Field</vt:lpstr>
      <vt:lpstr>Solve the Following</vt:lpstr>
      <vt:lpstr>Operation Field </vt:lpstr>
      <vt:lpstr>Comment Field</vt:lpstr>
      <vt:lpstr>Program Data</vt:lpstr>
      <vt:lpstr>Solve the Following</vt:lpstr>
      <vt:lpstr>Variables</vt:lpstr>
      <vt:lpstr>Arrays</vt:lpstr>
      <vt:lpstr>Array Exercise</vt:lpstr>
      <vt:lpstr>High and Low bytes of Word</vt:lpstr>
      <vt:lpstr>Named Constant</vt:lpstr>
      <vt:lpstr>Instructions: MOV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SUMAIYA MALIK</cp:lastModifiedBy>
  <cp:revision>28</cp:revision>
  <dcterms:created xsi:type="dcterms:W3CDTF">2018-12-10T17:20:29Z</dcterms:created>
  <dcterms:modified xsi:type="dcterms:W3CDTF">2025-03-18T03:05:50Z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