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66" r:id="rId5"/>
    <p:sldId id="268" r:id="rId6"/>
    <p:sldId id="269" r:id="rId7"/>
    <p:sldId id="271" r:id="rId8"/>
    <p:sldId id="272" r:id="rId9"/>
    <p:sldId id="291" r:id="rId10"/>
    <p:sldId id="273" r:id="rId11"/>
    <p:sldId id="274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58" r:id="rId20"/>
    <p:sldId id="284" r:id="rId21"/>
    <p:sldId id="285" r:id="rId22"/>
    <p:sldId id="283" r:id="rId23"/>
    <p:sldId id="286" r:id="rId24"/>
    <p:sldId id="287" r:id="rId25"/>
    <p:sldId id="288" r:id="rId26"/>
    <p:sldId id="289" r:id="rId27"/>
    <p:sldId id="290" r:id="rId28"/>
    <p:sldId id="265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79" d="100"/>
          <a:sy n="79" d="100"/>
        </p:scale>
        <p:origin x="15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5eb39d97-deb0-466a-af4c-298e34812974" providerId="ADAL" clId="{8CD15EFE-2101-4903-9454-DA5F33E4E596}"/>
    <pc:docChg chg="undo custSel modSld">
      <pc:chgData name="Dr. Md Mehedi Hasan" userId="5eb39d97-deb0-466a-af4c-298e34812974" providerId="ADAL" clId="{8CD15EFE-2101-4903-9454-DA5F33E4E596}" dt="2022-01-24T09:57:02.045" v="93" actId="1076"/>
      <pc:docMkLst>
        <pc:docMk/>
      </pc:docMkLst>
      <pc:sldChg chg="modSp mod">
        <pc:chgData name="Dr. Md Mehedi Hasan" userId="5eb39d97-deb0-466a-af4c-298e34812974" providerId="ADAL" clId="{8CD15EFE-2101-4903-9454-DA5F33E4E596}" dt="2022-01-24T09:32:39.350" v="78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8CD15EFE-2101-4903-9454-DA5F33E4E596}" dt="2022-01-24T09:32:39.350" v="78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8CD15EFE-2101-4903-9454-DA5F33E4E596}" dt="2022-01-24T09:34:47.280" v="84" actId="14100"/>
        <pc:sldMkLst>
          <pc:docMk/>
          <pc:sldMk cId="605834152" sldId="272"/>
        </pc:sldMkLst>
        <pc:spChg chg="mod">
          <ac:chgData name="Dr. Md Mehedi Hasan" userId="5eb39d97-deb0-466a-af4c-298e34812974" providerId="ADAL" clId="{8CD15EFE-2101-4903-9454-DA5F33E4E596}" dt="2022-01-24T09:34:47.280" v="84" actId="14100"/>
          <ac:spMkLst>
            <pc:docMk/>
            <pc:sldMk cId="605834152" sldId="272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8CD15EFE-2101-4903-9454-DA5F33E4E596}" dt="2022-01-24T09:57:02.045" v="93" actId="1076"/>
        <pc:sldMkLst>
          <pc:docMk/>
          <pc:sldMk cId="1962192523" sldId="287"/>
        </pc:sldMkLst>
        <pc:spChg chg="mod">
          <ac:chgData name="Dr. Md Mehedi Hasan" userId="5eb39d97-deb0-466a-af4c-298e34812974" providerId="ADAL" clId="{8CD15EFE-2101-4903-9454-DA5F33E4E596}" dt="2022-01-24T09:56:57.134" v="92" actId="14100"/>
          <ac:spMkLst>
            <pc:docMk/>
            <pc:sldMk cId="1962192523" sldId="287"/>
            <ac:spMk id="4" creationId="{00000000-0000-0000-0000-000000000000}"/>
          </ac:spMkLst>
        </pc:spChg>
        <pc:picChg chg="mod">
          <ac:chgData name="Dr. Md Mehedi Hasan" userId="5eb39d97-deb0-466a-af4c-298e34812974" providerId="ADAL" clId="{8CD15EFE-2101-4903-9454-DA5F33E4E596}" dt="2022-01-24T09:57:02.045" v="93" actId="1076"/>
          <ac:picMkLst>
            <pc:docMk/>
            <pc:sldMk cId="1962192523" sldId="287"/>
            <ac:picMk id="5" creationId="{00000000-0000-0000-0000-000000000000}"/>
          </ac:picMkLst>
        </pc:picChg>
      </pc:sldChg>
    </pc:docChg>
  </pc:docChgLst>
  <pc:docChgLst>
    <pc:chgData name="Dr. Md Mehedi Hasan" userId="5eb39d97-deb0-466a-af4c-298e34812974" providerId="ADAL" clId="{39AC6DA8-06C5-42B5-982B-7F82414CFB7F}"/>
    <pc:docChg chg="custSel addSld modSld">
      <pc:chgData name="Dr. Md Mehedi Hasan" userId="5eb39d97-deb0-466a-af4c-298e34812974" providerId="ADAL" clId="{39AC6DA8-06C5-42B5-982B-7F82414CFB7F}" dt="2022-05-23T03:56:54.481" v="9" actId="14100"/>
      <pc:docMkLst>
        <pc:docMk/>
      </pc:docMkLst>
      <pc:sldChg chg="addSp delSp modSp add mod">
        <pc:chgData name="Dr. Md Mehedi Hasan" userId="5eb39d97-deb0-466a-af4c-298e34812974" providerId="ADAL" clId="{39AC6DA8-06C5-42B5-982B-7F82414CFB7F}" dt="2022-05-23T03:56:54.481" v="9" actId="14100"/>
        <pc:sldMkLst>
          <pc:docMk/>
          <pc:sldMk cId="1627419868" sldId="291"/>
        </pc:sldMkLst>
        <pc:spChg chg="del">
          <ac:chgData name="Dr. Md Mehedi Hasan" userId="5eb39d97-deb0-466a-af4c-298e34812974" providerId="ADAL" clId="{39AC6DA8-06C5-42B5-982B-7F82414CFB7F}" dt="2022-05-23T03:56:51.702" v="8" actId="478"/>
          <ac:spMkLst>
            <pc:docMk/>
            <pc:sldMk cId="1627419868" sldId="291"/>
            <ac:spMk id="4" creationId="{00000000-0000-0000-0000-000000000000}"/>
          </ac:spMkLst>
        </pc:spChg>
        <pc:graphicFrameChg chg="del">
          <ac:chgData name="Dr. Md Mehedi Hasan" userId="5eb39d97-deb0-466a-af4c-298e34812974" providerId="ADAL" clId="{39AC6DA8-06C5-42B5-982B-7F82414CFB7F}" dt="2022-05-23T03:55:47.288" v="1" actId="478"/>
          <ac:graphicFrameMkLst>
            <pc:docMk/>
            <pc:sldMk cId="1627419868" sldId="291"/>
            <ac:graphicFrameMk id="5" creationId="{00000000-0000-0000-0000-000000000000}"/>
          </ac:graphicFrameMkLst>
        </pc:graphicFrameChg>
        <pc:picChg chg="add mod modCrop">
          <ac:chgData name="Dr. Md Mehedi Hasan" userId="5eb39d97-deb0-466a-af4c-298e34812974" providerId="ADAL" clId="{39AC6DA8-06C5-42B5-982B-7F82414CFB7F}" dt="2022-05-23T03:56:54.481" v="9" actId="14100"/>
          <ac:picMkLst>
            <pc:docMk/>
            <pc:sldMk cId="1627419868" sldId="291"/>
            <ac:picMk id="6" creationId="{5726B0D4-CC80-2FD5-6619-0B5C941FF876}"/>
          </ac:picMkLst>
        </pc:picChg>
      </pc:sldChg>
    </pc:docChg>
  </pc:docChgLst>
  <pc:docChgLst>
    <pc:chgData name="Dr. Md Mehedi Hasan" userId="5eb39d97-deb0-466a-af4c-298e34812974" providerId="ADAL" clId="{D2C067C2-6F9D-4AE2-9037-3F8C708F532C}"/>
    <pc:docChg chg="custSel modSld">
      <pc:chgData name="Dr. Md Mehedi Hasan" userId="5eb39d97-deb0-466a-af4c-298e34812974" providerId="ADAL" clId="{D2C067C2-6F9D-4AE2-9037-3F8C708F532C}" dt="2022-05-21T09:21:59.782" v="72" actId="1035"/>
      <pc:docMkLst>
        <pc:docMk/>
      </pc:docMkLst>
      <pc:sldChg chg="modSp mod">
        <pc:chgData name="Dr. Md Mehedi Hasan" userId="5eb39d97-deb0-466a-af4c-298e34812974" providerId="ADAL" clId="{D2C067C2-6F9D-4AE2-9037-3F8C708F532C}" dt="2022-05-21T09:14:01.693" v="11" actId="14734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D2C067C2-6F9D-4AE2-9037-3F8C708F532C}" dt="2022-05-21T09:14:01.693" v="11" actId="14734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">
        <pc:chgData name="Dr. Md Mehedi Hasan" userId="5eb39d97-deb0-466a-af4c-298e34812974" providerId="ADAL" clId="{D2C067C2-6F9D-4AE2-9037-3F8C708F532C}" dt="2022-05-21T09:16:15.084" v="16"/>
        <pc:sldMkLst>
          <pc:docMk/>
          <pc:sldMk cId="2134390752" sldId="266"/>
        </pc:sldMkLst>
        <pc:spChg chg="del mod">
          <ac:chgData name="Dr. Md Mehedi Hasan" userId="5eb39d97-deb0-466a-af4c-298e34812974" providerId="ADAL" clId="{D2C067C2-6F9D-4AE2-9037-3F8C708F532C}" dt="2022-05-21T09:16:10.415" v="14" actId="478"/>
          <ac:spMkLst>
            <pc:docMk/>
            <pc:sldMk cId="2134390752" sldId="266"/>
            <ac:spMk id="2" creationId="{00000000-0000-0000-0000-000000000000}"/>
          </ac:spMkLst>
        </pc:spChg>
        <pc:spChg chg="add del mod">
          <ac:chgData name="Dr. Md Mehedi Hasan" userId="5eb39d97-deb0-466a-af4c-298e34812974" providerId="ADAL" clId="{D2C067C2-6F9D-4AE2-9037-3F8C708F532C}" dt="2022-05-21T09:16:14.447" v="15" actId="478"/>
          <ac:spMkLst>
            <pc:docMk/>
            <pc:sldMk cId="2134390752" sldId="266"/>
            <ac:spMk id="5" creationId="{3BC625BC-1BA7-233A-791D-6C6653D453C1}"/>
          </ac:spMkLst>
        </pc:spChg>
        <pc:spChg chg="add mod">
          <ac:chgData name="Dr. Md Mehedi Hasan" userId="5eb39d97-deb0-466a-af4c-298e34812974" providerId="ADAL" clId="{D2C067C2-6F9D-4AE2-9037-3F8C708F532C}" dt="2022-05-21T09:16:15.084" v="16"/>
          <ac:spMkLst>
            <pc:docMk/>
            <pc:sldMk cId="2134390752" sldId="266"/>
            <ac:spMk id="6" creationId="{352D1D2C-1981-2B46-17DA-94525717C4E8}"/>
          </ac:spMkLst>
        </pc:spChg>
      </pc:sldChg>
      <pc:sldChg chg="modSp mod">
        <pc:chgData name="Dr. Md Mehedi Hasan" userId="5eb39d97-deb0-466a-af4c-298e34812974" providerId="ADAL" clId="{D2C067C2-6F9D-4AE2-9037-3F8C708F532C}" dt="2022-05-21T09:16:57.170" v="18" actId="122"/>
        <pc:sldMkLst>
          <pc:docMk/>
          <pc:sldMk cId="4161332792" sldId="269"/>
        </pc:sldMkLst>
        <pc:spChg chg="mod">
          <ac:chgData name="Dr. Md Mehedi Hasan" userId="5eb39d97-deb0-466a-af4c-298e34812974" providerId="ADAL" clId="{D2C067C2-6F9D-4AE2-9037-3F8C708F532C}" dt="2022-05-21T09:16:57.170" v="18" actId="122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19:25.202" v="22" actId="14100"/>
        <pc:sldMkLst>
          <pc:docMk/>
          <pc:sldMk cId="1978717819" sldId="274"/>
        </pc:sldMkLst>
        <pc:spChg chg="mod">
          <ac:chgData name="Dr. Md Mehedi Hasan" userId="5eb39d97-deb0-466a-af4c-298e34812974" providerId="ADAL" clId="{D2C067C2-6F9D-4AE2-9037-3F8C708F532C}" dt="2022-05-21T09:19:25.202" v="22" actId="14100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Dr. Md Mehedi Hasan" userId="5eb39d97-deb0-466a-af4c-298e34812974" providerId="ADAL" clId="{D2C067C2-6F9D-4AE2-9037-3F8C708F532C}" dt="2022-05-21T09:21:01.730" v="39" actId="5793"/>
        <pc:sldMkLst>
          <pc:docMk/>
          <pc:sldMk cId="3985820576" sldId="279"/>
        </pc:sldMkLst>
        <pc:spChg chg="mod">
          <ac:chgData name="Dr. Md Mehedi Hasan" userId="5eb39d97-deb0-466a-af4c-298e34812974" providerId="ADAL" clId="{D2C067C2-6F9D-4AE2-9037-3F8C708F532C}" dt="2022-05-21T09:21:01.730" v="39" actId="5793"/>
          <ac:spMkLst>
            <pc:docMk/>
            <pc:sldMk cId="3985820576" sldId="279"/>
            <ac:spMk id="3" creationId="{00000000-0000-0000-0000-000000000000}"/>
          </ac:spMkLst>
        </pc:spChg>
      </pc:sldChg>
      <pc:sldChg chg="modSp mod modClrScheme chgLayout">
        <pc:chgData name="Dr. Md Mehedi Hasan" userId="5eb39d97-deb0-466a-af4c-298e34812974" providerId="ADAL" clId="{D2C067C2-6F9D-4AE2-9037-3F8C708F532C}" dt="2022-05-21T09:21:59.782" v="72" actId="1035"/>
        <pc:sldMkLst>
          <pc:docMk/>
          <pc:sldMk cId="1146530232" sldId="280"/>
        </pc:sldMkLst>
        <pc:spChg chg="mod ord">
          <ac:chgData name="Dr. Md Mehedi Hasan" userId="5eb39d97-deb0-466a-af4c-298e34812974" providerId="ADAL" clId="{D2C067C2-6F9D-4AE2-9037-3F8C708F532C}" dt="2022-05-21T09:21:48.185" v="59" actId="700"/>
          <ac:spMkLst>
            <pc:docMk/>
            <pc:sldMk cId="1146530232" sldId="280"/>
            <ac:spMk id="2" creationId="{00000000-0000-0000-0000-000000000000}"/>
          </ac:spMkLst>
        </pc:spChg>
        <pc:spChg chg="mod">
          <ac:chgData name="Dr. Md Mehedi Hasan" userId="5eb39d97-deb0-466a-af4c-298e34812974" providerId="ADAL" clId="{D2C067C2-6F9D-4AE2-9037-3F8C708F532C}" dt="2022-05-21T09:21:28.605" v="57" actId="403"/>
          <ac:spMkLst>
            <pc:docMk/>
            <pc:sldMk cId="1146530232" sldId="280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D2C067C2-6F9D-4AE2-9037-3F8C708F532C}" dt="2022-05-21T09:21:59.782" v="72" actId="1035"/>
          <ac:picMkLst>
            <pc:docMk/>
            <pc:sldMk cId="1146530232" sldId="280"/>
            <ac:picMk id="4" creationId="{00000000-0000-0000-0000-000000000000}"/>
          </ac:picMkLst>
        </pc:pic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d Mehedi Hasan" userId="5eb39d97-deb0-466a-af4c-298e34812974" providerId="ADAL" clId="{96F2273E-D4CB-42F5-AE6F-B2FCC5D9FA4D}"/>
    <pc:docChg chg="undo custSel modSld">
      <pc:chgData name="Md Mehedi Hasan" userId="5eb39d97-deb0-466a-af4c-298e34812974" providerId="ADAL" clId="{96F2273E-D4CB-42F5-AE6F-B2FCC5D9FA4D}" dt="2022-01-19T11:37:06.287" v="108" actId="6549"/>
      <pc:docMkLst>
        <pc:docMk/>
      </pc:docMkLst>
      <pc:sldChg chg="modSp mod">
        <pc:chgData name="Md Mehedi Hasan" userId="5eb39d97-deb0-466a-af4c-298e34812974" providerId="ADAL" clId="{96F2273E-D4CB-42F5-AE6F-B2FCC5D9FA4D}" dt="2022-01-19T11:26:08.156" v="30" actId="404"/>
        <pc:sldMkLst>
          <pc:docMk/>
          <pc:sldMk cId="424874041" sldId="257"/>
        </pc:sldMkLst>
        <pc:spChg chg="mod">
          <ac:chgData name="Md Mehedi Hasan" userId="5eb39d97-deb0-466a-af4c-298e34812974" providerId="ADAL" clId="{96F2273E-D4CB-42F5-AE6F-B2FCC5D9FA4D}" dt="2022-01-19T11:26:08.156" v="30" actId="404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1:49.187" v="75" actId="33524"/>
        <pc:sldMkLst>
          <pc:docMk/>
          <pc:sldMk cId="2823762119" sldId="258"/>
        </pc:sldMkLst>
        <pc:spChg chg="mod">
          <ac:chgData name="Md Mehedi Hasan" userId="5eb39d97-deb0-466a-af4c-298e34812974" providerId="ADAL" clId="{96F2273E-D4CB-42F5-AE6F-B2FCC5D9FA4D}" dt="2022-01-19T11:31:49.187" v="75" actId="33524"/>
          <ac:spMkLst>
            <pc:docMk/>
            <pc:sldMk cId="2823762119" sldId="258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38.739" v="32" actId="12"/>
        <pc:sldMkLst>
          <pc:docMk/>
          <pc:sldMk cId="2134390752" sldId="266"/>
        </pc:sldMkLst>
        <pc:spChg chg="mod">
          <ac:chgData name="Md Mehedi Hasan" userId="5eb39d97-deb0-466a-af4c-298e34812974" providerId="ADAL" clId="{96F2273E-D4CB-42F5-AE6F-B2FCC5D9FA4D}" dt="2022-01-19T11:26:38.739" v="32" actId="12"/>
          <ac:spMkLst>
            <pc:docMk/>
            <pc:sldMk cId="2134390752" sldId="26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6:52.645" v="34" actId="403"/>
        <pc:sldMkLst>
          <pc:docMk/>
          <pc:sldMk cId="4112605994" sldId="268"/>
        </pc:sldMkLst>
        <pc:spChg chg="mod">
          <ac:chgData name="Md Mehedi Hasan" userId="5eb39d97-deb0-466a-af4c-298e34812974" providerId="ADAL" clId="{96F2273E-D4CB-42F5-AE6F-B2FCC5D9FA4D}" dt="2022-01-19T11:26:52.645" v="34" actId="403"/>
          <ac:spMkLst>
            <pc:docMk/>
            <pc:sldMk cId="4112605994" sldId="268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15.660" v="35" actId="14100"/>
        <pc:sldMkLst>
          <pc:docMk/>
          <pc:sldMk cId="4161332792" sldId="269"/>
        </pc:sldMkLst>
        <pc:spChg chg="mod">
          <ac:chgData name="Md Mehedi Hasan" userId="5eb39d97-deb0-466a-af4c-298e34812974" providerId="ADAL" clId="{96F2273E-D4CB-42F5-AE6F-B2FCC5D9FA4D}" dt="2022-01-19T11:27:15.660" v="35" actId="14100"/>
          <ac:spMkLst>
            <pc:docMk/>
            <pc:sldMk cId="4161332792" sldId="269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7:53.796" v="37" actId="403"/>
        <pc:sldMkLst>
          <pc:docMk/>
          <pc:sldMk cId="109151784" sldId="273"/>
        </pc:sldMkLst>
        <pc:spChg chg="mod">
          <ac:chgData name="Md Mehedi Hasan" userId="5eb39d97-deb0-466a-af4c-298e34812974" providerId="ADAL" clId="{96F2273E-D4CB-42F5-AE6F-B2FCC5D9FA4D}" dt="2022-01-19T11:27:53.796" v="37" actId="403"/>
          <ac:spMkLst>
            <pc:docMk/>
            <pc:sldMk cId="109151784" sldId="273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28:54.457" v="39" actId="404"/>
        <pc:sldMkLst>
          <pc:docMk/>
          <pc:sldMk cId="1978717819" sldId="274"/>
        </pc:sldMkLst>
        <pc:spChg chg="mod">
          <ac:chgData name="Md Mehedi Hasan" userId="5eb39d97-deb0-466a-af4c-298e34812974" providerId="ADAL" clId="{96F2273E-D4CB-42F5-AE6F-B2FCC5D9FA4D}" dt="2022-01-19T11:28:54.457" v="39" actId="404"/>
          <ac:spMkLst>
            <pc:docMk/>
            <pc:sldMk cId="1978717819" sldId="274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0:56.423" v="63" actId="2711"/>
        <pc:sldMkLst>
          <pc:docMk/>
          <pc:sldMk cId="2375618060" sldId="282"/>
        </pc:sldMkLst>
        <pc:spChg chg="mod">
          <ac:chgData name="Md Mehedi Hasan" userId="5eb39d97-deb0-466a-af4c-298e34812974" providerId="ADAL" clId="{96F2273E-D4CB-42F5-AE6F-B2FCC5D9FA4D}" dt="2022-01-19T11:30:56.423" v="63" actId="2711"/>
          <ac:spMkLst>
            <pc:docMk/>
            <pc:sldMk cId="2375618060" sldId="282"/>
            <ac:spMk id="2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15.973" v="80" actId="403"/>
        <pc:sldMkLst>
          <pc:docMk/>
          <pc:sldMk cId="588813255" sldId="284"/>
        </pc:sldMkLst>
        <pc:spChg chg="mod">
          <ac:chgData name="Md Mehedi Hasan" userId="5eb39d97-deb0-466a-af4c-298e34812974" providerId="ADAL" clId="{96F2273E-D4CB-42F5-AE6F-B2FCC5D9FA4D}" dt="2022-01-19T11:32:15.973" v="80" actId="403"/>
          <ac:spMkLst>
            <pc:docMk/>
            <pc:sldMk cId="588813255" sldId="284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2:43.530" v="85" actId="403"/>
        <pc:sldMkLst>
          <pc:docMk/>
          <pc:sldMk cId="1055415984" sldId="285"/>
        </pc:sldMkLst>
        <pc:spChg chg="mod">
          <ac:chgData name="Md Mehedi Hasan" userId="5eb39d97-deb0-466a-af4c-298e34812974" providerId="ADAL" clId="{96F2273E-D4CB-42F5-AE6F-B2FCC5D9FA4D}" dt="2022-01-19T11:32:43.530" v="85" actId="403"/>
          <ac:spMkLst>
            <pc:docMk/>
            <pc:sldMk cId="1055415984" sldId="285"/>
            <ac:spMk id="3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3:30.601" v="90" actId="20577"/>
        <pc:sldMkLst>
          <pc:docMk/>
          <pc:sldMk cId="144103293" sldId="286"/>
        </pc:sldMkLst>
        <pc:spChg chg="mod">
          <ac:chgData name="Md Mehedi Hasan" userId="5eb39d97-deb0-466a-af4c-298e34812974" providerId="ADAL" clId="{96F2273E-D4CB-42F5-AE6F-B2FCC5D9FA4D}" dt="2022-01-19T11:33:30.601" v="90" actId="20577"/>
          <ac:spMkLst>
            <pc:docMk/>
            <pc:sldMk cId="144103293" sldId="286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4:28.742" v="96" actId="14100"/>
        <pc:sldMkLst>
          <pc:docMk/>
          <pc:sldMk cId="1962192523" sldId="287"/>
        </pc:sldMkLst>
        <pc:spChg chg="mod">
          <ac:chgData name="Md Mehedi Hasan" userId="5eb39d97-deb0-466a-af4c-298e34812974" providerId="ADAL" clId="{96F2273E-D4CB-42F5-AE6F-B2FCC5D9FA4D}" dt="2022-01-19T11:34:28.742" v="96" actId="14100"/>
          <ac:spMkLst>
            <pc:docMk/>
            <pc:sldMk cId="1962192523" sldId="287"/>
            <ac:spMk id="4" creationId="{00000000-0000-0000-0000-000000000000}"/>
          </ac:spMkLst>
        </pc:spChg>
      </pc:sldChg>
      <pc:sldChg chg="modSp mod">
        <pc:chgData name="Md Mehedi Hasan" userId="5eb39d97-deb0-466a-af4c-298e34812974" providerId="ADAL" clId="{96F2273E-D4CB-42F5-AE6F-B2FCC5D9FA4D}" dt="2022-01-19T11:37:06.287" v="108" actId="6549"/>
        <pc:sldMkLst>
          <pc:docMk/>
          <pc:sldMk cId="3154309655" sldId="290"/>
        </pc:sldMkLst>
        <pc:spChg chg="mod">
          <ac:chgData name="Md Mehedi Hasan" userId="5eb39d97-deb0-466a-af4c-298e34812974" providerId="ADAL" clId="{96F2273E-D4CB-42F5-AE6F-B2FCC5D9FA4D}" dt="2022-01-19T11:37:06.287" v="108" actId="6549"/>
          <ac:spMkLst>
            <pc:docMk/>
            <pc:sldMk cId="3154309655" sldId="290"/>
            <ac:spMk id="3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7:04.001" v="107" actId="6549"/>
          <ac:spMkLst>
            <pc:docMk/>
            <pc:sldMk cId="3154309655" sldId="290"/>
            <ac:spMk id="4" creationId="{00000000-0000-0000-0000-000000000000}"/>
          </ac:spMkLst>
        </pc:spChg>
        <pc:spChg chg="mod">
          <ac:chgData name="Md Mehedi Hasan" userId="5eb39d97-deb0-466a-af4c-298e34812974" providerId="ADAL" clId="{96F2273E-D4CB-42F5-AE6F-B2FCC5D9FA4D}" dt="2022-01-19T11:36:21.813" v="98" actId="1076"/>
          <ac:spMkLst>
            <pc:docMk/>
            <pc:sldMk cId="3154309655" sldId="290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searchgate.net/publication/323880534_Lecture_1_Introduction_to_Microcomputer_Microprocessor" TargetMode="Externa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Microcomputer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0291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3748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24-25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Sumaiya Malik;   malik.sumaiya@aiub.edu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437967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byte addressing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7808976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Suppose a processor uses 20 bits for an address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. How many memory bytes </a:t>
            </a:r>
            <a:r>
              <a:rPr lang="en-US" sz="2400" dirty="0"/>
              <a:t>can be addressed using this processor?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 bit can have two possible values (i.e. 0 or 1)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So, in a 20-bit address, we can have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="1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</a:t>
            </a:r>
            <a:r>
              <a:rPr lang="en-US" sz="2400" dirty="0"/>
              <a:t>or </a:t>
            </a:r>
            <a:r>
              <a:rPr lang="en-US" sz="2400" b="1" dirty="0"/>
              <a:t>10,48,576</a:t>
            </a:r>
          </a:p>
          <a:p>
            <a:pPr marL="901700" lvl="2">
              <a:spcBef>
                <a:spcPts val="500"/>
              </a:spcBef>
              <a:buClr>
                <a:schemeClr val="tx2"/>
              </a:buClr>
              <a:defRPr sz="1800"/>
            </a:pPr>
            <a:endParaRPr lang="en-US" sz="2400" b="1" dirty="0"/>
          </a:p>
          <a:p>
            <a:pPr lvl="0">
              <a:buClrTx/>
              <a:defRPr sz="1800"/>
            </a:pPr>
            <a:r>
              <a:rPr lang="en-US" sz="2400" dirty="0"/>
              <a:t>In computer terminology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2</a:t>
            </a:r>
            <a:r>
              <a:rPr lang="en-US" sz="2400" baseline="30000" dirty="0">
                <a:ea typeface="Arial Bold"/>
                <a:cs typeface="Arial Bold"/>
                <a:sym typeface="Arial Bold"/>
              </a:rPr>
              <a:t>20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  = 1 Mega</a:t>
            </a:r>
          </a:p>
          <a:p>
            <a:pPr lvl="0">
              <a:buClrTx/>
              <a:defRPr sz="1800"/>
            </a:pPr>
            <a:endParaRPr lang="en-US" sz="2400" baseline="30000" dirty="0">
              <a:ea typeface="Arial Bold"/>
              <a:cs typeface="Arial Bold"/>
              <a:sym typeface="Arial Bold"/>
            </a:endParaRPr>
          </a:p>
          <a:p>
            <a:pPr lvl="0">
              <a:buClrTx/>
              <a:defRPr sz="1800"/>
            </a:pPr>
            <a:r>
              <a:rPr lang="en-US" sz="2400" dirty="0"/>
              <a:t>Therefore, 20-bit address can be used to address </a:t>
            </a:r>
            <a:r>
              <a:rPr lang="en-US" sz="2400" b="1" dirty="0"/>
              <a:t>1 MB</a:t>
            </a:r>
            <a:r>
              <a:rPr lang="en-US" sz="2400" dirty="0"/>
              <a:t>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51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 Word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330303"/>
            <a:ext cx="8131816" cy="328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In a Microcomputer, </a:t>
            </a:r>
            <a:r>
              <a:rPr lang="en-US" sz="2000" b="1" dirty="0"/>
              <a:t>Two bytes = a word</a:t>
            </a:r>
            <a:endParaRPr lang="en-US" sz="2000" dirty="0"/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So to store a word data, IBM PC needs 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>
                <a:ea typeface="Arial Bold"/>
                <a:cs typeface="Arial Bold"/>
                <a:sym typeface="Arial Bold"/>
              </a:rPr>
              <a:t>A pair of successive memory bytes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b="1" dirty="0">
                <a:ea typeface="Arial Bold"/>
                <a:cs typeface="Arial Bold"/>
                <a:sym typeface="Arial Bold"/>
              </a:rPr>
              <a:t>A pair of memory bytes = Memory word</a:t>
            </a:r>
          </a:p>
          <a:p>
            <a:pPr marL="457200" indent="-457200">
              <a:spcBef>
                <a:spcPts val="600"/>
              </a:spcBef>
              <a:buClrTx/>
              <a:defRPr sz="1800"/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lower</a:t>
            </a:r>
            <a:r>
              <a:rPr lang="en-US" sz="2000" b="1" dirty="0"/>
              <a:t> </a:t>
            </a:r>
            <a:r>
              <a:rPr lang="en-US" sz="2000" dirty="0"/>
              <a:t>address of the two memory bytes is the memory address.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i.e. a memory word with address 2 is made up of address 2 and 3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000" dirty="0"/>
              <a:t>A microprocessor can detect memory byte or memory word from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memory </a:t>
            </a:r>
            <a:r>
              <a:rPr lang="en-US" sz="2000" b="1" dirty="0">
                <a:ea typeface="Arial Bold"/>
                <a:cs typeface="Arial Bold"/>
                <a:sym typeface="Arial Bold"/>
              </a:rPr>
              <a:t>location/address.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78717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Bit Positions in byte and Word</a:t>
            </a: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04" y="2369127"/>
            <a:ext cx="6384605" cy="229985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extBox 5"/>
          <p:cNvSpPr txBox="1"/>
          <p:nvPr/>
        </p:nvSpPr>
        <p:spPr>
          <a:xfrm>
            <a:off x="1806796" y="4849090"/>
            <a:ext cx="765585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dirty="0">
                <a:solidFill>
                  <a:schemeClr val="tx1"/>
                </a:solidFill>
              </a:rPr>
              <a:t>Bit positions are numbered from </a:t>
            </a: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Right to left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0-7 = low byte  </a:t>
            </a:r>
            <a:r>
              <a:rPr lang="en-US" sz="2000" dirty="0">
                <a:solidFill>
                  <a:schemeClr val="tx1"/>
                </a:solidFill>
              </a:rPr>
              <a:t>[ Lower address of word]</a:t>
            </a:r>
          </a:p>
          <a:p>
            <a:pPr lvl="0">
              <a:spcBef>
                <a:spcPts val="600"/>
              </a:spcBef>
              <a:buChar char="•"/>
              <a:defRPr sz="1800"/>
            </a:pPr>
            <a:r>
              <a:rPr lang="en-US" sz="2000" b="1" dirty="0">
                <a:solidFill>
                  <a:schemeClr val="tx1"/>
                </a:solidFill>
                <a:ea typeface="Arial Bold"/>
                <a:cs typeface="Arial Bold"/>
                <a:sym typeface="Arial Bold"/>
              </a:rPr>
              <a:t>Bit 8-15 = high byte </a:t>
            </a:r>
            <a:r>
              <a:rPr lang="en-US" sz="2000" dirty="0">
                <a:solidFill>
                  <a:schemeClr val="tx1"/>
                </a:solidFill>
              </a:rPr>
              <a:t>[ Higher address of word]</a:t>
            </a: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35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Memory Operations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03295"/>
            <a:ext cx="7509163" cy="398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defTabSz="859536">
              <a:defRPr sz="1800"/>
            </a:pPr>
            <a:r>
              <a:rPr lang="en-US" sz="2400" dirty="0"/>
              <a:t>The processor can perform </a:t>
            </a:r>
            <a:r>
              <a:rPr lang="en-US" sz="2400" b="1" dirty="0"/>
              <a:t>two</a:t>
            </a:r>
            <a:r>
              <a:rPr lang="en-US" sz="2400" dirty="0"/>
              <a:t> operations on memory</a:t>
            </a:r>
          </a:p>
          <a:p>
            <a:pPr marL="698373" lvl="1" indent="-268604" defTabSz="859536">
              <a:spcBef>
                <a:spcPts val="600"/>
              </a:spcBef>
              <a:buFont typeface="Wingdings" pitchFamily="2" charset="2"/>
              <a:buChar char="Ø"/>
              <a:defRPr sz="1800"/>
            </a:pPr>
            <a:endParaRPr lang="en-US" sz="2400" b="1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Read</a:t>
            </a:r>
            <a:r>
              <a:rPr lang="en-US" sz="2400" dirty="0"/>
              <a:t> or fetch the contents from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Processor only gets a copy of the data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b="1" dirty="0"/>
              <a:t>Original contents </a:t>
            </a:r>
            <a:r>
              <a:rPr lang="en-US" sz="2400" dirty="0"/>
              <a:t>of the location are </a:t>
            </a:r>
            <a:r>
              <a:rPr lang="en-US" sz="2400" b="1" dirty="0"/>
              <a:t>unchanged</a:t>
            </a: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defRPr sz="1800"/>
            </a:pPr>
            <a:endParaRPr lang="en-US" sz="2400" dirty="0"/>
          </a:p>
          <a:p>
            <a:pPr marL="698373" lvl="1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b="1" dirty="0"/>
              <a:t>Write</a:t>
            </a:r>
            <a:r>
              <a:rPr lang="en-US" sz="2400" dirty="0"/>
              <a:t> or Store data at a location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data written become the new contents</a:t>
            </a:r>
          </a:p>
          <a:p>
            <a:pPr marL="1074419" lvl="2" indent="-214884" defTabSz="859536">
              <a:spcBef>
                <a:spcPts val="500"/>
              </a:spcBef>
              <a:buClrTx/>
              <a:defRPr sz="1800"/>
            </a:pPr>
            <a:r>
              <a:rPr lang="en-US" sz="2400" dirty="0"/>
              <a:t>The Original/previous </a:t>
            </a:r>
            <a:r>
              <a:rPr lang="en-US" sz="2400" b="1" dirty="0"/>
              <a:t>contents are lost</a:t>
            </a:r>
          </a:p>
        </p:txBody>
      </p:sp>
    </p:spTree>
    <p:extLst>
      <p:ext uri="{BB962C8B-B14F-4D97-AF65-F5344CB8AC3E}">
        <p14:creationId xmlns:p14="http://schemas.microsoft.com/office/powerpoint/2010/main" val="278841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ea typeface="Arial Bold"/>
                <a:cs typeface="Arial Bold"/>
                <a:sym typeface="Arial Bold"/>
              </a:rPr>
              <a:t>RAM</a:t>
            </a:r>
            <a:r>
              <a:rPr lang="en-US" sz="4400" b="1" dirty="0"/>
              <a:t> and </a:t>
            </a:r>
            <a:r>
              <a:rPr lang="en-US" sz="4400" b="1" dirty="0">
                <a:ea typeface="Arial Bold"/>
                <a:cs typeface="Arial Bold"/>
                <a:sym typeface="Arial Bold"/>
              </a:rPr>
              <a:t>ROM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24968"/>
            <a:ext cx="7509163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RAM: Random Access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locations can be </a:t>
            </a:r>
            <a:r>
              <a:rPr lang="en-US" sz="2000" b="1" dirty="0"/>
              <a:t>read</a:t>
            </a:r>
            <a:r>
              <a:rPr lang="en-US" sz="2000" dirty="0"/>
              <a:t> and </a:t>
            </a:r>
            <a:r>
              <a:rPr lang="en-US" sz="2000" b="1" dirty="0"/>
              <a:t>written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Program instructions and data are stored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RAM memory are lost when the machine is turned off</a:t>
            </a:r>
          </a:p>
          <a:p>
            <a:pPr lvl="0"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ROM: Read Only Memory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Once initialized can’t be changed (</a:t>
            </a:r>
            <a:r>
              <a:rPr lang="en-US" sz="2000" b="1" dirty="0"/>
              <a:t>Read Only</a:t>
            </a:r>
            <a:r>
              <a:rPr lang="en-US" sz="2000" dirty="0"/>
              <a:t>)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Retain values unlike RAM [example]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ROM based programs are known as </a:t>
            </a:r>
            <a:r>
              <a:rPr lang="en-US" sz="2000" b="1" dirty="0"/>
              <a:t>firmware</a:t>
            </a:r>
          </a:p>
          <a:p>
            <a:pPr marL="1187450" lvl="2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Responsible for loading start-up programs</a:t>
            </a:r>
          </a:p>
        </p:txBody>
      </p:sp>
    </p:spTree>
    <p:extLst>
      <p:ext uri="{BB962C8B-B14F-4D97-AF65-F5344CB8AC3E}">
        <p14:creationId xmlns:p14="http://schemas.microsoft.com/office/powerpoint/2010/main" val="2829233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BUSES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 sz="1800"/>
            </a:pPr>
            <a:r>
              <a:rPr lang="en-US" sz="2400" dirty="0"/>
              <a:t>A processor communicates with memory and I/O devices by using signals.</a:t>
            </a:r>
          </a:p>
          <a:p>
            <a:pPr lvl="0">
              <a:buClrTx/>
              <a:defRPr sz="1800"/>
            </a:pPr>
            <a:r>
              <a:rPr lang="en-US" sz="2400" dirty="0"/>
              <a:t>Signals are travelled along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set of wires </a:t>
            </a:r>
            <a:r>
              <a:rPr lang="en-US" sz="2400" dirty="0"/>
              <a:t>or connections  called buses.</a:t>
            </a:r>
          </a:p>
          <a:p>
            <a:pPr lvl="0">
              <a:buClrTx/>
              <a:defRPr sz="1800"/>
            </a:pPr>
            <a:r>
              <a:rPr lang="en-US" sz="2400" dirty="0"/>
              <a:t>There are </a:t>
            </a:r>
            <a:r>
              <a:rPr lang="en-US" sz="2400" dirty="0">
                <a:cs typeface="Arial Bold"/>
                <a:sym typeface="Arial Bold"/>
              </a:rPr>
              <a:t>t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hree</a:t>
            </a:r>
            <a:r>
              <a:rPr lang="en-US" sz="2400" dirty="0"/>
              <a:t> kinds of signals and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Address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Address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Data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Data Buses</a:t>
            </a:r>
          </a:p>
          <a:p>
            <a:pPr marL="1631950" lvl="3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Control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Control Buses</a:t>
            </a:r>
          </a:p>
        </p:txBody>
      </p:sp>
    </p:spTree>
    <p:extLst>
      <p:ext uri="{BB962C8B-B14F-4D97-AF65-F5344CB8AC3E}">
        <p14:creationId xmlns:p14="http://schemas.microsoft.com/office/powerpoint/2010/main" val="398582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BUSES(cont’d…)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061268"/>
            <a:ext cx="7509163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Address Bus: </a:t>
            </a:r>
            <a:r>
              <a:rPr lang="en-US" sz="2400" dirty="0"/>
              <a:t>The CPU places the </a:t>
            </a:r>
            <a:r>
              <a:rPr lang="en-US" sz="2400" b="1" dirty="0"/>
              <a:t>address</a:t>
            </a:r>
            <a:r>
              <a:rPr lang="en-US" sz="2400" dirty="0"/>
              <a:t> of memory location on address bus to </a:t>
            </a:r>
            <a:r>
              <a:rPr lang="en-US" sz="2400" b="1" dirty="0"/>
              <a:t>read</a:t>
            </a:r>
            <a:r>
              <a:rPr lang="en-US" sz="2400" dirty="0"/>
              <a:t> the contents.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Data Bus: </a:t>
            </a:r>
            <a:r>
              <a:rPr lang="en-US" sz="2400" dirty="0"/>
              <a:t>CPU receives the data, sent by memory circuits on the data bus.</a:t>
            </a:r>
          </a:p>
          <a:p>
            <a:pPr marL="293914" lvl="0" indent="-293914" algn="just">
              <a:spcBef>
                <a:spcPts val="500"/>
              </a:spcBef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Control Bus: </a:t>
            </a:r>
            <a:r>
              <a:rPr lang="en-US" sz="2400" dirty="0"/>
              <a:t>CPU sends control signals on control bus perform read operation in memory.</a:t>
            </a:r>
          </a:p>
        </p:txBody>
      </p:sp>
      <p:pic>
        <p:nvPicPr>
          <p:cNvPr id="4" name="2000px-Computer_system_bus.png" descr="http://upload.wikimedia.org/wikipedia/commons/thumb/6/68/Computer_system_bus.svg/2000px-Computer_system_bus.svg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432" y="4487590"/>
            <a:ext cx="6615277" cy="23314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14653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3658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CPU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260918"/>
            <a:ext cx="7509163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is the brain of computer.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CPU controls computer by executing programs (i.e. system or application).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dirty="0"/>
              <a:t>Each instruction CPU executes, is a </a:t>
            </a:r>
            <a:r>
              <a:rPr lang="en-US" sz="2400" b="1" dirty="0"/>
              <a:t>bit</a:t>
            </a:r>
            <a:r>
              <a:rPr lang="en-US" sz="2400" dirty="0"/>
              <a:t> string.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/>
              <a:t>The language of 0’s and 1’s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Instructions are designed to be simple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Sequence of very basic operations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Instruction Set: </a:t>
            </a:r>
            <a:r>
              <a:rPr lang="en-US" sz="2400" dirty="0"/>
              <a:t>The instructions performed by CPU.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The instructions set for each CPU is unique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772817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8086 Microprocessor       Organization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01.png" descr="http://2.bp.blogspot.com/-gt-jg8d2EzE/Tgd4weJWxsI/AAAAAAAAAKM/308fOZ6-gLA/s1600/01.GIF"/>
          <p:cNvPicPr/>
          <p:nvPr/>
        </p:nvPicPr>
        <p:blipFill>
          <a:blip r:embed="rId2"/>
          <a:stretch>
            <a:fillRect/>
          </a:stretch>
        </p:blipFill>
        <p:spPr>
          <a:xfrm>
            <a:off x="207818" y="2272145"/>
            <a:ext cx="8686800" cy="382385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75618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Execution Unit (EU)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1"/>
            <a:ext cx="76892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EU contains ALU circuits.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ALU performs </a:t>
            </a:r>
            <a:r>
              <a:rPr lang="en-US" sz="2600" b="1" dirty="0"/>
              <a:t>arithmetic</a:t>
            </a:r>
            <a:r>
              <a:rPr lang="en-US" sz="2600" dirty="0"/>
              <a:t> and </a:t>
            </a:r>
            <a:r>
              <a:rPr lang="en-US" sz="2600" b="1" dirty="0"/>
              <a:t>logical</a:t>
            </a:r>
            <a:r>
              <a:rPr lang="en-US" sz="2600" dirty="0"/>
              <a:t> operations.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b="1" dirty="0"/>
              <a:t>Data operations</a:t>
            </a:r>
            <a:r>
              <a:rPr lang="en-US" sz="2600" dirty="0"/>
              <a:t> are stored in </a:t>
            </a:r>
            <a:r>
              <a:rPr lang="en-US" sz="2600" b="1" dirty="0"/>
              <a:t>registers</a:t>
            </a:r>
            <a:r>
              <a:rPr lang="en-US" sz="2600" dirty="0"/>
              <a:t>. 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 </a:t>
            </a:r>
            <a:r>
              <a:rPr lang="en-US" sz="2600" b="1" dirty="0"/>
              <a:t>register</a:t>
            </a:r>
            <a:r>
              <a:rPr lang="en-US" sz="2600" dirty="0"/>
              <a:t> is like </a:t>
            </a:r>
            <a:r>
              <a:rPr lang="en-US" sz="2600" b="1" dirty="0"/>
              <a:t>memory location;</a:t>
            </a:r>
            <a:r>
              <a:rPr lang="en-US" sz="2600" dirty="0"/>
              <a:t> however, we refer to it by name </a:t>
            </a:r>
            <a:r>
              <a:rPr lang="en-US" sz="2600" dirty="0">
                <a:cs typeface="Arial Bold"/>
                <a:sym typeface="Arial Bold"/>
              </a:rPr>
              <a:t>not</a:t>
            </a:r>
            <a:r>
              <a:rPr lang="en-US" sz="2600" dirty="0"/>
              <a:t> number.</a:t>
            </a:r>
          </a:p>
          <a:p>
            <a:pPr marL="950032" lvl="2" indent="-176348" defTabSz="658368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600" b="1" dirty="0"/>
              <a:t>i.e. AX, BX, CX, DX, SI, DI, SP, BP</a:t>
            </a:r>
          </a:p>
          <a:p>
            <a:pPr marL="514350" indent="-51435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Also, EU Contains </a:t>
            </a:r>
            <a:r>
              <a:rPr lang="en-US" sz="2600" b="1" dirty="0"/>
              <a:t>temporary registers</a:t>
            </a:r>
            <a:r>
              <a:rPr lang="en-US" sz="2600" dirty="0"/>
              <a:t> for </a:t>
            </a:r>
            <a:r>
              <a:rPr lang="en-US" sz="2600" b="1" dirty="0"/>
              <a:t>holding operands</a:t>
            </a:r>
            <a:r>
              <a:rPr lang="en-US" sz="2600" dirty="0"/>
              <a:t> for the ALU and FLAGS registers.</a:t>
            </a:r>
          </a:p>
          <a:p>
            <a:pPr marL="342900" lvl="0" indent="-342900" defTabSz="658368">
              <a:spcBef>
                <a:spcPts val="4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600" dirty="0"/>
              <a:t>FLAG register’s </a:t>
            </a:r>
            <a:r>
              <a:rPr lang="en-US" sz="2600" b="1" dirty="0"/>
              <a:t>individual bits</a:t>
            </a:r>
            <a:r>
              <a:rPr lang="en-US" sz="2600" dirty="0"/>
              <a:t> reflect the </a:t>
            </a:r>
            <a:r>
              <a:rPr lang="en-US" sz="2600" b="1" dirty="0">
                <a:ea typeface="Arial Bold"/>
                <a:cs typeface="Arial Bold"/>
                <a:sym typeface="Arial Bold"/>
              </a:rPr>
              <a:t>result</a:t>
            </a:r>
            <a:r>
              <a:rPr lang="en-US" sz="2600" b="1" dirty="0"/>
              <a:t>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Autofit/>
          </a:bodyPr>
          <a:lstStyle/>
          <a:p>
            <a:pPr defTabSz="768095">
              <a:spcBef>
                <a:spcPts val="600"/>
              </a:spcBef>
              <a:buClr>
                <a:schemeClr val="tx2">
                  <a:lumMod val="50000"/>
                </a:schemeClr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 to the architecture of microcomputers </a:t>
            </a:r>
          </a:p>
          <a:p>
            <a:pPr lvl="0" defTabSz="768095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and IBM PC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Peripherals and their relations to the software or Programs</a:t>
            </a:r>
          </a:p>
          <a:p>
            <a:pPr lvl="0" defTabSz="768095">
              <a:spcBef>
                <a:spcPts val="600"/>
              </a:spcBef>
              <a:buClr>
                <a:schemeClr val="accent1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What computer does while executing instructions</a:t>
            </a:r>
          </a:p>
          <a:p>
            <a:pPr defTabSz="768095">
              <a:spcBef>
                <a:spcPts val="600"/>
              </a:spcBef>
              <a:buClr>
                <a:schemeClr val="tx2"/>
              </a:buClr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Advantages and disadvantages of assembly language    programming</a:t>
            </a:r>
          </a:p>
          <a:p>
            <a:pPr marL="288035" lvl="0" indent="-288035" defTabSz="768095">
              <a:spcBef>
                <a:spcPts val="600"/>
              </a:spcBef>
              <a:buSzTx/>
              <a:defRPr sz="1800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**As a microcomputer user, you already know most of these terms 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ea typeface="Helvetica Neue"/>
              <a:cs typeface="Times New Roman" panose="02020603050405020304" pitchFamily="18" charset="0"/>
              <a:sym typeface="Helvetica Neue"/>
            </a:endParaRPr>
          </a:p>
          <a:p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Bus </a:t>
            </a:r>
            <a:r>
              <a:rPr lang="en-US" b="1" dirty="0"/>
              <a:t>Interface</a:t>
            </a:r>
            <a:r>
              <a:rPr lang="en-US" sz="2800" b="1" dirty="0"/>
              <a:t> Unit (BIU)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713745"/>
            <a:ext cx="7689273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</a:t>
            </a:r>
            <a:r>
              <a:rPr lang="en-US" sz="2800" b="1" dirty="0"/>
              <a:t>enables communication</a:t>
            </a:r>
            <a:r>
              <a:rPr lang="en-US" sz="2800" dirty="0"/>
              <a:t> between the EU and memory or I/O circuits.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Primarily responsible for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transmitting</a:t>
            </a:r>
            <a:r>
              <a:rPr lang="en-US" sz="2800" dirty="0"/>
              <a:t> address, data and control signals on the buses.</a:t>
            </a:r>
          </a:p>
          <a:p>
            <a:pPr marL="342900" lvl="0" indent="-342900" defTabSz="859536"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800" dirty="0"/>
              <a:t>BIU registers are: </a:t>
            </a:r>
            <a:r>
              <a:rPr lang="en-US" sz="2800" b="1" dirty="0"/>
              <a:t>CS,DS, ES and IP</a:t>
            </a:r>
          </a:p>
          <a:p>
            <a:pPr marL="1142873" lvl="2" indent="-268604" defTabSz="859536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800" dirty="0"/>
              <a:t>BIU registers </a:t>
            </a:r>
            <a:r>
              <a:rPr lang="en-US" sz="2800" dirty="0">
                <a:ea typeface="Arial Bold"/>
                <a:cs typeface="Arial Bold"/>
                <a:sym typeface="Arial Bold"/>
              </a:rPr>
              <a:t>hold the addresses </a:t>
            </a:r>
            <a:r>
              <a:rPr lang="en-US" sz="2800" dirty="0"/>
              <a:t>of the memory locations</a:t>
            </a:r>
          </a:p>
        </p:txBody>
      </p:sp>
    </p:spTree>
    <p:extLst>
      <p:ext uri="{BB962C8B-B14F-4D97-AF65-F5344CB8AC3E}">
        <p14:creationId xmlns:p14="http://schemas.microsoft.com/office/powerpoint/2010/main" val="588813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EU and BIU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782" y="1395090"/>
            <a:ext cx="7689273" cy="4347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EU and BIU are connected by </a:t>
            </a:r>
            <a:r>
              <a:rPr lang="en-US" sz="2400" b="1" dirty="0"/>
              <a:t>internal bus </a:t>
            </a:r>
            <a:r>
              <a:rPr lang="en-US" sz="2400" dirty="0"/>
              <a:t>and they work together.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While EU executes an Instruction, BIU fetches up to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six</a:t>
            </a:r>
            <a:r>
              <a:rPr lang="en-US" sz="2400" dirty="0"/>
              <a:t> bytes of the next instruction and places instructions in instruction queue (IQ).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The overall process is called </a:t>
            </a:r>
            <a:r>
              <a:rPr lang="en-US" sz="2400" b="1" i="1" dirty="0"/>
              <a:t>instruction prefetch </a:t>
            </a:r>
            <a:r>
              <a:rPr lang="en-US" sz="2400" dirty="0"/>
              <a:t>and it’s purpose is to speed up the processor.</a:t>
            </a:r>
          </a:p>
          <a:p>
            <a:pPr marL="342900" lvl="0" indent="-342900" defTabSz="731520">
              <a:spcBef>
                <a:spcPts val="500"/>
              </a:spcBef>
              <a:buClrTx/>
              <a:buFont typeface="Wingdings" panose="05000000000000000000" pitchFamily="2" charset="2"/>
              <a:buChar char="§"/>
              <a:defRPr sz="1800"/>
            </a:pPr>
            <a:r>
              <a:rPr lang="en-US" sz="2400" dirty="0"/>
              <a:t>However, if EU needs to communicate with memory, BIU suspends instruction prefetch and performs required operations.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55415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I/O Ports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24359" y="2151635"/>
            <a:ext cx="4053677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ports functions as </a:t>
            </a:r>
            <a:r>
              <a:rPr lang="en-US" b="1" dirty="0"/>
              <a:t>transfer points</a:t>
            </a:r>
            <a:r>
              <a:rPr lang="en-US" dirty="0"/>
              <a:t> between the CPU and I/O devices.</a:t>
            </a:r>
          </a:p>
          <a:p>
            <a:pPr marL="300037" lvl="0" indent="-300037">
              <a:spcBef>
                <a:spcPts val="600"/>
              </a:spcBef>
              <a:buClrTx/>
              <a:defRPr sz="1800"/>
            </a:pPr>
            <a:r>
              <a:rPr lang="en-US" dirty="0"/>
              <a:t>I/O devices are connected through I/O ports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339597"/>
              </p:ext>
            </p:extLst>
          </p:nvPr>
        </p:nvGraphicFramePr>
        <p:xfrm>
          <a:off x="421341" y="3796977"/>
          <a:ext cx="7946804" cy="2324276"/>
        </p:xfrm>
        <a:graphic>
          <a:graphicData uri="http://schemas.openxmlformats.org/drawingml/2006/table">
            <a:tbl>
              <a:tblPr/>
              <a:tblGrid>
                <a:gridCol w="43797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67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42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Serial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2000" b="1" dirty="0">
                          <a:solidFill>
                            <a:schemeClr val="bg1"/>
                          </a:solidFill>
                          <a:latin typeface="+mn-lt"/>
                          <a:ea typeface="Arial Bold"/>
                          <a:cs typeface="Arial Bold"/>
                          <a:sym typeface="Arial Bold"/>
                        </a:rPr>
                        <a:t>Parallel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1 bit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Transfers 8 or 16 bits at a time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590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Serial ports tend to be slower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Requires more wiring connection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56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Slow devices are connected to serial port. (</a:t>
                      </a:r>
                      <a:r>
                        <a:rPr sz="2000" b="1" dirty="0"/>
                        <a:t>i.e. Keyboard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2000" dirty="0"/>
                        <a:t>Fast devices are connected to parallel port. (</a:t>
                      </a:r>
                      <a:r>
                        <a:rPr sz="2000" b="1" dirty="0"/>
                        <a:t>i.e. disk drive</a:t>
                      </a:r>
                      <a:r>
                        <a:rPr sz="2000" dirty="0"/>
                        <a:t>)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oldportsBIG.jpg" descr="http://www.unm.edu/~tbeach/terms/images/oldportsBI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862946" y="2151635"/>
            <a:ext cx="3505200" cy="147825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81335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Instruction</a:t>
            </a:r>
            <a:r>
              <a:rPr lang="en-US" sz="4800" b="1" dirty="0"/>
              <a:t> Execution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13523" y="1804285"/>
            <a:ext cx="8451273" cy="4372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How the CPU operated?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dirty="0"/>
              <a:t>Machine language has two parts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Opcode: </a:t>
            </a:r>
            <a:r>
              <a:rPr lang="en-US" dirty="0"/>
              <a:t>Type of operation </a:t>
            </a:r>
          </a:p>
          <a:p>
            <a:pPr marL="1105807" lvl="2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Operands: </a:t>
            </a:r>
            <a:r>
              <a:rPr lang="en-US" dirty="0">
                <a:ea typeface="Arial Bold"/>
                <a:cs typeface="Arial Bold"/>
                <a:sym typeface="Arial Bold"/>
              </a:rPr>
              <a:t>D</a:t>
            </a:r>
            <a:r>
              <a:rPr lang="en-US" dirty="0"/>
              <a:t>ata to be operated on (Memory addresses are used)</a:t>
            </a:r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ea typeface="Arial Bold"/>
                <a:cs typeface="Arial Bold"/>
                <a:sym typeface="Arial Bold"/>
              </a:rPr>
              <a:t>The fetch- execute cycle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Fetch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an instruction from memory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Decode the instruction to determine the operation 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Fetch data from memory if necessary</a:t>
            </a:r>
          </a:p>
          <a:p>
            <a:pPr marL="701675" lvl="1" indent="-257175">
              <a:spcBef>
                <a:spcPts val="500"/>
              </a:spcBef>
              <a:buClrTx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Execute cycle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Perform operation on the data</a:t>
            </a:r>
          </a:p>
          <a:p>
            <a:pPr marL="1550307" lvl="3" indent="-204107">
              <a:spcBef>
                <a:spcPts val="4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dirty="0"/>
              <a:t>Store the result if needed</a:t>
            </a:r>
          </a:p>
        </p:txBody>
      </p:sp>
    </p:spTree>
    <p:extLst>
      <p:ext uri="{BB962C8B-B14F-4D97-AF65-F5344CB8AC3E}">
        <p14:creationId xmlns:p14="http://schemas.microsoft.com/office/powerpoint/2010/main" val="144103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Timing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1" y="2067521"/>
            <a:ext cx="8243455" cy="987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 algn="just">
              <a:spcBef>
                <a:spcPts val="500"/>
              </a:spcBef>
              <a:defRPr sz="1800"/>
            </a:pPr>
            <a:r>
              <a:rPr lang="en-US" dirty="0"/>
              <a:t>	To ensure execution steps are carried out in an </a:t>
            </a:r>
            <a:r>
              <a:rPr lang="en-US" b="1" dirty="0"/>
              <a:t>orderly fashion</a:t>
            </a:r>
            <a:r>
              <a:rPr lang="en-US" dirty="0"/>
              <a:t>, a clock circuit controls the processor by generating a </a:t>
            </a:r>
            <a:r>
              <a:rPr lang="en-US" b="1" dirty="0"/>
              <a:t>train of clock pulses</a:t>
            </a:r>
            <a:endParaRPr lang="en-US" dirty="0"/>
          </a:p>
          <a:p>
            <a:pPr marL="257175" lvl="0" indent="-257175">
              <a:spcBef>
                <a:spcPts val="500"/>
              </a:spcBef>
              <a:buClrTx/>
              <a:defRPr sz="1800"/>
            </a:pPr>
            <a:endParaRPr lang="en-US" dirty="0"/>
          </a:p>
        </p:txBody>
      </p:sp>
      <p:pic>
        <p:nvPicPr>
          <p:cNvPr id="5" name="image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274618" y="2741712"/>
            <a:ext cx="6068291" cy="137457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573743" y="4288025"/>
            <a:ext cx="7592290" cy="15158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Period: </a:t>
            </a:r>
            <a:r>
              <a:rPr lang="en-US" sz="2000" dirty="0"/>
              <a:t>The time interval between two pulses.</a:t>
            </a:r>
          </a:p>
          <a:p>
            <a:pPr marL="701675" lvl="1" indent="-257175" algn="just">
              <a:spcBef>
                <a:spcPts val="500"/>
              </a:spcBef>
              <a:buClrTx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Clock rate/speed: </a:t>
            </a:r>
            <a:r>
              <a:rPr lang="en-US" sz="2000" dirty="0"/>
              <a:t>Number of Pulses per second.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Measured in Megahertz (MHz)</a:t>
            </a:r>
          </a:p>
          <a:p>
            <a:pPr marL="1591128" lvl="3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1 MHz = </a:t>
            </a:r>
            <a:r>
              <a:rPr lang="en-US" sz="2000" b="1" dirty="0"/>
              <a:t>1000000</a:t>
            </a:r>
            <a:r>
              <a:rPr lang="en-US" sz="2000" dirty="0"/>
              <a:t> (1 million) pulses per second</a:t>
            </a:r>
          </a:p>
        </p:txBody>
      </p:sp>
    </p:spTree>
    <p:extLst>
      <p:ext uri="{BB962C8B-B14F-4D97-AF65-F5344CB8AC3E}">
        <p14:creationId xmlns:p14="http://schemas.microsoft.com/office/powerpoint/2010/main" val="1962192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/>
              <a:t>Timing Task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03564" y="2461890"/>
            <a:ext cx="768927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400" dirty="0"/>
              <a:t>If you have computer with processor 2.3 GHz, How many pulses are generated per seconds from your computer?</a:t>
            </a:r>
          </a:p>
          <a:p>
            <a:pPr lvl="0">
              <a:buClr>
                <a:schemeClr val="tx1"/>
              </a:buClr>
              <a:defRPr sz="1800"/>
            </a:pPr>
            <a:endParaRPr lang="en-US" sz="2400" dirty="0"/>
          </a:p>
          <a:p>
            <a:pPr lvl="2"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400" dirty="0"/>
              <a:t>2.3 X 1000X 1000000 = 2,30,00,00,000 pulses</a:t>
            </a:r>
          </a:p>
          <a:p>
            <a:pPr marL="938388" lvl="0" indent="-938388">
              <a:buClr>
                <a:srgbClr val="FFFFFF"/>
              </a:buClr>
              <a:buSzPct val="75000"/>
            </a:pPr>
            <a:endParaRPr lang="en-US" sz="2400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179763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Programming </a:t>
            </a:r>
            <a:r>
              <a:rPr lang="en-US" sz="4000" b="1" dirty="0"/>
              <a:t>Languages</a:t>
            </a:r>
            <a:r>
              <a:rPr lang="en-US" sz="4400" b="1" dirty="0"/>
              <a:t>	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21341" y="2124366"/>
            <a:ext cx="8071495" cy="373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Machine Language: </a:t>
            </a:r>
            <a:r>
              <a:rPr lang="en-US" sz="2000" dirty="0"/>
              <a:t>Bit strings (i.e. 0 &amp; 1)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Assembly language: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Symbolic names are used to represent operations, registers and memory locations(i.e. MOV AX, A)</a:t>
            </a:r>
          </a:p>
          <a:p>
            <a:pPr marL="1146628" lvl="2" indent="-244928" algn="just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Assembly program must be converted into machine language using </a:t>
            </a:r>
            <a:r>
              <a:rPr lang="en-US" sz="2000" dirty="0">
                <a:ea typeface="Arial Bold"/>
                <a:cs typeface="Arial Bold"/>
                <a:sym typeface="Arial Bold"/>
              </a:rPr>
              <a:t>assembler.</a:t>
            </a:r>
          </a:p>
          <a:p>
            <a:pPr marL="342900" lvl="0" indent="-342900"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High-Level language: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Allows programmer to write program in more natural language text.</a:t>
            </a:r>
          </a:p>
          <a:p>
            <a:pPr marL="1146628" lvl="2" indent="-244928">
              <a:spcBef>
                <a:spcPts val="5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Compiler is needed to translate high-level programs into machine language</a:t>
            </a:r>
          </a:p>
        </p:txBody>
      </p:sp>
    </p:spTree>
    <p:extLst>
      <p:ext uri="{BB962C8B-B14F-4D97-AF65-F5344CB8AC3E}">
        <p14:creationId xmlns:p14="http://schemas.microsoft.com/office/powerpoint/2010/main" val="3299464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7"/>
            <a:ext cx="7226368" cy="1088136"/>
          </a:xfrm>
        </p:spPr>
        <p:txBody>
          <a:bodyPr>
            <a:normAutofit/>
          </a:bodyPr>
          <a:lstStyle/>
          <a:p>
            <a:r>
              <a:rPr lang="en-US" sz="4400" b="1" dirty="0"/>
              <a:t>Advantages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1341" y="2580124"/>
            <a:ext cx="3587951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Closer to natural language. So, algorithm conversion in easier.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instruction and time required than assembly language.</a:t>
            </a:r>
          </a:p>
          <a:p>
            <a:pPr marL="293914" lvl="0" indent="-293914">
              <a:spcBef>
                <a:spcPts val="500"/>
              </a:spcBef>
              <a:buClrTx/>
              <a:buSzPct val="100000"/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Programs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executed in any machine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712677" y="2567386"/>
            <a:ext cx="3912898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close to the machine language. So programs are faster and shorter.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Reading or writing to specific memory location, I/O ports is easy.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can be a sub program of a high-level language.</a:t>
            </a:r>
          </a:p>
          <a:p>
            <a:pPr marL="342900" lvl="0" indent="-342900">
              <a:spcBef>
                <a:spcPts val="500"/>
              </a:spcBef>
              <a:buSzPct val="10000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Going into more details like how computer thinks.</a:t>
            </a:r>
          </a:p>
        </p:txBody>
      </p:sp>
      <p:sp>
        <p:nvSpPr>
          <p:cNvPr id="7" name="Shape 174"/>
          <p:cNvSpPr txBox="1">
            <a:spLocks/>
          </p:cNvSpPr>
          <p:nvPr/>
        </p:nvSpPr>
        <p:spPr>
          <a:xfrm>
            <a:off x="-147060" y="2135585"/>
            <a:ext cx="404018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marL="0" marR="0" lvl="0" indent="0" algn="ctr" defTabSz="896111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Tx/>
              <a:buFont typeface="Wingdings 3" charset="2"/>
              <a:buNone/>
              <a:tabLst/>
              <a:defRPr sz="1800"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 Bold"/>
                <a:cs typeface="Arial Bold"/>
                <a:sym typeface="Arial Bold"/>
              </a:rPr>
              <a:t>High-level</a:t>
            </a:r>
          </a:p>
        </p:txBody>
      </p:sp>
      <p:sp>
        <p:nvSpPr>
          <p:cNvPr id="8" name="Shape 174"/>
          <p:cNvSpPr txBox="1">
            <a:spLocks/>
          </p:cNvSpPr>
          <p:nvPr/>
        </p:nvSpPr>
        <p:spPr>
          <a:xfrm>
            <a:off x="4184073" y="2036317"/>
            <a:ext cx="4591050" cy="50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lIns="0" tIns="0" rIns="0" bIns="0" rtlCol="0" anchor="b">
            <a:normAutofit/>
          </a:bodyPr>
          <a:lstStyle>
            <a:lvl1pPr marL="0" indent="0" algn="ctr" defTabSz="896111">
              <a:spcBef>
                <a:spcPts val="500"/>
              </a:spcBef>
              <a:buSzTx/>
              <a:buNone/>
              <a:defRPr sz="2352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>
              <a:buClr>
                <a:schemeClr val="bg2">
                  <a:lumMod val="40000"/>
                  <a:lumOff val="60000"/>
                </a:schemeClr>
              </a:buClr>
              <a:defRPr sz="1800"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31543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https://www.researchgate.net/publication/323880534_Lecture_1_Introduction_to_Microcomputer_Microprocessor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48146" y="2281780"/>
            <a:ext cx="4572000" cy="31239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SYSTEM UNIT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I/O DEVICES OR PERIPHERALS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Keyboard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Display Unit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Disk drives</a:t>
            </a:r>
          </a:p>
          <a:p>
            <a:pPr lvl="0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INTEGRATED-CIRCUIT (IC)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Contains transistors. Digital circuits </a:t>
            </a:r>
          </a:p>
          <a:p>
            <a:pPr marL="742950" lvl="1" indent="-285750">
              <a:spcBef>
                <a:spcPts val="500"/>
              </a:spcBef>
              <a:buNone/>
              <a:defRPr sz="1800"/>
            </a:pPr>
            <a:r>
              <a:rPr lang="en-US" dirty="0"/>
              <a:t>	[0’s&amp; 1’s]</a:t>
            </a:r>
          </a:p>
          <a:p>
            <a:pPr marL="742950" lvl="1" indent="-285750">
              <a:spcBef>
                <a:spcPts val="500"/>
              </a:spcBef>
              <a:buFont typeface="Wingdings" pitchFamily="2" charset="2"/>
              <a:buChar char="Ø"/>
              <a:defRPr sz="1800"/>
            </a:pPr>
            <a:r>
              <a:rPr lang="en-US" dirty="0"/>
              <a:t>Binary Digits/ Bits: 0 or 1</a:t>
            </a:r>
          </a:p>
        </p:txBody>
      </p:sp>
      <p:pic>
        <p:nvPicPr>
          <p:cNvPr id="7" name="ANd9GcSiyFuJY6ZTbj-xzuv52VtHZKRzrRJrL5qwvdOy1vkuNp1705_SQg.jpg" descr="http://t2.gstatic.com/images?q=tbn:ANd9GcSiyFuJY6ZTbj-xzuv52VtHZKRzrRJrL5qwvdOy1vkuNp1705_SQg"/>
          <p:cNvPicPr/>
          <p:nvPr/>
        </p:nvPicPr>
        <p:blipFill>
          <a:blip r:embed="rId2"/>
          <a:stretch>
            <a:fillRect/>
          </a:stretch>
        </p:blipFill>
        <p:spPr>
          <a:xfrm>
            <a:off x="5425787" y="2396836"/>
            <a:ext cx="3178049" cy="3560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8036" y="2382982"/>
            <a:ext cx="766228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CPU: </a:t>
            </a:r>
          </a:p>
          <a:p>
            <a:pPr marL="800100" lvl="1" indent="-342900">
              <a:spcBef>
                <a:spcPts val="600"/>
              </a:spcBef>
              <a:buClr>
                <a:schemeClr val="tx2"/>
              </a:buClr>
              <a:buFont typeface="Wingdings" panose="05000000000000000000" pitchFamily="2" charset="2"/>
              <a:buChar char="Ø"/>
              <a:defRPr sz="1800"/>
            </a:pPr>
            <a:r>
              <a:rPr lang="en-US" sz="2000" dirty="0"/>
              <a:t>Brain of the computers</a:t>
            </a: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Controls all the operations</a:t>
            </a:r>
            <a:endParaRPr lang="en-US" sz="2000" dirty="0">
              <a:sym typeface="Arial Bold"/>
            </a:endParaRPr>
          </a:p>
          <a:p>
            <a:pPr marL="742950" lvl="1" indent="-285750">
              <a:spcBef>
                <a:spcPts val="600"/>
              </a:spcBef>
              <a:buClr>
                <a:schemeClr val="tx2"/>
              </a:buClr>
              <a:buFont typeface="Wingdings" pitchFamily="2" charset="2"/>
              <a:buChar char="Ø"/>
              <a:defRPr sz="1800"/>
            </a:pPr>
            <a:r>
              <a:rPr lang="en-US" sz="2000" dirty="0"/>
              <a:t>A single chip processor (microprocessor)</a:t>
            </a:r>
          </a:p>
          <a:p>
            <a:pPr lvl="1">
              <a:spcBef>
                <a:spcPts val="600"/>
              </a:spcBef>
              <a:buClr>
                <a:schemeClr val="tx2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MEMORY CIRCUITS </a:t>
            </a:r>
            <a:r>
              <a:rPr lang="en-US" sz="2000" b="1" dirty="0"/>
              <a:t>: </a:t>
            </a:r>
            <a:r>
              <a:rPr lang="en-US" sz="2000" dirty="0"/>
              <a:t>Stores information</a:t>
            </a:r>
          </a:p>
          <a:p>
            <a:pPr lvl="0">
              <a:buClr>
                <a:schemeClr val="tx1"/>
              </a:buClr>
              <a:defRPr sz="1800"/>
            </a:pPr>
            <a:endParaRPr lang="en-US" sz="2000" dirty="0"/>
          </a:p>
          <a:p>
            <a:pPr lvl="0">
              <a:buClr>
                <a:schemeClr val="tx1"/>
              </a:buClr>
              <a:defRPr sz="1800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I/O CIRCUITS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: </a:t>
            </a:r>
            <a:r>
              <a:rPr lang="en-US" sz="2000" dirty="0"/>
              <a:t>Communicate with I/O devices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2D1D2C-1981-2B46-17DA-94525717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692729"/>
            <a:ext cx="7808976" cy="107994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Components of Microcomputer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/>
              <a:t>The System Board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68036" y="2341418"/>
            <a:ext cx="7662281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b="1" dirty="0"/>
              <a:t>System Board/motherboard </a:t>
            </a:r>
            <a:r>
              <a:rPr lang="en-US" sz="2400" dirty="0"/>
              <a:t>resides in the system unit</a:t>
            </a:r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It </a:t>
            </a:r>
            <a:r>
              <a:rPr lang="en-US" sz="2400" b="1" dirty="0"/>
              <a:t>contains</a:t>
            </a:r>
            <a:r>
              <a:rPr lang="en-US" sz="2400" dirty="0"/>
              <a:t> microprocessors and memory circuits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457200" lvl="0" indent="-457200" defTabSz="786384"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sz="1800"/>
            </a:pPr>
            <a:r>
              <a:rPr lang="en-US" sz="2400" dirty="0"/>
              <a:t>It has</a:t>
            </a:r>
            <a:r>
              <a:rPr lang="en-US" sz="2400" b="1" dirty="0"/>
              <a:t> expansion slots </a:t>
            </a:r>
            <a:r>
              <a:rPr lang="en-US" sz="2400" dirty="0"/>
              <a:t>to connect additional circuit boards called </a:t>
            </a:r>
            <a:r>
              <a:rPr lang="en-US" sz="2400" b="1" dirty="0"/>
              <a:t>add-in cards/add-in boards</a:t>
            </a:r>
          </a:p>
          <a:p>
            <a:pPr marL="294894" lvl="0" indent="-294894" defTabSz="786384">
              <a:spcBef>
                <a:spcPts val="600"/>
              </a:spcBef>
              <a:defRPr sz="1800"/>
            </a:pPr>
            <a:endParaRPr lang="en-US" sz="2400" dirty="0"/>
          </a:p>
          <a:p>
            <a:pPr marL="294894" lvl="0" indent="-294894" defTabSz="786384">
              <a:spcBef>
                <a:spcPts val="600"/>
              </a:spcBef>
              <a:buClrTx/>
              <a:defRPr sz="1800"/>
            </a:pPr>
            <a:r>
              <a:rPr lang="en-US" sz="2400" dirty="0"/>
              <a:t>I/O circuits are located in add-in cards</a:t>
            </a:r>
          </a:p>
        </p:txBody>
      </p:sp>
    </p:spTree>
    <p:extLst>
      <p:ext uri="{BB962C8B-B14F-4D97-AF65-F5344CB8AC3E}">
        <p14:creationId xmlns:p14="http://schemas.microsoft.com/office/powerpoint/2010/main" val="4112605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 Glimpse of Motherboard</a:t>
            </a:r>
            <a:endParaRPr lang="en-US" dirty="0"/>
          </a:p>
        </p:txBody>
      </p:sp>
      <p:pic>
        <p:nvPicPr>
          <p:cNvPr id="5" name="chumbyhackerboardfront_LRG.jpg" descr="http://www.adafruit.com/adablog/wp-content/uploads/2010/08/chumbyhackerboardfront_LRG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830784" y="2085109"/>
            <a:ext cx="7718187" cy="364374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 2"/>
          <p:cNvSpPr/>
          <p:nvPr/>
        </p:nvSpPr>
        <p:spPr>
          <a:xfrm>
            <a:off x="1496290" y="5502717"/>
            <a:ext cx="64660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dirty="0"/>
              <a:t>The Components of a Microcomputer System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332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Memory</a:t>
            </a:r>
            <a:endParaRPr lang="en-US" dirty="0"/>
          </a:p>
        </p:txBody>
      </p:sp>
      <p:pic>
        <p:nvPicPr>
          <p:cNvPr id="6" name="ANd9GcRb985UoyGfYjpgYvlHN-QoH5n6Kvzg6NBE6kwSPod48gKi730jGA.jpg" descr="http://t0.gstatic.com/images?q=tbn:ANd9GcRb985UoyGfYjpgYvlHN-QoH5n6Kvzg6NBE6kwSPod48gKi730jGA"/>
          <p:cNvPicPr/>
          <p:nvPr/>
        </p:nvPicPr>
        <p:blipFill>
          <a:blip r:embed="rId2"/>
          <a:stretch>
            <a:fillRect/>
          </a:stretch>
        </p:blipFill>
        <p:spPr>
          <a:xfrm>
            <a:off x="6151417" y="2201963"/>
            <a:ext cx="2826328" cy="1635747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Rectangle 3"/>
          <p:cNvSpPr/>
          <p:nvPr/>
        </p:nvSpPr>
        <p:spPr>
          <a:xfrm>
            <a:off x="421341" y="2330303"/>
            <a:ext cx="58963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lvl="0" indent="0">
              <a:buNone/>
              <a:defRPr sz="1800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ea typeface="Arial Bold"/>
                <a:cs typeface="Arial Bold"/>
                <a:sym typeface="Arial Bold"/>
              </a:rPr>
              <a:t>Bytes and Words:</a:t>
            </a:r>
            <a:r>
              <a:rPr lang="en-US" sz="2400" b="1" dirty="0">
                <a:ea typeface="Arial Bold"/>
                <a:cs typeface="Arial Bold"/>
                <a:sym typeface="Arial Bold"/>
              </a:rPr>
              <a:t> 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Information processed is stored in memory</a:t>
            </a:r>
          </a:p>
          <a:p>
            <a:pPr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A memory circuit element can store </a:t>
            </a:r>
            <a:r>
              <a:rPr lang="en-US" sz="2400" dirty="0">
                <a:ea typeface="Arial Bold"/>
                <a:cs typeface="Arial Bold"/>
                <a:sym typeface="Arial Bold"/>
              </a:rPr>
              <a:t>one</a:t>
            </a:r>
            <a:r>
              <a:rPr lang="en-US" sz="2400" dirty="0"/>
              <a:t> bit of data [i.e. 0 or 1]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circuits are organized as a group of </a:t>
            </a:r>
            <a:r>
              <a:rPr lang="en-US" sz="2400" b="1" dirty="0"/>
              <a:t>8 bits</a:t>
            </a:r>
            <a:r>
              <a:rPr lang="en-US" sz="2400" dirty="0"/>
              <a:t> of data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8 bits of string = 1 Byte</a:t>
            </a:r>
          </a:p>
          <a:p>
            <a:pPr lvl="0">
              <a:buClrTx/>
              <a:buFont typeface="Wingdings" panose="05000000000000000000" pitchFamily="2" charset="2"/>
              <a:buChar char="Ø"/>
              <a:defRPr sz="1800"/>
            </a:pPr>
            <a:r>
              <a:rPr lang="en-US" sz="2400" dirty="0"/>
              <a:t>Memory bytes are known as </a:t>
            </a:r>
            <a:r>
              <a:rPr lang="en-US" sz="2400" b="1" dirty="0"/>
              <a:t>address</a:t>
            </a:r>
            <a:r>
              <a:rPr lang="en-US" sz="2400" dirty="0"/>
              <a:t>( i.e. street address of a house).</a:t>
            </a:r>
          </a:p>
        </p:txBody>
      </p:sp>
    </p:spTree>
    <p:extLst>
      <p:ext uri="{BB962C8B-B14F-4D97-AF65-F5344CB8AC3E}">
        <p14:creationId xmlns:p14="http://schemas.microsoft.com/office/powerpoint/2010/main" val="194475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1340" y="2094776"/>
            <a:ext cx="796065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>
              <a:defRPr sz="1800"/>
            </a:pPr>
            <a:r>
              <a:rPr lang="en-US" dirty="0"/>
              <a:t>The stored data in a memory byte are  called</a:t>
            </a:r>
            <a:r>
              <a:rPr lang="en-US" dirty="0">
                <a:ea typeface="Arial Bold"/>
                <a:cs typeface="Arial Bold"/>
                <a:sym typeface="Arial Bold"/>
              </a:rPr>
              <a:t>  </a:t>
            </a:r>
            <a:r>
              <a:rPr lang="en-US" b="1" dirty="0">
                <a:sym typeface="Arial Bold"/>
              </a:rPr>
              <a:t>c</a:t>
            </a:r>
            <a:r>
              <a:rPr lang="en-US" b="1" dirty="0"/>
              <a:t>ontents/value.</a:t>
            </a:r>
          </a:p>
          <a:p>
            <a:pPr marL="180975" lvl="0" indent="0">
              <a:buNone/>
              <a:defRPr sz="1800"/>
            </a:pP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989818"/>
              </p:ext>
            </p:extLst>
          </p:nvPr>
        </p:nvGraphicFramePr>
        <p:xfrm>
          <a:off x="817418" y="2849943"/>
          <a:ext cx="7564582" cy="3016796"/>
        </p:xfrm>
        <a:graphic>
          <a:graphicData uri="http://schemas.openxmlformats.org/drawingml/2006/table">
            <a:tbl>
              <a:tblPr/>
              <a:tblGrid>
                <a:gridCol w="3759228">
                  <a:extLst>
                    <a:ext uri="{9D8B030D-6E8A-4147-A177-3AD203B41FA5}">
                      <a16:colId xmlns:a16="http://schemas.microsoft.com/office/drawing/2014/main" val="2695063541"/>
                    </a:ext>
                  </a:extLst>
                </a:gridCol>
                <a:gridCol w="3805354">
                  <a:extLst>
                    <a:ext uri="{9D8B030D-6E8A-4147-A177-3AD203B41FA5}">
                      <a16:colId xmlns:a16="http://schemas.microsoft.com/office/drawing/2014/main" val="2383093909"/>
                    </a:ext>
                  </a:extLst>
                </a:gridCol>
              </a:tblGrid>
              <a:tr h="468448"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Address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 b="0" i="0"/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+mj-lt"/>
                          <a:ea typeface="Arial Bold"/>
                          <a:cs typeface="Arial Bold"/>
                          <a:sym typeface="Arial Bold"/>
                        </a:rPr>
                        <a:t>Contents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38100">
                      <a:solidFill>
                        <a:srgbClr val="FFFFFF"/>
                      </a:solidFill>
                      <a:round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467420"/>
                  </a:ext>
                </a:extLst>
              </a:tr>
              <a:tr h="1085308">
                <a:tc>
                  <a:txBody>
                    <a:bodyPr/>
                    <a:lstStyle/>
                    <a:p>
                      <a:pPr marL="0" lvl="0" algn="l" defTabSz="650240" rtl="0" eaLnBrk="1" latinLnBrk="0" hangingPunct="1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address of a memory byte is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FIXED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and different from other addresses(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unique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). </a:t>
                      </a:r>
                      <a:endParaRPr sz="1800" b="0" i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Contents are </a:t>
                      </a:r>
                      <a:r>
                        <a:rPr sz="18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unique as they deal with current data.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381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8913"/>
                  </a:ext>
                </a:extLst>
              </a:tr>
              <a:tr h="1333093"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The number of bits in an address depend on the processor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[ i.e. Intel 8086 = 20-bit &amp;</a:t>
                      </a:r>
                    </a:p>
                    <a:p>
                      <a:pPr lvl="0" algn="l">
                        <a:defRPr sz="1800" b="0" i="0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Intel 80286=24-bit</a:t>
                      </a:r>
                      <a:r>
                        <a:rPr lang="en-US" sz="180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]</a:t>
                      </a:r>
                    </a:p>
                    <a:p>
                      <a:pPr lvl="0" algn="l">
                        <a:defRPr sz="1800" b="0" i="0"/>
                      </a:pPr>
                      <a:endParaRPr sz="1800" dirty="0">
                        <a:solidFill>
                          <a:schemeClr val="bg1"/>
                        </a:solidFill>
                      </a:endParaRP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 b="0" i="0"/>
                      </a:pPr>
                      <a:r>
                        <a:rPr sz="1800" dirty="0">
                          <a:solidFill>
                            <a:schemeClr val="bg1"/>
                          </a:solidFill>
                        </a:rPr>
                        <a:t>Content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sz="1800" dirty="0">
                          <a:solidFill>
                            <a:schemeClr val="bg1"/>
                          </a:solidFill>
                        </a:rPr>
                        <a:t> of memory byte are always 8 bits</a:t>
                      </a:r>
                    </a:p>
                  </a:txBody>
                  <a:tcPr marL="45720" marR="45720" horzOverflow="overflow">
                    <a:lnL w="12700">
                      <a:solidFill>
                        <a:srgbClr val="FFFFFF"/>
                      </a:solidFill>
                      <a:round/>
                    </a:lnL>
                    <a:lnR w="12700">
                      <a:solidFill>
                        <a:srgbClr val="FFFFFF"/>
                      </a:solidFill>
                      <a:round/>
                    </a:lnR>
                    <a:lnT w="12700">
                      <a:solidFill>
                        <a:srgbClr val="FFFFFF"/>
                      </a:solidFill>
                      <a:round/>
                    </a:lnT>
                    <a:lnB w="12700">
                      <a:solidFill>
                        <a:srgbClr val="FFFFFF"/>
                      </a:solidFill>
                      <a:round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636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83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07441"/>
            <a:ext cx="7808976" cy="1088136"/>
          </a:xfrm>
        </p:spPr>
        <p:txBody>
          <a:bodyPr/>
          <a:lstStyle/>
          <a:p>
            <a:r>
              <a:rPr lang="en-US" sz="4400" b="1" dirty="0"/>
              <a:t>Address Vs </a:t>
            </a:r>
            <a:r>
              <a:rPr lang="en-US" sz="4000" b="1" dirty="0"/>
              <a:t>Contents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26B0D4-CC80-2FD5-6619-0B5C941FF8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08" t="32829" r="39692" b="14085"/>
          <a:stretch/>
        </p:blipFill>
        <p:spPr>
          <a:xfrm>
            <a:off x="2318850" y="2096087"/>
            <a:ext cx="4067882" cy="404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198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216</TotalTime>
  <Words>1625</Words>
  <Application>Microsoft Office PowerPoint</Application>
  <PresentationFormat>On-screen Show (4:3)</PresentationFormat>
  <Paragraphs>212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Arial Bold</vt:lpstr>
      <vt:lpstr>Calibri</vt:lpstr>
      <vt:lpstr>Corbel</vt:lpstr>
      <vt:lpstr>Helvetica Neue</vt:lpstr>
      <vt:lpstr>Times New Roman</vt:lpstr>
      <vt:lpstr>Wingdings</vt:lpstr>
      <vt:lpstr>Wingdings 3</vt:lpstr>
      <vt:lpstr>Spectrum</vt:lpstr>
      <vt:lpstr>Microcomputer Systems</vt:lpstr>
      <vt:lpstr>Lecture Outline</vt:lpstr>
      <vt:lpstr>Components of Microcomputer System</vt:lpstr>
      <vt:lpstr>Components of Microcomputer System</vt:lpstr>
      <vt:lpstr>The System Board</vt:lpstr>
      <vt:lpstr>A Glimpse of Motherboard</vt:lpstr>
      <vt:lpstr>Memory</vt:lpstr>
      <vt:lpstr>Address Vs Contents</vt:lpstr>
      <vt:lpstr>Address Vs Contents</vt:lpstr>
      <vt:lpstr>Memory byte addressing</vt:lpstr>
      <vt:lpstr>Memory Word</vt:lpstr>
      <vt:lpstr>Bit Positions in byte and Word</vt:lpstr>
      <vt:lpstr>Memory Operations</vt:lpstr>
      <vt:lpstr>RAM and ROM</vt:lpstr>
      <vt:lpstr>BUSES</vt:lpstr>
      <vt:lpstr>BUSES(cont’d…)</vt:lpstr>
      <vt:lpstr>CPU</vt:lpstr>
      <vt:lpstr> Intel 8086 Microprocessor       Organization</vt:lpstr>
      <vt:lpstr>PowerPoint Presentation</vt:lpstr>
      <vt:lpstr>PowerPoint Presentation</vt:lpstr>
      <vt:lpstr>PowerPoint Presentation</vt:lpstr>
      <vt:lpstr>I/O Ports</vt:lpstr>
      <vt:lpstr>Instruction Execution</vt:lpstr>
      <vt:lpstr>Timing</vt:lpstr>
      <vt:lpstr>PowerPoint Presentation</vt:lpstr>
      <vt:lpstr>Programming Languages </vt:lpstr>
      <vt:lpstr>Advantages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102</cp:revision>
  <dcterms:created xsi:type="dcterms:W3CDTF">2018-12-10T17:20:29Z</dcterms:created>
  <dcterms:modified xsi:type="dcterms:W3CDTF">2025-03-06T10:14:06Z</dcterms:modified>
</cp:coreProperties>
</file>