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0" r:id="rId5"/>
    <p:sldId id="291" r:id="rId6"/>
    <p:sldId id="25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64" r:id="rId15"/>
    <p:sldId id="300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7BC667-F6AB-4C63-90E4-5B70CADD1FE0}" v="1" dt="2024-07-15T06:19:12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65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hakila Rahman" userId="a158f68e-8f2e-4166-9c12-37c16efee1b5" providerId="ADAL" clId="{817BC667-F6AB-4C63-90E4-5B70CADD1FE0}"/>
    <pc:docChg chg="modSld">
      <pc:chgData name="Shakila Rahman" userId="a158f68e-8f2e-4166-9c12-37c16efee1b5" providerId="ADAL" clId="{817BC667-F6AB-4C63-90E4-5B70CADD1FE0}" dt="2024-07-15T06:19:14.038" v="3" actId="20577"/>
      <pc:docMkLst>
        <pc:docMk/>
      </pc:docMkLst>
      <pc:sldChg chg="modSp mod">
        <pc:chgData name="Shakila Rahman" userId="a158f68e-8f2e-4166-9c12-37c16efee1b5" providerId="ADAL" clId="{817BC667-F6AB-4C63-90E4-5B70CADD1FE0}" dt="2024-07-15T06:19:14.038" v="3" actId="20577"/>
        <pc:sldMkLst>
          <pc:docMk/>
          <pc:sldMk cId="700707328" sldId="256"/>
        </pc:sldMkLst>
        <pc:graphicFrameChg chg="mod modGraphic">
          <ac:chgData name="Shakila Rahman" userId="a158f68e-8f2e-4166-9c12-37c16efee1b5" providerId="ADAL" clId="{817BC667-F6AB-4C63-90E4-5B70CADD1FE0}" dt="2024-07-15T06:19:14.038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Expression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6033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Shakila Rahman; Shakila.rahman@aiub.edu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4.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)* </a:t>
            </a:r>
            <a:r>
              <a:rPr lang="en-US" dirty="0">
                <a:cs typeface="Times New Roman" panose="02020603050405020304" pitchFamily="18" charset="0"/>
              </a:rPr>
              <a:t>denotes the set of all strings consisting of zero or more instances of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or </a:t>
            </a:r>
            <a:r>
              <a:rPr lang="en-US" i="1" dirty="0">
                <a:cs typeface="Times New Roman" panose="02020603050405020304" pitchFamily="18" charset="0"/>
              </a:rPr>
              <a:t>b, </a:t>
            </a:r>
            <a:r>
              <a:rPr lang="en-US" dirty="0">
                <a:cs typeface="Times New Roman" panose="02020603050405020304" pitchFamily="18" charset="0"/>
              </a:rPr>
              <a:t>that is, all strings of a's and b's: {E ,</a:t>
            </a:r>
            <a:r>
              <a:rPr lang="en-US" i="1" dirty="0">
                <a:cs typeface="Times New Roman" panose="02020603050405020304" pitchFamily="18" charset="0"/>
              </a:rPr>
              <a:t>a, </a:t>
            </a:r>
            <a:r>
              <a:rPr lang="en-US" i="1" dirty="0" err="1">
                <a:cs typeface="Times New Roman" panose="02020603050405020304" pitchFamily="18" charset="0"/>
              </a:rPr>
              <a:t>b,aa</a:t>
            </a:r>
            <a:r>
              <a:rPr lang="en-US" i="1" dirty="0">
                <a:cs typeface="Times New Roman" panose="02020603050405020304" pitchFamily="18" charset="0"/>
              </a:rPr>
              <a:t>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bb,aaa</a:t>
            </a:r>
            <a:r>
              <a:rPr lang="en-US" i="1" dirty="0">
                <a:cs typeface="Times New Roman" panose="02020603050405020304" pitchFamily="18" charset="0"/>
              </a:rPr>
              <a:t>,...}.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Another regular expression for the same language is </a:t>
            </a:r>
            <a:r>
              <a:rPr lang="en-US" b="1" dirty="0">
                <a:cs typeface="Times New Roman" panose="02020603050405020304" pitchFamily="18" charset="0"/>
              </a:rPr>
              <a:t>(a*b*)*.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 err="1">
                <a:cs typeface="Times New Roman" panose="02020603050405020304" pitchFamily="18" charset="0"/>
              </a:rPr>
              <a:t>a|a</a:t>
            </a:r>
            <a:r>
              <a:rPr lang="en-US" b="1" dirty="0">
                <a:cs typeface="Times New Roman" panose="02020603050405020304" pitchFamily="18" charset="0"/>
              </a:rPr>
              <a:t>*b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b, ab, </a:t>
            </a:r>
            <a:r>
              <a:rPr lang="en-US" i="1" dirty="0" err="1">
                <a:cs typeface="Times New Roman" panose="02020603050405020304" pitchFamily="18" charset="0"/>
              </a:rPr>
              <a:t>aab</a:t>
            </a:r>
            <a:r>
              <a:rPr lang="en-US" i="1" dirty="0">
                <a:cs typeface="Times New Roman" panose="02020603050405020304" pitchFamily="18" charset="0"/>
              </a:rPr>
              <a:t>, </a:t>
            </a:r>
            <a:r>
              <a:rPr lang="en-US" i="1" dirty="0" err="1">
                <a:cs typeface="Times New Roman" panose="02020603050405020304" pitchFamily="18" charset="0"/>
              </a:rPr>
              <a:t>aaab</a:t>
            </a:r>
            <a:r>
              <a:rPr lang="en-US" i="1" dirty="0">
                <a:cs typeface="Times New Roman" panose="02020603050405020304" pitchFamily="18" charset="0"/>
              </a:rPr>
              <a:t>,...</a:t>
            </a:r>
            <a:r>
              <a:rPr lang="en-US" dirty="0">
                <a:cs typeface="Times New Roman" panose="02020603050405020304" pitchFamily="18" charset="0"/>
              </a:rPr>
              <a:t>}, that is, the string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and all strings consisting of zero or more a's and ending in </a:t>
            </a:r>
            <a:r>
              <a:rPr lang="en-US" i="1" dirty="0">
                <a:cs typeface="Times New Roman" panose="02020603050405020304" pitchFamily="18" charset="0"/>
              </a:rPr>
              <a:t>b.</a:t>
            </a:r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13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Operations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various operations on languages are: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Union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	 L U M = {s | s is in L or s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Concatenation of two languages L and M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	LM = {</a:t>
            </a:r>
            <a:r>
              <a:rPr lang="en-US" dirty="0" err="1">
                <a:cs typeface="Times New Roman" panose="02020603050405020304" pitchFamily="18" charset="0"/>
              </a:rPr>
              <a:t>st</a:t>
            </a:r>
            <a:r>
              <a:rPr lang="en-US" dirty="0">
                <a:cs typeface="Times New Roman" panose="02020603050405020304" pitchFamily="18" charset="0"/>
              </a:rPr>
              <a:t> | s is in L and t is in M}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The Kleene Closure of a language L is written as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      	L* = Zero or more occurrence of language L.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92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Outline the NFA generated by the construction of Thompson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((a | b)*c)*</a:t>
            </a:r>
          </a:p>
          <a:p>
            <a:pPr algn="just"/>
            <a:endParaRPr lang="en-US" b="1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33D503-BCE4-4359-9308-6552CCA1B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3555536"/>
            <a:ext cx="6810375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6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 To NFA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By means of the construction of Thompson, outline the NFA relevant to the following regular expression: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Example: a (b | c)*d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72622-74DC-45E6-A56A-17CADBAB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625" y="3493919"/>
            <a:ext cx="676275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Class Exercises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2121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aUb</a:t>
            </a:r>
            <a:r>
              <a:rPr lang="en-US" dirty="0"/>
              <a:t>)*</a:t>
            </a:r>
            <a:r>
              <a:rPr lang="en-US" dirty="0" err="1"/>
              <a:t>abc</a:t>
            </a:r>
            <a:endParaRPr lang="en-US" dirty="0"/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(</a:t>
            </a:r>
            <a:r>
              <a:rPr lang="en-US" dirty="0" err="1"/>
              <a:t>abUbc</a:t>
            </a:r>
            <a:r>
              <a:rPr lang="en-US" dirty="0"/>
              <a:t>(</a:t>
            </a:r>
            <a:r>
              <a:rPr lang="en-US" dirty="0" err="1"/>
              <a:t>abUc</a:t>
            </a:r>
            <a:r>
              <a:rPr lang="en-US" dirty="0"/>
              <a:t>)*)*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71519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</a:p>
          <a:p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  <a:endParaRPr lang="en-FI" dirty="0"/>
          </a:p>
          <a:p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43448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FI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E16F0D-9199-4F56-AFEB-CB1EB455210D}"/>
              </a:ext>
            </a:extLst>
          </p:cNvPr>
          <p:cNvSpPr/>
          <p:nvPr/>
        </p:nvSpPr>
        <p:spPr>
          <a:xfrm>
            <a:off x="783771" y="2235816"/>
            <a:ext cx="692532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A. </a:t>
            </a:r>
            <a:r>
              <a:rPr lang="en-US" dirty="0" err="1"/>
              <a:t>Aho</a:t>
            </a:r>
            <a:r>
              <a:rPr lang="en-US" dirty="0"/>
              <a:t>, R. </a:t>
            </a:r>
            <a:r>
              <a:rPr lang="en-US" dirty="0" err="1"/>
              <a:t>Sethi</a:t>
            </a:r>
            <a:r>
              <a:rPr lang="en-US" dirty="0"/>
              <a:t> and J. Ullman, </a:t>
            </a:r>
            <a:r>
              <a:rPr lang="en-US" b="1" i="1" dirty="0"/>
              <a:t>Compilers: Principles, Techniques and Tools</a:t>
            </a:r>
            <a:r>
              <a:rPr lang="en-US" i="1" dirty="0"/>
              <a:t>(</a:t>
            </a:r>
            <a:r>
              <a:rPr lang="en-US" dirty="0"/>
              <a:t>The Dragon Book</a:t>
            </a:r>
            <a:r>
              <a:rPr lang="en-US" i="1" dirty="0"/>
              <a:t>)</a:t>
            </a:r>
            <a:r>
              <a:rPr lang="en-US" dirty="0"/>
              <a:t>,   [ Second Edition]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Principles of Compiler Design </a:t>
            </a:r>
            <a:r>
              <a:rPr lang="en-US" dirty="0"/>
              <a:t>(2nd Revised Edition 2009) A. A. Puntambekar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</a:rPr>
              <a:t>Basics of Compiler Design Torben </a:t>
            </a:r>
            <a:r>
              <a:rPr lang="en-US" dirty="0" err="1">
                <a:solidFill>
                  <a:prstClr val="black"/>
                </a:solidFill>
              </a:rPr>
              <a:t>Mogensen</a:t>
            </a:r>
            <a:endParaRPr lang="en-US" dirty="0">
              <a:solidFill>
                <a:prstClr val="black"/>
              </a:solidFill>
            </a:endParaRP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Definition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Rules of a Regular Expression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and Outcomes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Objectives: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dirty="0"/>
              <a:t>Understand the basic concept of Regular expression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Understand the regular expression algorithm</a:t>
            </a:r>
          </a:p>
          <a:p>
            <a:pPr lvl="1" algn="just"/>
            <a:endParaRPr lang="en-US" dirty="0"/>
          </a:p>
          <a:p>
            <a:pPr algn="just"/>
            <a:r>
              <a:rPr lang="en-US" sz="2000" b="1" dirty="0"/>
              <a:t>Outcome: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design the nondeterministic finite automate from regular expression.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dirty="0"/>
              <a:t>Students should be able to know the applications of a regular expression. </a:t>
            </a:r>
          </a:p>
          <a:p>
            <a:pPr lvl="1" algn="just"/>
            <a:endParaRPr lang="en-US" sz="2000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2596703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cs typeface="Times New Roman" panose="02020603050405020304" pitchFamily="18" charset="0"/>
              </a:rPr>
              <a:t>Definition: </a:t>
            </a:r>
            <a:r>
              <a:rPr lang="en-US" dirty="0">
                <a:cs typeface="Times New Roman" panose="02020603050405020304" pitchFamily="18" charset="0"/>
              </a:rPr>
              <a:t>A sequence of  symbols and characters expressing a string or pattern to be searched for within a longer piece of text.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Another words to say a  regular expression is a method used in programming for pattern matching. Regular expressions provide a flexible and concise means to match strings of text.</a:t>
            </a:r>
            <a:endParaRPr lang="en-FI" dirty="0">
              <a:cs typeface="Times New Roman" panose="02020603050405020304" pitchFamily="18" charset="0"/>
            </a:endParaRP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                                                                                                                            </a:t>
            </a:r>
            <a:endParaRPr lang="en-FI" b="1" dirty="0"/>
          </a:p>
        </p:txBody>
      </p:sp>
    </p:spTree>
    <p:extLst>
      <p:ext uri="{BB962C8B-B14F-4D97-AF65-F5344CB8AC3E}">
        <p14:creationId xmlns:p14="http://schemas.microsoft.com/office/powerpoint/2010/main" val="170226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Times New Roman" panose="02020603050405020304" pitchFamily="18" charset="0"/>
              </a:rPr>
              <a:t>Regular Expression</a:t>
            </a:r>
            <a:endParaRPr lang="en-US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112340"/>
            <a:ext cx="8525711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cs typeface="Times New Roman" panose="02020603050405020304" pitchFamily="18" charset="0"/>
              </a:rPr>
              <a:t>The regular expressions are built recursively out of smaller regular expressions, using some rules.</a:t>
            </a:r>
          </a:p>
          <a:p>
            <a:pPr algn="just"/>
            <a:endParaRPr 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cs typeface="Times New Roman" panose="02020603050405020304" pitchFamily="18" charset="0"/>
              </a:rPr>
              <a:t>Each regular expression r denotes a language L(r), which is also defined recursively from the languages denoted by r ' s subexpressions.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                                                                                                                             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99517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Here are the rules that define the regular expressions over some alphabet £ and the languages that those expressions denote.</a:t>
            </a:r>
          </a:p>
          <a:p>
            <a:pPr algn="just"/>
            <a:endParaRPr lang="en-US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Basis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Induction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 Precedence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endParaRPr lang="en-US" dirty="0"/>
          </a:p>
          <a:p>
            <a:r>
              <a:rPr lang="en-US" b="1" dirty="0">
                <a:cs typeface="Times New Roman" panose="02020603050405020304" pitchFamily="18" charset="0"/>
              </a:rPr>
              <a:t>BASIS: </a:t>
            </a:r>
            <a:r>
              <a:rPr lang="en-US" dirty="0">
                <a:cs typeface="Times New Roman" panose="02020603050405020304" pitchFamily="18" charset="0"/>
              </a:rPr>
              <a:t>There are two rules that form the basis: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E is a regular expression, and </a:t>
            </a:r>
            <a:r>
              <a:rPr lang="en-US" i="1" dirty="0">
                <a:cs typeface="Times New Roman" panose="02020603050405020304" pitchFamily="18" charset="0"/>
              </a:rPr>
              <a:t>L(E) </a:t>
            </a:r>
            <a:r>
              <a:rPr lang="en-US" dirty="0">
                <a:cs typeface="Times New Roman" panose="02020603050405020304" pitchFamily="18" charset="0"/>
              </a:rPr>
              <a:t>is {E}, that is, the language whose sole member is the empty string.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If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symbol in E, then </a:t>
            </a:r>
            <a:r>
              <a:rPr lang="en-US" b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is a regular expression, and L</a:t>
            </a:r>
            <a:r>
              <a:rPr lang="en-US" b="1" dirty="0">
                <a:cs typeface="Times New Roman" panose="02020603050405020304" pitchFamily="18" charset="0"/>
              </a:rPr>
              <a:t>(a) = </a:t>
            </a:r>
            <a:r>
              <a:rPr lang="en-US" i="1" dirty="0">
                <a:cs typeface="Times New Roman" panose="02020603050405020304" pitchFamily="18" charset="0"/>
              </a:rPr>
              <a:t>{a}, </a:t>
            </a:r>
            <a:r>
              <a:rPr lang="en-US" dirty="0">
                <a:cs typeface="Times New Roman" panose="02020603050405020304" pitchFamily="18" charset="0"/>
              </a:rPr>
              <a:t>that is, the language with one string, of length one, with </a:t>
            </a:r>
            <a:r>
              <a:rPr lang="en-US" i="1" dirty="0">
                <a:cs typeface="Times New Roman" panose="02020603050405020304" pitchFamily="18" charset="0"/>
              </a:rPr>
              <a:t>a </a:t>
            </a:r>
            <a:r>
              <a:rPr lang="en-US" dirty="0">
                <a:cs typeface="Times New Roman" panose="02020603050405020304" pitchFamily="18" charset="0"/>
              </a:rPr>
              <a:t>in its one position. Here italics is used for symbols, and boldface for their corresponding regular expression.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15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Rules of Regular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INDUCTION: </a:t>
            </a:r>
            <a:r>
              <a:rPr lang="en-US" dirty="0">
                <a:cs typeface="Times New Roman" panose="02020603050405020304" pitchFamily="18" charset="0"/>
              </a:rPr>
              <a:t>There are four parts to the induction. Suppose r and </a:t>
            </a:r>
            <a:r>
              <a:rPr lang="en-US" i="1" dirty="0">
                <a:cs typeface="Times New Roman" panose="02020603050405020304" pitchFamily="18" charset="0"/>
              </a:rPr>
              <a:t>s </a:t>
            </a:r>
            <a:r>
              <a:rPr lang="en-US" dirty="0">
                <a:cs typeface="Times New Roman" panose="02020603050405020304" pitchFamily="18" charset="0"/>
              </a:rPr>
              <a:t>are regular expressions denoting languages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and </a:t>
            </a:r>
            <a:r>
              <a:rPr lang="en-US" i="1" dirty="0">
                <a:cs typeface="Times New Roman" panose="02020603050405020304" pitchFamily="18" charset="0"/>
              </a:rPr>
              <a:t>L(s), </a:t>
            </a:r>
            <a:r>
              <a:rPr lang="en-US" dirty="0">
                <a:cs typeface="Times New Roman" panose="02020603050405020304" pitchFamily="18" charset="0"/>
              </a:rPr>
              <a:t>respectively.</a:t>
            </a:r>
          </a:p>
          <a:p>
            <a:pPr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(r)|(s)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 </a:t>
            </a:r>
            <a:r>
              <a:rPr lang="en-US" dirty="0">
                <a:cs typeface="Times New Roman" panose="02020603050405020304" pitchFamily="18" charset="0"/>
              </a:rPr>
              <a:t>U </a:t>
            </a:r>
            <a:r>
              <a:rPr lang="en-US" i="1" dirty="0">
                <a:cs typeface="Times New Roman" panose="02020603050405020304" pitchFamily="18" charset="0"/>
              </a:rPr>
              <a:t>L(s).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(r)(s) is a regular expression denoting the language </a:t>
            </a:r>
            <a:r>
              <a:rPr lang="en-US" i="1" dirty="0">
                <a:cs typeface="Times New Roman" panose="02020603050405020304" pitchFamily="18" charset="0"/>
              </a:rPr>
              <a:t>L(r)L(s).</a:t>
            </a:r>
          </a:p>
          <a:p>
            <a:pPr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pt-BR" dirty="0">
                <a:cs typeface="Times New Roman" panose="02020603050405020304" pitchFamily="18" charset="0"/>
              </a:rPr>
              <a:t>(r)* is a regular expression denoting (L(r))*.</a:t>
            </a:r>
          </a:p>
          <a:p>
            <a:pPr algn="just"/>
            <a:endParaRPr lang="pt-BR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(r) is a regular expression denoting </a:t>
            </a:r>
            <a:r>
              <a:rPr lang="en-US" i="1" dirty="0">
                <a:cs typeface="Times New Roman" panose="02020603050405020304" pitchFamily="18" charset="0"/>
              </a:rPr>
              <a:t>L(r).</a:t>
            </a:r>
            <a:r>
              <a:rPr lang="en-US" dirty="0">
                <a:cs typeface="Times New Roman" panose="02020603050405020304" pitchFamily="18" charset="0"/>
              </a:rPr>
              <a:t>The last rule says that we can add additional pairs of parentheses around expressions without changing the language they denote.</a:t>
            </a:r>
            <a:endParaRPr lang="en-FI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9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Example of a Regular expression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365761" y="1795817"/>
            <a:ext cx="81338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Let  E = {a, b}.</a:t>
            </a:r>
          </a:p>
          <a:p>
            <a:pPr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1. The regular expression 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 </a:t>
            </a:r>
            <a:r>
              <a:rPr lang="en-US" dirty="0">
                <a:cs typeface="Times New Roman" panose="02020603050405020304" pitchFamily="18" charset="0"/>
              </a:rPr>
              <a:t>denotes the language </a:t>
            </a:r>
            <a:r>
              <a:rPr lang="en-US" i="1" dirty="0">
                <a:cs typeface="Times New Roman" panose="02020603050405020304" pitchFamily="18" charset="0"/>
              </a:rPr>
              <a:t>{a, b}.</a:t>
            </a:r>
          </a:p>
          <a:p>
            <a:pPr lvl="1" algn="just"/>
            <a:endParaRPr lang="en-US" i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2. </a:t>
            </a:r>
            <a:r>
              <a:rPr lang="en-US" b="1" dirty="0">
                <a:cs typeface="Times New Roman" panose="02020603050405020304" pitchFamily="18" charset="0"/>
              </a:rPr>
              <a:t>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)(</a:t>
            </a:r>
            <a:r>
              <a:rPr lang="en-US" b="1" dirty="0" err="1">
                <a:cs typeface="Times New Roman" panose="02020603050405020304" pitchFamily="18" charset="0"/>
              </a:rPr>
              <a:t>a|b</a:t>
            </a:r>
            <a:r>
              <a:rPr lang="en-US" b="1" dirty="0">
                <a:cs typeface="Times New Roman" panose="02020603050405020304" pitchFamily="18" charset="0"/>
              </a:rPr>
              <a:t>) </a:t>
            </a:r>
            <a:r>
              <a:rPr lang="en-US" dirty="0">
                <a:cs typeface="Times New Roman" panose="02020603050405020304" pitchFamily="18" charset="0"/>
              </a:rPr>
              <a:t>denotes </a:t>
            </a:r>
            <a:r>
              <a:rPr lang="en-US" i="1" dirty="0">
                <a:cs typeface="Times New Roman" panose="02020603050405020304" pitchFamily="18" charset="0"/>
              </a:rPr>
              <a:t>{aa, ab, </a:t>
            </a:r>
            <a:r>
              <a:rPr lang="en-US" i="1" dirty="0" err="1">
                <a:cs typeface="Times New Roman" panose="02020603050405020304" pitchFamily="18" charset="0"/>
              </a:rPr>
              <a:t>ba</a:t>
            </a:r>
            <a:r>
              <a:rPr lang="en-US" i="1" dirty="0">
                <a:cs typeface="Times New Roman" panose="02020603050405020304" pitchFamily="18" charset="0"/>
              </a:rPr>
              <a:t>, bb}, </a:t>
            </a:r>
            <a:r>
              <a:rPr lang="en-US" dirty="0">
                <a:cs typeface="Times New Roman" panose="02020603050405020304" pitchFamily="18" charset="0"/>
              </a:rPr>
              <a:t>the language of all strings of length two over the alphabet E.</a:t>
            </a:r>
          </a:p>
          <a:p>
            <a:pPr lvl="1" algn="just"/>
            <a:endParaRPr lang="en-US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 Another regular expression for the same language is </a:t>
            </a:r>
            <a:r>
              <a:rPr lang="en-US" b="1" dirty="0" err="1">
                <a:cs typeface="Times New Roman" panose="02020603050405020304" pitchFamily="18" charset="0"/>
              </a:rPr>
              <a:t>aa|ab|ba|bb</a:t>
            </a:r>
            <a:r>
              <a:rPr lang="en-US" b="1" dirty="0">
                <a:cs typeface="Times New Roman" panose="02020603050405020304" pitchFamily="18" charset="0"/>
              </a:rPr>
              <a:t>.</a:t>
            </a:r>
          </a:p>
          <a:p>
            <a:pPr lvl="1" algn="just"/>
            <a:endParaRPr lang="en-US" b="1" dirty="0"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dirty="0">
                <a:cs typeface="Times New Roman" panose="02020603050405020304" pitchFamily="18" charset="0"/>
              </a:rPr>
              <a:t>3. </a:t>
            </a:r>
            <a:r>
              <a:rPr lang="en-US" b="1" dirty="0">
                <a:cs typeface="Times New Roman" panose="02020603050405020304" pitchFamily="18" charset="0"/>
              </a:rPr>
              <a:t>a* </a:t>
            </a:r>
            <a:r>
              <a:rPr lang="en-US" dirty="0">
                <a:cs typeface="Times New Roman" panose="02020603050405020304" pitchFamily="18" charset="0"/>
              </a:rPr>
              <a:t>denotes the language consisting of all strings of zero or more a's, that </a:t>
            </a:r>
            <a:r>
              <a:rPr lang="pt-BR" dirty="0">
                <a:cs typeface="Times New Roman" panose="02020603050405020304" pitchFamily="18" charset="0"/>
              </a:rPr>
              <a:t>is, { E, </a:t>
            </a:r>
            <a:r>
              <a:rPr lang="pt-BR" i="1" dirty="0">
                <a:cs typeface="Times New Roman" panose="02020603050405020304" pitchFamily="18" charset="0"/>
              </a:rPr>
              <a:t>a , a a , a a a , . . . }.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0118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155</TotalTime>
  <Words>983</Words>
  <Application>Microsoft Office PowerPoint</Application>
  <PresentationFormat>On-screen Show (4:3)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Corbel</vt:lpstr>
      <vt:lpstr>Times New Roman</vt:lpstr>
      <vt:lpstr>Wingdings</vt:lpstr>
      <vt:lpstr>Spectrum</vt:lpstr>
      <vt:lpstr>Regular Expression</vt:lpstr>
      <vt:lpstr>Lecture Outline</vt:lpstr>
      <vt:lpstr>Objectives and Outcomes</vt:lpstr>
      <vt:lpstr>Regular Expression</vt:lpstr>
      <vt:lpstr>Regular Expression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Regular Expression To NFA</vt:lpstr>
      <vt:lpstr>Regular Expression To NFA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33</cp:revision>
  <dcterms:created xsi:type="dcterms:W3CDTF">2018-12-10T17:20:29Z</dcterms:created>
  <dcterms:modified xsi:type="dcterms:W3CDTF">2024-07-15T06:19:14Z</dcterms:modified>
</cp:coreProperties>
</file>