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9" r:id="rId4"/>
    <p:sldId id="293" r:id="rId5"/>
    <p:sldId id="295" r:id="rId6"/>
    <p:sldId id="294" r:id="rId7"/>
    <p:sldId id="267" r:id="rId8"/>
    <p:sldId id="288" r:id="rId9"/>
    <p:sldId id="273" r:id="rId10"/>
    <p:sldId id="276" r:id="rId11"/>
    <p:sldId id="277" r:id="rId12"/>
    <p:sldId id="280" r:id="rId13"/>
    <p:sldId id="281" r:id="rId14"/>
    <p:sldId id="290" r:id="rId15"/>
    <p:sldId id="282" r:id="rId16"/>
    <p:sldId id="283" r:id="rId17"/>
    <p:sldId id="269" r:id="rId18"/>
    <p:sldId id="284" r:id="rId19"/>
    <p:sldId id="285" r:id="rId20"/>
    <p:sldId id="286" r:id="rId21"/>
    <p:sldId id="287" r:id="rId22"/>
    <p:sldId id="265" r:id="rId23"/>
    <p:sldId id="292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1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y-first-and-follow-in-compiler-design/" TargetMode="External"/><Relationship Id="rId2" Type="http://schemas.openxmlformats.org/officeDocument/2006/relationships/hyperlink" Target="http://jsmachines.sourceforge.net/machines/ll1.html" TargetMode="Externa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stackoverflow.com/questions/3720901/what-is-the-precise-definition-of-a-lookahead-set" TargetMode="External"/><Relationship Id="rId4" Type="http://schemas.openxmlformats.org/officeDocument/2006/relationships/hyperlink" Target="http://www.cs.nuim.ie/~jpower/Courses/Previous/parsing/node48.html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CSC3220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736274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/>
                        <a:t>Shakila Rahman; Shakila.rahman@aiub.edu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Compiler Design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8D73EC0-BC6F-454B-876F-3F293CB0C10C}"/>
              </a:ext>
            </a:extLst>
          </p:cNvPr>
          <p:cNvSpPr txBox="1">
            <a:spLocks/>
          </p:cNvSpPr>
          <p:nvPr/>
        </p:nvSpPr>
        <p:spPr>
          <a:xfrm>
            <a:off x="422031" y="1962795"/>
            <a:ext cx="8187397" cy="1607060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 then ‘FIRST’ is epsilon (</a:t>
            </a:r>
            <a:r>
              <a:rPr lang="el-GR" sz="2000" dirty="0">
                <a:solidFill>
                  <a:sysClr val="windowText" lastClr="000000"/>
                </a:solidFill>
              </a:rPr>
              <a:t>ε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88473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3)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155A6F-9530-4211-9D89-51C729B1F5C2}"/>
              </a:ext>
            </a:extLst>
          </p:cNvPr>
          <p:cNvSpPr txBox="1">
            <a:spLocks/>
          </p:cNvSpPr>
          <p:nvPr/>
        </p:nvSpPr>
        <p:spPr>
          <a:xfrm>
            <a:off x="335494" y="1568899"/>
            <a:ext cx="8386475" cy="16385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Non-Terminals, then we should continue until we found a terminals.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Look for the next production and next until we encounter a terminals</a:t>
            </a:r>
          </a:p>
        </p:txBody>
      </p:sp>
    </p:spTree>
    <p:extLst>
      <p:ext uri="{BB962C8B-B14F-4D97-AF65-F5344CB8AC3E}">
        <p14:creationId xmlns:p14="http://schemas.microsoft.com/office/powerpoint/2010/main" val="3450850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DB4BE8-9F4C-4891-AE0C-66FF0C841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35" y="2839450"/>
            <a:ext cx="2373446" cy="2008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310780" y="2470118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852160" y="24651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B078C-CF2A-4616-AF07-4AD4A706B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191" y="2839450"/>
            <a:ext cx="4746880" cy="19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8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F2E29-F12A-49B0-84CA-68F4D41304B3}"/>
              </a:ext>
            </a:extLst>
          </p:cNvPr>
          <p:cNvSpPr txBox="1"/>
          <p:nvPr/>
        </p:nvSpPr>
        <p:spPr>
          <a:xfrm>
            <a:off x="1283749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FDE1E-EE64-4547-87BC-71638B11033E}"/>
              </a:ext>
            </a:extLst>
          </p:cNvPr>
          <p:cNvSpPr txBox="1"/>
          <p:nvPr/>
        </p:nvSpPr>
        <p:spPr>
          <a:xfrm>
            <a:off x="5900375" y="258032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08F661-5864-48B0-8077-2A3C3E45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13" y="2949653"/>
            <a:ext cx="2892814" cy="16979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ED65AE-D953-4A3E-A437-C86AB88FA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378" y="2949653"/>
            <a:ext cx="4648505" cy="169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11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C588E9-EE41-4EC6-A415-87E3A627BCD2}"/>
              </a:ext>
            </a:extLst>
          </p:cNvPr>
          <p:cNvSpPr txBox="1">
            <a:spLocks/>
          </p:cNvSpPr>
          <p:nvPr/>
        </p:nvSpPr>
        <p:spPr>
          <a:xfrm>
            <a:off x="299258" y="2293433"/>
            <a:ext cx="8562109" cy="37914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should be look for right side of anything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always starts with $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Follow(X)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 to be the set of terminals that can appear immediately to the right of Non-Terminal X in some sentential form.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FOLLOW (S) = { S }  // where S is the starting Non-Terminal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 -&gt; 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where p, B and q are any grammar symbols, then everything in FIRST (q) except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production, then everything in FOLLOW(A) is in FOLLOW (B)</a:t>
            </a:r>
          </a:p>
          <a:p>
            <a:pPr lvl="0">
              <a:defRPr/>
            </a:pPr>
            <a:r>
              <a:rPr lang="en-US" sz="1800" dirty="0">
                <a:solidFill>
                  <a:sysClr val="windowText" lastClr="000000"/>
                </a:solidFill>
              </a:rPr>
              <a:t>If A-&gt;</a:t>
            </a:r>
            <a:r>
              <a:rPr lang="en-US" sz="1800" dirty="0" err="1">
                <a:solidFill>
                  <a:sysClr val="windowText" lastClr="000000"/>
                </a:solidFill>
              </a:rPr>
              <a:t>pBq</a:t>
            </a:r>
            <a:r>
              <a:rPr lang="en-US" sz="1800" dirty="0">
                <a:solidFill>
                  <a:sysClr val="windowText" lastClr="000000"/>
                </a:solidFill>
              </a:rPr>
              <a:t> is a production and FIRST(q) contains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, then FOLLOW (B) contains { FIRST(q) - 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lang="en-US" sz="1800" dirty="0">
                <a:solidFill>
                  <a:sysClr val="windowText" lastClr="000000"/>
                </a:solidFill>
              </a:rPr>
              <a:t>} U FOLLOW (A)</a:t>
            </a:r>
          </a:p>
        </p:txBody>
      </p:sp>
    </p:spTree>
    <p:extLst>
      <p:ext uri="{BB962C8B-B14F-4D97-AF65-F5344CB8AC3E}">
        <p14:creationId xmlns:p14="http://schemas.microsoft.com/office/powerpoint/2010/main" val="1738349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BC0E3F-7F7E-4184-A30D-1AEA3963AF36}"/>
              </a:ext>
            </a:extLst>
          </p:cNvPr>
          <p:cNvSpPr/>
          <p:nvPr/>
        </p:nvSpPr>
        <p:spPr>
          <a:xfrm>
            <a:off x="182880" y="2089078"/>
            <a:ext cx="8665698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 the following rules: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1. If $ is the input end-marker, and S is the start symbol, $ ∈ FOLLOW(S).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there is a production, A → αBβ, then (FIRST(β) – ε) ⊆ FOLLOW(B).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there is a production, A → αB, or a production A → αBβ, where ε ∈ FIRST(β), then FOLLOW(A) ⊆ FOLLOW(B).</a:t>
            </a:r>
          </a:p>
          <a:p>
            <a:br>
              <a:rPr lang="en-US" sz="2500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Note </a:t>
            </a:r>
            <a:r>
              <a:rPr lang="en-US" dirty="0">
                <a:solidFill>
                  <a:srgbClr val="000000"/>
                </a:solidFill>
              </a:rPr>
              <a:t>that unlike the computation of FIRST sets for non-terminals, where the focus is </a:t>
            </a:r>
            <a:r>
              <a:rPr lang="en-US" dirty="0" err="1">
                <a:solidFill>
                  <a:srgbClr val="000000"/>
                </a:solidFill>
              </a:rPr>
              <a:t>on</a:t>
            </a:r>
            <a:r>
              <a:rPr lang="en-US" i="1" dirty="0" err="1">
                <a:solidFill>
                  <a:srgbClr val="000000"/>
                </a:solidFill>
              </a:rPr>
              <a:t>what</a:t>
            </a:r>
            <a:r>
              <a:rPr lang="en-US" i="1" dirty="0">
                <a:solidFill>
                  <a:srgbClr val="000000"/>
                </a:solidFill>
              </a:rPr>
              <a:t> a non-terminal generates</a:t>
            </a:r>
            <a:r>
              <a:rPr lang="en-US" dirty="0">
                <a:solidFill>
                  <a:srgbClr val="000000"/>
                </a:solidFill>
              </a:rPr>
              <a:t>, the computation of FOLLOW sets depends upon </a:t>
            </a:r>
            <a:r>
              <a:rPr lang="en-US" i="1" dirty="0">
                <a:solidFill>
                  <a:srgbClr val="000000"/>
                </a:solidFill>
              </a:rPr>
              <a:t>where the non-terminal appears on the RHS of a production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307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1-a)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91FD6-8352-4400-843E-83F5435B150C}"/>
              </a:ext>
            </a:extLst>
          </p:cNvPr>
          <p:cNvSpPr txBox="1">
            <a:spLocks/>
          </p:cNvSpPr>
          <p:nvPr/>
        </p:nvSpPr>
        <p:spPr>
          <a:xfrm>
            <a:off x="365760" y="1825624"/>
            <a:ext cx="8440615" cy="19445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/nonterminal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3896525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1-b)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D709466-9664-494C-9EE2-F91667DD9B6D}"/>
              </a:ext>
            </a:extLst>
          </p:cNvPr>
          <p:cNvSpPr txBox="1">
            <a:spLocks/>
          </p:cNvSpPr>
          <p:nvPr/>
        </p:nvSpPr>
        <p:spPr>
          <a:xfrm>
            <a:off x="271975" y="1547447"/>
            <a:ext cx="8295250" cy="4629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something right behind of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Follow means the next one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If the next of a thing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 terminal/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nonterminal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then we must find the ‘FIRST’ of that terminal/nonterminal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That particular ‘FIRST’ would be the designated ‘FOLLOW’ of the things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whos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Follow should be calculated)</a:t>
            </a:r>
          </a:p>
        </p:txBody>
      </p:sp>
    </p:spTree>
    <p:extLst>
      <p:ext uri="{BB962C8B-B14F-4D97-AF65-F5344CB8AC3E}">
        <p14:creationId xmlns:p14="http://schemas.microsoft.com/office/powerpoint/2010/main" val="2384826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(Case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D52FFC-9689-4C92-8AFD-8DAD9534C782}"/>
              </a:ext>
            </a:extLst>
          </p:cNvPr>
          <p:cNvSpPr txBox="1">
            <a:spLocks/>
          </p:cNvSpPr>
          <p:nvPr/>
        </p:nvSpPr>
        <p:spPr>
          <a:xfrm>
            <a:off x="335494" y="1825624"/>
            <a:ext cx="8189528" cy="4476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 never write epsilon (</a:t>
            </a:r>
            <a:r>
              <a:rPr lang="el-GR" sz="1800" dirty="0">
                <a:solidFill>
                  <a:sysClr val="windowText" lastClr="000000"/>
                </a:solidFill>
              </a:rPr>
              <a:t>ε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in ‘FOLLOW’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we do not have anything on right side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 is, if we do not have an ‘FOLLOW’ then we will take the ‘FOLLOW’ (all FOLLOW) of its parent (non-terminal) (from which the production came)</a:t>
            </a:r>
          </a:p>
        </p:txBody>
      </p:sp>
    </p:spTree>
    <p:extLst>
      <p:ext uri="{BB962C8B-B14F-4D97-AF65-F5344CB8AC3E}">
        <p14:creationId xmlns:p14="http://schemas.microsoft.com/office/powerpoint/2010/main" val="1345404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1927A982-07BD-4DE6-B597-D72C1E4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487" y="2740883"/>
            <a:ext cx="5811513" cy="2849916"/>
          </a:xfrm>
          <a:prstGeom prst="rect">
            <a:avLst/>
          </a:prstGeom>
        </p:spPr>
      </p:pic>
      <p:pic>
        <p:nvPicPr>
          <p:cNvPr id="12" name="Content Placeholder 3">
            <a:extLst>
              <a:ext uri="{FF2B5EF4-FFF2-40B4-BE49-F238E27FC236}">
                <a16:creationId xmlns:a16="http://schemas.microsoft.com/office/drawing/2014/main" id="{C5D5A5A1-35B9-4203-BBF4-B77D5F569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92" y="2722793"/>
            <a:ext cx="2167980" cy="1928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6A66-A058-413B-A539-46F230A46AB0}"/>
              </a:ext>
            </a:extLst>
          </p:cNvPr>
          <p:cNvSpPr txBox="1"/>
          <p:nvPr/>
        </p:nvSpPr>
        <p:spPr>
          <a:xfrm>
            <a:off x="906012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230BF-C76F-4613-90ED-A7DD9BB9DE8D}"/>
              </a:ext>
            </a:extLst>
          </p:cNvPr>
          <p:cNvSpPr txBox="1"/>
          <p:nvPr/>
        </p:nvSpPr>
        <p:spPr>
          <a:xfrm>
            <a:off x="5718845" y="2353461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70634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Review of Subset Construction Rule (NFA to DFA conversion)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Overview of First and Follow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First and Follow set Rules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Examples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Exercises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Follow Set (Example 2)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4E52C-120D-426D-95CE-E3594DF34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077" y="2683849"/>
            <a:ext cx="6543609" cy="3309425"/>
          </a:xfrm>
          <a:prstGeom prst="rect">
            <a:avLst/>
          </a:prstGeom>
        </p:spPr>
      </p:pic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5C5A6B62-5EF3-467A-9DF3-B8060DFA5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21" y="2683849"/>
            <a:ext cx="1987068" cy="1490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16FC78-1F20-4007-8690-CD4925B63B67}"/>
              </a:ext>
            </a:extLst>
          </p:cNvPr>
          <p:cNvSpPr txBox="1"/>
          <p:nvPr/>
        </p:nvSpPr>
        <p:spPr>
          <a:xfrm>
            <a:off x="802884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95D01-E255-436E-8B58-A2DAFBF82721}"/>
              </a:ext>
            </a:extLst>
          </p:cNvPr>
          <p:cNvSpPr txBox="1"/>
          <p:nvPr/>
        </p:nvSpPr>
        <p:spPr>
          <a:xfrm>
            <a:off x="5183410" y="2314517"/>
            <a:ext cx="1026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41770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341" y="1532427"/>
            <a:ext cx="7090807" cy="484632"/>
          </a:xfrm>
        </p:spPr>
        <p:txBody>
          <a:bodyPr/>
          <a:lstStyle/>
          <a:p>
            <a:r>
              <a:rPr lang="en-US" dirty="0"/>
              <a:t>Example </a:t>
            </a:r>
            <a:endParaRPr lang="en-FI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33B1B6E-B600-4720-9BE3-A67263989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46354"/>
              </p:ext>
            </p:extLst>
          </p:nvPr>
        </p:nvGraphicFramePr>
        <p:xfrm>
          <a:off x="650151" y="2264899"/>
          <a:ext cx="7808976" cy="372794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655757">
                  <a:extLst>
                    <a:ext uri="{9D8B030D-6E8A-4147-A177-3AD203B41FA5}">
                      <a16:colId xmlns:a16="http://schemas.microsoft.com/office/drawing/2014/main" val="3363380866"/>
                    </a:ext>
                  </a:extLst>
                </a:gridCol>
                <a:gridCol w="2574387">
                  <a:extLst>
                    <a:ext uri="{9D8B030D-6E8A-4147-A177-3AD203B41FA5}">
                      <a16:colId xmlns:a16="http://schemas.microsoft.com/office/drawing/2014/main" val="544063937"/>
                    </a:ext>
                  </a:extLst>
                </a:gridCol>
                <a:gridCol w="2578832">
                  <a:extLst>
                    <a:ext uri="{9D8B030D-6E8A-4147-A177-3AD203B41FA5}">
                      <a16:colId xmlns:a16="http://schemas.microsoft.com/office/drawing/2014/main" val="944973225"/>
                    </a:ext>
                  </a:extLst>
                </a:gridCol>
              </a:tblGrid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Grammar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First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Follow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85599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S-&gt;ABCDE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b, 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557768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A-a/epsilon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{a,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689816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B-&gt;b/epsilon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{b,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232840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C-&gt;c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e, 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242889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D-&gt;d/epsilon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{d,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$ 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379587"/>
                  </a:ext>
                </a:extLst>
              </a:tr>
              <a:tr h="53256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E-&gt;e/epsilon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{e, epsilon}</a:t>
                      </a:r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en-US" dirty="0"/>
                        <a:t>{$}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60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512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Lecture 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188171" y="1338617"/>
            <a:ext cx="87230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Tool: </a:t>
            </a:r>
          </a:p>
          <a:p>
            <a:r>
              <a:rPr lang="en-US" dirty="0">
                <a:hlinkClick r:id="rId2"/>
              </a:rPr>
              <a:t>http://jsmachines.sourceforge.net/machines/ll1.html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Tutorial </a:t>
            </a:r>
          </a:p>
          <a:p>
            <a:r>
              <a:rPr lang="en-US" dirty="0">
                <a:hlinkClick r:id="rId3"/>
              </a:rPr>
              <a:t>https://www.geeksforgeeks.org/why-first-and-follow-in-compiler-design/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Maynooth University Material</a:t>
            </a:r>
          </a:p>
          <a:p>
            <a:r>
              <a:rPr lang="en-US" dirty="0"/>
              <a:t> </a:t>
            </a:r>
            <a:r>
              <a:rPr lang="en-US" dirty="0">
                <a:hlinkClick r:id="rId4"/>
              </a:rPr>
              <a:t>http://www.cs.nuim.ie/~jpower/Courses/Previous/parsing/node48.html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StackOverflow</a:t>
            </a:r>
            <a:r>
              <a:rPr lang="en-US" dirty="0"/>
              <a:t> Explanation</a:t>
            </a:r>
          </a:p>
          <a:p>
            <a:r>
              <a:rPr lang="en-US" dirty="0">
                <a:hlinkClick r:id="rId5"/>
              </a:rPr>
              <a:t>https://stackoverflow.com/questions/3720901/what-is-the-precise-definition-of-a-lookahead-set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References/ 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718266"/>
            <a:ext cx="8336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 Compilers-Principles, techniques and tools (2nd Edition) V.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Aho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Sethi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and D. Ullman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 Principles of Compiler Design (2nd Revised Edition 2009) A. A. Puntambekar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3. Basics of Compiler Design Torben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Mogensen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4949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 and Outcome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082018"/>
            <a:ext cx="7754112" cy="386222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Objective: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Explain the necessity or requirement of FIRST and FOLLOW set calculation.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elaborate the method/algorithm of FIRST and FOLLOW calculation from a given CFG.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 provide necessary example and exercise of FIRST and FOLLOW calculation from a given CFG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Outcome: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know the necessity of FIRST and FOLLOW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After this class the students will be able to demonstrate the FIRST and FOLLOW calculation method.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students will also be capable of calculating FIRST and FOLLOW set from a given CFG</a:t>
            </a:r>
          </a:p>
        </p:txBody>
      </p:sp>
    </p:spTree>
    <p:extLst>
      <p:ext uri="{BB962C8B-B14F-4D97-AF65-F5344CB8AC3E}">
        <p14:creationId xmlns:p14="http://schemas.microsoft.com/office/powerpoint/2010/main" val="2701784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5C401E-BDC0-43F2-89AC-945303ABBC0E}"/>
              </a:ext>
            </a:extLst>
          </p:cNvPr>
          <p:cNvSpPr/>
          <p:nvPr/>
        </p:nvSpPr>
        <p:spPr>
          <a:xfrm>
            <a:off x="900332" y="2187698"/>
            <a:ext cx="5957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NFA for the language, L3 = {a, b}∗{</a:t>
            </a:r>
            <a:r>
              <a:rPr lang="en-US" dirty="0" err="1"/>
              <a:t>abb</a:t>
            </a:r>
            <a:r>
              <a:rPr lang="en-US" dirty="0"/>
              <a:t>}.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3B58-03C2-4FBE-A2BC-A3BF1D0E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12" y="3207587"/>
            <a:ext cx="5774976" cy="1488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35CFAE-C074-4261-8741-2D07C7C5F52A}"/>
              </a:ext>
            </a:extLst>
          </p:cNvPr>
          <p:cNvSpPr txBox="1"/>
          <p:nvPr/>
        </p:nvSpPr>
        <p:spPr>
          <a:xfrm>
            <a:off x="3879166" y="5022166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NFA</a:t>
            </a:r>
          </a:p>
        </p:txBody>
      </p:sp>
    </p:spTree>
    <p:extLst>
      <p:ext uri="{BB962C8B-B14F-4D97-AF65-F5344CB8AC3E}">
        <p14:creationId xmlns:p14="http://schemas.microsoft.com/office/powerpoint/2010/main" val="212693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633" y="449005"/>
            <a:ext cx="7808976" cy="1088136"/>
          </a:xfrm>
        </p:spPr>
        <p:txBody>
          <a:bodyPr/>
          <a:lstStyle/>
          <a:p>
            <a:r>
              <a:rPr lang="en-US" dirty="0"/>
              <a:t>Review on NFA to DFA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50D019C-D38E-424A-ABD8-DF8DCCF51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B5C718-1C33-443F-B9AD-648E5C62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5" y="2714425"/>
            <a:ext cx="2535587" cy="14291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DFACFD-4286-4469-BE17-900FC75A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6365" y="4019183"/>
            <a:ext cx="4000500" cy="17430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1ED30B-4939-474B-BCB4-1664F2ACDF85}"/>
              </a:ext>
            </a:extLst>
          </p:cNvPr>
          <p:cNvSpPr txBox="1"/>
          <p:nvPr/>
        </p:nvSpPr>
        <p:spPr>
          <a:xfrm>
            <a:off x="5556738" y="5762258"/>
            <a:ext cx="1677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Converted DFA</a:t>
            </a:r>
          </a:p>
        </p:txBody>
      </p:sp>
    </p:spTree>
    <p:extLst>
      <p:ext uri="{BB962C8B-B14F-4D97-AF65-F5344CB8AC3E}">
        <p14:creationId xmlns:p14="http://schemas.microsoft.com/office/powerpoint/2010/main" val="302301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and FOLLOW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13B1B9-6355-4DE6-B4F5-9487A4D4A3AB}"/>
              </a:ext>
            </a:extLst>
          </p:cNvPr>
          <p:cNvSpPr/>
          <p:nvPr/>
        </p:nvSpPr>
        <p:spPr>
          <a:xfrm>
            <a:off x="282633" y="2136338"/>
            <a:ext cx="8578734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basic problem in parsing is choosing which production rule to use at any stage during a derivation. 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/>
              <a:t>Lookahead</a:t>
            </a:r>
          </a:p>
          <a:p>
            <a:r>
              <a:rPr lang="en-US" sz="2000" dirty="0"/>
              <a:t>Means attempting to analyze the possible production rules which can be applied, in order to pick the one most likely to derive the current symbol(s) on the input.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600" dirty="0"/>
              <a:t>FIRST and FOLLOW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 formalize the task of picking a production rule using two functions, FIRST and FOLLOW. we need to find FIRST and FOLLOW sets for a given grammar, so that the parser can properly apply the needed rule at the correct position.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350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 Calculation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Rules</a:t>
            </a:r>
            <a:endParaRPr lang="en-FI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3E68F0-923A-438C-94E2-5D9BFB0FFA81}"/>
              </a:ext>
            </a:extLst>
          </p:cNvPr>
          <p:cNvSpPr/>
          <p:nvPr/>
        </p:nvSpPr>
        <p:spPr>
          <a:xfrm>
            <a:off x="266007" y="2072314"/>
            <a:ext cx="86119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1. If X is terminal, FIRST(X) = {X}.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2. If X → ε is a production,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3.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and ε is in all of FIRST(Y1), …, FIRST(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), then add ε to FIRST(X).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4. If X is a non-terminal, and X → 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 is a production, then add a to FIRST(X) if for some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, a is in FIRST(Yi), and ε is in all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dirty="0">
                <a:solidFill>
                  <a:srgbClr val="000000"/>
                </a:solidFill>
              </a:rPr>
              <a:t>of FIRST(Y1), …, FIRST(Yi-1).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2D060-964D-4B44-AB9D-925E41B59803}"/>
              </a:ext>
            </a:extLst>
          </p:cNvPr>
          <p:cNvSpPr/>
          <p:nvPr/>
        </p:nvSpPr>
        <p:spPr>
          <a:xfrm>
            <a:off x="266006" y="4295009"/>
            <a:ext cx="861198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Applying rules 1 and 2 is obvious. Applying rules 3 and 4 for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can be done as follows:</a:t>
            </a:r>
            <a:br>
              <a:rPr lang="en-US" dirty="0">
                <a:solidFill>
                  <a:srgbClr val="000000"/>
                </a:solidFill>
              </a:rPr>
            </a:b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Add all the non-ε symbols of FIRST(Y1)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). If ε ∈ FIRST(Y1), add all the non-ε symbols of FIRST(Y2). If ε ∈ FIRST(Y1) and ε ∈ FIRST(Y2), add all the non-ε symbols of FIRST(Y3), and so on. Finally, add ε to FIRST(Y1 Y2 … </a:t>
            </a:r>
            <a:r>
              <a:rPr lang="en-US" dirty="0" err="1">
                <a:solidFill>
                  <a:srgbClr val="000000"/>
                </a:solidFill>
              </a:rPr>
              <a:t>Yk</a:t>
            </a:r>
            <a:r>
              <a:rPr lang="en-US" dirty="0">
                <a:solidFill>
                  <a:srgbClr val="000000"/>
                </a:solidFill>
              </a:rPr>
              <a:t>) if ε ∈ FIRST(Yi), for all 1 ≤ </a:t>
            </a:r>
            <a:r>
              <a:rPr lang="en-US" dirty="0" err="1">
                <a:solidFill>
                  <a:srgbClr val="000000"/>
                </a:solidFill>
              </a:rPr>
              <a:t>i</a:t>
            </a:r>
            <a:r>
              <a:rPr lang="en-US" dirty="0">
                <a:solidFill>
                  <a:srgbClr val="000000"/>
                </a:solidFill>
              </a:rPr>
              <a:t> ≤ k.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Set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algorithm to compute the firsts set of a symbol X:</a:t>
            </a:r>
          </a:p>
          <a:p>
            <a:endParaRPr lang="en-FI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D20A9F-BA8F-4360-994C-EEB648CEBD40}"/>
              </a:ext>
            </a:extLst>
          </p:cNvPr>
          <p:cNvSpPr/>
          <p:nvPr/>
        </p:nvSpPr>
        <p:spPr>
          <a:xfrm>
            <a:off x="1969118" y="2017059"/>
            <a:ext cx="520576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if(X is a terminal symbol):</a:t>
            </a:r>
          </a:p>
          <a:p>
            <a:r>
              <a:rPr lang="en-US" dirty="0"/>
              <a:t>  first(X) = X;</a:t>
            </a:r>
          </a:p>
          <a:p>
            <a:r>
              <a:rPr lang="en-US" dirty="0"/>
              <a:t>  break;</a:t>
            </a:r>
          </a:p>
          <a:p>
            <a:r>
              <a:rPr lang="en-US" dirty="0"/>
              <a:t>if (X -&gt; ℇ ∈ productions of the grammar):</a:t>
            </a:r>
          </a:p>
          <a:p>
            <a:r>
              <a:rPr lang="en-US" dirty="0"/>
              <a:t>  first(X).add({ ℇ });</a:t>
            </a:r>
          </a:p>
          <a:p>
            <a:r>
              <a:rPr lang="en-US" dirty="0"/>
              <a:t>foreach(X -&gt; Y1....</a:t>
            </a:r>
            <a:r>
              <a:rPr lang="en-US" dirty="0" err="1"/>
              <a:t>Yn</a:t>
            </a:r>
            <a:r>
              <a:rPr lang="en-US" dirty="0"/>
              <a:t> ∈ productions of the grammar):</a:t>
            </a:r>
          </a:p>
          <a:p>
            <a:r>
              <a:rPr lang="en-US" dirty="0"/>
              <a:t>  j = 1;</a:t>
            </a:r>
          </a:p>
          <a:p>
            <a:r>
              <a:rPr lang="en-US" dirty="0"/>
              <a:t>  while (j &lt;= n):</a:t>
            </a:r>
          </a:p>
          <a:p>
            <a:r>
              <a:rPr lang="en-US" dirty="0"/>
              <a:t>    first(X).add({ b }), ∀ b ∈ first(</a:t>
            </a:r>
            <a:r>
              <a:rPr lang="en-US" dirty="0" err="1"/>
              <a:t>Yj</a:t>
            </a:r>
            <a:r>
              <a:rPr lang="en-US" dirty="0"/>
              <a:t>) ;</a:t>
            </a:r>
          </a:p>
          <a:p>
            <a:r>
              <a:rPr lang="en-US" dirty="0"/>
              <a:t>    if ( ℇ ∈ first(</a:t>
            </a:r>
            <a:r>
              <a:rPr lang="en-US" dirty="0" err="1"/>
              <a:t>Yj</a:t>
            </a:r>
            <a:r>
              <a:rPr lang="en-US" dirty="0"/>
              <a:t>)):</a:t>
            </a:r>
          </a:p>
          <a:p>
            <a:r>
              <a:rPr lang="en-US" dirty="0"/>
              <a:t>       j ++;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break;</a:t>
            </a:r>
          </a:p>
          <a:p>
            <a:r>
              <a:rPr lang="en-US" dirty="0"/>
              <a:t>if(j = n+1):</a:t>
            </a:r>
          </a:p>
          <a:p>
            <a:r>
              <a:rPr lang="en-US" dirty="0"/>
              <a:t>  first(X).add({ ℇ });</a:t>
            </a:r>
          </a:p>
        </p:txBody>
      </p:sp>
    </p:spTree>
    <p:extLst>
      <p:ext uri="{BB962C8B-B14F-4D97-AF65-F5344CB8AC3E}">
        <p14:creationId xmlns:p14="http://schemas.microsoft.com/office/powerpoint/2010/main" val="514254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First Set (Case 1)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3CA3B9-1AEF-4BD6-9E50-D93D60FECCAE}"/>
              </a:ext>
            </a:extLst>
          </p:cNvPr>
          <p:cNvSpPr txBox="1">
            <a:spLocks/>
          </p:cNvSpPr>
          <p:nvPr/>
        </p:nvSpPr>
        <p:spPr>
          <a:xfrm>
            <a:off x="239151" y="1721188"/>
            <a:ext cx="4332849" cy="413097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For a Production, if the first things is terminals that terminal (left most) would be considered as a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If the Left most thing is a terminals then that terminals will be ‘First’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Don’t worry about the rest of the things residing on the right side of the first terminals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B106AA-F350-46F0-B23E-9D6E47BF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710" y="2636520"/>
            <a:ext cx="4177474" cy="349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3754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360</TotalTime>
  <Words>1535</Words>
  <Application>Microsoft Office PowerPoint</Application>
  <PresentationFormat>On-screen Show (4:3)</PresentationFormat>
  <Paragraphs>150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Corbel</vt:lpstr>
      <vt:lpstr>Wingdings</vt:lpstr>
      <vt:lpstr>Spectrum</vt:lpstr>
      <vt:lpstr>FIRST and FOLLOW</vt:lpstr>
      <vt:lpstr>Lecture Outline</vt:lpstr>
      <vt:lpstr>Objective and Outcome</vt:lpstr>
      <vt:lpstr>Review on NFA to DFA</vt:lpstr>
      <vt:lpstr>Review on NFA to DFA</vt:lpstr>
      <vt:lpstr>FIRST and FOLLOW Overview</vt:lpstr>
      <vt:lpstr>FIRST Set Calculation</vt:lpstr>
      <vt:lpstr>First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Follow Set</vt:lpstr>
      <vt:lpstr>Follow 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First and Follow Set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Shakila Rahman</cp:lastModifiedBy>
  <cp:revision>126</cp:revision>
  <dcterms:created xsi:type="dcterms:W3CDTF">2018-12-10T17:20:29Z</dcterms:created>
  <dcterms:modified xsi:type="dcterms:W3CDTF">2024-08-19T06:25:05Z</dcterms:modified>
</cp:coreProperties>
</file>