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90" r:id="rId5"/>
    <p:sldId id="257" r:id="rId6"/>
    <p:sldId id="284" r:id="rId7"/>
    <p:sldId id="266" r:id="rId8"/>
    <p:sldId id="277" r:id="rId9"/>
    <p:sldId id="272" r:id="rId10"/>
    <p:sldId id="267" r:id="rId11"/>
    <p:sldId id="273" r:id="rId12"/>
    <p:sldId id="278" r:id="rId13"/>
    <p:sldId id="269" r:id="rId14"/>
    <p:sldId id="279" r:id="rId15"/>
    <p:sldId id="274" r:id="rId16"/>
    <p:sldId id="270" r:id="rId17"/>
    <p:sldId id="275" r:id="rId18"/>
    <p:sldId id="271" r:id="rId19"/>
    <p:sldId id="265"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2A1C0-2F98-480A-9DB5-70F1BFAE5E30}" v="1" dt="2024-06-09T04:49:30.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hakila Rahman" userId="a158f68e-8f2e-4166-9c12-37c16efee1b5" providerId="ADAL" clId="{1062A1C0-2F98-480A-9DB5-70F1BFAE5E30}"/>
    <pc:docChg chg="addSld delSld modSld">
      <pc:chgData name="Shakila Rahman" userId="a158f68e-8f2e-4166-9c12-37c16efee1b5" providerId="ADAL" clId="{1062A1C0-2F98-480A-9DB5-70F1BFAE5E30}" dt="2024-06-09T04:49:44.374" v="5" actId="20577"/>
      <pc:docMkLst>
        <pc:docMk/>
      </pc:docMkLst>
      <pc:sldChg chg="del">
        <pc:chgData name="Shakila Rahman" userId="a158f68e-8f2e-4166-9c12-37c16efee1b5" providerId="ADAL" clId="{1062A1C0-2F98-480A-9DB5-70F1BFAE5E30}" dt="2024-06-09T04:49:36.229" v="1" actId="2696"/>
        <pc:sldMkLst>
          <pc:docMk/>
          <pc:sldMk cId="700707328" sldId="256"/>
        </pc:sldMkLst>
      </pc:sldChg>
      <pc:sldChg chg="modSp add mod">
        <pc:chgData name="Shakila Rahman" userId="a158f68e-8f2e-4166-9c12-37c16efee1b5" providerId="ADAL" clId="{1062A1C0-2F98-480A-9DB5-70F1BFAE5E30}" dt="2024-06-09T04:49:44.374" v="5" actId="20577"/>
        <pc:sldMkLst>
          <pc:docMk/>
          <pc:sldMk cId="451162998" sldId="290"/>
        </pc:sldMkLst>
        <pc:graphicFrameChg chg="modGraphic">
          <ac:chgData name="Shakila Rahman" userId="a158f68e-8f2e-4166-9c12-37c16efee1b5" providerId="ADAL" clId="{1062A1C0-2F98-480A-9DB5-70F1BFAE5E30}" dt="2024-06-09T04:49:44.374" v="5" actId="20577"/>
          <ac:graphicFrameMkLst>
            <pc:docMk/>
            <pc:sldMk cId="451162998" sldId="290"/>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DE879-47F6-4B61-9B2A-1D0CACC1A68B}" type="datetimeFigureOut">
              <a:rPr lang="en-US" smtClean="0"/>
              <a:t>6/9/2024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523E5-E5BC-4A61-8AC5-F62FD8408BD2}" type="slidenum">
              <a:rPr lang="en-US" smtClean="0"/>
              <a:t>‹#›</a:t>
            </a:fld>
            <a:endParaRPr lang="en-US"/>
          </a:p>
        </p:txBody>
      </p:sp>
    </p:spTree>
    <p:extLst>
      <p:ext uri="{BB962C8B-B14F-4D97-AF65-F5344CB8AC3E}">
        <p14:creationId xmlns:p14="http://schemas.microsoft.com/office/powerpoint/2010/main" val="2058988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11</a:t>
            </a:fld>
            <a:endParaRPr lang="en-US"/>
          </a:p>
        </p:txBody>
      </p:sp>
    </p:spTree>
    <p:extLst>
      <p:ext uri="{BB962C8B-B14F-4D97-AF65-F5344CB8AC3E}">
        <p14:creationId xmlns:p14="http://schemas.microsoft.com/office/powerpoint/2010/main" val="216216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864DF-D9A6-46C3-98F6-3AED4DFA1FA7}" type="slidenum">
              <a:rPr lang="en-US" smtClean="0"/>
              <a:t>17</a:t>
            </a:fld>
            <a:endParaRPr lang="en-US"/>
          </a:p>
        </p:txBody>
      </p:sp>
    </p:spTree>
    <p:extLst>
      <p:ext uri="{BB962C8B-B14F-4D97-AF65-F5344CB8AC3E}">
        <p14:creationId xmlns:p14="http://schemas.microsoft.com/office/powerpoint/2010/main" val="4047592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6/9/2024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33157074"/>
              </p:ext>
            </p:extLst>
          </p:nvPr>
        </p:nvGraphicFramePr>
        <p:xfrm>
          <a:off x="220337" y="5186042"/>
          <a:ext cx="8780445" cy="1018816"/>
        </p:xfrm>
        <a:graphic>
          <a:graphicData uri="http://schemas.openxmlformats.org/drawingml/2006/table">
            <a:tbl>
              <a:tblPr firstRow="1" bandRow="1">
                <a:tableStyleId>{D7AC3CCA-C797-4891-BE02-D94E43425B78}</a:tableStyleId>
              </a:tblPr>
              <a:tblGrid>
                <a:gridCol w="1562342">
                  <a:extLst>
                    <a:ext uri="{9D8B030D-6E8A-4147-A177-3AD203B41FA5}">
                      <a16:colId xmlns:a16="http://schemas.microsoft.com/office/drawing/2014/main" val="3905988420"/>
                    </a:ext>
                  </a:extLst>
                </a:gridCol>
                <a:gridCol w="1472282">
                  <a:extLst>
                    <a:ext uri="{9D8B030D-6E8A-4147-A177-3AD203B41FA5}">
                      <a16:colId xmlns:a16="http://schemas.microsoft.com/office/drawing/2014/main" val="2889894460"/>
                    </a:ext>
                  </a:extLst>
                </a:gridCol>
                <a:gridCol w="1293408">
                  <a:extLst>
                    <a:ext uri="{9D8B030D-6E8A-4147-A177-3AD203B41FA5}">
                      <a16:colId xmlns:a16="http://schemas.microsoft.com/office/drawing/2014/main" val="3023211198"/>
                    </a:ext>
                  </a:extLst>
                </a:gridCol>
                <a:gridCol w="1623639">
                  <a:extLst>
                    <a:ext uri="{9D8B030D-6E8A-4147-A177-3AD203B41FA5}">
                      <a16:colId xmlns:a16="http://schemas.microsoft.com/office/drawing/2014/main" val="1762131981"/>
                    </a:ext>
                  </a:extLst>
                </a:gridCol>
                <a:gridCol w="1307167">
                  <a:extLst>
                    <a:ext uri="{9D8B030D-6E8A-4147-A177-3AD203B41FA5}">
                      <a16:colId xmlns:a16="http://schemas.microsoft.com/office/drawing/2014/main" val="445458238"/>
                    </a:ext>
                  </a:extLst>
                </a:gridCol>
                <a:gridCol w="152160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04</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US"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Shakila Rahman; Shakila.rahman@aiub.edu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45116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Parse Trees and Ambiguity</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598420" y="2435897"/>
            <a:ext cx="7400616" cy="1200329"/>
          </a:xfrm>
          <a:prstGeom prst="rect">
            <a:avLst/>
          </a:prstGeom>
          <a:noFill/>
        </p:spPr>
        <p:txBody>
          <a:bodyPr wrap="none" rtlCol="0">
            <a:spAutoFit/>
          </a:bodyPr>
          <a:lstStyle/>
          <a:p>
            <a:pPr marL="285750" indent="-285750">
              <a:buFont typeface="Arial" panose="020B0604020202020204" pitchFamily="34" charset="0"/>
              <a:buChar char="•"/>
            </a:pPr>
            <a:r>
              <a:rPr lang="en-US" dirty="0"/>
              <a:t>A parse tree pictorially shows how the start symbol of a grammar derives a</a:t>
            </a:r>
          </a:p>
          <a:p>
            <a:r>
              <a:rPr lang="en-US" dirty="0"/>
              <a:t>string in the language. If nonterminal A has a production A -&gt; XYZ, then a</a:t>
            </a:r>
          </a:p>
          <a:p>
            <a:r>
              <a:rPr lang="en-US" dirty="0"/>
              <a:t>parse tree may have an interior node labeled A with three children labeled X,</a:t>
            </a:r>
          </a:p>
          <a:p>
            <a:r>
              <a:rPr lang="en-US" dirty="0"/>
              <a:t>Y, and Z, from left to right.</a:t>
            </a:r>
            <a:endParaRPr lang="x-none" dirty="0"/>
          </a:p>
        </p:txBody>
      </p:sp>
      <p:sp>
        <p:nvSpPr>
          <p:cNvPr id="6" name="TextBox 5">
            <a:extLst>
              <a:ext uri="{FF2B5EF4-FFF2-40B4-BE49-F238E27FC236}">
                <a16:creationId xmlns:a16="http://schemas.microsoft.com/office/drawing/2014/main" id="{E00A471B-FCB5-3949-B014-0D06C67E41B3}"/>
              </a:ext>
            </a:extLst>
          </p:cNvPr>
          <p:cNvSpPr txBox="1"/>
          <p:nvPr/>
        </p:nvSpPr>
        <p:spPr>
          <a:xfrm>
            <a:off x="598419" y="4055064"/>
            <a:ext cx="72784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grammar can have more than one parse tree generating a given string of terminals. Such a grammar is said to be ambiguous.</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pic>
        <p:nvPicPr>
          <p:cNvPr id="1027" name="Picture 3" descr="C:\Users\teacher\Desktop\Compiler design\fig-2-3 (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195513"/>
            <a:ext cx="5810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36822" y="1450030"/>
            <a:ext cx="7105136" cy="369332"/>
          </a:xfrm>
          <a:prstGeom prst="rect">
            <a:avLst/>
          </a:prstGeom>
        </p:spPr>
        <p:txBody>
          <a:bodyPr wrap="square">
            <a:spAutoFit/>
          </a:bodyPr>
          <a:lstStyle/>
          <a:p>
            <a:r>
              <a:rPr lang="en-US" i="1" dirty="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p>
        </p:txBody>
      </p:sp>
    </p:spTree>
    <p:extLst>
      <p:ext uri="{BB962C8B-B14F-4D97-AF65-F5344CB8AC3E}">
        <p14:creationId xmlns:p14="http://schemas.microsoft.com/office/powerpoint/2010/main" val="210457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82880" y="731162"/>
            <a:ext cx="7413674" cy="84554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Check if the given grammar G is ambiguous or not.</a:t>
            </a: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471878" cy="646331"/>
          </a:xfrm>
          <a:prstGeom prst="rect">
            <a:avLst/>
          </a:prstGeom>
          <a:noFill/>
        </p:spPr>
        <p:txBody>
          <a:bodyPr wrap="none" rtlCol="0">
            <a:spAutoFit/>
          </a:bodyPr>
          <a:lstStyle/>
          <a:p>
            <a:r>
              <a:rPr lang="en-US" dirty="0"/>
              <a:t>S → </a:t>
            </a:r>
            <a:r>
              <a:rPr lang="en-US" dirty="0" err="1"/>
              <a:t>aSb</a:t>
            </a:r>
            <a:r>
              <a:rPr lang="en-US" dirty="0"/>
              <a:t> | SS  </a:t>
            </a:r>
          </a:p>
          <a:p>
            <a:r>
              <a:rPr lang="en-US" dirty="0"/>
              <a:t>S → ε </a:t>
            </a:r>
            <a:endParaRPr lang="x-none" dirty="0"/>
          </a:p>
        </p:txBody>
      </p:sp>
      <p:sp>
        <p:nvSpPr>
          <p:cNvPr id="4" name="TextBox 3">
            <a:extLst>
              <a:ext uri="{FF2B5EF4-FFF2-40B4-BE49-F238E27FC236}">
                <a16:creationId xmlns:a16="http://schemas.microsoft.com/office/drawing/2014/main" id="{53BED9D7-DC35-6145-B086-E1B62BC08349}"/>
              </a:ext>
            </a:extLst>
          </p:cNvPr>
          <p:cNvSpPr txBox="1"/>
          <p:nvPr/>
        </p:nvSpPr>
        <p:spPr>
          <a:xfrm>
            <a:off x="918706" y="2678636"/>
            <a:ext cx="6815520" cy="369332"/>
          </a:xfrm>
          <a:prstGeom prst="rect">
            <a:avLst/>
          </a:prstGeom>
          <a:noFill/>
        </p:spPr>
        <p:txBody>
          <a:bodyPr wrap="none" rtlCol="0">
            <a:spAutoFit/>
          </a:bodyPr>
          <a:lstStyle/>
          <a:p>
            <a:r>
              <a:rPr lang="en-US" dirty="0"/>
              <a:t>For the string "</a:t>
            </a:r>
            <a:r>
              <a:rPr lang="en-US" dirty="0" err="1"/>
              <a:t>aabb</a:t>
            </a:r>
            <a:r>
              <a:rPr lang="en-US" dirty="0"/>
              <a:t>" the above grammar can generate two parse trees</a:t>
            </a:r>
            <a:endParaRPr lang="x-none" dirty="0"/>
          </a:p>
        </p:txBody>
      </p:sp>
      <p:pic>
        <p:nvPicPr>
          <p:cNvPr id="1026" name="Picture 2" descr="C:\Users\teacher\Desktop\Compiler design\automata-ambiguity-in-grammar-soluti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914" y="3298501"/>
            <a:ext cx="3695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BED9D7-DC35-6145-B086-E1B62BC08349}"/>
              </a:ext>
            </a:extLst>
          </p:cNvPr>
          <p:cNvSpPr txBox="1"/>
          <p:nvPr/>
        </p:nvSpPr>
        <p:spPr>
          <a:xfrm>
            <a:off x="335494" y="5846084"/>
            <a:ext cx="8337475" cy="369332"/>
          </a:xfrm>
          <a:prstGeom prst="rect">
            <a:avLst/>
          </a:prstGeom>
          <a:noFill/>
        </p:spPr>
        <p:txBody>
          <a:bodyPr wrap="none" rtlCol="0">
            <a:spAutoFit/>
          </a:bodyPr>
          <a:lstStyle/>
          <a:p>
            <a:r>
              <a:rPr lang="en-US" dirty="0"/>
              <a:t>Since there are two parse trees for a single string "</a:t>
            </a:r>
            <a:r>
              <a:rPr lang="en-US" dirty="0" err="1"/>
              <a:t>aabb</a:t>
            </a:r>
            <a:r>
              <a:rPr lang="en-US" dirty="0"/>
              <a:t>", the grammar G is ambiguous.</a:t>
            </a:r>
            <a:endParaRPr lang="x-none" dirty="0"/>
          </a:p>
        </p:txBody>
      </p:sp>
    </p:spTree>
    <p:extLst>
      <p:ext uri="{BB962C8B-B14F-4D97-AF65-F5344CB8AC3E}">
        <p14:creationId xmlns:p14="http://schemas.microsoft.com/office/powerpoint/2010/main" val="180722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Associativity of operators</a:t>
            </a:r>
            <a:r>
              <a:rPr lang="en-US" sz="4400" dirty="0">
                <a:latin typeface="Times New Roman" pitchFamily="18" charset="0"/>
                <a:cs typeface="Times New Roman" pitchFamily="18" charset="0"/>
              </a:rPr>
              <a:t>​</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left-associative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09237" y="2168611"/>
            <a:ext cx="8539341" cy="2031325"/>
          </a:xfrm>
          <a:prstGeom prst="rect">
            <a:avLst/>
          </a:prstGeom>
          <a:noFill/>
        </p:spPr>
        <p:txBody>
          <a:bodyPr wrap="square" rtlCol="0">
            <a:spAutoFit/>
          </a:bodyPr>
          <a:lstStyle/>
          <a:p>
            <a:pPr marL="342900" indent="-342900">
              <a:buFont typeface="Arial" pitchFamily="34" charset="0"/>
              <a:buChar char="•"/>
            </a:pPr>
            <a:r>
              <a:rPr lang="en-US" dirty="0"/>
              <a:t>By convention, 9+5+2 is equivalent to (9+5)+2 and 9 - 5 - 2 is equivalent to ( 9 - 5 ) - 2 . </a:t>
            </a:r>
          </a:p>
          <a:p>
            <a:pPr marL="342900" indent="-342900">
              <a:buFont typeface="Arial" pitchFamily="34" charset="0"/>
              <a:buChar char="•"/>
            </a:pPr>
            <a:r>
              <a:rPr lang="en-US" dirty="0"/>
              <a:t>When an operand like 5 has operators to its left and right, conventions are needed for deciding which operator applies to that operand. </a:t>
            </a:r>
          </a:p>
          <a:p>
            <a:pPr marL="342900" indent="-342900">
              <a:buFont typeface="Arial" pitchFamily="34" charset="0"/>
              <a:buChar char="•"/>
            </a:pPr>
            <a:r>
              <a:rPr lang="en-US" dirty="0"/>
              <a:t>We say that the operator + associates to the left, because an operand with plus signs on both sides of it belongs to the operator to its left. In most programming languages the four arithmetic operators, addition, subtraction, multiplication, and division are left-associative.</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Right-associative </a:t>
            </a:r>
          </a:p>
        </p:txBody>
      </p:sp>
      <p:sp>
        <p:nvSpPr>
          <p:cNvPr id="5" name="TextBox 4">
            <a:extLst>
              <a:ext uri="{FF2B5EF4-FFF2-40B4-BE49-F238E27FC236}">
                <a16:creationId xmlns:a16="http://schemas.microsoft.com/office/drawing/2014/main" id="{53BED9D7-DC35-6145-B086-E1B62BC08349}"/>
              </a:ext>
            </a:extLst>
          </p:cNvPr>
          <p:cNvSpPr txBox="1"/>
          <p:nvPr/>
        </p:nvSpPr>
        <p:spPr>
          <a:xfrm>
            <a:off x="203293" y="1199463"/>
            <a:ext cx="87374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common operators such as exponentiation are right-associative. </a:t>
            </a:r>
          </a:p>
          <a:p>
            <a:pPr marL="285750" indent="-285750">
              <a:buFont typeface="Arial" panose="020B0604020202020204" pitchFamily="34" charset="0"/>
              <a:buChar char="•"/>
            </a:pPr>
            <a:r>
              <a:rPr lang="en-US" dirty="0"/>
              <a:t>As another example, the assignment operator = in C and its descendants is right associative; that is, the expression a=b=c is treated in the same way as the expression a=(b=c).</a:t>
            </a:r>
          </a:p>
          <a:p>
            <a:pPr marL="285750" indent="-285750">
              <a:buFont typeface="Arial" panose="020B0604020202020204" pitchFamily="34" charset="0"/>
              <a:buChar char="•"/>
            </a:pPr>
            <a:r>
              <a:rPr lang="en-US" dirty="0"/>
              <a:t>Strings like a=b=c with a right-associative operator are generated by the following grammar:</a:t>
            </a:r>
          </a:p>
          <a:p>
            <a:r>
              <a:rPr lang="en-US" b="1" dirty="0"/>
              <a:t>list</a:t>
            </a:r>
            <a:r>
              <a:rPr lang="en-US" b="1" dirty="0">
                <a:sym typeface="Wingdings" pitchFamily="2" charset="2"/>
              </a:rPr>
              <a:t> list -</a:t>
            </a:r>
            <a:r>
              <a:rPr lang="en-US" b="1" dirty="0" err="1">
                <a:sym typeface="Wingdings" pitchFamily="2" charset="2"/>
              </a:rPr>
              <a:t>digit|letter|digit</a:t>
            </a:r>
            <a:endParaRPr lang="en-US" b="1" dirty="0">
              <a:sym typeface="Wingdings" pitchFamily="2" charset="2"/>
            </a:endParaRPr>
          </a:p>
          <a:p>
            <a:r>
              <a:rPr lang="en-US" b="1" dirty="0">
                <a:sym typeface="Wingdings" pitchFamily="2" charset="2"/>
              </a:rPr>
              <a:t>d</a:t>
            </a:r>
            <a:r>
              <a:rPr lang="en-US" b="1">
                <a:sym typeface="Wingdings" pitchFamily="2" charset="2"/>
              </a:rPr>
              <a:t>igit</a:t>
            </a:r>
            <a:r>
              <a:rPr lang="en-US" b="1" dirty="0">
                <a:sym typeface="Wingdings" pitchFamily="2" charset="2"/>
              </a:rPr>
              <a:t> 0|1|2|……9|0</a:t>
            </a:r>
            <a:endParaRPr lang="en-US" b="1" dirty="0"/>
          </a:p>
          <a:p>
            <a:r>
              <a:rPr lang="en-US" b="1" dirty="0"/>
              <a:t>right -&gt;• letter = right | letter</a:t>
            </a:r>
          </a:p>
          <a:p>
            <a:r>
              <a:rPr lang="en-US" b="1" dirty="0"/>
              <a:t>letter -&gt; a | b | • • • | z</a:t>
            </a:r>
            <a:endParaRPr lang="x-none" b="1" dirty="0"/>
          </a:p>
        </p:txBody>
      </p:sp>
      <p:pic>
        <p:nvPicPr>
          <p:cNvPr id="2051" name="Picture 3" descr="C:\Users\teacher\Desktop\Compiler design\fig-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491" y="3759673"/>
            <a:ext cx="56769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2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5750" indent="-285750"/>
            <a:r>
              <a:rPr lang="en-US" dirty="0">
                <a:cs typeface="Times New Roman" pitchFamily="18" charset="0"/>
              </a:rPr>
              <a:t>Precedence of operators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224882"/>
            <a:ext cx="8174877" cy="2031325"/>
          </a:xfrm>
          <a:prstGeom prst="rect">
            <a:avLst/>
          </a:prstGeom>
          <a:noFill/>
        </p:spPr>
        <p:txBody>
          <a:bodyPr wrap="square" rtlCol="0">
            <a:spAutoFit/>
          </a:bodyPr>
          <a:lstStyle/>
          <a:p>
            <a:pPr marL="342900" indent="-342900">
              <a:buFont typeface="Arial" pitchFamily="34" charset="0"/>
              <a:buChar char="•"/>
            </a:pPr>
            <a:r>
              <a:rPr lang="en-US" dirty="0"/>
              <a:t>Consider the expression 9+5*2. </a:t>
            </a:r>
          </a:p>
          <a:p>
            <a:pPr marL="342900" indent="-342900">
              <a:buFont typeface="Arial" pitchFamily="34" charset="0"/>
              <a:buChar char="•"/>
            </a:pPr>
            <a:r>
              <a:rPr lang="en-US" dirty="0"/>
              <a:t>There are two possible interpretations of this expression: (9+5)*2 or 9+(5*2). </a:t>
            </a:r>
          </a:p>
          <a:p>
            <a:pPr marL="342900" indent="-342900">
              <a:buFont typeface="Arial" pitchFamily="34" charset="0"/>
              <a:buChar char="•"/>
            </a:pPr>
            <a:r>
              <a:rPr lang="en-US" dirty="0"/>
              <a:t>The associativity rules for + and * apply to occurrences of the same operator, so they do not resolve this ambiguity.</a:t>
            </a:r>
          </a:p>
          <a:p>
            <a:pPr marL="342900" indent="-342900">
              <a:buFont typeface="Arial" pitchFamily="34" charset="0"/>
              <a:buChar char="•"/>
            </a:pPr>
            <a:r>
              <a:rPr lang="en-US" dirty="0"/>
              <a:t>We say that * has higher precedence than + if * takes its operands before + does.</a:t>
            </a:r>
          </a:p>
          <a:p>
            <a:pPr marL="342900" indent="-342900">
              <a:buFont typeface="Arial" pitchFamily="34" charset="0"/>
              <a:buChar char="•"/>
            </a:pPr>
            <a:r>
              <a:rPr lang="en-US" dirty="0"/>
              <a:t> In ordinary arithmetic, multiplication and division have higher precedence than addition and subtraction. Therefore, 5 is taken by * in 9+5*2.</a:t>
            </a:r>
            <a:endParaRPr lang="x-none" dirty="0"/>
          </a:p>
        </p:txBody>
      </p:sp>
    </p:spTree>
    <p:extLst>
      <p:ext uri="{BB962C8B-B14F-4D97-AF65-F5344CB8AC3E}">
        <p14:creationId xmlns:p14="http://schemas.microsoft.com/office/powerpoint/2010/main" val="376140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2" name="Rectangle 1">
            <a:extLst>
              <a:ext uri="{FF2B5EF4-FFF2-40B4-BE49-F238E27FC236}">
                <a16:creationId xmlns:a16="http://schemas.microsoft.com/office/drawing/2014/main" id="{5F0E5FB0-310B-4282-A0EC-61B41F18A3BF}"/>
              </a:ext>
            </a:extLst>
          </p:cNvPr>
          <p:cNvSpPr/>
          <p:nvPr/>
        </p:nvSpPr>
        <p:spPr>
          <a:xfrm>
            <a:off x="393895" y="1811607"/>
            <a:ext cx="8356209" cy="369332"/>
          </a:xfrm>
          <a:prstGeom prst="rect">
            <a:avLst/>
          </a:prstGeom>
        </p:spPr>
        <p:txBody>
          <a:bodyPr wrap="square">
            <a:spAutoFit/>
          </a:bodyPr>
          <a:lstStyle/>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p:txBody>
      </p:sp>
    </p:spTree>
    <p:extLst>
      <p:ext uri="{BB962C8B-B14F-4D97-AF65-F5344CB8AC3E}">
        <p14:creationId xmlns:p14="http://schemas.microsoft.com/office/powerpoint/2010/main" val="322496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Books</a:t>
            </a:r>
          </a:p>
        </p:txBody>
      </p:sp>
      <p:sp>
        <p:nvSpPr>
          <p:cNvPr id="8" name="Rectangle 7">
            <a:extLst>
              <a:ext uri="{FF2B5EF4-FFF2-40B4-BE49-F238E27FC236}">
                <a16:creationId xmlns:a16="http://schemas.microsoft.com/office/drawing/2014/main" id="{8E0D1114-A609-4851-84B9-DBD061D4755A}"/>
              </a:ext>
            </a:extLst>
          </p:cNvPr>
          <p:cNvSpPr/>
          <p:nvPr/>
        </p:nvSpPr>
        <p:spPr>
          <a:xfrm>
            <a:off x="335494" y="1583158"/>
            <a:ext cx="7809700" cy="1477328"/>
          </a:xfrm>
          <a:prstGeom prst="rect">
            <a:avLst/>
          </a:prstGeom>
        </p:spPr>
        <p:txBody>
          <a:bodyPr wrap="square">
            <a:spAutoFit/>
          </a:bodyPr>
          <a:lstStyle/>
          <a:p>
            <a:endParaRPr lang="en-US" dirty="0"/>
          </a:p>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a:p>
            <a:r>
              <a:rPr lang="en-US" dirty="0"/>
              <a:t>2. Principles of Compiler Design (2nd Revised Edition 2009) </a:t>
            </a:r>
            <a:r>
              <a:rPr lang="en-US" i="1" dirty="0"/>
              <a:t>A. A. Puntambekar </a:t>
            </a:r>
          </a:p>
          <a:p>
            <a:r>
              <a:rPr lang="en-US" dirty="0"/>
              <a:t>3. Basics of Compiler Design  </a:t>
            </a:r>
            <a:r>
              <a:rPr lang="en-US" i="1" dirty="0"/>
              <a:t>Torben </a:t>
            </a:r>
            <a:r>
              <a:rPr lang="en-US" i="1" dirty="0" err="1"/>
              <a:t>Mogensen</a:t>
            </a:r>
            <a:r>
              <a:rPr lang="en-US" i="1" dirty="0"/>
              <a:t> </a:t>
            </a:r>
          </a:p>
        </p:txBody>
      </p:sp>
    </p:spTree>
    <p:extLst>
      <p:ext uri="{BB962C8B-B14F-4D97-AF65-F5344CB8AC3E}">
        <p14:creationId xmlns:p14="http://schemas.microsoft.com/office/powerpoint/2010/main" val="317896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075935"/>
            <a:ext cx="7754112" cy="4102443"/>
          </a:xfrm>
        </p:spPr>
        <p:txBody>
          <a:bodyPr>
            <a:normAutofit/>
          </a:bodyPr>
          <a:lstStyle/>
          <a:p>
            <a:pPr marL="457200" indent="-457200">
              <a:buFont typeface="+mj-lt"/>
              <a:buAutoNum type="arabicPeriod"/>
            </a:pPr>
            <a:r>
              <a:rPr lang="en-US" sz="2400" dirty="0">
                <a:solidFill>
                  <a:schemeClr val="tx1"/>
                </a:solidFill>
              </a:rPr>
              <a:t>Quiz1</a:t>
            </a:r>
          </a:p>
          <a:p>
            <a:pPr marL="457200" indent="-457200">
              <a:buFont typeface="+mj-lt"/>
              <a:buAutoNum type="arabicPeriod"/>
            </a:pPr>
            <a:r>
              <a:rPr lang="en-US" sz="2400" dirty="0">
                <a:solidFill>
                  <a:schemeClr val="tx1"/>
                </a:solidFill>
              </a:rPr>
              <a:t>Learning Objectives</a:t>
            </a:r>
          </a:p>
          <a:p>
            <a:pPr marL="457200" indent="-457200">
              <a:buFont typeface="+mj-lt"/>
              <a:buAutoNum type="arabicPeriod"/>
            </a:pPr>
            <a:r>
              <a:rPr lang="en-US" sz="2400" dirty="0">
                <a:solidFill>
                  <a:schemeClr val="tx1"/>
                </a:solidFill>
              </a:rPr>
              <a:t>Context-free grammar​</a:t>
            </a:r>
          </a:p>
          <a:p>
            <a:pPr marL="457200" indent="-457200">
              <a:buFont typeface="+mj-lt"/>
              <a:buAutoNum type="arabicPeriod"/>
            </a:pPr>
            <a:r>
              <a:rPr lang="en-US" sz="2400" dirty="0">
                <a:solidFill>
                  <a:schemeClr val="tx1"/>
                </a:solidFill>
              </a:rPr>
              <a:t>Derivation</a:t>
            </a:r>
          </a:p>
          <a:p>
            <a:pPr marL="457200" indent="-457200">
              <a:buFont typeface="+mj-lt"/>
              <a:buAutoNum type="arabicPeriod"/>
            </a:pPr>
            <a:r>
              <a:rPr lang="en-US" sz="2400" dirty="0">
                <a:solidFill>
                  <a:schemeClr val="tx1"/>
                </a:solidFill>
              </a:rPr>
              <a:t>Ambiguity</a:t>
            </a:r>
          </a:p>
          <a:p>
            <a:pPr marL="457200" indent="-457200">
              <a:buFont typeface="+mj-lt"/>
              <a:buAutoNum type="arabicPeriod"/>
            </a:pPr>
            <a:r>
              <a:rPr lang="en-US" sz="2400" dirty="0">
                <a:solidFill>
                  <a:schemeClr val="tx1"/>
                </a:solidFill>
              </a:rPr>
              <a:t>Associativity of operators</a:t>
            </a:r>
          </a:p>
          <a:p>
            <a:pPr marL="457200" indent="-457200">
              <a:buFont typeface="+mj-lt"/>
              <a:buAutoNum type="arabicPeriod"/>
            </a:pPr>
            <a:r>
              <a:rPr lang="en-US" sz="2400" dirty="0">
                <a:solidFill>
                  <a:schemeClr val="tx1"/>
                </a:solidFill>
              </a:rPr>
              <a:t>Precedence of operators</a:t>
            </a:r>
          </a:p>
          <a:p>
            <a:pPr marL="457200" indent="-457200">
              <a:buFont typeface="+mj-lt"/>
              <a:buAutoNum type="arabicPeriod"/>
            </a:pPr>
            <a:r>
              <a:rPr lang="en-US" sz="2400" dirty="0">
                <a:solidFill>
                  <a:schemeClr val="tx1"/>
                </a:solidFill>
              </a:rPr>
              <a:t>Books and References</a:t>
            </a:r>
          </a:p>
          <a:p>
            <a:pPr lvl="2" algn="l">
              <a:buClr>
                <a:prstClr val="black">
                  <a:lumMod val="75000"/>
                  <a:lumOff val="25000"/>
                </a:prstClr>
              </a:buClr>
            </a:pPr>
            <a:endParaRPr lang="en-US" sz="3400" b="1" dirty="0">
              <a:solidFill>
                <a:schemeClr val="tx1"/>
              </a:solidFill>
            </a:endParaRPr>
          </a:p>
          <a:p>
            <a:pPr lvl="2" algn="l">
              <a:buClr>
                <a:prstClr val="black">
                  <a:lumMod val="75000"/>
                  <a:lumOff val="25000"/>
                </a:prstClr>
              </a:buClr>
            </a:pPr>
            <a:endParaRPr lang="en-US" sz="3400"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 and Outcome</a:t>
            </a:r>
          </a:p>
        </p:txBody>
      </p:sp>
      <p:sp>
        <p:nvSpPr>
          <p:cNvPr id="3" name="Subtitle 2"/>
          <p:cNvSpPr>
            <a:spLocks noGrp="1"/>
          </p:cNvSpPr>
          <p:nvPr>
            <p:ph type="subTitle" idx="1"/>
          </p:nvPr>
        </p:nvSpPr>
        <p:spPr>
          <a:xfrm>
            <a:off x="420513" y="2237318"/>
            <a:ext cx="8302973" cy="3853992"/>
          </a:xfrm>
        </p:spPr>
        <p:txBody>
          <a:bodyPr>
            <a:normAutofit/>
          </a:bodyPr>
          <a:lstStyle/>
          <a:p>
            <a:r>
              <a:rPr lang="en-US" sz="2400" dirty="0">
                <a:solidFill>
                  <a:srgbClr val="FF0000"/>
                </a:solidFill>
              </a:rPr>
              <a:t>Objective: </a:t>
            </a:r>
          </a:p>
          <a:p>
            <a:pPr marL="285750" indent="-285750">
              <a:buFont typeface="Arial" panose="020B0604020202020204" pitchFamily="34" charset="0"/>
              <a:buChar char="•"/>
            </a:pPr>
            <a:r>
              <a:rPr lang="en-US" dirty="0">
                <a:solidFill>
                  <a:schemeClr val="tx1"/>
                </a:solidFill>
              </a:rPr>
              <a:t>To explain the Context Free Grammar (CFG) with example.</a:t>
            </a:r>
          </a:p>
          <a:p>
            <a:pPr marL="285750" indent="-285750">
              <a:buFont typeface="Arial" panose="020B0604020202020204" pitchFamily="34" charset="0"/>
              <a:buChar char="•"/>
            </a:pPr>
            <a:r>
              <a:rPr lang="en-US" dirty="0">
                <a:solidFill>
                  <a:schemeClr val="tx1"/>
                </a:solidFill>
              </a:rPr>
              <a:t>To demonstrate derivation or derivation tree from a CFG</a:t>
            </a:r>
          </a:p>
          <a:p>
            <a:pPr marL="285750" indent="-285750">
              <a:buFont typeface="Arial" panose="020B0604020202020204" pitchFamily="34" charset="0"/>
              <a:buChar char="•"/>
            </a:pPr>
            <a:r>
              <a:rPr lang="en-US" dirty="0">
                <a:solidFill>
                  <a:schemeClr val="tx1"/>
                </a:solidFill>
              </a:rPr>
              <a:t>To elaborate ambiguity and ambiguous grammar.   </a:t>
            </a:r>
          </a:p>
          <a:p>
            <a:pPr marL="285750" indent="-285750">
              <a:buFont typeface="Arial" panose="020B0604020202020204" pitchFamily="34" charset="0"/>
              <a:buChar char="•"/>
            </a:pPr>
            <a:r>
              <a:rPr lang="en-US" dirty="0">
                <a:solidFill>
                  <a:schemeClr val="tx1"/>
                </a:solidFill>
              </a:rPr>
              <a:t>To explain associativity and precedence of operator</a:t>
            </a:r>
          </a:p>
          <a:p>
            <a:pPr marL="285750" indent="-285750">
              <a:buFont typeface="Arial" panose="020B0604020202020204" pitchFamily="34" charset="0"/>
              <a:buChar char="•"/>
            </a:pPr>
            <a:endParaRPr lang="en-US" dirty="0">
              <a:solidFill>
                <a:schemeClr val="tx1"/>
              </a:solidFill>
            </a:endParaRPr>
          </a:p>
          <a:p>
            <a:r>
              <a:rPr lang="en-US" sz="2400" dirty="0">
                <a:solidFill>
                  <a:srgbClr val="FF0000"/>
                </a:solidFill>
              </a:rPr>
              <a:t>Outcome: </a:t>
            </a:r>
          </a:p>
          <a:p>
            <a:pPr marL="285750" indent="-285750">
              <a:buFont typeface="Arial" panose="020B0604020202020204" pitchFamily="34" charset="0"/>
              <a:buChar char="•"/>
            </a:pPr>
            <a:r>
              <a:rPr lang="en-US" dirty="0">
                <a:solidFill>
                  <a:schemeClr val="tx1"/>
                </a:solidFill>
              </a:rPr>
              <a:t>After this lecture the student will able to demonstrate CFG</a:t>
            </a:r>
          </a:p>
          <a:p>
            <a:pPr marL="285750" indent="-285750">
              <a:buFont typeface="Arial" panose="020B0604020202020204" pitchFamily="34" charset="0"/>
              <a:buChar char="•"/>
            </a:pPr>
            <a:r>
              <a:rPr lang="en-US" dirty="0">
                <a:solidFill>
                  <a:schemeClr val="tx1"/>
                </a:solidFill>
              </a:rPr>
              <a:t>Student will be capable of derivation from CFG</a:t>
            </a:r>
          </a:p>
          <a:p>
            <a:pPr marL="285750" indent="-285750">
              <a:buFont typeface="Arial" panose="020B0604020202020204" pitchFamily="34" charset="0"/>
              <a:buChar char="•"/>
            </a:pPr>
            <a:r>
              <a:rPr lang="en-US" dirty="0">
                <a:solidFill>
                  <a:schemeClr val="tx1"/>
                </a:solidFill>
              </a:rPr>
              <a:t>Student will be able to differentiate if a grammar is ambiguous or not.</a:t>
            </a:r>
          </a:p>
          <a:p>
            <a:pPr marL="285750" indent="-285750">
              <a:buFont typeface="Arial" panose="020B0604020202020204" pitchFamily="34" charset="0"/>
              <a:buChar char="•"/>
            </a:pPr>
            <a:r>
              <a:rPr lang="en-US" dirty="0">
                <a:solidFill>
                  <a:schemeClr val="tx1"/>
                </a:solidFill>
              </a:rPr>
              <a:t>After this lecture student will learn associativity and precedence of operator</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70178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Context-free grammar</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3" y="2435897"/>
            <a:ext cx="8131628" cy="1938992"/>
          </a:xfrm>
          <a:prstGeom prst="rect">
            <a:avLst/>
          </a:prstGeom>
          <a:noFill/>
        </p:spPr>
        <p:txBody>
          <a:bodyPr wrap="square" rtlCol="0">
            <a:spAutoFit/>
          </a:bodyPr>
          <a:lstStyle/>
          <a:p>
            <a:pPr marL="285750" indent="-285750">
              <a:buFont typeface="Arial" pitchFamily="34" charset="0"/>
              <a:buChar char="•"/>
            </a:pPr>
            <a:r>
              <a:rPr lang="en-US" sz="2000" dirty="0"/>
              <a:t>In this section, we introduce a notation — the </a:t>
            </a:r>
            <a:r>
              <a:rPr lang="en-US" sz="2000" b="1" dirty="0"/>
              <a:t>"context-free grammar," </a:t>
            </a:r>
            <a:r>
              <a:rPr lang="en-US" sz="2000" dirty="0"/>
              <a:t>or</a:t>
            </a:r>
          </a:p>
          <a:p>
            <a:r>
              <a:rPr lang="en-US" sz="2000" b="1" dirty="0"/>
              <a:t>"grammar" </a:t>
            </a:r>
            <a:r>
              <a:rPr lang="en-US" sz="2000" dirty="0"/>
              <a:t>for short — that is used to specify the syntax of a language. </a:t>
            </a:r>
          </a:p>
          <a:p>
            <a:pPr marL="285750" indent="-285750">
              <a:buFont typeface="Arial" pitchFamily="34" charset="0"/>
              <a:buChar char="•"/>
            </a:pPr>
            <a:r>
              <a:rPr lang="en-US" sz="2000" dirty="0"/>
              <a:t>A grammar naturally describes the hierarchical structure of most programming language constructs. </a:t>
            </a:r>
          </a:p>
          <a:p>
            <a:pPr marL="285750" indent="-285750">
              <a:buFont typeface="Arial" pitchFamily="34" charset="0"/>
              <a:buChar char="•"/>
            </a:pPr>
            <a:r>
              <a:rPr lang="en-US" sz="2000" dirty="0"/>
              <a:t>For example, an if-else statement in Java can have the form</a:t>
            </a:r>
          </a:p>
          <a:p>
            <a:pPr lvl="2"/>
            <a:r>
              <a:rPr lang="en-US" sz="2000" dirty="0"/>
              <a:t>if ( expression ) statement else statement</a:t>
            </a:r>
            <a:endParaRPr lang="x-none" sz="2000" dirty="0"/>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87230" cy="2123658"/>
          </a:xfrm>
          <a:prstGeom prst="rect">
            <a:avLst/>
          </a:prstGeom>
          <a:noFill/>
        </p:spPr>
        <p:txBody>
          <a:bodyPr wrap="square" rtlCol="0">
            <a:spAutoFit/>
          </a:bodyPr>
          <a:lstStyle/>
          <a:p>
            <a:r>
              <a:rPr lang="en-US" sz="2400" dirty="0"/>
              <a:t>A grammar consists of: </a:t>
            </a:r>
          </a:p>
          <a:p>
            <a:pPr marL="285750" indent="-285750">
              <a:buFont typeface="Arial" pitchFamily="34" charset="0"/>
              <a:buChar char="•"/>
            </a:pPr>
            <a:r>
              <a:rPr lang="en-US" dirty="0"/>
              <a:t>a set of variables (also called non terminals), one of which is designated the start variable; It is customary to use upper-case letters for variables; </a:t>
            </a:r>
          </a:p>
          <a:p>
            <a:pPr marL="285750" indent="-285750">
              <a:buFont typeface="Arial" pitchFamily="34" charset="0"/>
              <a:buChar char="•"/>
            </a:pPr>
            <a:r>
              <a:rPr lang="en-US" dirty="0"/>
              <a:t>a set of terminals (from the alphabet); and </a:t>
            </a:r>
          </a:p>
          <a:p>
            <a:pPr marL="285750" indent="-285750">
              <a:buFont typeface="Arial" pitchFamily="34" charset="0"/>
              <a:buChar char="•"/>
            </a:pPr>
            <a:r>
              <a:rPr lang="en-US" dirty="0"/>
              <a:t>a list of productions (also called rules).</a:t>
            </a:r>
          </a:p>
          <a:p>
            <a:pPr marL="285750" indent="-285750">
              <a:buFont typeface="Arial" pitchFamily="34" charset="0"/>
              <a:buChar char="•"/>
            </a:pPr>
            <a:r>
              <a:rPr lang="en-US" dirty="0"/>
              <a:t>A designation of one of the non terminals as the </a:t>
            </a:r>
            <a:r>
              <a:rPr lang="en-US" i="1" dirty="0"/>
              <a:t>start </a:t>
            </a:r>
            <a:r>
              <a:rPr lang="en-US" dirty="0"/>
              <a:t>symbol.</a:t>
            </a:r>
            <a:br>
              <a:rPr lang="en-US" dirty="0"/>
            </a:br>
            <a:endParaRPr lang="en-US" dirty="0"/>
          </a:p>
        </p:txBody>
      </p:sp>
    </p:spTree>
    <p:extLst>
      <p:ext uri="{BB962C8B-B14F-4D97-AF65-F5344CB8AC3E}">
        <p14:creationId xmlns:p14="http://schemas.microsoft.com/office/powerpoint/2010/main" val="184223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Formal Definition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87230" cy="1754326"/>
          </a:xfrm>
          <a:prstGeom prst="rect">
            <a:avLst/>
          </a:prstGeom>
          <a:noFill/>
        </p:spPr>
        <p:txBody>
          <a:bodyPr wrap="square" rtlCol="0">
            <a:spAutoFit/>
          </a:bodyPr>
          <a:lstStyle/>
          <a:p>
            <a:r>
              <a:rPr lang="en-US" dirty="0"/>
              <a:t>One can provide a formal definition of a context free grammar. It is a 4-tuple (V, Σ, S, P) where:</a:t>
            </a:r>
          </a:p>
          <a:p>
            <a:r>
              <a:rPr lang="en-US" dirty="0"/>
              <a:t>• V is a finite set of variables;</a:t>
            </a:r>
          </a:p>
          <a:p>
            <a:r>
              <a:rPr lang="en-US" dirty="0"/>
              <a:t>• Σ is a finite alphabet of terminals;</a:t>
            </a:r>
          </a:p>
          <a:p>
            <a:r>
              <a:rPr lang="en-US" dirty="0"/>
              <a:t>• S is the start variable; and</a:t>
            </a:r>
          </a:p>
          <a:p>
            <a:r>
              <a:rPr lang="en-US" dirty="0"/>
              <a:t>• P is the finite set of productions. Each production has the form V → (V ∪ Σ)∗</a:t>
            </a:r>
          </a:p>
        </p:txBody>
      </p:sp>
      <p:sp>
        <p:nvSpPr>
          <p:cNvPr id="4" name="TextBox 3">
            <a:extLst>
              <a:ext uri="{FF2B5EF4-FFF2-40B4-BE49-F238E27FC236}">
                <a16:creationId xmlns:a16="http://schemas.microsoft.com/office/drawing/2014/main" id="{53BED9D7-DC35-6145-B086-E1B62BC08349}"/>
              </a:ext>
            </a:extLst>
          </p:cNvPr>
          <p:cNvSpPr txBox="1"/>
          <p:nvPr/>
        </p:nvSpPr>
        <p:spPr>
          <a:xfrm>
            <a:off x="335494" y="4473473"/>
            <a:ext cx="8487230" cy="1200329"/>
          </a:xfrm>
          <a:prstGeom prst="rect">
            <a:avLst/>
          </a:prstGeom>
          <a:noFill/>
        </p:spPr>
        <p:txBody>
          <a:bodyPr wrap="square" rtlCol="0">
            <a:spAutoFit/>
          </a:bodyPr>
          <a:lstStyle/>
          <a:p>
            <a:r>
              <a:rPr lang="en-US" dirty="0"/>
              <a:t>Example: 0ⁿ1ⁿ Here is a grammar: </a:t>
            </a:r>
          </a:p>
          <a:p>
            <a:r>
              <a:rPr lang="en-US" dirty="0"/>
              <a:t>S → 0S1 </a:t>
            </a:r>
          </a:p>
          <a:p>
            <a:r>
              <a:rPr lang="en-US" dirty="0"/>
              <a:t>S → ε </a:t>
            </a:r>
          </a:p>
          <a:p>
            <a:r>
              <a:rPr lang="en-US" dirty="0"/>
              <a:t>S is the only variable. The terminals are 0 and 1. There are two productions.</a:t>
            </a:r>
          </a:p>
        </p:txBody>
      </p:sp>
    </p:spTree>
    <p:extLst>
      <p:ext uri="{BB962C8B-B14F-4D97-AF65-F5344CB8AC3E}">
        <p14:creationId xmlns:p14="http://schemas.microsoft.com/office/powerpoint/2010/main" val="180722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Derivation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435897"/>
            <a:ext cx="8334163" cy="1200329"/>
          </a:xfrm>
          <a:prstGeom prst="rect">
            <a:avLst/>
          </a:prstGeom>
          <a:noFill/>
        </p:spPr>
        <p:txBody>
          <a:bodyPr wrap="square" rtlCol="0">
            <a:spAutoFit/>
          </a:bodyPr>
          <a:lstStyle/>
          <a:p>
            <a:pPr marL="342900" indent="-342900">
              <a:buFont typeface="Arial" pitchFamily="34" charset="0"/>
              <a:buChar char="•"/>
            </a:pPr>
            <a:r>
              <a:rPr lang="en-US" dirty="0"/>
              <a:t>A grammar derives strings by beginning with the start symbol and repeatedly replacing a nonterminal by the body of a production for that nonterminal. </a:t>
            </a:r>
          </a:p>
          <a:p>
            <a:pPr marL="342900" indent="-342900">
              <a:buFont typeface="Arial" pitchFamily="34" charset="0"/>
              <a:buChar char="•"/>
            </a:pPr>
            <a:r>
              <a:rPr lang="en-US" dirty="0"/>
              <a:t>The terminal strings that can be derived from the start symbol form the language defined by the grammar.</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498574" y="1400400"/>
            <a:ext cx="7780451" cy="2862322"/>
          </a:xfrm>
          <a:prstGeom prst="rect">
            <a:avLst/>
          </a:prstGeom>
          <a:noFill/>
        </p:spPr>
        <p:txBody>
          <a:bodyPr wrap="square" rtlCol="0">
            <a:spAutoFit/>
          </a:bodyPr>
          <a:lstStyle/>
          <a:p>
            <a:r>
              <a:rPr lang="en-US" dirty="0"/>
              <a:t>S → 0S1</a:t>
            </a:r>
          </a:p>
          <a:p>
            <a:r>
              <a:rPr lang="en-US" dirty="0"/>
              <a:t>S → ε</a:t>
            </a:r>
          </a:p>
          <a:p>
            <a:endParaRPr lang="en-US" dirty="0"/>
          </a:p>
          <a:p>
            <a:r>
              <a:rPr lang="en-US" dirty="0"/>
              <a:t>The string 0011 is in the language generated.</a:t>
            </a:r>
          </a:p>
          <a:p>
            <a:endParaRPr lang="en-US" dirty="0"/>
          </a:p>
          <a:p>
            <a:r>
              <a:rPr lang="en-US" dirty="0"/>
              <a:t>The derivation is:</a:t>
            </a:r>
          </a:p>
          <a:p>
            <a:r>
              <a:rPr lang="en-US" dirty="0"/>
              <a:t>S =⇒ 0S1 =⇒ 00S11 =⇒ 0011</a:t>
            </a:r>
          </a:p>
          <a:p>
            <a:r>
              <a:rPr lang="en-US" dirty="0"/>
              <a:t>For compactness, we write</a:t>
            </a:r>
          </a:p>
          <a:p>
            <a:r>
              <a:rPr lang="en-US" dirty="0"/>
              <a:t>S → 0S1 | ε</a:t>
            </a:r>
          </a:p>
          <a:p>
            <a:r>
              <a:rPr lang="en-US" dirty="0"/>
              <a:t>where the vertical bar means or.</a:t>
            </a:r>
            <a:endParaRPr lang="x-none" dirty="0"/>
          </a:p>
        </p:txBody>
      </p:sp>
      <p:sp>
        <p:nvSpPr>
          <p:cNvPr id="4" name="TextBox 3">
            <a:extLst>
              <a:ext uri="{FF2B5EF4-FFF2-40B4-BE49-F238E27FC236}">
                <a16:creationId xmlns:a16="http://schemas.microsoft.com/office/drawing/2014/main" id="{53BED9D7-DC35-6145-B086-E1B62BC08349}"/>
              </a:ext>
            </a:extLst>
          </p:cNvPr>
          <p:cNvSpPr txBox="1"/>
          <p:nvPr/>
        </p:nvSpPr>
        <p:spPr>
          <a:xfrm>
            <a:off x="498574" y="4718936"/>
            <a:ext cx="7780451" cy="1477328"/>
          </a:xfrm>
          <a:prstGeom prst="rect">
            <a:avLst/>
          </a:prstGeom>
          <a:noFill/>
        </p:spPr>
        <p:txBody>
          <a:bodyPr wrap="square" rtlCol="0">
            <a:spAutoFit/>
          </a:bodyPr>
          <a:lstStyle/>
          <a:p>
            <a:r>
              <a:rPr lang="en-US" dirty="0"/>
              <a:t>Consider the CFG</a:t>
            </a:r>
          </a:p>
          <a:p>
            <a:r>
              <a:rPr lang="en-US" dirty="0"/>
              <a:t>S → 0S1S | 1S0S | ε</a:t>
            </a:r>
          </a:p>
          <a:p>
            <a:r>
              <a:rPr lang="en-US" dirty="0"/>
              <a:t>The string 011100 is generated:</a:t>
            </a:r>
          </a:p>
          <a:p>
            <a:r>
              <a:rPr lang="en-US" dirty="0"/>
              <a:t>S =⇒ 0S1S =⇒ 01S =⇒ 011S0S =⇒ 0111S0S0S</a:t>
            </a:r>
          </a:p>
          <a:p>
            <a:r>
              <a:rPr lang="en-US" dirty="0"/>
              <a:t>=⇒ 01110S0S =⇒ 011100S =⇒ 011100</a:t>
            </a:r>
            <a:endParaRPr lang="x-none" dirty="0"/>
          </a:p>
        </p:txBody>
      </p:sp>
    </p:spTree>
    <p:extLst>
      <p:ext uri="{BB962C8B-B14F-4D97-AF65-F5344CB8AC3E}">
        <p14:creationId xmlns:p14="http://schemas.microsoft.com/office/powerpoint/2010/main" val="180722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498574" y="1400400"/>
            <a:ext cx="77804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CFG generates sentences as composed of noun- and verb-phrases:</a:t>
            </a:r>
          </a:p>
          <a:p>
            <a:endParaRPr lang="en-US" dirty="0"/>
          </a:p>
          <a:p>
            <a:r>
              <a:rPr lang="en-US" dirty="0"/>
              <a:t>S → NP VP</a:t>
            </a:r>
          </a:p>
          <a:p>
            <a:r>
              <a:rPr lang="en-US" dirty="0"/>
              <a:t>NP → the N</a:t>
            </a:r>
          </a:p>
          <a:p>
            <a:r>
              <a:rPr lang="en-US" dirty="0"/>
              <a:t>VP → V NP</a:t>
            </a:r>
          </a:p>
          <a:p>
            <a:r>
              <a:rPr lang="en-US" dirty="0"/>
              <a:t>V → sings | eats</a:t>
            </a:r>
          </a:p>
          <a:p>
            <a:r>
              <a:rPr lang="en-US" dirty="0"/>
              <a:t>N → cat | song | canary</a:t>
            </a:r>
          </a:p>
          <a:p>
            <a:endParaRPr lang="en-US" dirty="0"/>
          </a:p>
          <a:p>
            <a:r>
              <a:rPr lang="en-US" dirty="0"/>
              <a:t>This generates “the canary sings the song”, but also “the song eats the cat”.</a:t>
            </a:r>
          </a:p>
          <a:p>
            <a:r>
              <a:rPr lang="en-US" dirty="0"/>
              <a:t>This CFG generates all “legal” sentences, not just meaningful ones.</a:t>
            </a:r>
            <a:endParaRPr lang="x-none" dirty="0"/>
          </a:p>
        </p:txBody>
      </p:sp>
    </p:spTree>
    <p:extLst>
      <p:ext uri="{BB962C8B-B14F-4D97-AF65-F5344CB8AC3E}">
        <p14:creationId xmlns:p14="http://schemas.microsoft.com/office/powerpoint/2010/main" val="173010215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AF77D4-6ECF-4378-8E25-B6840ABDCB4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BFA46F4-8CD0-4F90-BF63-01436B93FE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710CD23-F85D-4715-96B1-8BD2FAE1E5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5526</TotalTime>
  <Words>1139</Words>
  <Application>Microsoft Office PowerPoint</Application>
  <PresentationFormat>On-screen Show (4:3)</PresentationFormat>
  <Paragraphs>133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Times New Roman</vt:lpstr>
      <vt:lpstr>Wingdings</vt:lpstr>
      <vt:lpstr>Spectrum</vt:lpstr>
      <vt:lpstr>Introduction To Compiler</vt:lpstr>
      <vt:lpstr>Lecture Outline</vt:lpstr>
      <vt:lpstr>Objective and Outcome</vt:lpstr>
      <vt:lpstr>Context-free grammar</vt:lpstr>
      <vt:lpstr>PowerPoint Presentation</vt:lpstr>
      <vt:lpstr>PowerPoint Presentation</vt:lpstr>
      <vt:lpstr>Derivation</vt:lpstr>
      <vt:lpstr>PowerPoint Presentation</vt:lpstr>
      <vt:lpstr>PowerPoint Presentation</vt:lpstr>
      <vt:lpstr>Parse Trees and Ambiguity</vt:lpstr>
      <vt:lpstr>PowerPoint Presentation</vt:lpstr>
      <vt:lpstr>PowerPoint Presentation</vt:lpstr>
      <vt:lpstr>Associativity of operators​</vt:lpstr>
      <vt:lpstr>PowerPoint Presentation</vt:lpstr>
      <vt:lpstr>Precedence of operators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Shakila Rahman</cp:lastModifiedBy>
  <cp:revision>67</cp:revision>
  <dcterms:created xsi:type="dcterms:W3CDTF">2018-12-10T17:20:29Z</dcterms:created>
  <dcterms:modified xsi:type="dcterms:W3CDTF">2024-06-09T04:49:45Z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