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58"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adman Shahriar Alam" userId="35c64291-5bcb-4b80-9658-6c964f181bd5" providerId="ADAL" clId="{7E6E27F0-2B17-4FCF-A80A-C8EDBC3532AC}"/>
    <pc:docChg chg="modSld">
      <pc:chgData name="Sadman Shahriar Alam" userId="35c64291-5bcb-4b80-9658-6c964f181bd5" providerId="ADAL" clId="{7E6E27F0-2B17-4FCF-A80A-C8EDBC3532AC}" dt="2023-07-31T03:16:57.362" v="194" actId="20577"/>
      <pc:docMkLst>
        <pc:docMk/>
      </pc:docMkLst>
      <pc:sldChg chg="modSp mod">
        <pc:chgData name="Sadman Shahriar Alam" userId="35c64291-5bcb-4b80-9658-6c964f181bd5" providerId="ADAL" clId="{7E6E27F0-2B17-4FCF-A80A-C8EDBC3532AC}" dt="2023-07-26T03:24:56.897" v="57" actId="20577"/>
        <pc:sldMkLst>
          <pc:docMk/>
          <pc:sldMk cId="2823762119" sldId="258"/>
        </pc:sldMkLst>
        <pc:spChg chg="mod">
          <ac:chgData name="Sadman Shahriar Alam" userId="35c64291-5bcb-4b80-9658-6c964f181bd5" providerId="ADAL" clId="{7E6E27F0-2B17-4FCF-A80A-C8EDBC3532AC}" dt="2023-07-26T03:24:56.897" v="57" actId="20577"/>
          <ac:spMkLst>
            <pc:docMk/>
            <pc:sldMk cId="2823762119" sldId="258"/>
            <ac:spMk id="4" creationId="{00000000-0000-0000-0000-000000000000}"/>
          </ac:spMkLst>
        </pc:spChg>
      </pc:sldChg>
      <pc:sldChg chg="modSp mod">
        <pc:chgData name="Sadman Shahriar Alam" userId="35c64291-5bcb-4b80-9658-6c964f181bd5" providerId="ADAL" clId="{7E6E27F0-2B17-4FCF-A80A-C8EDBC3532AC}" dt="2023-07-31T03:16:57.362" v="194" actId="20577"/>
        <pc:sldMkLst>
          <pc:docMk/>
          <pc:sldMk cId="2788208079" sldId="273"/>
        </pc:sldMkLst>
        <pc:spChg chg="mod">
          <ac:chgData name="Sadman Shahriar Alam" userId="35c64291-5bcb-4b80-9658-6c964f181bd5" providerId="ADAL" clId="{7E6E27F0-2B17-4FCF-A80A-C8EDBC3532AC}" dt="2023-07-31T03:16:57.362" v="194" actId="20577"/>
          <ac:spMkLst>
            <pc:docMk/>
            <pc:sldMk cId="2788208079" sldId="273"/>
            <ac:spMk id="3" creationId="{00000000-0000-0000-0000-000000000000}"/>
          </ac:spMkLst>
        </pc:spChg>
      </pc:sldChg>
    </pc:docChg>
  </pc:docChgLst>
  <pc:docChgLst>
    <pc:chgData name="Sadman Shahriar Alam" userId="35c64291-5bcb-4b80-9658-6c964f181bd5" providerId="ADAL" clId="{20747E41-FDAC-49FA-872E-E6D0E867EFD0}"/>
    <pc:docChg chg="modSld">
      <pc:chgData name="Sadman Shahriar Alam" userId="35c64291-5bcb-4b80-9658-6c964f181bd5" providerId="ADAL" clId="{20747E41-FDAC-49FA-872E-E6D0E867EFD0}" dt="2023-11-28T04:58:50.837" v="26" actId="20577"/>
      <pc:docMkLst>
        <pc:docMk/>
      </pc:docMkLst>
      <pc:sldChg chg="modSp mod">
        <pc:chgData name="Sadman Shahriar Alam" userId="35c64291-5bcb-4b80-9658-6c964f181bd5" providerId="ADAL" clId="{20747E41-FDAC-49FA-872E-E6D0E867EFD0}" dt="2023-11-28T04:58:50.837" v="26" actId="20577"/>
        <pc:sldMkLst>
          <pc:docMk/>
          <pc:sldMk cId="1765110376" sldId="267"/>
        </pc:sldMkLst>
        <pc:spChg chg="mod">
          <ac:chgData name="Sadman Shahriar Alam" userId="35c64291-5bcb-4b80-9658-6c964f181bd5" providerId="ADAL" clId="{20747E41-FDAC-49FA-872E-E6D0E867EFD0}" dt="2023-11-28T04:58:50.837" v="26" actId="20577"/>
          <ac:spMkLst>
            <pc:docMk/>
            <pc:sldMk cId="1765110376" sldId="267"/>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303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22329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311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867970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728467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752210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26414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5440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8032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48496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58463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9479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236197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28-Nov-23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81311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28-Nov-23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87745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28-Nov-23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13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28-Nov-23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5838571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Bandwidth Utilization (Part 2)</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b="1" dirty="0"/>
              <a:t>COE 3201</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13928119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10</a:t>
                      </a:r>
                    </a:p>
                  </a:txBody>
                  <a:tcPr/>
                </a:tc>
                <a:tc>
                  <a:txBody>
                    <a:bodyPr/>
                    <a:lstStyle/>
                    <a:p>
                      <a:r>
                        <a:rPr lang="en-US" dirty="0">
                          <a:solidFill>
                            <a:schemeClr val="bg2"/>
                          </a:solidFill>
                        </a:rPr>
                        <a:t>Week No:</a:t>
                      </a:r>
                    </a:p>
                  </a:txBody>
                  <a:tcPr/>
                </a:tc>
                <a:tc>
                  <a:txBody>
                    <a:bodyPr/>
                    <a:lstStyle/>
                    <a:p>
                      <a:r>
                        <a:rPr lang="en-US" dirty="0">
                          <a:solidFill>
                            <a:schemeClr val="bg2"/>
                          </a:solidFill>
                        </a:rPr>
                        <a:t>11</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Data Communication</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Frame Synchronization</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5"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r>
              <a:rPr lang="en-US" sz="1700" b="1" dirty="0">
                <a:solidFill>
                  <a:schemeClr val="bg2"/>
                </a:solidFill>
                <a:ea typeface="Arial Unicode MS" pitchFamily="34" charset="-128"/>
                <a:cs typeface="Arial Unicode MS" pitchFamily="34" charset="-128"/>
              </a:rPr>
              <a:t>Synchronization</a:t>
            </a:r>
            <a:r>
              <a:rPr lang="en-US" sz="1700" dirty="0">
                <a:solidFill>
                  <a:schemeClr val="bg2"/>
                </a:solidFill>
                <a:ea typeface="Arial Unicode MS" pitchFamily="34" charset="-128"/>
                <a:cs typeface="Arial Unicode MS" pitchFamily="34" charset="-128"/>
              </a:rPr>
              <a:t> between the </a:t>
            </a:r>
            <a:r>
              <a:rPr lang="en-US" sz="1700" b="1" dirty="0">
                <a:solidFill>
                  <a:schemeClr val="bg2"/>
                </a:solidFill>
                <a:ea typeface="Arial Unicode MS" pitchFamily="34" charset="-128"/>
                <a:cs typeface="Arial Unicode MS" pitchFamily="34" charset="-128"/>
              </a:rPr>
              <a:t>multiplexer</a:t>
            </a:r>
            <a:r>
              <a:rPr lang="en-US" sz="1700" dirty="0">
                <a:solidFill>
                  <a:schemeClr val="bg2"/>
                </a:solidFill>
                <a:ea typeface="Arial Unicode MS" pitchFamily="34" charset="-128"/>
                <a:cs typeface="Arial Unicode MS" pitchFamily="34" charset="-128"/>
              </a:rPr>
              <a:t> and </a:t>
            </a:r>
            <a:r>
              <a:rPr lang="en-US" sz="1700" b="1" dirty="0" err="1">
                <a:solidFill>
                  <a:schemeClr val="bg2"/>
                </a:solidFill>
                <a:ea typeface="Arial Unicode MS" pitchFamily="34" charset="-128"/>
                <a:cs typeface="Arial Unicode MS" pitchFamily="34" charset="-128"/>
              </a:rPr>
              <a:t>demultiplexer</a:t>
            </a:r>
            <a:r>
              <a:rPr lang="en-US" sz="1700" dirty="0">
                <a:solidFill>
                  <a:schemeClr val="bg2"/>
                </a:solidFill>
                <a:ea typeface="Arial Unicode MS" pitchFamily="34" charset="-128"/>
                <a:cs typeface="Arial Unicode MS" pitchFamily="34" charset="-128"/>
              </a:rPr>
              <a:t> is a major issue.</a:t>
            </a:r>
          </a:p>
          <a:p>
            <a:pPr algn="just">
              <a:defRPr/>
            </a:pPr>
            <a:r>
              <a:rPr lang="en-US" sz="1700" dirty="0">
                <a:solidFill>
                  <a:schemeClr val="bg2"/>
                </a:solidFill>
                <a:ea typeface="Arial Unicode MS" pitchFamily="34" charset="-128"/>
                <a:cs typeface="Arial Unicode MS" pitchFamily="34" charset="-128"/>
              </a:rPr>
              <a:t>If the  </a:t>
            </a:r>
            <a:r>
              <a:rPr lang="en-US" sz="1700" b="1" dirty="0">
                <a:solidFill>
                  <a:schemeClr val="bg2"/>
                </a:solidFill>
                <a:ea typeface="Arial Unicode MS" pitchFamily="34" charset="-128"/>
                <a:cs typeface="Arial Unicode MS" pitchFamily="34" charset="-128"/>
              </a:rPr>
              <a:t>multiplexer</a:t>
            </a:r>
            <a:r>
              <a:rPr lang="en-US" sz="1700" dirty="0">
                <a:solidFill>
                  <a:schemeClr val="bg2"/>
                </a:solidFill>
                <a:ea typeface="Arial Unicode MS" pitchFamily="34" charset="-128"/>
                <a:cs typeface="Arial Unicode MS" pitchFamily="34" charset="-128"/>
              </a:rPr>
              <a:t> and the </a:t>
            </a:r>
            <a:r>
              <a:rPr lang="en-US" sz="1700" b="1" dirty="0" err="1">
                <a:solidFill>
                  <a:schemeClr val="bg2"/>
                </a:solidFill>
                <a:ea typeface="Arial Unicode MS" pitchFamily="34" charset="-128"/>
                <a:cs typeface="Arial Unicode MS" pitchFamily="34" charset="-128"/>
              </a:rPr>
              <a:t>demultiplexer</a:t>
            </a:r>
            <a:r>
              <a:rPr lang="en-US" sz="1700" dirty="0">
                <a:solidFill>
                  <a:schemeClr val="bg2"/>
                </a:solidFill>
                <a:ea typeface="Arial Unicode MS" pitchFamily="34" charset="-128"/>
                <a:cs typeface="Arial Unicode MS" pitchFamily="34" charset="-128"/>
              </a:rPr>
              <a:t>  are  </a:t>
            </a:r>
            <a:r>
              <a:rPr lang="en-US" sz="1700" b="1" dirty="0">
                <a:solidFill>
                  <a:schemeClr val="bg2"/>
                </a:solidFill>
                <a:ea typeface="Arial Unicode MS" pitchFamily="34" charset="-128"/>
                <a:cs typeface="Arial Unicode MS" pitchFamily="34" charset="-128"/>
              </a:rPr>
              <a:t>not synchronized, a bit belonging to one  channel </a:t>
            </a:r>
            <a:r>
              <a:rPr lang="en-US" sz="1700" dirty="0">
                <a:solidFill>
                  <a:schemeClr val="bg2"/>
                </a:solidFill>
                <a:ea typeface="Arial Unicode MS" pitchFamily="34" charset="-128"/>
                <a:cs typeface="Arial Unicode MS" pitchFamily="34" charset="-128"/>
              </a:rPr>
              <a:t>may be </a:t>
            </a:r>
            <a:r>
              <a:rPr lang="en-US" sz="1700" b="1" dirty="0">
                <a:solidFill>
                  <a:schemeClr val="bg2"/>
                </a:solidFill>
                <a:ea typeface="Arial Unicode MS" pitchFamily="34" charset="-128"/>
                <a:cs typeface="Arial Unicode MS" pitchFamily="34" charset="-128"/>
              </a:rPr>
              <a:t>received</a:t>
            </a:r>
            <a:r>
              <a:rPr lang="en-US" sz="1700" dirty="0">
                <a:solidFill>
                  <a:schemeClr val="bg2"/>
                </a:solidFill>
                <a:ea typeface="Arial Unicode MS" pitchFamily="34" charset="-128"/>
                <a:cs typeface="Arial Unicode MS" pitchFamily="34" charset="-128"/>
              </a:rPr>
              <a:t> by </a:t>
            </a:r>
            <a:r>
              <a:rPr lang="en-US" sz="1700" b="1" dirty="0">
                <a:solidFill>
                  <a:schemeClr val="bg2"/>
                </a:solidFill>
                <a:ea typeface="Arial Unicode MS" pitchFamily="34" charset="-128"/>
                <a:cs typeface="Arial Unicode MS" pitchFamily="34" charset="-128"/>
              </a:rPr>
              <a:t>the wrong channel.</a:t>
            </a:r>
          </a:p>
          <a:p>
            <a:pPr algn="just">
              <a:defRPr/>
            </a:pPr>
            <a:r>
              <a:rPr lang="en-US" sz="1700" dirty="0">
                <a:solidFill>
                  <a:schemeClr val="bg2"/>
                </a:solidFill>
                <a:ea typeface="Arial Unicode MS" pitchFamily="34" charset="-128"/>
                <a:cs typeface="Arial Unicode MS" pitchFamily="34" charset="-128"/>
              </a:rPr>
              <a:t>For this reason, </a:t>
            </a:r>
            <a:r>
              <a:rPr lang="en-US" sz="1700" b="1" dirty="0">
                <a:solidFill>
                  <a:schemeClr val="bg2"/>
                </a:solidFill>
                <a:ea typeface="Arial Unicode MS" pitchFamily="34" charset="-128"/>
                <a:cs typeface="Arial Unicode MS" pitchFamily="34" charset="-128"/>
              </a:rPr>
              <a:t>one or more synchronization bits </a:t>
            </a:r>
            <a:r>
              <a:rPr lang="en-US" sz="1700" dirty="0">
                <a:solidFill>
                  <a:schemeClr val="bg2"/>
                </a:solidFill>
                <a:ea typeface="Arial Unicode MS" pitchFamily="34" charset="-128"/>
                <a:cs typeface="Arial Unicode MS" pitchFamily="34" charset="-128"/>
              </a:rPr>
              <a:t>are usually </a:t>
            </a:r>
            <a:r>
              <a:rPr lang="en-US" sz="1700" b="1" dirty="0">
                <a:solidFill>
                  <a:schemeClr val="bg2"/>
                </a:solidFill>
                <a:ea typeface="Arial Unicode MS" pitchFamily="34" charset="-128"/>
                <a:cs typeface="Arial Unicode MS" pitchFamily="34" charset="-128"/>
              </a:rPr>
              <a:t>added</a:t>
            </a:r>
            <a:r>
              <a:rPr lang="en-US" sz="1700" dirty="0">
                <a:solidFill>
                  <a:schemeClr val="bg2"/>
                </a:solidFill>
                <a:ea typeface="Arial Unicode MS" pitchFamily="34" charset="-128"/>
                <a:cs typeface="Arial Unicode MS" pitchFamily="34" charset="-128"/>
              </a:rPr>
              <a:t>  to  the </a:t>
            </a:r>
            <a:r>
              <a:rPr lang="en-US" sz="1700" b="1" dirty="0">
                <a:solidFill>
                  <a:schemeClr val="bg2"/>
                </a:solidFill>
                <a:ea typeface="Arial Unicode MS" pitchFamily="34" charset="-128"/>
                <a:cs typeface="Arial Unicode MS" pitchFamily="34" charset="-128"/>
              </a:rPr>
              <a:t>beginning</a:t>
            </a:r>
            <a:r>
              <a:rPr lang="en-US" sz="1700" dirty="0">
                <a:solidFill>
                  <a:schemeClr val="bg2"/>
                </a:solidFill>
                <a:ea typeface="Arial Unicode MS" pitchFamily="34" charset="-128"/>
                <a:cs typeface="Arial Unicode MS" pitchFamily="34" charset="-128"/>
              </a:rPr>
              <a:t> of each frame. </a:t>
            </a:r>
          </a:p>
          <a:p>
            <a:pPr algn="just">
              <a:defRPr/>
            </a:pPr>
            <a:r>
              <a:rPr lang="en-US" sz="1700" dirty="0">
                <a:solidFill>
                  <a:schemeClr val="bg2"/>
                </a:solidFill>
                <a:ea typeface="Arial Unicode MS" pitchFamily="34" charset="-128"/>
                <a:cs typeface="Arial Unicode MS" pitchFamily="34" charset="-128"/>
              </a:rPr>
              <a:t>These bits, called </a:t>
            </a:r>
            <a:r>
              <a:rPr lang="en-US" sz="1700" b="1" dirty="0">
                <a:solidFill>
                  <a:schemeClr val="bg2"/>
                </a:solidFill>
                <a:ea typeface="Arial Unicode MS" pitchFamily="34" charset="-128"/>
                <a:cs typeface="Arial Unicode MS" pitchFamily="34" charset="-128"/>
              </a:rPr>
              <a:t>framing bits, </a:t>
            </a:r>
            <a:r>
              <a:rPr lang="en-US" sz="1700" dirty="0">
                <a:solidFill>
                  <a:schemeClr val="bg2"/>
                </a:solidFill>
                <a:ea typeface="Arial Unicode MS" pitchFamily="34" charset="-128"/>
                <a:cs typeface="Arial Unicode MS" pitchFamily="34" charset="-128"/>
              </a:rPr>
              <a:t>follow a </a:t>
            </a:r>
            <a:r>
              <a:rPr lang="en-US" sz="1700" b="1" dirty="0">
                <a:solidFill>
                  <a:schemeClr val="bg2"/>
                </a:solidFill>
                <a:ea typeface="Arial Unicode MS" pitchFamily="34" charset="-128"/>
                <a:cs typeface="Arial Unicode MS" pitchFamily="34" charset="-128"/>
              </a:rPr>
              <a:t>pattern, </a:t>
            </a:r>
            <a:r>
              <a:rPr lang="en-US" sz="1700" dirty="0">
                <a:solidFill>
                  <a:schemeClr val="bg2"/>
                </a:solidFill>
                <a:ea typeface="Arial Unicode MS" pitchFamily="34" charset="-128"/>
                <a:cs typeface="Arial Unicode MS" pitchFamily="34" charset="-128"/>
              </a:rPr>
              <a:t>frame to frame, that </a:t>
            </a:r>
            <a:r>
              <a:rPr lang="en-US" sz="1700" b="1" dirty="0">
                <a:solidFill>
                  <a:schemeClr val="bg2"/>
                </a:solidFill>
                <a:ea typeface="Arial Unicode MS" pitchFamily="34" charset="-128"/>
                <a:cs typeface="Arial Unicode MS" pitchFamily="34" charset="-128"/>
              </a:rPr>
              <a:t>allows</a:t>
            </a:r>
            <a:r>
              <a:rPr lang="en-US" sz="1700" dirty="0">
                <a:solidFill>
                  <a:schemeClr val="bg2"/>
                </a:solidFill>
                <a:ea typeface="Arial Unicode MS" pitchFamily="34" charset="-128"/>
                <a:cs typeface="Arial Unicode MS" pitchFamily="34" charset="-128"/>
              </a:rPr>
              <a:t> the </a:t>
            </a:r>
            <a:r>
              <a:rPr lang="en-US" sz="1700" b="1" dirty="0" err="1">
                <a:solidFill>
                  <a:schemeClr val="bg2"/>
                </a:solidFill>
                <a:ea typeface="Arial Unicode MS" pitchFamily="34" charset="-128"/>
                <a:cs typeface="Arial Unicode MS" pitchFamily="34" charset="-128"/>
              </a:rPr>
              <a:t>demultiplexer</a:t>
            </a:r>
            <a:r>
              <a:rPr lang="en-US" sz="1700" dirty="0">
                <a:solidFill>
                  <a:schemeClr val="bg2"/>
                </a:solidFill>
                <a:ea typeface="Arial Unicode MS" pitchFamily="34" charset="-128"/>
                <a:cs typeface="Arial Unicode MS" pitchFamily="34" charset="-128"/>
              </a:rPr>
              <a:t> </a:t>
            </a:r>
            <a:r>
              <a:rPr lang="en-US" sz="1700" b="1" dirty="0">
                <a:solidFill>
                  <a:schemeClr val="bg2"/>
                </a:solidFill>
                <a:ea typeface="Arial Unicode MS" pitchFamily="34" charset="-128"/>
                <a:cs typeface="Arial Unicode MS" pitchFamily="34" charset="-128"/>
              </a:rPr>
              <a:t>to synchronize </a:t>
            </a:r>
            <a:r>
              <a:rPr lang="en-US" sz="1700" dirty="0">
                <a:solidFill>
                  <a:schemeClr val="bg2"/>
                </a:solidFill>
                <a:ea typeface="Arial Unicode MS" pitchFamily="34" charset="-128"/>
                <a:cs typeface="Arial Unicode MS" pitchFamily="34" charset="-128"/>
              </a:rPr>
              <a:t>with the </a:t>
            </a:r>
            <a:r>
              <a:rPr lang="en-US" sz="1700" b="1" dirty="0">
                <a:solidFill>
                  <a:schemeClr val="bg2"/>
                </a:solidFill>
                <a:ea typeface="Arial Unicode MS" pitchFamily="34" charset="-128"/>
                <a:cs typeface="Arial Unicode MS" pitchFamily="34" charset="-128"/>
              </a:rPr>
              <a:t>incoming stream </a:t>
            </a:r>
            <a:r>
              <a:rPr lang="en-US" sz="1700" dirty="0">
                <a:solidFill>
                  <a:schemeClr val="bg2"/>
                </a:solidFill>
                <a:ea typeface="Arial Unicode MS" pitchFamily="34" charset="-128"/>
                <a:cs typeface="Arial Unicode MS" pitchFamily="34" charset="-128"/>
              </a:rPr>
              <a:t>so that it can </a:t>
            </a:r>
            <a:r>
              <a:rPr lang="en-US" sz="1700" b="1" dirty="0">
                <a:solidFill>
                  <a:schemeClr val="bg2"/>
                </a:solidFill>
                <a:ea typeface="Arial Unicode MS" pitchFamily="34" charset="-128"/>
                <a:cs typeface="Arial Unicode MS" pitchFamily="34" charset="-128"/>
              </a:rPr>
              <a:t>separate</a:t>
            </a:r>
            <a:r>
              <a:rPr lang="en-US" sz="1700" dirty="0">
                <a:solidFill>
                  <a:schemeClr val="bg2"/>
                </a:solidFill>
                <a:ea typeface="Arial Unicode MS" pitchFamily="34" charset="-128"/>
                <a:cs typeface="Arial Unicode MS" pitchFamily="34" charset="-128"/>
              </a:rPr>
              <a:t> the time slots </a:t>
            </a:r>
            <a:r>
              <a:rPr lang="en-US" sz="1700" b="1" dirty="0">
                <a:solidFill>
                  <a:schemeClr val="bg2"/>
                </a:solidFill>
                <a:ea typeface="Arial Unicode MS" pitchFamily="34" charset="-128"/>
                <a:cs typeface="Arial Unicode MS" pitchFamily="34" charset="-128"/>
              </a:rPr>
              <a:t>accurately. </a:t>
            </a:r>
          </a:p>
          <a:p>
            <a:pPr algn="just">
              <a:defRPr/>
            </a:pPr>
            <a:r>
              <a:rPr lang="en-US" sz="1700" dirty="0">
                <a:solidFill>
                  <a:schemeClr val="bg2"/>
                </a:solidFill>
                <a:ea typeface="Arial Unicode MS" pitchFamily="34" charset="-128"/>
                <a:cs typeface="Arial Unicode MS" pitchFamily="34" charset="-128"/>
              </a:rPr>
              <a:t>In most cases, this synchronization information consists of </a:t>
            </a:r>
            <a:r>
              <a:rPr lang="en-US" sz="1700" b="1" i="1" dirty="0">
                <a:solidFill>
                  <a:schemeClr val="bg2"/>
                </a:solidFill>
                <a:ea typeface="Arial Unicode MS" pitchFamily="34" charset="-128"/>
                <a:cs typeface="Arial Unicode MS" pitchFamily="34" charset="-128"/>
              </a:rPr>
              <a:t>1 bit </a:t>
            </a:r>
            <a:r>
              <a:rPr lang="en-US" sz="1700" b="1" dirty="0">
                <a:solidFill>
                  <a:schemeClr val="bg2"/>
                </a:solidFill>
                <a:ea typeface="Arial Unicode MS" pitchFamily="34" charset="-128"/>
                <a:cs typeface="Arial Unicode MS" pitchFamily="34" charset="-128"/>
              </a:rPr>
              <a:t>per frame, </a:t>
            </a:r>
            <a:r>
              <a:rPr lang="en-US" sz="1700" dirty="0">
                <a:solidFill>
                  <a:schemeClr val="bg2"/>
                </a:solidFill>
                <a:ea typeface="Arial Unicode MS" pitchFamily="34" charset="-128"/>
                <a:cs typeface="Arial Unicode MS" pitchFamily="34" charset="-128"/>
              </a:rPr>
              <a:t>alternating between </a:t>
            </a:r>
            <a:r>
              <a:rPr lang="en-US" sz="1700" b="1" i="1" dirty="0">
                <a:solidFill>
                  <a:schemeClr val="bg2"/>
                </a:solidFill>
                <a:ea typeface="Arial Unicode MS" pitchFamily="34" charset="-128"/>
                <a:cs typeface="Arial Unicode MS" pitchFamily="34" charset="-128"/>
              </a:rPr>
              <a:t>0</a:t>
            </a:r>
            <a:r>
              <a:rPr lang="en-US" sz="1700" b="1" dirty="0">
                <a:solidFill>
                  <a:schemeClr val="bg2"/>
                </a:solidFill>
                <a:ea typeface="Arial Unicode MS" pitchFamily="34" charset="-128"/>
                <a:cs typeface="Arial Unicode MS" pitchFamily="34" charset="-128"/>
              </a:rPr>
              <a:t> </a:t>
            </a:r>
            <a:r>
              <a:rPr lang="en-US" sz="1700" dirty="0">
                <a:solidFill>
                  <a:schemeClr val="bg2"/>
                </a:solidFill>
                <a:ea typeface="Arial Unicode MS" pitchFamily="34" charset="-128"/>
                <a:cs typeface="Arial Unicode MS" pitchFamily="34" charset="-128"/>
              </a:rPr>
              <a:t>and</a:t>
            </a:r>
            <a:r>
              <a:rPr lang="en-US" sz="1700" b="1" dirty="0">
                <a:solidFill>
                  <a:schemeClr val="bg2"/>
                </a:solidFill>
                <a:ea typeface="Arial Unicode MS" pitchFamily="34" charset="-128"/>
                <a:cs typeface="Arial Unicode MS" pitchFamily="34" charset="-128"/>
              </a:rPr>
              <a:t> </a:t>
            </a:r>
            <a:r>
              <a:rPr lang="en-US" sz="1700" b="1" i="1" dirty="0">
                <a:solidFill>
                  <a:schemeClr val="bg2"/>
                </a:solidFill>
                <a:ea typeface="Arial Unicode MS" pitchFamily="34" charset="-128"/>
                <a:cs typeface="Arial Unicode MS" pitchFamily="34" charset="-128"/>
              </a:rPr>
              <a:t>1</a:t>
            </a:r>
            <a:r>
              <a:rPr lang="en-US" sz="1700" dirty="0">
                <a:solidFill>
                  <a:schemeClr val="bg2"/>
                </a:solidFill>
                <a:ea typeface="Arial Unicode MS" pitchFamily="34" charset="-128"/>
                <a:cs typeface="Arial Unicode MS" pitchFamily="34" charset="-128"/>
              </a:rPr>
              <a:t>, as shown in </a:t>
            </a:r>
            <a:r>
              <a:rPr lang="en-US" sz="1700" b="1" i="1" dirty="0">
                <a:solidFill>
                  <a:schemeClr val="bg2"/>
                </a:solidFill>
                <a:ea typeface="Arial Unicode MS" pitchFamily="34" charset="-128"/>
                <a:cs typeface="Arial Unicode MS" pitchFamily="34" charset="-128"/>
              </a:rPr>
              <a:t>Figure 24.</a:t>
            </a: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endParaRPr lang="en-US" sz="1800" b="1" i="1" dirty="0">
              <a:solidFill>
                <a:schemeClr val="bg2"/>
              </a:solidFill>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08631" y="5084616"/>
            <a:ext cx="6283325" cy="135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854600" y="6476364"/>
            <a:ext cx="3191386"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24: </a:t>
            </a:r>
            <a:r>
              <a:rPr lang="en-US" b="1" i="1" dirty="0" err="1">
                <a:solidFill>
                  <a:prstClr val="black"/>
                </a:solidFill>
                <a:latin typeface="Calibri" pitchFamily="34" charset="0"/>
              </a:rPr>
              <a:t>Multislot</a:t>
            </a:r>
            <a:r>
              <a:rPr lang="en-US" b="1" i="1" dirty="0">
                <a:solidFill>
                  <a:prstClr val="black"/>
                </a:solidFill>
                <a:latin typeface="Calibri" pitchFamily="34" charset="0"/>
              </a:rPr>
              <a:t> Multiplexing.</a:t>
            </a:r>
            <a:endParaRPr lang="en-US" sz="2800" b="1" u="sng" dirty="0">
              <a:solidFill>
                <a:prstClr val="black"/>
              </a:solidFill>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0630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Mathematical Problem</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540326" y="1266460"/>
            <a:ext cx="8024767" cy="4524315"/>
          </a:xfrm>
          <a:prstGeom prst="rect">
            <a:avLst/>
          </a:prstGeom>
        </p:spPr>
        <p:txBody>
          <a:bodyPr wrap="square">
            <a:spAutoFit/>
          </a:bodyPr>
          <a:lstStyle/>
          <a:p>
            <a:pPr algn="just">
              <a:defRPr/>
            </a:pPr>
            <a:r>
              <a:rPr lang="en-US" b="1" u="sng" dirty="0">
                <a:solidFill>
                  <a:schemeClr val="bg2"/>
                </a:solidFill>
                <a:latin typeface="Arial Narrow" pitchFamily="34" charset="0"/>
                <a:ea typeface="Arial Unicode MS" pitchFamily="34" charset="-128"/>
                <a:cs typeface="Arial Unicode MS" pitchFamily="34" charset="-128"/>
              </a:rPr>
              <a:t>Example 10:</a:t>
            </a: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r>
              <a:rPr lang="en-US" dirty="0">
                <a:solidFill>
                  <a:schemeClr val="bg2"/>
                </a:solidFill>
                <a:latin typeface="Arial Narrow" pitchFamily="34" charset="0"/>
                <a:ea typeface="Arial Unicode MS" pitchFamily="34" charset="-128"/>
                <a:cs typeface="Arial Unicode MS" pitchFamily="34" charset="-128"/>
              </a:rPr>
              <a:t>We have </a:t>
            </a:r>
            <a:r>
              <a:rPr lang="en-US" b="1" dirty="0">
                <a:solidFill>
                  <a:schemeClr val="bg2"/>
                </a:solidFill>
                <a:latin typeface="Arial Narrow" pitchFamily="34" charset="0"/>
                <a:ea typeface="Arial Unicode MS" pitchFamily="34" charset="-128"/>
                <a:cs typeface="Arial Unicode MS" pitchFamily="34" charset="-128"/>
              </a:rPr>
              <a:t>four sources, </a:t>
            </a:r>
            <a:r>
              <a:rPr lang="en-US" dirty="0">
                <a:solidFill>
                  <a:schemeClr val="bg2"/>
                </a:solidFill>
                <a:latin typeface="Arial Narrow" pitchFamily="34" charset="0"/>
                <a:ea typeface="Arial Unicode MS" pitchFamily="34" charset="-128"/>
                <a:cs typeface="Arial Unicode MS" pitchFamily="34" charset="-128"/>
              </a:rPr>
              <a:t>each creating </a:t>
            </a:r>
            <a:r>
              <a:rPr lang="en-US" b="1" dirty="0">
                <a:solidFill>
                  <a:schemeClr val="bg2"/>
                </a:solidFill>
                <a:latin typeface="Arial Narrow" pitchFamily="34" charset="0"/>
                <a:ea typeface="Arial Unicode MS" pitchFamily="34" charset="-128"/>
                <a:cs typeface="Arial Unicode MS" pitchFamily="34" charset="-128"/>
              </a:rPr>
              <a:t>250</a:t>
            </a:r>
            <a:r>
              <a:rPr lang="en-US" b="1" i="1" dirty="0">
                <a:solidFill>
                  <a:schemeClr val="bg2"/>
                </a:solidFill>
                <a:latin typeface="Arial Narrow" pitchFamily="34" charset="0"/>
                <a:ea typeface="Arial Unicode MS" pitchFamily="34" charset="-128"/>
                <a:cs typeface="Arial Unicode MS" pitchFamily="34" charset="-128"/>
              </a:rPr>
              <a:t> 8-bit </a:t>
            </a:r>
            <a:r>
              <a:rPr lang="en-US" dirty="0">
                <a:solidFill>
                  <a:schemeClr val="bg2"/>
                </a:solidFill>
                <a:latin typeface="Arial Narrow" pitchFamily="34" charset="0"/>
                <a:ea typeface="Arial Unicode MS" pitchFamily="34" charset="-128"/>
                <a:cs typeface="Arial Unicode MS" pitchFamily="34" charset="-128"/>
              </a:rPr>
              <a:t>characters per second. If the </a:t>
            </a:r>
            <a:r>
              <a:rPr lang="en-US" b="1" dirty="0">
                <a:solidFill>
                  <a:schemeClr val="bg2"/>
                </a:solidFill>
                <a:latin typeface="Arial Narrow" pitchFamily="34" charset="0"/>
                <a:ea typeface="Arial Unicode MS" pitchFamily="34" charset="-128"/>
                <a:cs typeface="Arial Unicode MS" pitchFamily="34" charset="-128"/>
              </a:rPr>
              <a:t>interleaved</a:t>
            </a:r>
            <a:r>
              <a:rPr lang="en-US" dirty="0">
                <a:solidFill>
                  <a:schemeClr val="bg2"/>
                </a:solidFill>
                <a:latin typeface="Arial Narrow" pitchFamily="34" charset="0"/>
                <a:ea typeface="Arial Unicode MS" pitchFamily="34" charset="-128"/>
                <a:cs typeface="Arial Unicode MS" pitchFamily="34" charset="-128"/>
              </a:rPr>
              <a:t> unit is a </a:t>
            </a:r>
            <a:r>
              <a:rPr lang="en-US" b="1" dirty="0">
                <a:solidFill>
                  <a:schemeClr val="bg2"/>
                </a:solidFill>
                <a:latin typeface="Arial Narrow" pitchFamily="34" charset="0"/>
                <a:ea typeface="Arial Unicode MS" pitchFamily="34" charset="-128"/>
                <a:cs typeface="Arial Unicode MS" pitchFamily="34" charset="-128"/>
              </a:rPr>
              <a:t>character</a:t>
            </a:r>
            <a:r>
              <a:rPr lang="en-US" dirty="0">
                <a:solidFill>
                  <a:schemeClr val="bg2"/>
                </a:solidFill>
                <a:latin typeface="Arial Narrow" pitchFamily="34" charset="0"/>
                <a:ea typeface="Arial Unicode MS" pitchFamily="34" charset="-128"/>
                <a:cs typeface="Arial Unicode MS" pitchFamily="34" charset="-128"/>
              </a:rPr>
              <a:t> and </a:t>
            </a:r>
            <a:r>
              <a:rPr lang="en-US" b="1" i="1" dirty="0">
                <a:solidFill>
                  <a:schemeClr val="bg2"/>
                </a:solidFill>
                <a:latin typeface="Arial Narrow" pitchFamily="34" charset="0"/>
                <a:ea typeface="Arial Unicode MS" pitchFamily="34" charset="-128"/>
                <a:cs typeface="Arial Unicode MS" pitchFamily="34" charset="-128"/>
              </a:rPr>
              <a:t>1</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synchronizing</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bit</a:t>
            </a:r>
            <a:r>
              <a:rPr lang="en-US" dirty="0">
                <a:solidFill>
                  <a:schemeClr val="bg2"/>
                </a:solidFill>
                <a:latin typeface="Arial Narrow" pitchFamily="34" charset="0"/>
                <a:ea typeface="Arial Unicode MS" pitchFamily="34" charset="-128"/>
                <a:cs typeface="Arial Unicode MS" pitchFamily="34" charset="-128"/>
              </a:rPr>
              <a:t> is </a:t>
            </a:r>
            <a:r>
              <a:rPr lang="en-US" b="1" dirty="0">
                <a:solidFill>
                  <a:schemeClr val="bg2"/>
                </a:solidFill>
                <a:latin typeface="Arial Narrow" pitchFamily="34" charset="0"/>
                <a:ea typeface="Arial Unicode MS" pitchFamily="34" charset="-128"/>
                <a:cs typeface="Arial Unicode MS" pitchFamily="34" charset="-128"/>
              </a:rPr>
              <a:t>added</a:t>
            </a:r>
            <a:r>
              <a:rPr lang="en-US" dirty="0">
                <a:solidFill>
                  <a:schemeClr val="bg2"/>
                </a:solidFill>
                <a:latin typeface="Arial Narrow" pitchFamily="34" charset="0"/>
                <a:ea typeface="Arial Unicode MS" pitchFamily="34" charset="-128"/>
                <a:cs typeface="Arial Unicode MS" pitchFamily="34" charset="-128"/>
              </a:rPr>
              <a:t> to each frame, find </a:t>
            </a:r>
            <a:r>
              <a:rPr lang="en-US" b="1" dirty="0">
                <a:solidFill>
                  <a:schemeClr val="bg2"/>
                </a:solidFill>
                <a:latin typeface="Arial Narrow" pitchFamily="34" charset="0"/>
                <a:ea typeface="Arial Unicode MS" pitchFamily="34" charset="-128"/>
                <a:cs typeface="Arial Unicode MS" pitchFamily="34" charset="-128"/>
              </a:rPr>
              <a:t>(a) the data rate of each source, (b) the duration of each character in each source, (c) the frame rate, (d) the duration of each frame, (e) the number of bits in each frame</a:t>
            </a:r>
          </a:p>
          <a:p>
            <a:pPr algn="just">
              <a:defRPr/>
            </a:pPr>
            <a:r>
              <a:rPr lang="en-US" b="1" u="sng" dirty="0">
                <a:solidFill>
                  <a:schemeClr val="bg2"/>
                </a:solidFill>
                <a:latin typeface="Arial Narrow" pitchFamily="34" charset="0"/>
                <a:ea typeface="Arial Unicode MS" pitchFamily="34" charset="-128"/>
                <a:cs typeface="Arial Unicode MS" pitchFamily="34" charset="-128"/>
              </a:rPr>
              <a:t>Solution:</a:t>
            </a: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a. </a:t>
            </a:r>
            <a:r>
              <a:rPr lang="en-US" dirty="0">
                <a:solidFill>
                  <a:schemeClr val="bg2"/>
                </a:solidFill>
                <a:latin typeface="Arial Narrow" pitchFamily="34" charset="0"/>
                <a:ea typeface="Arial Unicode MS" pitchFamily="34" charset="-128"/>
                <a:cs typeface="Arial Unicode MS" pitchFamily="34" charset="-128"/>
              </a:rPr>
              <a:t>The </a:t>
            </a:r>
            <a:r>
              <a:rPr lang="en-US" b="1" dirty="0">
                <a:solidFill>
                  <a:schemeClr val="bg2"/>
                </a:solidFill>
                <a:latin typeface="Arial Narrow" pitchFamily="34" charset="0"/>
                <a:ea typeface="Arial Unicode MS" pitchFamily="34" charset="-128"/>
                <a:cs typeface="Arial Unicode MS" pitchFamily="34" charset="-128"/>
              </a:rPr>
              <a:t>data rate </a:t>
            </a:r>
            <a:r>
              <a:rPr lang="en-US" dirty="0">
                <a:solidFill>
                  <a:schemeClr val="bg2"/>
                </a:solidFill>
                <a:latin typeface="Arial Narrow" pitchFamily="34" charset="0"/>
                <a:ea typeface="Arial Unicode MS" pitchFamily="34" charset="-128"/>
                <a:cs typeface="Arial Unicode MS" pitchFamily="34" charset="-128"/>
              </a:rPr>
              <a:t>of each source is </a:t>
            </a:r>
            <a:r>
              <a:rPr lang="en-US" b="1" i="1" dirty="0">
                <a:solidFill>
                  <a:schemeClr val="bg2"/>
                </a:solidFill>
                <a:latin typeface="Arial Narrow" pitchFamily="34" charset="0"/>
                <a:ea typeface="Arial Unicode MS" pitchFamily="34" charset="-128"/>
                <a:cs typeface="Arial Unicode MS" pitchFamily="34" charset="-128"/>
              </a:rPr>
              <a:t>250 × 8 = 2000 bps = 2 kbps.</a:t>
            </a: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b. </a:t>
            </a:r>
            <a:r>
              <a:rPr lang="en-US" dirty="0">
                <a:solidFill>
                  <a:schemeClr val="bg2"/>
                </a:solidFill>
                <a:latin typeface="Arial Narrow" pitchFamily="34" charset="0"/>
                <a:ea typeface="Arial Unicode MS" pitchFamily="34" charset="-128"/>
                <a:cs typeface="Arial Unicode MS" pitchFamily="34" charset="-128"/>
              </a:rPr>
              <a:t>Each source sends </a:t>
            </a:r>
            <a:r>
              <a:rPr lang="en-US" b="1" i="1" dirty="0">
                <a:solidFill>
                  <a:schemeClr val="bg2"/>
                </a:solidFill>
                <a:latin typeface="Arial Narrow" pitchFamily="34" charset="0"/>
                <a:ea typeface="Arial Unicode MS" pitchFamily="34" charset="-128"/>
                <a:cs typeface="Arial Unicode MS" pitchFamily="34" charset="-128"/>
              </a:rPr>
              <a:t>250 characters per second; </a:t>
            </a:r>
            <a:r>
              <a:rPr lang="en-US" dirty="0">
                <a:solidFill>
                  <a:schemeClr val="bg2"/>
                </a:solidFill>
                <a:latin typeface="Arial Narrow" pitchFamily="34" charset="0"/>
                <a:ea typeface="Arial Unicode MS" pitchFamily="34" charset="-128"/>
                <a:cs typeface="Arial Unicode MS" pitchFamily="34" charset="-128"/>
              </a:rPr>
              <a:t>therefore, the </a:t>
            </a:r>
            <a:r>
              <a:rPr lang="en-US" b="1" dirty="0">
                <a:solidFill>
                  <a:schemeClr val="bg2"/>
                </a:solidFill>
                <a:latin typeface="Arial Narrow" pitchFamily="34" charset="0"/>
                <a:ea typeface="Arial Unicode MS" pitchFamily="34" charset="-128"/>
                <a:cs typeface="Arial Unicode MS" pitchFamily="34" charset="-128"/>
              </a:rPr>
              <a:t>duration</a:t>
            </a:r>
            <a:r>
              <a:rPr lang="en-US" dirty="0">
                <a:solidFill>
                  <a:schemeClr val="bg2"/>
                </a:solidFill>
                <a:latin typeface="Arial Narrow" pitchFamily="34" charset="0"/>
                <a:ea typeface="Arial Unicode MS" pitchFamily="34" charset="-128"/>
                <a:cs typeface="Arial Unicode MS" pitchFamily="34" charset="-128"/>
              </a:rPr>
              <a:t> of a character is </a:t>
            </a:r>
            <a:r>
              <a:rPr lang="en-US" b="1" i="1" dirty="0">
                <a:solidFill>
                  <a:schemeClr val="bg2"/>
                </a:solidFill>
                <a:latin typeface="Arial Narrow" pitchFamily="34" charset="0"/>
                <a:ea typeface="Arial Unicode MS" pitchFamily="34" charset="-128"/>
                <a:cs typeface="Arial Unicode MS" pitchFamily="34" charset="-128"/>
              </a:rPr>
              <a:t>1/250 s, or 4 </a:t>
            </a:r>
            <a:r>
              <a:rPr lang="en-US" b="1" i="1" dirty="0" err="1">
                <a:solidFill>
                  <a:schemeClr val="bg2"/>
                </a:solidFill>
                <a:latin typeface="Arial Narrow" pitchFamily="34" charset="0"/>
                <a:ea typeface="Arial Unicode MS" pitchFamily="34" charset="-128"/>
                <a:cs typeface="Arial Unicode MS" pitchFamily="34" charset="-128"/>
              </a:rPr>
              <a:t>ms.</a:t>
            </a:r>
            <a:endParaRPr lang="en-US" b="1" i="1" dirty="0">
              <a:solidFill>
                <a:schemeClr val="bg2"/>
              </a:solidFill>
              <a:latin typeface="Arial Narrow" pitchFamily="34" charset="0"/>
              <a:ea typeface="Arial Unicode MS" pitchFamily="34" charset="-128"/>
              <a:cs typeface="Arial Unicode MS" pitchFamily="34" charset="-128"/>
            </a:endParaRP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c. </a:t>
            </a:r>
            <a:r>
              <a:rPr lang="en-US" dirty="0">
                <a:solidFill>
                  <a:schemeClr val="bg2"/>
                </a:solidFill>
                <a:latin typeface="Arial Narrow" pitchFamily="34" charset="0"/>
                <a:ea typeface="Arial Unicode MS" pitchFamily="34" charset="-128"/>
                <a:cs typeface="Arial Unicode MS" pitchFamily="34" charset="-128"/>
              </a:rPr>
              <a:t>Frame rate is same as the input source rate, which means the link needs to send </a:t>
            </a:r>
            <a:r>
              <a:rPr lang="en-US" b="1" i="1" dirty="0">
                <a:solidFill>
                  <a:schemeClr val="bg2"/>
                </a:solidFill>
                <a:latin typeface="Arial Narrow" pitchFamily="34" charset="0"/>
                <a:ea typeface="Arial Unicode MS" pitchFamily="34" charset="-128"/>
                <a:cs typeface="Arial Unicode MS" pitchFamily="34" charset="-128"/>
              </a:rPr>
              <a:t>250 frames per second </a:t>
            </a:r>
            <a:r>
              <a:rPr lang="en-US" dirty="0">
                <a:solidFill>
                  <a:schemeClr val="bg2"/>
                </a:solidFill>
                <a:latin typeface="Arial Narrow" pitchFamily="34" charset="0"/>
                <a:ea typeface="Arial Unicode MS" pitchFamily="34" charset="-128"/>
                <a:cs typeface="Arial Unicode MS" pitchFamily="34" charset="-128"/>
              </a:rPr>
              <a:t>to keep the transmission rate of each source.</a:t>
            </a:r>
          </a:p>
          <a:p>
            <a:pPr marL="69850" algn="just">
              <a:defRPr/>
            </a:pP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d. </a:t>
            </a:r>
            <a:r>
              <a:rPr lang="en-US" dirty="0">
                <a:solidFill>
                  <a:schemeClr val="bg2"/>
                </a:solidFill>
                <a:latin typeface="Arial Narrow" pitchFamily="34" charset="0"/>
                <a:ea typeface="Arial Unicode MS" pitchFamily="34" charset="-128"/>
                <a:cs typeface="Arial Unicode MS" pitchFamily="34" charset="-128"/>
              </a:rPr>
              <a:t>The </a:t>
            </a:r>
            <a:r>
              <a:rPr lang="en-US" b="1" dirty="0">
                <a:solidFill>
                  <a:schemeClr val="bg2"/>
                </a:solidFill>
                <a:latin typeface="Arial Narrow" pitchFamily="34" charset="0"/>
                <a:ea typeface="Arial Unicode MS" pitchFamily="34" charset="-128"/>
                <a:cs typeface="Arial Unicode MS" pitchFamily="34" charset="-128"/>
              </a:rPr>
              <a:t>duration</a:t>
            </a:r>
            <a:r>
              <a:rPr lang="en-US" dirty="0">
                <a:solidFill>
                  <a:schemeClr val="bg2"/>
                </a:solidFill>
                <a:latin typeface="Arial Narrow" pitchFamily="34" charset="0"/>
                <a:ea typeface="Arial Unicode MS" pitchFamily="34" charset="-128"/>
                <a:cs typeface="Arial Unicode MS" pitchFamily="34" charset="-128"/>
              </a:rPr>
              <a:t> of each frame is </a:t>
            </a:r>
            <a:r>
              <a:rPr lang="en-US" b="1" i="1" dirty="0">
                <a:solidFill>
                  <a:schemeClr val="bg2"/>
                </a:solidFill>
                <a:latin typeface="Arial Narrow" pitchFamily="34" charset="0"/>
                <a:ea typeface="Arial Unicode MS" pitchFamily="34" charset="-128"/>
                <a:cs typeface="Arial Unicode MS" pitchFamily="34" charset="-128"/>
              </a:rPr>
              <a:t>1/250 s, or 4 </a:t>
            </a:r>
            <a:r>
              <a:rPr lang="en-US" b="1" i="1" dirty="0" err="1">
                <a:solidFill>
                  <a:schemeClr val="bg2"/>
                </a:solidFill>
                <a:latin typeface="Arial Narrow" pitchFamily="34" charset="0"/>
                <a:ea typeface="Arial Unicode MS" pitchFamily="34" charset="-128"/>
                <a:cs typeface="Arial Unicode MS" pitchFamily="34" charset="-128"/>
              </a:rPr>
              <a:t>ms.</a:t>
            </a:r>
            <a:r>
              <a:rPr lang="en-US" b="1" i="1" dirty="0">
                <a:solidFill>
                  <a:schemeClr val="bg2"/>
                </a:solidFill>
                <a:latin typeface="Arial Narrow" pitchFamily="34" charset="0"/>
                <a:ea typeface="Arial Unicode MS" pitchFamily="34" charset="-128"/>
                <a:cs typeface="Arial Unicode MS" pitchFamily="34" charset="-128"/>
              </a:rPr>
              <a:t> </a:t>
            </a:r>
            <a:r>
              <a:rPr lang="en-US" dirty="0">
                <a:solidFill>
                  <a:schemeClr val="bg2"/>
                </a:solidFill>
                <a:latin typeface="Arial Narrow" pitchFamily="34" charset="0"/>
                <a:ea typeface="Arial Unicode MS" pitchFamily="34" charset="-128"/>
                <a:cs typeface="Arial Unicode MS" pitchFamily="34" charset="-128"/>
              </a:rPr>
              <a:t>Note that the </a:t>
            </a:r>
            <a:r>
              <a:rPr lang="en-US" b="1" dirty="0">
                <a:solidFill>
                  <a:schemeClr val="bg2"/>
                </a:solidFill>
                <a:latin typeface="Arial Narrow" pitchFamily="34" charset="0"/>
                <a:ea typeface="Arial Unicode MS" pitchFamily="34" charset="-128"/>
                <a:cs typeface="Arial Unicode MS" pitchFamily="34" charset="-128"/>
              </a:rPr>
              <a:t>duration</a:t>
            </a:r>
            <a:r>
              <a:rPr lang="en-US" dirty="0">
                <a:solidFill>
                  <a:schemeClr val="bg2"/>
                </a:solidFill>
                <a:latin typeface="Arial Narrow" pitchFamily="34" charset="0"/>
                <a:ea typeface="Arial Unicode MS" pitchFamily="34" charset="-128"/>
                <a:cs typeface="Arial Unicode MS" pitchFamily="34" charset="-128"/>
              </a:rPr>
              <a:t> of each frame is the </a:t>
            </a:r>
            <a:r>
              <a:rPr lang="en-US" b="1" dirty="0">
                <a:solidFill>
                  <a:schemeClr val="bg2"/>
                </a:solidFill>
                <a:latin typeface="Arial Narrow" pitchFamily="34" charset="0"/>
                <a:ea typeface="Arial Unicode MS" pitchFamily="34" charset="-128"/>
                <a:cs typeface="Arial Unicode MS" pitchFamily="34" charset="-128"/>
              </a:rPr>
              <a:t>same</a:t>
            </a:r>
            <a:r>
              <a:rPr lang="en-US" dirty="0">
                <a:solidFill>
                  <a:schemeClr val="bg2"/>
                </a:solidFill>
                <a:latin typeface="Arial Narrow" pitchFamily="34" charset="0"/>
                <a:ea typeface="Arial Unicode MS" pitchFamily="34" charset="-128"/>
                <a:cs typeface="Arial Unicode MS" pitchFamily="34" charset="-128"/>
              </a:rPr>
              <a:t> as the duration of </a:t>
            </a:r>
            <a:r>
              <a:rPr lang="en-US" b="1" dirty="0">
                <a:solidFill>
                  <a:schemeClr val="bg2"/>
                </a:solidFill>
                <a:latin typeface="Arial Narrow" pitchFamily="34" charset="0"/>
                <a:ea typeface="Arial Unicode MS" pitchFamily="34" charset="-128"/>
                <a:cs typeface="Arial Unicode MS" pitchFamily="34" charset="-128"/>
              </a:rPr>
              <a:t>each character </a:t>
            </a:r>
            <a:r>
              <a:rPr lang="en-US" dirty="0">
                <a:solidFill>
                  <a:schemeClr val="bg2"/>
                </a:solidFill>
                <a:latin typeface="Arial Narrow" pitchFamily="34" charset="0"/>
                <a:ea typeface="Arial Unicode MS" pitchFamily="34" charset="-128"/>
                <a:cs typeface="Arial Unicode MS" pitchFamily="34" charset="-128"/>
              </a:rPr>
              <a:t>coming from each source.</a:t>
            </a: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e. </a:t>
            </a:r>
            <a:r>
              <a:rPr lang="en-US" dirty="0">
                <a:solidFill>
                  <a:schemeClr val="bg2"/>
                </a:solidFill>
                <a:latin typeface="Arial Narrow" pitchFamily="34" charset="0"/>
                <a:ea typeface="Arial Unicode MS" pitchFamily="34" charset="-128"/>
                <a:cs typeface="Arial Unicode MS" pitchFamily="34" charset="-128"/>
              </a:rPr>
              <a:t>Each frame </a:t>
            </a:r>
            <a:r>
              <a:rPr lang="en-US" b="1" dirty="0">
                <a:solidFill>
                  <a:schemeClr val="bg2"/>
                </a:solidFill>
                <a:latin typeface="Arial Narrow" pitchFamily="34" charset="0"/>
                <a:ea typeface="Arial Unicode MS" pitchFamily="34" charset="-128"/>
                <a:cs typeface="Arial Unicode MS" pitchFamily="34" charset="-128"/>
              </a:rPr>
              <a:t>carries</a:t>
            </a:r>
            <a:r>
              <a:rPr lang="en-US" dirty="0">
                <a:solidFill>
                  <a:schemeClr val="bg2"/>
                </a:solidFill>
                <a:latin typeface="Arial Narrow" pitchFamily="34" charset="0"/>
                <a:ea typeface="Arial Unicode MS" pitchFamily="34" charset="-128"/>
                <a:cs typeface="Arial Unicode MS" pitchFamily="34" charset="-128"/>
              </a:rPr>
              <a:t> </a:t>
            </a:r>
            <a:r>
              <a:rPr lang="en-US" b="1" i="1" dirty="0">
                <a:solidFill>
                  <a:schemeClr val="bg2"/>
                </a:solidFill>
                <a:latin typeface="Arial Narrow" pitchFamily="34" charset="0"/>
                <a:ea typeface="Arial Unicode MS" pitchFamily="34" charset="-128"/>
                <a:cs typeface="Arial Unicode MS" pitchFamily="34" charset="-128"/>
              </a:rPr>
              <a:t>4</a:t>
            </a:r>
            <a:r>
              <a:rPr lang="en-US" dirty="0">
                <a:solidFill>
                  <a:schemeClr val="bg2"/>
                </a:solidFill>
                <a:latin typeface="Arial Narrow" pitchFamily="34" charset="0"/>
                <a:ea typeface="Arial Unicode MS" pitchFamily="34" charset="-128"/>
                <a:cs typeface="Arial Unicode MS" pitchFamily="34" charset="-128"/>
              </a:rPr>
              <a:t> </a:t>
            </a:r>
            <a:r>
              <a:rPr lang="en-US" b="1" i="1" dirty="0">
                <a:solidFill>
                  <a:schemeClr val="bg2"/>
                </a:solidFill>
                <a:latin typeface="Arial Narrow" pitchFamily="34" charset="0"/>
                <a:ea typeface="Arial Unicode MS" pitchFamily="34" charset="-128"/>
                <a:cs typeface="Arial Unicode MS" pitchFamily="34" charset="-128"/>
              </a:rPr>
              <a:t>characters</a:t>
            </a:r>
            <a:r>
              <a:rPr lang="en-US" dirty="0">
                <a:solidFill>
                  <a:schemeClr val="bg2"/>
                </a:solidFill>
                <a:latin typeface="Arial Narrow" pitchFamily="34" charset="0"/>
                <a:ea typeface="Arial Unicode MS" pitchFamily="34" charset="-128"/>
                <a:cs typeface="Arial Unicode MS" pitchFamily="34" charset="-128"/>
              </a:rPr>
              <a:t> and </a:t>
            </a:r>
            <a:r>
              <a:rPr lang="en-US" b="1" i="1" dirty="0">
                <a:solidFill>
                  <a:schemeClr val="bg2"/>
                </a:solidFill>
                <a:latin typeface="Arial Narrow" pitchFamily="34" charset="0"/>
                <a:ea typeface="Arial Unicode MS" pitchFamily="34" charset="-128"/>
                <a:cs typeface="Arial Unicode MS" pitchFamily="34" charset="-128"/>
              </a:rPr>
              <a:t>1 extra synchronizing bit. </a:t>
            </a:r>
            <a:r>
              <a:rPr lang="en-US" dirty="0">
                <a:solidFill>
                  <a:schemeClr val="bg2"/>
                </a:solidFill>
                <a:latin typeface="Arial Narrow" pitchFamily="34" charset="0"/>
                <a:ea typeface="Arial Unicode MS" pitchFamily="34" charset="-128"/>
                <a:cs typeface="Arial Unicode MS" pitchFamily="34" charset="-128"/>
              </a:rPr>
              <a:t>This means that each frame is  </a:t>
            </a:r>
            <a:r>
              <a:rPr lang="en-US" b="1" i="1" dirty="0">
                <a:solidFill>
                  <a:schemeClr val="bg2"/>
                </a:solidFill>
                <a:latin typeface="Arial Narrow" pitchFamily="34" charset="0"/>
                <a:ea typeface="Arial Unicode MS" pitchFamily="34" charset="-128"/>
                <a:cs typeface="Arial Unicode MS" pitchFamily="34" charset="-128"/>
              </a:rPr>
              <a:t>4 × 8 + 1 = 33 </a:t>
            </a:r>
            <a:r>
              <a:rPr lang="en-US" b="1" i="1">
                <a:solidFill>
                  <a:schemeClr val="bg2"/>
                </a:solidFill>
                <a:latin typeface="Arial Narrow" pitchFamily="34" charset="0"/>
                <a:ea typeface="Arial Unicode MS" pitchFamily="34" charset="-128"/>
                <a:cs typeface="Arial Unicode MS" pitchFamily="34" charset="-128"/>
              </a:rPr>
              <a:t>bits.</a:t>
            </a:r>
            <a:endParaRPr lang="en-US" b="1" i="1" dirty="0">
              <a:solidFill>
                <a:schemeClr val="bg2"/>
              </a:solidFill>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788208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Mathematical Problem</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3" y="1693316"/>
            <a:ext cx="8365161" cy="3139321"/>
          </a:xfrm>
          <a:prstGeom prst="rect">
            <a:avLst/>
          </a:prstGeom>
        </p:spPr>
        <p:txBody>
          <a:bodyPr wrap="square">
            <a:spAutoFit/>
          </a:bodyPr>
          <a:lstStyle/>
          <a:p>
            <a:pPr algn="just">
              <a:defRPr/>
            </a:pPr>
            <a:r>
              <a:rPr lang="en-US" b="1" u="sng" dirty="0">
                <a:solidFill>
                  <a:schemeClr val="bg2"/>
                </a:solidFill>
                <a:latin typeface="Arial Narrow" pitchFamily="34" charset="0"/>
                <a:ea typeface="Arial Unicode MS" pitchFamily="34" charset="-128"/>
                <a:cs typeface="Arial Unicode MS" pitchFamily="34" charset="-128"/>
              </a:rPr>
              <a:t>Example 11:</a:t>
            </a: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endParaRPr lang="en-US" b="1" dirty="0">
              <a:solidFill>
                <a:schemeClr val="bg2"/>
              </a:solidFill>
              <a:latin typeface="Arial Narrow" pitchFamily="34" charset="0"/>
              <a:ea typeface="Arial Unicode MS" pitchFamily="34" charset="-128"/>
              <a:cs typeface="Arial Unicode MS" pitchFamily="34" charset="-128"/>
            </a:endParaRPr>
          </a:p>
          <a:p>
            <a:pPr marL="69850" algn="just">
              <a:defRPr/>
            </a:pPr>
            <a:r>
              <a:rPr lang="en-US" b="1" dirty="0">
                <a:solidFill>
                  <a:schemeClr val="bg2"/>
                </a:solidFill>
                <a:latin typeface="Arial Narrow" pitchFamily="34" charset="0"/>
                <a:ea typeface="Arial Unicode MS" pitchFamily="34" charset="-128"/>
                <a:cs typeface="Arial Unicode MS" pitchFamily="34" charset="-128"/>
              </a:rPr>
              <a:t>Two channels, one</a:t>
            </a:r>
            <a:r>
              <a:rPr lang="en-US" dirty="0">
                <a:solidFill>
                  <a:schemeClr val="bg2"/>
                </a:solidFill>
                <a:latin typeface="Arial Narrow" pitchFamily="34" charset="0"/>
                <a:ea typeface="Arial Unicode MS" pitchFamily="34" charset="-128"/>
                <a:cs typeface="Arial Unicode MS" pitchFamily="34" charset="-128"/>
              </a:rPr>
              <a:t> with a </a:t>
            </a:r>
            <a:r>
              <a:rPr lang="en-US" b="1" dirty="0">
                <a:solidFill>
                  <a:schemeClr val="bg2"/>
                </a:solidFill>
                <a:latin typeface="Arial Narrow" pitchFamily="34" charset="0"/>
                <a:ea typeface="Arial Unicode MS" pitchFamily="34" charset="-128"/>
                <a:cs typeface="Arial Unicode MS" pitchFamily="34" charset="-128"/>
              </a:rPr>
              <a:t>bit rate </a:t>
            </a:r>
            <a:r>
              <a:rPr lang="en-US" dirty="0">
                <a:solidFill>
                  <a:schemeClr val="bg2"/>
                </a:solidFill>
                <a:latin typeface="Arial Narrow" pitchFamily="34" charset="0"/>
                <a:ea typeface="Arial Unicode MS" pitchFamily="34" charset="-128"/>
                <a:cs typeface="Arial Unicode MS" pitchFamily="34" charset="-128"/>
              </a:rPr>
              <a:t>of </a:t>
            </a:r>
            <a:r>
              <a:rPr lang="en-US" b="1" i="1" dirty="0">
                <a:solidFill>
                  <a:schemeClr val="bg2"/>
                </a:solidFill>
                <a:latin typeface="Arial Narrow" pitchFamily="34" charset="0"/>
                <a:ea typeface="Arial Unicode MS" pitchFamily="34" charset="-128"/>
                <a:cs typeface="Arial Unicode MS" pitchFamily="34" charset="-128"/>
              </a:rPr>
              <a:t>100 kbps </a:t>
            </a:r>
            <a:r>
              <a:rPr lang="en-US" dirty="0">
                <a:solidFill>
                  <a:schemeClr val="bg2"/>
                </a:solidFill>
                <a:latin typeface="Arial Narrow" pitchFamily="34" charset="0"/>
                <a:ea typeface="Arial Unicode MS" pitchFamily="34" charset="-128"/>
                <a:cs typeface="Arial Unicode MS" pitchFamily="34" charset="-128"/>
              </a:rPr>
              <a:t>and another with a </a:t>
            </a:r>
            <a:r>
              <a:rPr lang="en-US" b="1" i="1" dirty="0">
                <a:solidFill>
                  <a:schemeClr val="bg2"/>
                </a:solidFill>
                <a:latin typeface="Arial Narrow" pitchFamily="34" charset="0"/>
                <a:ea typeface="Arial Unicode MS" pitchFamily="34" charset="-128"/>
                <a:cs typeface="Arial Unicode MS" pitchFamily="34" charset="-128"/>
              </a:rPr>
              <a:t>bit rate </a:t>
            </a:r>
            <a:r>
              <a:rPr lang="en-US" dirty="0">
                <a:solidFill>
                  <a:schemeClr val="bg2"/>
                </a:solidFill>
                <a:latin typeface="Arial Narrow" pitchFamily="34" charset="0"/>
                <a:ea typeface="Arial Unicode MS" pitchFamily="34" charset="-128"/>
                <a:cs typeface="Arial Unicode MS" pitchFamily="34" charset="-128"/>
              </a:rPr>
              <a:t>of </a:t>
            </a:r>
            <a:r>
              <a:rPr lang="en-US" b="1" i="1" dirty="0">
                <a:solidFill>
                  <a:schemeClr val="bg2"/>
                </a:solidFill>
                <a:latin typeface="Arial Narrow" pitchFamily="34" charset="0"/>
                <a:ea typeface="Arial Unicode MS" pitchFamily="34" charset="-128"/>
                <a:cs typeface="Arial Unicode MS" pitchFamily="34" charset="-128"/>
              </a:rPr>
              <a:t>200 kbps,</a:t>
            </a:r>
            <a:r>
              <a:rPr lang="en-US" dirty="0">
                <a:solidFill>
                  <a:schemeClr val="bg2"/>
                </a:solidFill>
                <a:latin typeface="Arial Narrow" pitchFamily="34" charset="0"/>
                <a:ea typeface="Arial Unicode MS" pitchFamily="34" charset="-128"/>
                <a:cs typeface="Arial Unicode MS" pitchFamily="34" charset="-128"/>
              </a:rPr>
              <a:t> are to be multiplexed. </a:t>
            </a:r>
            <a:r>
              <a:rPr lang="en-US" b="1" dirty="0">
                <a:solidFill>
                  <a:schemeClr val="bg2"/>
                </a:solidFill>
                <a:latin typeface="Arial Narrow" pitchFamily="34" charset="0"/>
                <a:ea typeface="Arial Unicode MS" pitchFamily="34" charset="-128"/>
                <a:cs typeface="Arial Unicode MS" pitchFamily="34" charset="-128"/>
              </a:rPr>
              <a:t>How this can be achieved? What is the frame rate? What is the frame duration? What is the bit rate of the link?</a:t>
            </a:r>
          </a:p>
          <a:p>
            <a:pPr marL="69850" algn="just">
              <a:defRPr/>
            </a:pPr>
            <a:endParaRPr lang="en-US" b="1" dirty="0">
              <a:solidFill>
                <a:schemeClr val="bg2"/>
              </a:solidFill>
              <a:latin typeface="Arial Narrow" pitchFamily="34" charset="0"/>
              <a:ea typeface="Arial Unicode MS" pitchFamily="34" charset="-128"/>
              <a:cs typeface="Arial Unicode MS" pitchFamily="34" charset="-128"/>
            </a:endParaRPr>
          </a:p>
          <a:p>
            <a:pPr algn="just">
              <a:defRPr/>
            </a:pPr>
            <a:r>
              <a:rPr lang="en-US" b="1" u="sng" dirty="0">
                <a:solidFill>
                  <a:schemeClr val="bg2"/>
                </a:solidFill>
                <a:latin typeface="Arial Narrow" pitchFamily="34" charset="0"/>
                <a:ea typeface="Arial Unicode MS" pitchFamily="34" charset="-128"/>
                <a:cs typeface="Arial Unicode MS" pitchFamily="34" charset="-128"/>
              </a:rPr>
              <a:t>Solution:</a:t>
            </a:r>
          </a:p>
          <a:p>
            <a:pPr marL="69850" algn="just">
              <a:defRPr/>
            </a:pP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r>
              <a:rPr lang="en-US" dirty="0">
                <a:solidFill>
                  <a:schemeClr val="bg2"/>
                </a:solidFill>
                <a:latin typeface="Arial Narrow" pitchFamily="34" charset="0"/>
                <a:ea typeface="Arial Unicode MS" pitchFamily="34" charset="-128"/>
                <a:cs typeface="Arial Unicode MS" pitchFamily="34" charset="-128"/>
              </a:rPr>
              <a:t>We can </a:t>
            </a:r>
            <a:r>
              <a:rPr lang="en-US" b="1" dirty="0">
                <a:solidFill>
                  <a:schemeClr val="bg2"/>
                </a:solidFill>
                <a:latin typeface="Arial Narrow" pitchFamily="34" charset="0"/>
                <a:ea typeface="Arial Unicode MS" pitchFamily="34" charset="-128"/>
                <a:cs typeface="Arial Unicode MS" pitchFamily="34" charset="-128"/>
              </a:rPr>
              <a:t>allocate</a:t>
            </a:r>
            <a:r>
              <a:rPr lang="en-US" dirty="0">
                <a:solidFill>
                  <a:schemeClr val="bg2"/>
                </a:solidFill>
                <a:latin typeface="Arial Narrow" pitchFamily="34" charset="0"/>
                <a:ea typeface="Arial Unicode MS" pitchFamily="34" charset="-128"/>
                <a:cs typeface="Arial Unicode MS" pitchFamily="34" charset="-128"/>
              </a:rPr>
              <a:t> one slot to the </a:t>
            </a:r>
            <a:r>
              <a:rPr lang="en-US" b="1" dirty="0">
                <a:solidFill>
                  <a:schemeClr val="bg2"/>
                </a:solidFill>
                <a:latin typeface="Arial Narrow" pitchFamily="34" charset="0"/>
                <a:ea typeface="Arial Unicode MS" pitchFamily="34" charset="-128"/>
                <a:cs typeface="Arial Unicode MS" pitchFamily="34" charset="-128"/>
              </a:rPr>
              <a:t>first</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channel</a:t>
            </a:r>
            <a:r>
              <a:rPr lang="en-US" dirty="0">
                <a:solidFill>
                  <a:schemeClr val="bg2"/>
                </a:solidFill>
                <a:latin typeface="Arial Narrow" pitchFamily="34" charset="0"/>
                <a:ea typeface="Arial Unicode MS" pitchFamily="34" charset="-128"/>
                <a:cs typeface="Arial Unicode MS" pitchFamily="34" charset="-128"/>
              </a:rPr>
              <a:t> and </a:t>
            </a:r>
            <a:r>
              <a:rPr lang="en-US" b="1" dirty="0">
                <a:solidFill>
                  <a:schemeClr val="bg2"/>
                </a:solidFill>
                <a:latin typeface="Arial Narrow" pitchFamily="34" charset="0"/>
                <a:ea typeface="Arial Unicode MS" pitchFamily="34" charset="-128"/>
                <a:cs typeface="Arial Unicode MS" pitchFamily="34" charset="-128"/>
              </a:rPr>
              <a:t>two</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slots</a:t>
            </a:r>
            <a:r>
              <a:rPr lang="en-US" dirty="0">
                <a:solidFill>
                  <a:schemeClr val="bg2"/>
                </a:solidFill>
                <a:latin typeface="Arial Narrow" pitchFamily="34" charset="0"/>
                <a:ea typeface="Arial Unicode MS" pitchFamily="34" charset="-128"/>
                <a:cs typeface="Arial Unicode MS" pitchFamily="34" charset="-128"/>
              </a:rPr>
              <a:t> to the </a:t>
            </a:r>
            <a:r>
              <a:rPr lang="en-US" b="1" dirty="0">
                <a:solidFill>
                  <a:schemeClr val="bg2"/>
                </a:solidFill>
                <a:latin typeface="Arial Narrow" pitchFamily="34" charset="0"/>
                <a:ea typeface="Arial Unicode MS" pitchFamily="34" charset="-128"/>
                <a:cs typeface="Arial Unicode MS" pitchFamily="34" charset="-128"/>
              </a:rPr>
              <a:t>second channel. </a:t>
            </a:r>
            <a:r>
              <a:rPr lang="en-US" dirty="0">
                <a:solidFill>
                  <a:schemeClr val="bg2"/>
                </a:solidFill>
                <a:latin typeface="Arial Narrow" pitchFamily="34" charset="0"/>
                <a:ea typeface="Arial Unicode MS" pitchFamily="34" charset="-128"/>
                <a:cs typeface="Arial Unicode MS" pitchFamily="34" charset="-128"/>
              </a:rPr>
              <a:t>Each frame carries </a:t>
            </a:r>
            <a:r>
              <a:rPr lang="en-US" b="1" i="1" dirty="0">
                <a:solidFill>
                  <a:schemeClr val="bg2"/>
                </a:solidFill>
                <a:latin typeface="Arial Narrow" pitchFamily="34" charset="0"/>
                <a:ea typeface="Arial Unicode MS" pitchFamily="34" charset="-128"/>
                <a:cs typeface="Arial Unicode MS" pitchFamily="34" charset="-128"/>
              </a:rPr>
              <a:t>3 bits. </a:t>
            </a:r>
            <a:r>
              <a:rPr lang="en-US" dirty="0">
                <a:solidFill>
                  <a:schemeClr val="bg2"/>
                </a:solidFill>
                <a:latin typeface="Arial Narrow" pitchFamily="34" charset="0"/>
                <a:ea typeface="Arial Unicode MS" pitchFamily="34" charset="-128"/>
                <a:cs typeface="Arial Unicode MS" pitchFamily="34" charset="-128"/>
              </a:rPr>
              <a:t>The </a:t>
            </a:r>
            <a:r>
              <a:rPr lang="en-US" b="1" dirty="0">
                <a:solidFill>
                  <a:schemeClr val="bg2"/>
                </a:solidFill>
                <a:latin typeface="Arial Narrow" pitchFamily="34" charset="0"/>
                <a:ea typeface="Arial Unicode MS" pitchFamily="34" charset="-128"/>
                <a:cs typeface="Arial Unicode MS" pitchFamily="34" charset="-128"/>
              </a:rPr>
              <a:t>frame rate </a:t>
            </a:r>
            <a:r>
              <a:rPr lang="en-US" dirty="0">
                <a:solidFill>
                  <a:schemeClr val="bg2"/>
                </a:solidFill>
                <a:latin typeface="Arial Narrow" pitchFamily="34" charset="0"/>
                <a:ea typeface="Arial Unicode MS" pitchFamily="34" charset="-128"/>
                <a:cs typeface="Arial Unicode MS" pitchFamily="34" charset="-128"/>
              </a:rPr>
              <a:t>is </a:t>
            </a:r>
            <a:r>
              <a:rPr lang="en-US" b="1" i="1" dirty="0">
                <a:solidFill>
                  <a:schemeClr val="bg2"/>
                </a:solidFill>
                <a:latin typeface="Arial Narrow" pitchFamily="34" charset="0"/>
                <a:ea typeface="Arial Unicode MS" pitchFamily="34" charset="-128"/>
                <a:cs typeface="Arial Unicode MS" pitchFamily="34" charset="-128"/>
              </a:rPr>
              <a:t>100,000 frames per second </a:t>
            </a:r>
            <a:r>
              <a:rPr lang="en-US" dirty="0">
                <a:solidFill>
                  <a:schemeClr val="bg2"/>
                </a:solidFill>
                <a:latin typeface="Arial Narrow" pitchFamily="34" charset="0"/>
                <a:ea typeface="Arial Unicode MS" pitchFamily="34" charset="-128"/>
                <a:cs typeface="Arial Unicode MS" pitchFamily="34" charset="-128"/>
              </a:rPr>
              <a:t>because it carries </a:t>
            </a:r>
            <a:r>
              <a:rPr lang="en-US" b="1" i="1" dirty="0">
                <a:solidFill>
                  <a:schemeClr val="bg2"/>
                </a:solidFill>
                <a:latin typeface="Arial Narrow" pitchFamily="34" charset="0"/>
                <a:ea typeface="Arial Unicode MS" pitchFamily="34" charset="-128"/>
                <a:cs typeface="Arial Unicode MS" pitchFamily="34" charset="-128"/>
              </a:rPr>
              <a:t>1 bit </a:t>
            </a:r>
            <a:r>
              <a:rPr lang="en-US" dirty="0">
                <a:solidFill>
                  <a:schemeClr val="bg2"/>
                </a:solidFill>
                <a:latin typeface="Arial Narrow" pitchFamily="34" charset="0"/>
                <a:ea typeface="Arial Unicode MS" pitchFamily="34" charset="-128"/>
                <a:cs typeface="Arial Unicode MS" pitchFamily="34" charset="-128"/>
              </a:rPr>
              <a:t>from the first channel. The </a:t>
            </a:r>
            <a:r>
              <a:rPr lang="en-US" b="1" i="1" dirty="0">
                <a:solidFill>
                  <a:schemeClr val="bg2"/>
                </a:solidFill>
                <a:latin typeface="Arial Narrow" pitchFamily="34" charset="0"/>
                <a:ea typeface="Arial Unicode MS" pitchFamily="34" charset="-128"/>
                <a:cs typeface="Arial Unicode MS" pitchFamily="34" charset="-128"/>
              </a:rPr>
              <a:t>bit rate </a:t>
            </a:r>
            <a:r>
              <a:rPr lang="en-US" dirty="0">
                <a:solidFill>
                  <a:schemeClr val="bg2"/>
                </a:solidFill>
                <a:latin typeface="Arial Narrow" pitchFamily="34" charset="0"/>
                <a:ea typeface="Arial Unicode MS" pitchFamily="34" charset="-128"/>
                <a:cs typeface="Arial Unicode MS" pitchFamily="34" charset="-128"/>
              </a:rPr>
              <a:t>is </a:t>
            </a:r>
            <a:r>
              <a:rPr lang="en-US" b="1" i="1" dirty="0">
                <a:solidFill>
                  <a:schemeClr val="bg2"/>
                </a:solidFill>
                <a:latin typeface="Arial Narrow" pitchFamily="34" charset="0"/>
                <a:ea typeface="Arial Unicode MS" pitchFamily="34" charset="-128"/>
                <a:cs typeface="Arial Unicode MS" pitchFamily="34" charset="-128"/>
              </a:rPr>
              <a:t>100,000 frames/s × 3 bits per frame, or 300 kbps. </a:t>
            </a:r>
          </a:p>
        </p:txBody>
      </p:sp>
    </p:spTree>
    <p:extLst>
      <p:ext uri="{BB962C8B-B14F-4D97-AF65-F5344CB8AC3E}">
        <p14:creationId xmlns:p14="http://schemas.microsoft.com/office/powerpoint/2010/main" val="182988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chemeClr val="tx1"/>
                </a:solidFill>
                <a:latin typeface="Arial Narrow" pitchFamily="34" charset="0"/>
                <a:ea typeface="Arial Unicode MS" pitchFamily="34" charset="-128"/>
                <a:cs typeface="Arial Unicode MS" pitchFamily="34" charset="-128"/>
              </a:rPr>
              <a:t>Digital</a:t>
            </a:r>
            <a:r>
              <a:rPr lang="en-US" sz="2800" dirty="0">
                <a:solidFill>
                  <a:schemeClr val="tx1"/>
                </a:solidFill>
                <a:latin typeface="Arial Narrow" pitchFamily="34" charset="0"/>
                <a:ea typeface="Arial Unicode MS" pitchFamily="34" charset="-128"/>
                <a:cs typeface="Arial Unicode MS" pitchFamily="34" charset="-128"/>
              </a:rPr>
              <a:t> </a:t>
            </a:r>
            <a:r>
              <a:rPr lang="en-US" sz="2800" b="1" dirty="0">
                <a:solidFill>
                  <a:schemeClr val="tx1"/>
                </a:solidFill>
                <a:latin typeface="Arial Narrow" pitchFamily="34" charset="0"/>
                <a:ea typeface="Arial Unicode MS" pitchFamily="34" charset="-128"/>
                <a:cs typeface="Arial Unicode MS" pitchFamily="34" charset="-128"/>
              </a:rPr>
              <a:t>Hierarchy</a:t>
            </a:r>
            <a:endParaRPr lang="en-US" sz="2600"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457200" y="1637390"/>
            <a:ext cx="8107894" cy="1200329"/>
          </a:xfrm>
          <a:prstGeom prst="rect">
            <a:avLst/>
          </a:prstGeom>
        </p:spPr>
        <p:txBody>
          <a:bodyPr wrap="square">
            <a:spAutoFit/>
          </a:bodyPr>
          <a:lstStyle/>
          <a:p>
            <a:pPr algn="just">
              <a:defRPr/>
            </a:pPr>
            <a:r>
              <a:rPr lang="en-US" b="1" dirty="0">
                <a:solidFill>
                  <a:schemeClr val="bg2"/>
                </a:solidFill>
                <a:latin typeface="Arial Narrow" pitchFamily="34" charset="0"/>
                <a:ea typeface="Arial Unicode MS" pitchFamily="34" charset="-128"/>
                <a:cs typeface="Arial Unicode MS" pitchFamily="34" charset="-128"/>
              </a:rPr>
              <a:t>Digital</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hierarchy:</a:t>
            </a:r>
          </a:p>
          <a:p>
            <a:pPr algn="just">
              <a:defRPr/>
            </a:pPr>
            <a:r>
              <a:rPr lang="en-US" dirty="0">
                <a:solidFill>
                  <a:schemeClr val="bg2"/>
                </a:solidFill>
                <a:latin typeface="Arial Narrow" pitchFamily="34" charset="0"/>
                <a:ea typeface="Arial Unicode MS" pitchFamily="34" charset="-128"/>
                <a:cs typeface="Arial Unicode MS" pitchFamily="34" charset="-128"/>
              </a:rPr>
              <a:t>     Telephone companies implement TDM through a hierarchy of digital signals, called digital signal (DS) service or digital hierarchy. </a:t>
            </a:r>
            <a:r>
              <a:rPr lang="en-US" b="1" i="1" dirty="0">
                <a:solidFill>
                  <a:schemeClr val="bg2"/>
                </a:solidFill>
                <a:latin typeface="Arial Narrow" pitchFamily="34" charset="0"/>
                <a:ea typeface="Arial Unicode MS" pitchFamily="34" charset="-128"/>
                <a:cs typeface="Arial Unicode MS" pitchFamily="34" charset="-128"/>
              </a:rPr>
              <a:t>Figure 25 </a:t>
            </a:r>
            <a:r>
              <a:rPr lang="en-US" dirty="0">
                <a:solidFill>
                  <a:schemeClr val="bg2"/>
                </a:solidFill>
                <a:latin typeface="Arial Narrow" pitchFamily="34" charset="0"/>
                <a:ea typeface="Arial Unicode MS" pitchFamily="34" charset="-128"/>
                <a:cs typeface="Arial Unicode MS" pitchFamily="34" charset="-128"/>
              </a:rPr>
              <a:t>shows the data rates supported by each level.</a:t>
            </a:r>
          </a:p>
        </p:txBody>
      </p:sp>
      <p:pic>
        <p:nvPicPr>
          <p:cNvPr id="5" name="Picture 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9600" y="2837719"/>
            <a:ext cx="8077200" cy="321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118006" y="6370904"/>
            <a:ext cx="2664576"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25: Digital Hierarchy.</a:t>
            </a:r>
            <a:endParaRPr lang="en-US" sz="2800" b="1" u="sng" dirty="0">
              <a:solidFill>
                <a:prstClr val="black"/>
              </a:solidFill>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09470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latin typeface="Arial Narrow" pitchFamily="34" charset="0"/>
                <a:ea typeface="Arial Unicode MS" pitchFamily="34" charset="-128"/>
                <a:cs typeface="Arial Unicode MS" pitchFamily="34" charset="-128"/>
              </a:rPr>
              <a:t>Digital</a:t>
            </a:r>
            <a:r>
              <a:rPr lang="en-US" dirty="0">
                <a:solidFill>
                  <a:schemeClr val="tx1"/>
                </a:solidFill>
                <a:latin typeface="Arial Narrow" pitchFamily="34" charset="0"/>
                <a:ea typeface="Arial Unicode MS" pitchFamily="34" charset="-128"/>
                <a:cs typeface="Arial Unicode MS" pitchFamily="34" charset="-128"/>
              </a:rPr>
              <a:t> </a:t>
            </a:r>
            <a:r>
              <a:rPr lang="en-US" b="1" dirty="0">
                <a:solidFill>
                  <a:schemeClr val="tx1"/>
                </a:solidFill>
                <a:latin typeface="Arial Narrow" pitchFamily="34" charset="0"/>
                <a:ea typeface="Arial Unicode MS" pitchFamily="34" charset="-128"/>
                <a:cs typeface="Arial Unicode MS" pitchFamily="34" charset="-128"/>
              </a:rPr>
              <a:t>Hierarchy</a:t>
            </a:r>
            <a:endParaRPr lang="en-US"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4" y="1554402"/>
            <a:ext cx="8229600" cy="1477328"/>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DS-0, DS-1, and so on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are the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names of services.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To implement those services, the telephone companies use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 (T-1 to T-4).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These are lines with capacities precisely matched to the data rates of the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DS-1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to</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DS-4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services (see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Table 1</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So far only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T-1 and T-3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lines are commercially available.</a:t>
            </a:r>
          </a:p>
        </p:txBody>
      </p:sp>
      <p:pic>
        <p:nvPicPr>
          <p:cNvPr id="5"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2000" y="3352800"/>
            <a:ext cx="774223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768395" y="5445520"/>
            <a:ext cx="864724" cy="369332"/>
          </a:xfrm>
          <a:prstGeom prst="rect">
            <a:avLst/>
          </a:prstGeom>
        </p:spPr>
        <p:txBody>
          <a:bodyPr wrap="none">
            <a:spAutoFit/>
          </a:bodyPr>
          <a:lstStyle/>
          <a:p>
            <a:pPr algn="ctr"/>
            <a:r>
              <a:rPr lang="en-US" altLang="en-US" b="1" i="1" dirty="0">
                <a:latin typeface="Calibri" panose="020F0502020204030204" pitchFamily="34" charset="0"/>
                <a:ea typeface="Arial Unicode MS" panose="020B0604020202020204" pitchFamily="34" charset="-128"/>
                <a:cs typeface="Arial Unicode MS" panose="020B0604020202020204" pitchFamily="34" charset="-128"/>
              </a:rPr>
              <a:t>Table 1</a:t>
            </a:r>
          </a:p>
        </p:txBody>
      </p:sp>
    </p:spTree>
    <p:extLst>
      <p:ext uri="{BB962C8B-B14F-4D97-AF65-F5344CB8AC3E}">
        <p14:creationId xmlns:p14="http://schemas.microsoft.com/office/powerpoint/2010/main" val="367281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chemeClr val="tx1"/>
                </a:solidFill>
                <a:latin typeface="Arial Narrow" pitchFamily="34" charset="0"/>
                <a:ea typeface="Arial Unicode MS" pitchFamily="34" charset="-128"/>
                <a:cs typeface="Arial Unicode MS" pitchFamily="34" charset="-128"/>
              </a:rPr>
              <a:t>Digital</a:t>
            </a:r>
            <a:r>
              <a:rPr lang="en-US" sz="2800" dirty="0">
                <a:solidFill>
                  <a:schemeClr val="tx1"/>
                </a:solidFill>
                <a:latin typeface="Arial Narrow" pitchFamily="34" charset="0"/>
                <a:ea typeface="Arial Unicode MS" pitchFamily="34" charset="-128"/>
                <a:cs typeface="Arial Unicode MS" pitchFamily="34" charset="-128"/>
              </a:rPr>
              <a:t> </a:t>
            </a:r>
            <a:r>
              <a:rPr lang="en-US" sz="2800" b="1" dirty="0">
                <a:solidFill>
                  <a:schemeClr val="tx1"/>
                </a:solidFill>
                <a:latin typeface="Arial Narrow" pitchFamily="34" charset="0"/>
                <a:ea typeface="Arial Unicode MS" pitchFamily="34" charset="-128"/>
                <a:cs typeface="Arial Unicode MS" pitchFamily="34" charset="-128"/>
              </a:rPr>
              <a:t>Hierarchy</a:t>
            </a:r>
            <a:endParaRPr lang="en-US" sz="2800"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3" y="1498938"/>
            <a:ext cx="8379015" cy="1200329"/>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 for Analog Transmission:</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are digital lines designed for the transmission of digital data, audio, or video. However, they also can be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used</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for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analog transmission (regular telephone connections),</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provided 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analog signals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are first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sampled,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time-division multiplexed.</a:t>
            </a:r>
          </a:p>
        </p:txBody>
      </p:sp>
      <p:pic>
        <p:nvPicPr>
          <p:cNvPr id="5" name="Picture 1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3781" y="2973629"/>
            <a:ext cx="7693025"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774872" y="6364253"/>
            <a:ext cx="5500255" cy="369332"/>
          </a:xfrm>
          <a:prstGeom prst="rect">
            <a:avLst/>
          </a:prstGeom>
        </p:spPr>
        <p:txBody>
          <a:bodyPr wrap="square">
            <a:spAutoFit/>
          </a:bodyPr>
          <a:lstStyle/>
          <a:p>
            <a:pPr algn="ctr"/>
            <a:r>
              <a:rPr lang="en-US" altLang="en-US" b="1" i="1" dirty="0">
                <a:solidFill>
                  <a:srgbClr val="000000"/>
                </a:solidFill>
                <a:latin typeface="Calibri" panose="020F0502020204030204" pitchFamily="34" charset="0"/>
              </a:rPr>
              <a:t>Fig. 26: T-1 line for multiplexing telephone lines.</a:t>
            </a:r>
            <a:endParaRPr lang="en-US" altLang="en-US" b="1" dirty="0">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13068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solidFill>
                  <a:schemeClr val="tx1"/>
                </a:solidFill>
                <a:latin typeface="Arial Narrow" panose="020B0606020202030204" pitchFamily="34" charset="0"/>
                <a:ea typeface="Arial Unicode MS" panose="020B0604020202020204" pitchFamily="34" charset="-128"/>
                <a:cs typeface="Arial Unicode MS" panose="020B0604020202020204" pitchFamily="34" charset="-128"/>
              </a:rPr>
              <a:t>T-1 frame structure</a:t>
            </a:r>
            <a:endParaRPr lang="en-US" sz="2600"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89709" y="1447800"/>
            <a:ext cx="7439891"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886466" y="6340886"/>
            <a:ext cx="2891497" cy="369332"/>
          </a:xfrm>
          <a:prstGeom prst="rect">
            <a:avLst/>
          </a:prstGeom>
        </p:spPr>
        <p:txBody>
          <a:bodyPr wrap="none">
            <a:spAutoFit/>
          </a:bodyPr>
          <a:lstStyle/>
          <a:p>
            <a:pPr algn="ctr">
              <a:buClr>
                <a:srgbClr val="629DD1"/>
              </a:buClr>
            </a:pPr>
            <a:r>
              <a:rPr lang="en-US" altLang="en-US" b="1" i="1" dirty="0">
                <a:solidFill>
                  <a:srgbClr val="000000"/>
                </a:solidFill>
                <a:latin typeface="Calibri" panose="020F0502020204030204" pitchFamily="34" charset="0"/>
              </a:rPr>
              <a:t>Fig. 27: T-1 Frame Structure.</a:t>
            </a:r>
            <a:endParaRPr lang="en-US" altLang="en-US" b="1" dirty="0">
              <a:solidFill>
                <a:srgbClr val="000000"/>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29775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altLang="en-US" sz="2800" b="1" dirty="0">
                <a:latin typeface="Arial Narrow" panose="020B0606020202030204" pitchFamily="34" charset="0"/>
                <a:ea typeface="Arial Unicode MS" panose="020B0604020202020204" pitchFamily="34" charset="-128"/>
                <a:cs typeface="Arial Unicode MS" panose="020B0604020202020204" pitchFamily="34" charset="-128"/>
              </a:rPr>
              <a:t>E line rates:</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4" y="1628507"/>
            <a:ext cx="8229600" cy="923330"/>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E line rates:</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Europeans use a version of T lines called E lines. The two systems are conceptually identical, but their capacities differ.</a:t>
            </a:r>
          </a:p>
        </p:txBody>
      </p:sp>
      <p:pic>
        <p:nvPicPr>
          <p:cNvPr id="5"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85455" y="3026713"/>
            <a:ext cx="585787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882030" y="5736218"/>
            <a:ext cx="864724" cy="369332"/>
          </a:xfrm>
          <a:prstGeom prst="rect">
            <a:avLst/>
          </a:prstGeom>
        </p:spPr>
        <p:txBody>
          <a:bodyPr wrap="none">
            <a:spAutoFit/>
          </a:bodyPr>
          <a:lstStyle/>
          <a:p>
            <a:pPr algn="ctr">
              <a:buClr>
                <a:srgbClr val="629DD1"/>
              </a:buClr>
            </a:pPr>
            <a:r>
              <a:rPr lang="en-US" altLang="en-US" b="1" i="1" dirty="0">
                <a:solidFill>
                  <a:srgbClr val="000000"/>
                </a:solidFill>
                <a:latin typeface="Calibri" panose="020F0502020204030204" pitchFamily="34" charset="0"/>
                <a:ea typeface="Arial Unicode MS" panose="020B0604020202020204" pitchFamily="34" charset="-128"/>
                <a:cs typeface="Arial Unicode MS" panose="020B0604020202020204" pitchFamily="34" charset="-128"/>
              </a:rPr>
              <a:t>Table 2</a:t>
            </a:r>
          </a:p>
        </p:txBody>
      </p:sp>
    </p:spTree>
    <p:extLst>
      <p:ext uri="{BB962C8B-B14F-4D97-AF65-F5344CB8AC3E}">
        <p14:creationId xmlns:p14="http://schemas.microsoft.com/office/powerpoint/2010/main" val="199929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Statistical Time-Division Multiplexing </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568035" y="1845854"/>
            <a:ext cx="8298874" cy="3416320"/>
          </a:xfrm>
          <a:prstGeom prst="rect">
            <a:avLst/>
          </a:prstGeom>
        </p:spPr>
        <p:txBody>
          <a:bodyPr wrap="square">
            <a:spAutoFit/>
          </a:bodyPr>
          <a:lstStyle/>
          <a:p>
            <a:pPr algn="just"/>
            <a:r>
              <a:rPr lang="en-US" altLang="en-US" dirty="0">
                <a:solidFill>
                  <a:schemeClr val="bg2"/>
                </a:solidFill>
                <a:ea typeface="Arial Unicode MS" panose="020B0604020202020204" pitchFamily="34" charset="-128"/>
                <a:cs typeface="Arial Unicode MS" panose="020B0604020202020204" pitchFamily="34" charset="-128"/>
              </a:rPr>
              <a:t>In </a:t>
            </a:r>
            <a:r>
              <a:rPr lang="en-US" altLang="en-US" b="1" dirty="0">
                <a:solidFill>
                  <a:schemeClr val="bg2"/>
                </a:solidFill>
                <a:ea typeface="Arial Unicode MS" panose="020B0604020202020204" pitchFamily="34" charset="-128"/>
                <a:cs typeface="Arial Unicode MS" panose="020B0604020202020204" pitchFamily="34" charset="-128"/>
              </a:rPr>
              <a:t>synchronous TDM, </a:t>
            </a:r>
            <a:r>
              <a:rPr lang="en-US" altLang="en-US" dirty="0">
                <a:solidFill>
                  <a:schemeClr val="bg2"/>
                </a:solidFill>
                <a:ea typeface="Arial Unicode MS" panose="020B0604020202020204" pitchFamily="34" charset="-128"/>
                <a:cs typeface="Arial Unicode MS" panose="020B0604020202020204" pitchFamily="34" charset="-128"/>
              </a:rPr>
              <a:t>each input has a </a:t>
            </a:r>
            <a:r>
              <a:rPr lang="en-US" altLang="en-US" b="1" dirty="0">
                <a:solidFill>
                  <a:schemeClr val="bg2"/>
                </a:solidFill>
                <a:ea typeface="Arial Unicode MS" panose="020B0604020202020204" pitchFamily="34" charset="-128"/>
                <a:cs typeface="Arial Unicode MS" panose="020B0604020202020204" pitchFamily="34" charset="-128"/>
              </a:rPr>
              <a:t>reserved</a:t>
            </a:r>
            <a:r>
              <a:rPr lang="en-US" altLang="en-US" dirty="0">
                <a:solidFill>
                  <a:schemeClr val="bg2"/>
                </a:solidFill>
                <a:ea typeface="Arial Unicode MS" panose="020B0604020202020204" pitchFamily="34" charset="-128"/>
                <a:cs typeface="Arial Unicode MS" panose="020B0604020202020204" pitchFamily="34" charset="-128"/>
              </a:rPr>
              <a:t> slot in the </a:t>
            </a:r>
            <a:r>
              <a:rPr lang="en-US" altLang="en-US" b="1" dirty="0">
                <a:solidFill>
                  <a:schemeClr val="bg2"/>
                </a:solidFill>
                <a:ea typeface="Arial Unicode MS" panose="020B0604020202020204" pitchFamily="34" charset="-128"/>
                <a:cs typeface="Arial Unicode MS" panose="020B0604020202020204" pitchFamily="34" charset="-128"/>
              </a:rPr>
              <a:t>output frame. </a:t>
            </a:r>
            <a:r>
              <a:rPr lang="en-US" altLang="en-US" dirty="0">
                <a:solidFill>
                  <a:schemeClr val="bg2"/>
                </a:solidFill>
                <a:ea typeface="Arial Unicode MS" panose="020B0604020202020204" pitchFamily="34" charset="-128"/>
                <a:cs typeface="Arial Unicode MS" panose="020B0604020202020204" pitchFamily="34" charset="-128"/>
              </a:rPr>
              <a:t>This can be </a:t>
            </a:r>
            <a:r>
              <a:rPr lang="en-US" altLang="en-US" b="1" dirty="0">
                <a:solidFill>
                  <a:schemeClr val="bg2"/>
                </a:solidFill>
                <a:ea typeface="Arial Unicode MS" panose="020B0604020202020204" pitchFamily="34" charset="-128"/>
                <a:cs typeface="Arial Unicode MS" panose="020B0604020202020204" pitchFamily="34" charset="-128"/>
              </a:rPr>
              <a:t>inefficient</a:t>
            </a:r>
            <a:r>
              <a:rPr lang="en-US" altLang="en-US" dirty="0">
                <a:solidFill>
                  <a:schemeClr val="bg2"/>
                </a:solidFill>
                <a:ea typeface="Arial Unicode MS" panose="020B0604020202020204" pitchFamily="34" charset="-128"/>
                <a:cs typeface="Arial Unicode MS" panose="020B0604020202020204" pitchFamily="34" charset="-128"/>
              </a:rPr>
              <a:t> if </a:t>
            </a:r>
            <a:r>
              <a:rPr lang="en-US" altLang="en-US" b="1" dirty="0">
                <a:solidFill>
                  <a:schemeClr val="bg2"/>
                </a:solidFill>
                <a:ea typeface="Arial Unicode MS" panose="020B0604020202020204" pitchFamily="34" charset="-128"/>
                <a:cs typeface="Arial Unicode MS" panose="020B0604020202020204" pitchFamily="34" charset="-128"/>
              </a:rPr>
              <a:t>some input lines </a:t>
            </a:r>
            <a:r>
              <a:rPr lang="en-US" altLang="en-US" dirty="0">
                <a:solidFill>
                  <a:schemeClr val="bg2"/>
                </a:solidFill>
                <a:ea typeface="Arial Unicode MS" panose="020B0604020202020204" pitchFamily="34" charset="-128"/>
                <a:cs typeface="Arial Unicode MS" panose="020B0604020202020204" pitchFamily="34" charset="-128"/>
              </a:rPr>
              <a:t>have </a:t>
            </a:r>
            <a:r>
              <a:rPr lang="en-US" altLang="en-US" b="1" dirty="0">
                <a:solidFill>
                  <a:schemeClr val="bg2"/>
                </a:solidFill>
                <a:ea typeface="Arial Unicode MS" panose="020B0604020202020204" pitchFamily="34" charset="-128"/>
                <a:cs typeface="Arial Unicode MS" panose="020B0604020202020204" pitchFamily="34" charset="-128"/>
              </a:rPr>
              <a:t>no data </a:t>
            </a:r>
            <a:r>
              <a:rPr lang="en-US" altLang="en-US" dirty="0">
                <a:solidFill>
                  <a:schemeClr val="bg2"/>
                </a:solidFill>
                <a:ea typeface="Arial Unicode MS" panose="020B0604020202020204" pitchFamily="34" charset="-128"/>
                <a:cs typeface="Arial Unicode MS" panose="020B0604020202020204" pitchFamily="34" charset="-128"/>
              </a:rPr>
              <a:t>to send.</a:t>
            </a:r>
          </a:p>
          <a:p>
            <a:pPr algn="just"/>
            <a:r>
              <a:rPr lang="en-US" altLang="en-US" dirty="0">
                <a:solidFill>
                  <a:schemeClr val="bg2"/>
                </a:solidFill>
                <a:ea typeface="Arial Unicode MS" panose="020B0604020202020204" pitchFamily="34" charset="-128"/>
                <a:cs typeface="Arial Unicode MS" panose="020B0604020202020204" pitchFamily="34" charset="-128"/>
              </a:rPr>
              <a:t>	In </a:t>
            </a:r>
            <a:r>
              <a:rPr lang="en-US" altLang="en-US" b="1" dirty="0">
                <a:solidFill>
                  <a:schemeClr val="bg2"/>
                </a:solidFill>
                <a:ea typeface="Arial Unicode MS" panose="020B0604020202020204" pitchFamily="34" charset="-128"/>
                <a:cs typeface="Arial Unicode MS" panose="020B0604020202020204" pitchFamily="34" charset="-128"/>
              </a:rPr>
              <a:t>statistical time-division multiplexing, </a:t>
            </a:r>
          </a:p>
          <a:p>
            <a:pPr algn="just"/>
            <a:r>
              <a:rPr lang="en-US" altLang="en-US" dirty="0">
                <a:solidFill>
                  <a:schemeClr val="bg2"/>
                </a:solidFill>
                <a:ea typeface="Arial Unicode MS" panose="020B0604020202020204" pitchFamily="34" charset="-128"/>
                <a:cs typeface="Arial Unicode MS" panose="020B0604020202020204" pitchFamily="34" charset="-128"/>
              </a:rPr>
              <a:t>	</a:t>
            </a:r>
            <a:r>
              <a:rPr lang="en-US" altLang="en-US" b="1" dirty="0">
                <a:solidFill>
                  <a:schemeClr val="bg2"/>
                </a:solidFill>
                <a:ea typeface="Arial Unicode MS" panose="020B0604020202020204" pitchFamily="34" charset="-128"/>
                <a:cs typeface="Arial Unicode MS" panose="020B0604020202020204" pitchFamily="34" charset="-128"/>
              </a:rPr>
              <a:t>Slots</a:t>
            </a:r>
            <a:r>
              <a:rPr lang="en-US" altLang="en-US" dirty="0">
                <a:solidFill>
                  <a:schemeClr val="bg2"/>
                </a:solidFill>
                <a:ea typeface="Arial Unicode MS" panose="020B0604020202020204" pitchFamily="34" charset="-128"/>
                <a:cs typeface="Arial Unicode MS" panose="020B0604020202020204" pitchFamily="34" charset="-128"/>
              </a:rPr>
              <a:t> are </a:t>
            </a:r>
            <a:r>
              <a:rPr lang="en-US" altLang="en-US" b="1" dirty="0">
                <a:solidFill>
                  <a:schemeClr val="bg2"/>
                </a:solidFill>
                <a:ea typeface="Arial Unicode MS" panose="020B0604020202020204" pitchFamily="34" charset="-128"/>
                <a:cs typeface="Arial Unicode MS" panose="020B0604020202020204" pitchFamily="34" charset="-128"/>
              </a:rPr>
              <a:t>dynamically</a:t>
            </a:r>
            <a:r>
              <a:rPr lang="en-US" altLang="en-US" dirty="0">
                <a:solidFill>
                  <a:schemeClr val="bg2"/>
                </a:solidFill>
                <a:ea typeface="Arial Unicode MS" panose="020B0604020202020204" pitchFamily="34" charset="-128"/>
                <a:cs typeface="Arial Unicode MS" panose="020B0604020202020204" pitchFamily="34" charset="-128"/>
              </a:rPr>
              <a:t> allocated to improve </a:t>
            </a:r>
            <a:r>
              <a:rPr lang="en-US" altLang="en-US" b="1" dirty="0">
                <a:solidFill>
                  <a:schemeClr val="bg2"/>
                </a:solidFill>
                <a:ea typeface="Arial Unicode MS" panose="020B0604020202020204" pitchFamily="34" charset="-128"/>
                <a:cs typeface="Arial Unicode MS" panose="020B0604020202020204" pitchFamily="34" charset="-128"/>
              </a:rPr>
              <a:t>bandwidth efficiency. </a:t>
            </a:r>
            <a:r>
              <a:rPr lang="en-US" altLang="en-US" dirty="0">
                <a:solidFill>
                  <a:schemeClr val="bg2"/>
                </a:solidFill>
                <a:ea typeface="Arial Unicode MS" panose="020B0604020202020204" pitchFamily="34" charset="-128"/>
                <a:cs typeface="Arial Unicode MS" panose="020B0604020202020204" pitchFamily="34" charset="-128"/>
              </a:rPr>
              <a:t>Only when an input line has a slot's worth of data to send, then it is given a slot in the output frame. </a:t>
            </a:r>
          </a:p>
          <a:p>
            <a:pPr algn="just"/>
            <a:r>
              <a:rPr lang="en-US" altLang="en-US" dirty="0">
                <a:solidFill>
                  <a:schemeClr val="bg2"/>
                </a:solidFill>
                <a:ea typeface="Arial Unicode MS" panose="020B0604020202020204" pitchFamily="34" charset="-128"/>
                <a:cs typeface="Arial Unicode MS" panose="020B0604020202020204" pitchFamily="34" charset="-128"/>
              </a:rPr>
              <a:t>	In </a:t>
            </a:r>
            <a:r>
              <a:rPr lang="en-US" altLang="en-US" b="1" dirty="0">
                <a:solidFill>
                  <a:schemeClr val="bg2"/>
                </a:solidFill>
                <a:ea typeface="Arial Unicode MS" panose="020B0604020202020204" pitchFamily="34" charset="-128"/>
                <a:cs typeface="Arial Unicode MS" panose="020B0604020202020204" pitchFamily="34" charset="-128"/>
              </a:rPr>
              <a:t>statistical multiplexing, </a:t>
            </a:r>
          </a:p>
          <a:p>
            <a:pPr algn="just"/>
            <a:r>
              <a:rPr lang="en-US" altLang="en-US" dirty="0">
                <a:solidFill>
                  <a:schemeClr val="bg2"/>
                </a:solidFill>
                <a:ea typeface="Arial Unicode MS" panose="020B0604020202020204" pitchFamily="34" charset="-128"/>
                <a:cs typeface="Arial Unicode MS" panose="020B0604020202020204" pitchFamily="34" charset="-128"/>
              </a:rPr>
              <a:t>	The </a:t>
            </a:r>
            <a:r>
              <a:rPr lang="en-US" altLang="en-US" b="1" dirty="0">
                <a:solidFill>
                  <a:schemeClr val="bg2"/>
                </a:solidFill>
                <a:ea typeface="Arial Unicode MS" panose="020B0604020202020204" pitchFamily="34" charset="-128"/>
                <a:cs typeface="Arial Unicode MS" panose="020B0604020202020204" pitchFamily="34" charset="-128"/>
              </a:rPr>
              <a:t>number of slots </a:t>
            </a:r>
            <a:r>
              <a:rPr lang="en-US" altLang="en-US" dirty="0">
                <a:solidFill>
                  <a:schemeClr val="bg2"/>
                </a:solidFill>
                <a:ea typeface="Arial Unicode MS" panose="020B0604020202020204" pitchFamily="34" charset="-128"/>
                <a:cs typeface="Arial Unicode MS" panose="020B0604020202020204" pitchFamily="34" charset="-128"/>
              </a:rPr>
              <a:t>in each frame is </a:t>
            </a:r>
            <a:r>
              <a:rPr lang="en-US" altLang="en-US" b="1" dirty="0">
                <a:solidFill>
                  <a:schemeClr val="bg2"/>
                </a:solidFill>
                <a:ea typeface="Arial Unicode MS" panose="020B0604020202020204" pitchFamily="34" charset="-128"/>
                <a:cs typeface="Arial Unicode MS" panose="020B0604020202020204" pitchFamily="34" charset="-128"/>
              </a:rPr>
              <a:t>less</a:t>
            </a:r>
            <a:r>
              <a:rPr lang="en-US" altLang="en-US" dirty="0">
                <a:solidFill>
                  <a:schemeClr val="bg2"/>
                </a:solidFill>
                <a:ea typeface="Arial Unicode MS" panose="020B0604020202020204" pitchFamily="34" charset="-128"/>
                <a:cs typeface="Arial Unicode MS" panose="020B0604020202020204" pitchFamily="34" charset="-128"/>
              </a:rPr>
              <a:t> than the </a:t>
            </a:r>
            <a:r>
              <a:rPr lang="en-US" altLang="en-US" b="1" dirty="0">
                <a:solidFill>
                  <a:schemeClr val="bg2"/>
                </a:solidFill>
                <a:ea typeface="Arial Unicode MS" panose="020B0604020202020204" pitchFamily="34" charset="-128"/>
                <a:cs typeface="Arial Unicode MS" panose="020B0604020202020204" pitchFamily="34" charset="-128"/>
              </a:rPr>
              <a:t>number of input lines. </a:t>
            </a:r>
          </a:p>
          <a:p>
            <a:pPr algn="just"/>
            <a:endParaRPr lang="en-US" altLang="en-US" dirty="0">
              <a:solidFill>
                <a:schemeClr val="bg2"/>
              </a:solidFill>
              <a:ea typeface="Arial Unicode MS" panose="020B0604020202020204" pitchFamily="34" charset="-128"/>
              <a:cs typeface="Arial Unicode MS" panose="020B0604020202020204" pitchFamily="34" charset="-128"/>
            </a:endParaRPr>
          </a:p>
          <a:p>
            <a:pPr algn="just"/>
            <a:r>
              <a:rPr lang="en-US" altLang="en-US" dirty="0">
                <a:solidFill>
                  <a:schemeClr val="bg2"/>
                </a:solidFill>
                <a:ea typeface="Arial Unicode MS" panose="020B0604020202020204" pitchFamily="34" charset="-128"/>
                <a:cs typeface="Arial Unicode MS" panose="020B0604020202020204" pitchFamily="34" charset="-128"/>
              </a:rPr>
              <a:t>	1. The </a:t>
            </a:r>
            <a:r>
              <a:rPr lang="en-US" altLang="en-US" b="1" dirty="0">
                <a:solidFill>
                  <a:schemeClr val="bg2"/>
                </a:solidFill>
                <a:ea typeface="Arial Unicode MS" panose="020B0604020202020204" pitchFamily="34" charset="-128"/>
                <a:cs typeface="Arial Unicode MS" panose="020B0604020202020204" pitchFamily="34" charset="-128"/>
              </a:rPr>
              <a:t>multiplexer</a:t>
            </a:r>
            <a:r>
              <a:rPr lang="en-US" altLang="en-US" dirty="0">
                <a:solidFill>
                  <a:schemeClr val="bg2"/>
                </a:solidFill>
                <a:ea typeface="Arial Unicode MS" panose="020B0604020202020204" pitchFamily="34" charset="-128"/>
                <a:cs typeface="Arial Unicode MS" panose="020B0604020202020204" pitchFamily="34" charset="-128"/>
              </a:rPr>
              <a:t> </a:t>
            </a:r>
            <a:r>
              <a:rPr lang="en-US" altLang="en-US" b="1" dirty="0">
                <a:solidFill>
                  <a:schemeClr val="bg2"/>
                </a:solidFill>
                <a:ea typeface="Arial Unicode MS" panose="020B0604020202020204" pitchFamily="34" charset="-128"/>
                <a:cs typeface="Arial Unicode MS" panose="020B0604020202020204" pitchFamily="34" charset="-128"/>
              </a:rPr>
              <a:t>checks</a:t>
            </a:r>
            <a:r>
              <a:rPr lang="en-US" altLang="en-US" dirty="0">
                <a:solidFill>
                  <a:schemeClr val="bg2"/>
                </a:solidFill>
                <a:ea typeface="Arial Unicode MS" panose="020B0604020202020204" pitchFamily="34" charset="-128"/>
                <a:cs typeface="Arial Unicode MS" panose="020B0604020202020204" pitchFamily="34" charset="-128"/>
              </a:rPr>
              <a:t> each input line in </a:t>
            </a:r>
            <a:r>
              <a:rPr lang="en-US" altLang="en-US" b="1" dirty="0">
                <a:solidFill>
                  <a:schemeClr val="bg2"/>
                </a:solidFill>
                <a:ea typeface="Arial Unicode MS" panose="020B0604020202020204" pitchFamily="34" charset="-128"/>
                <a:cs typeface="Arial Unicode MS" panose="020B0604020202020204" pitchFamily="34" charset="-128"/>
              </a:rPr>
              <a:t>round robin fashion; </a:t>
            </a:r>
          </a:p>
          <a:p>
            <a:pPr algn="just"/>
            <a:r>
              <a:rPr lang="en-US" altLang="en-US" dirty="0">
                <a:solidFill>
                  <a:schemeClr val="bg2"/>
                </a:solidFill>
                <a:ea typeface="Arial Unicode MS" panose="020B0604020202020204" pitchFamily="34" charset="-128"/>
                <a:cs typeface="Arial Unicode MS" panose="020B0604020202020204" pitchFamily="34" charset="-128"/>
              </a:rPr>
              <a:t>	2. it </a:t>
            </a:r>
            <a:r>
              <a:rPr lang="en-US" altLang="en-US" b="1" dirty="0">
                <a:solidFill>
                  <a:schemeClr val="bg2"/>
                </a:solidFill>
                <a:ea typeface="Arial Unicode MS" panose="020B0604020202020204" pitchFamily="34" charset="-128"/>
                <a:cs typeface="Arial Unicode MS" panose="020B0604020202020204" pitchFamily="34" charset="-128"/>
              </a:rPr>
              <a:t>allocates </a:t>
            </a:r>
            <a:r>
              <a:rPr lang="en-US" altLang="en-US" dirty="0">
                <a:solidFill>
                  <a:schemeClr val="bg2"/>
                </a:solidFill>
                <a:ea typeface="Arial Unicode MS" panose="020B0604020202020204" pitchFamily="34" charset="-128"/>
                <a:cs typeface="Arial Unicode MS" panose="020B0604020202020204" pitchFamily="34" charset="-128"/>
              </a:rPr>
              <a:t>a slot for an input line if the </a:t>
            </a:r>
            <a:r>
              <a:rPr lang="en-US" altLang="en-US" b="1" dirty="0">
                <a:solidFill>
                  <a:schemeClr val="bg2"/>
                </a:solidFill>
                <a:ea typeface="Arial Unicode MS" panose="020B0604020202020204" pitchFamily="34" charset="-128"/>
                <a:cs typeface="Arial Unicode MS" panose="020B0604020202020204" pitchFamily="34" charset="-128"/>
              </a:rPr>
              <a:t>line has data to send; </a:t>
            </a:r>
            <a:r>
              <a:rPr lang="en-US" altLang="en-US" dirty="0">
                <a:solidFill>
                  <a:schemeClr val="bg2"/>
                </a:solidFill>
                <a:ea typeface="Arial Unicode MS" panose="020B0604020202020204" pitchFamily="34" charset="-128"/>
                <a:cs typeface="Arial Unicode MS" panose="020B0604020202020204" pitchFamily="34" charset="-128"/>
              </a:rPr>
              <a:t>otherwise, </a:t>
            </a:r>
          </a:p>
          <a:p>
            <a:pPr algn="just"/>
            <a:r>
              <a:rPr lang="en-US" altLang="en-US" dirty="0">
                <a:solidFill>
                  <a:schemeClr val="bg2"/>
                </a:solidFill>
                <a:ea typeface="Arial Unicode MS" panose="020B0604020202020204" pitchFamily="34" charset="-128"/>
                <a:cs typeface="Arial Unicode MS" panose="020B0604020202020204" pitchFamily="34" charset="-128"/>
              </a:rPr>
              <a:t>	3. it </a:t>
            </a:r>
            <a:r>
              <a:rPr lang="en-US" altLang="en-US" b="1" dirty="0">
                <a:solidFill>
                  <a:schemeClr val="bg2"/>
                </a:solidFill>
                <a:ea typeface="Arial Unicode MS" panose="020B0604020202020204" pitchFamily="34" charset="-128"/>
                <a:cs typeface="Arial Unicode MS" panose="020B0604020202020204" pitchFamily="34" charset="-128"/>
              </a:rPr>
              <a:t>skips</a:t>
            </a:r>
            <a:r>
              <a:rPr lang="en-US" altLang="en-US" dirty="0">
                <a:solidFill>
                  <a:schemeClr val="bg2"/>
                </a:solidFill>
                <a:ea typeface="Arial Unicode MS" panose="020B0604020202020204" pitchFamily="34" charset="-128"/>
                <a:cs typeface="Arial Unicode MS" panose="020B0604020202020204" pitchFamily="34" charset="-128"/>
              </a:rPr>
              <a:t> the </a:t>
            </a:r>
            <a:r>
              <a:rPr lang="en-US" altLang="en-US" b="1" dirty="0">
                <a:solidFill>
                  <a:schemeClr val="bg2"/>
                </a:solidFill>
                <a:ea typeface="Arial Unicode MS" panose="020B0604020202020204" pitchFamily="34" charset="-128"/>
                <a:cs typeface="Arial Unicode MS" panose="020B0604020202020204" pitchFamily="34" charset="-128"/>
              </a:rPr>
              <a:t>line</a:t>
            </a:r>
            <a:r>
              <a:rPr lang="en-US" altLang="en-US" dirty="0">
                <a:solidFill>
                  <a:schemeClr val="bg2"/>
                </a:solidFill>
                <a:ea typeface="Arial Unicode MS" panose="020B0604020202020204" pitchFamily="34" charset="-128"/>
                <a:cs typeface="Arial Unicode MS" panose="020B0604020202020204" pitchFamily="34" charset="-128"/>
              </a:rPr>
              <a:t> and </a:t>
            </a:r>
            <a:r>
              <a:rPr lang="en-US" altLang="en-US" b="1" dirty="0">
                <a:solidFill>
                  <a:schemeClr val="bg2"/>
                </a:solidFill>
                <a:ea typeface="Arial Unicode MS" panose="020B0604020202020204" pitchFamily="34" charset="-128"/>
                <a:cs typeface="Arial Unicode MS" panose="020B0604020202020204" pitchFamily="34" charset="-128"/>
              </a:rPr>
              <a:t>checks</a:t>
            </a:r>
            <a:r>
              <a:rPr lang="en-US" altLang="en-US" dirty="0">
                <a:solidFill>
                  <a:schemeClr val="bg2"/>
                </a:solidFill>
                <a:ea typeface="Arial Unicode MS" panose="020B0604020202020204" pitchFamily="34" charset="-128"/>
                <a:cs typeface="Arial Unicode MS" panose="020B0604020202020204" pitchFamily="34" charset="-128"/>
              </a:rPr>
              <a:t> the </a:t>
            </a:r>
            <a:r>
              <a:rPr lang="en-US" altLang="en-US" b="1" dirty="0">
                <a:solidFill>
                  <a:schemeClr val="bg2"/>
                </a:solidFill>
                <a:ea typeface="Arial Unicode MS" panose="020B0604020202020204" pitchFamily="34" charset="-128"/>
                <a:cs typeface="Arial Unicode MS" panose="020B0604020202020204" pitchFamily="34" charset="-128"/>
              </a:rPr>
              <a:t>next line. </a:t>
            </a:r>
          </a:p>
        </p:txBody>
      </p:sp>
    </p:spTree>
    <p:extLst>
      <p:ext uri="{BB962C8B-B14F-4D97-AF65-F5344CB8AC3E}">
        <p14:creationId xmlns:p14="http://schemas.microsoft.com/office/powerpoint/2010/main" val="362501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Statistical Time-Division Multiplexing </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471055" y="1423473"/>
            <a:ext cx="7855528" cy="4524315"/>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Addressing:</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Figure 28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also shows a major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difference</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between slots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synchronous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and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statistical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output slot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in synchronous TDM is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totally occupied by data;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statistical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 slot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needs</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to carry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data</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as well as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of 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destination.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synchronous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there is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no need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for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addressing;</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synchronization and pre assigned relationships between the inputs and outputs serve as an address. If the multiplexer and the </a:t>
            </a:r>
            <a:r>
              <a:rPr lang="en-US" altLang="en-US" dirty="0" err="1">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demultiplexer</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are synchronized, this is guaranteed.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statistical multiplexing,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there is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no fixed relationship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between the inputs and outputs because there are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no pre-assigned or reserved slots.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We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need</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to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include</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of the receiver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inside</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each slot to show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where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it is to be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delivered. </a:t>
            </a:r>
          </a:p>
        </p:txBody>
      </p:sp>
    </p:spTree>
    <p:extLst>
      <p:ext uri="{BB962C8B-B14F-4D97-AF65-F5344CB8AC3E}">
        <p14:creationId xmlns:p14="http://schemas.microsoft.com/office/powerpoint/2010/main" val="258276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dirty="0">
                <a:solidFill>
                  <a:schemeClr val="bg2"/>
                </a:solidFill>
              </a:rPr>
              <a:t>Interleaving</a:t>
            </a:r>
          </a:p>
          <a:p>
            <a:pPr marL="342900" indent="-342900">
              <a:buAutoNum type="arabicPeriod"/>
            </a:pPr>
            <a:r>
              <a:rPr lang="en-US" dirty="0">
                <a:solidFill>
                  <a:schemeClr val="bg2"/>
                </a:solidFill>
              </a:rPr>
              <a:t>Data rate management</a:t>
            </a:r>
          </a:p>
          <a:p>
            <a:pPr marL="342900" indent="-342900">
              <a:buAutoNum type="arabicPeriod"/>
            </a:pPr>
            <a:r>
              <a:rPr lang="en-US" dirty="0">
                <a:solidFill>
                  <a:schemeClr val="bg2"/>
                </a:solidFill>
              </a:rPr>
              <a:t>Digital Hierarchy</a:t>
            </a:r>
          </a:p>
          <a:p>
            <a:pPr marL="342900" indent="-342900">
              <a:buAutoNum type="arabicPeriod"/>
            </a:pPr>
            <a:r>
              <a:rPr lang="en-US" dirty="0">
                <a:solidFill>
                  <a:schemeClr val="bg2"/>
                </a:solidFill>
              </a:rPr>
              <a:t>T-lines &amp; E-Lines</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TDM slot comparison</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1600200"/>
            <a:ext cx="638968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064328" y="6063889"/>
            <a:ext cx="4572000" cy="646331"/>
          </a:xfrm>
          <a:prstGeom prst="rect">
            <a:avLst/>
          </a:prstGeom>
        </p:spPr>
        <p:txBody>
          <a:bodyPr>
            <a:spAutoFit/>
          </a:bodyPr>
          <a:lstStyle/>
          <a:p>
            <a:pPr algn="ctr">
              <a:buClr>
                <a:srgbClr val="629DD1"/>
              </a:buClr>
            </a:pPr>
            <a:r>
              <a:rPr lang="en-US" altLang="en-US" b="1" i="1" dirty="0">
                <a:solidFill>
                  <a:srgbClr val="000000"/>
                </a:solidFill>
                <a:latin typeface="Calibri" panose="020F0502020204030204" pitchFamily="34" charset="0"/>
              </a:rPr>
              <a:t>Fig. 28: TDM slot comparison.</a:t>
            </a:r>
          </a:p>
          <a:p>
            <a:pPr algn="ctr">
              <a:buClr>
                <a:srgbClr val="629DD1"/>
              </a:buClr>
            </a:pPr>
            <a:endParaRPr lang="en-US" altLang="en-US" b="1" dirty="0">
              <a:solidFill>
                <a:srgbClr val="000000"/>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53229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915950" cy="1200329"/>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Interleaving</a:t>
            </a:r>
          </a:p>
        </p:txBody>
      </p:sp>
      <p:sp>
        <p:nvSpPr>
          <p:cNvPr id="7" name="Content Placeholder 2"/>
          <p:cNvSpPr txBox="1">
            <a:spLocks/>
          </p:cNvSpPr>
          <p:nvPr/>
        </p:nvSpPr>
        <p:spPr>
          <a:xfrm>
            <a:off x="457200" y="2175164"/>
            <a:ext cx="8229600" cy="437803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defRPr/>
            </a:pPr>
            <a:r>
              <a:rPr lang="en-US" sz="2000" dirty="0">
                <a:solidFill>
                  <a:schemeClr val="bg2"/>
                </a:solidFill>
                <a:latin typeface="Arial Narrow" pitchFamily="34" charset="0"/>
                <a:ea typeface="Arial Unicode MS" pitchFamily="34" charset="-128"/>
                <a:cs typeface="Arial Unicode MS" pitchFamily="34" charset="-128"/>
              </a:rPr>
              <a:t>The </a:t>
            </a:r>
            <a:r>
              <a:rPr lang="en-US" sz="2000" b="1" dirty="0">
                <a:solidFill>
                  <a:schemeClr val="bg2"/>
                </a:solidFill>
                <a:latin typeface="Arial Narrow" pitchFamily="34" charset="0"/>
                <a:ea typeface="Arial Unicode MS" pitchFamily="34" charset="-128"/>
                <a:cs typeface="Arial Unicode MS" pitchFamily="34" charset="-128"/>
              </a:rPr>
              <a:t>process</a:t>
            </a:r>
            <a:r>
              <a:rPr lang="en-US" sz="2000" dirty="0">
                <a:solidFill>
                  <a:schemeClr val="bg2"/>
                </a:solidFill>
                <a:latin typeface="Arial Narrow" pitchFamily="34" charset="0"/>
                <a:ea typeface="Arial Unicode MS" pitchFamily="34" charset="-128"/>
                <a:cs typeface="Arial Unicode MS" pitchFamily="34" charset="-128"/>
              </a:rPr>
              <a:t> of taking a </a:t>
            </a:r>
            <a:r>
              <a:rPr lang="en-US" sz="2000" b="1" dirty="0">
                <a:solidFill>
                  <a:schemeClr val="bg2"/>
                </a:solidFill>
                <a:latin typeface="Arial Narrow" pitchFamily="34" charset="0"/>
                <a:ea typeface="Arial Unicode MS" pitchFamily="34" charset="-128"/>
                <a:cs typeface="Arial Unicode MS" pitchFamily="34" charset="-128"/>
              </a:rPr>
              <a:t>group of bits </a:t>
            </a:r>
            <a:r>
              <a:rPr lang="en-US" sz="2000" dirty="0">
                <a:solidFill>
                  <a:schemeClr val="bg2"/>
                </a:solidFill>
                <a:latin typeface="Arial Narrow" pitchFamily="34" charset="0"/>
                <a:ea typeface="Arial Unicode MS" pitchFamily="34" charset="-128"/>
                <a:cs typeface="Arial Unicode MS" pitchFamily="34" charset="-128"/>
              </a:rPr>
              <a:t>from </a:t>
            </a:r>
            <a:r>
              <a:rPr lang="en-US" sz="2000" b="1" dirty="0">
                <a:solidFill>
                  <a:schemeClr val="bg2"/>
                </a:solidFill>
                <a:latin typeface="Arial Narrow" pitchFamily="34" charset="0"/>
                <a:ea typeface="Arial Unicode MS" pitchFamily="34" charset="-128"/>
                <a:cs typeface="Arial Unicode MS" pitchFamily="34" charset="-128"/>
              </a:rPr>
              <a:t>each input line </a:t>
            </a:r>
            <a:r>
              <a:rPr lang="en-US" sz="2000" dirty="0">
                <a:solidFill>
                  <a:schemeClr val="bg2"/>
                </a:solidFill>
                <a:latin typeface="Arial Narrow" pitchFamily="34" charset="0"/>
                <a:ea typeface="Arial Unicode MS" pitchFamily="34" charset="-128"/>
                <a:cs typeface="Arial Unicode MS" pitchFamily="34" charset="-128"/>
              </a:rPr>
              <a:t>for multiplexing is called </a:t>
            </a:r>
            <a:r>
              <a:rPr lang="en-US" sz="2000" b="1" i="1" dirty="0">
                <a:solidFill>
                  <a:schemeClr val="bg2"/>
                </a:solidFill>
                <a:latin typeface="Arial Narrow" pitchFamily="34" charset="0"/>
                <a:ea typeface="Arial Unicode MS" pitchFamily="34" charset="-128"/>
                <a:cs typeface="Arial Unicode MS" pitchFamily="34" charset="-128"/>
              </a:rPr>
              <a:t>interleaving.</a:t>
            </a:r>
          </a:p>
          <a:p>
            <a:pPr algn="just">
              <a:defRPr/>
            </a:pPr>
            <a:r>
              <a:rPr lang="en-US" sz="2000" b="1" dirty="0">
                <a:solidFill>
                  <a:schemeClr val="bg2"/>
                </a:solidFill>
                <a:latin typeface="Arial Narrow" pitchFamily="34" charset="0"/>
                <a:ea typeface="Arial Unicode MS" pitchFamily="34" charset="-128"/>
                <a:cs typeface="Arial Unicode MS" pitchFamily="34" charset="-128"/>
              </a:rPr>
              <a:t>Interleaving</a:t>
            </a:r>
            <a:r>
              <a:rPr lang="en-US" sz="2000" dirty="0">
                <a:solidFill>
                  <a:schemeClr val="bg2"/>
                </a:solidFill>
                <a:latin typeface="Arial Narrow" pitchFamily="34" charset="0"/>
                <a:ea typeface="Arial Unicode MS" pitchFamily="34" charset="-128"/>
                <a:cs typeface="Arial Unicode MS" pitchFamily="34" charset="-128"/>
              </a:rPr>
              <a:t> is the process of </a:t>
            </a:r>
            <a:r>
              <a:rPr lang="en-US" sz="2000" b="1" dirty="0">
                <a:solidFill>
                  <a:schemeClr val="bg2"/>
                </a:solidFill>
                <a:latin typeface="Arial Narrow" pitchFamily="34" charset="0"/>
                <a:ea typeface="Arial Unicode MS" pitchFamily="34" charset="-128"/>
                <a:cs typeface="Arial Unicode MS" pitchFamily="34" charset="-128"/>
              </a:rPr>
              <a:t>multiplexing.</a:t>
            </a:r>
          </a:p>
          <a:p>
            <a:pPr algn="just">
              <a:defRPr/>
            </a:pPr>
            <a:r>
              <a:rPr lang="en-US" sz="2000" dirty="0">
                <a:solidFill>
                  <a:schemeClr val="bg2"/>
                </a:solidFill>
                <a:latin typeface="Arial Narrow" pitchFamily="34" charset="0"/>
                <a:ea typeface="Arial Unicode MS" pitchFamily="34" charset="-128"/>
                <a:cs typeface="Arial Unicode MS" pitchFamily="34" charset="-128"/>
              </a:rPr>
              <a:t>In </a:t>
            </a:r>
            <a:r>
              <a:rPr lang="en-US" sz="2000" b="1" dirty="0">
                <a:solidFill>
                  <a:schemeClr val="bg2"/>
                </a:solidFill>
                <a:latin typeface="Arial Narrow" pitchFamily="34" charset="0"/>
                <a:ea typeface="Arial Unicode MS" pitchFamily="34" charset="-128"/>
                <a:cs typeface="Arial Unicode MS" pitchFamily="34" charset="-128"/>
              </a:rPr>
              <a:t>TDM,</a:t>
            </a:r>
            <a:r>
              <a:rPr lang="en-US" sz="2000" dirty="0">
                <a:solidFill>
                  <a:schemeClr val="bg2"/>
                </a:solidFill>
                <a:latin typeface="Arial Narrow" pitchFamily="34" charset="0"/>
                <a:ea typeface="Arial Unicode MS" pitchFamily="34" charset="-128"/>
                <a:cs typeface="Arial Unicode MS" pitchFamily="34" charset="-128"/>
              </a:rPr>
              <a:t> </a:t>
            </a:r>
            <a:r>
              <a:rPr lang="en-US" sz="2000" b="1" dirty="0">
                <a:solidFill>
                  <a:schemeClr val="bg2"/>
                </a:solidFill>
                <a:latin typeface="Arial Narrow" pitchFamily="34" charset="0"/>
                <a:ea typeface="Arial Unicode MS" pitchFamily="34" charset="-128"/>
                <a:cs typeface="Arial Unicode MS" pitchFamily="34" charset="-128"/>
              </a:rPr>
              <a:t>synchronization</a:t>
            </a:r>
            <a:r>
              <a:rPr lang="en-US" sz="2000" dirty="0">
                <a:solidFill>
                  <a:schemeClr val="bg2"/>
                </a:solidFill>
                <a:latin typeface="Arial Narrow" pitchFamily="34" charset="0"/>
                <a:ea typeface="Arial Unicode MS" pitchFamily="34" charset="-128"/>
                <a:cs typeface="Arial Unicode MS" pitchFamily="34" charset="-128"/>
              </a:rPr>
              <a:t> between the </a:t>
            </a:r>
            <a:r>
              <a:rPr lang="en-US" sz="2000" b="1" dirty="0">
                <a:solidFill>
                  <a:schemeClr val="bg2"/>
                </a:solidFill>
                <a:latin typeface="Arial Narrow" pitchFamily="34" charset="0"/>
                <a:ea typeface="Arial Unicode MS" pitchFamily="34" charset="-128"/>
                <a:cs typeface="Arial Unicode MS" pitchFamily="34" charset="-128"/>
              </a:rPr>
              <a:t>sender</a:t>
            </a:r>
            <a:r>
              <a:rPr lang="en-US" sz="2000" dirty="0">
                <a:solidFill>
                  <a:schemeClr val="bg2"/>
                </a:solidFill>
                <a:latin typeface="Arial Narrow" pitchFamily="34" charset="0"/>
                <a:ea typeface="Arial Unicode MS" pitchFamily="34" charset="-128"/>
                <a:cs typeface="Arial Unicode MS" pitchFamily="34" charset="-128"/>
              </a:rPr>
              <a:t> and </a:t>
            </a:r>
            <a:r>
              <a:rPr lang="en-US" sz="2000" b="1" dirty="0">
                <a:solidFill>
                  <a:schemeClr val="bg2"/>
                </a:solidFill>
                <a:latin typeface="Arial Narrow" pitchFamily="34" charset="0"/>
                <a:ea typeface="Arial Unicode MS" pitchFamily="34" charset="-128"/>
                <a:cs typeface="Arial Unicode MS" pitchFamily="34" charset="-128"/>
              </a:rPr>
              <a:t>receiver</a:t>
            </a:r>
            <a:r>
              <a:rPr lang="en-US" sz="2000" dirty="0">
                <a:solidFill>
                  <a:schemeClr val="bg2"/>
                </a:solidFill>
                <a:latin typeface="Arial Narrow" pitchFamily="34" charset="0"/>
                <a:ea typeface="Arial Unicode MS" pitchFamily="34" charset="-128"/>
                <a:cs typeface="Arial Unicode MS" pitchFamily="34" charset="-128"/>
              </a:rPr>
              <a:t> is very important.</a:t>
            </a: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marL="69850" algn="ctr">
              <a:buClr>
                <a:srgbClr val="629DD1"/>
              </a:buClr>
              <a:buFont typeface="Wingdings 2" panose="05020102010507070707" pitchFamily="18" charset="2"/>
              <a:buNone/>
              <a:defRPr/>
            </a:pPr>
            <a:r>
              <a:rPr lang="en-US" sz="1400" b="1" i="1" dirty="0">
                <a:solidFill>
                  <a:schemeClr val="bg2"/>
                </a:solidFill>
                <a:latin typeface="Calibri" pitchFamily="34" charset="0"/>
              </a:rPr>
              <a:t>Fig. 17: Interleaving</a:t>
            </a:r>
            <a:endParaRPr lang="en-US" sz="2000" b="1" u="sng"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p:txBody>
      </p:sp>
      <p:pic>
        <p:nvPicPr>
          <p:cNvPr id="8"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3087" y="3754582"/>
            <a:ext cx="7997825" cy="223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55595" y="559531"/>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TDM</a:t>
            </a:r>
          </a:p>
          <a:p>
            <a:pPr marL="0" indent="0">
              <a:buNone/>
            </a:pPr>
            <a:endParaRPr lang="en-US" sz="2600" b="1" dirty="0">
              <a:solidFill>
                <a:schemeClr val="tx1"/>
              </a:solidFill>
            </a:endParaRPr>
          </a:p>
        </p:txBody>
      </p:sp>
      <p:sp>
        <p:nvSpPr>
          <p:cNvPr id="4" name="Content Placeholder 2"/>
          <p:cNvSpPr txBox="1">
            <a:spLocks/>
          </p:cNvSpPr>
          <p:nvPr/>
        </p:nvSpPr>
        <p:spPr>
          <a:xfrm>
            <a:off x="228600" y="697838"/>
            <a:ext cx="8229600" cy="333894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endParaRPr lang="en-US" sz="2000" b="1" u="sng" dirty="0">
              <a:solidFill>
                <a:schemeClr val="bg2"/>
              </a:solidFill>
              <a:latin typeface="Arial Narrow" pitchFamily="34" charset="0"/>
              <a:ea typeface="Arial Unicode MS" pitchFamily="34" charset="-128"/>
              <a:cs typeface="Arial Unicode MS" pitchFamily="34" charset="-128"/>
            </a:endParaRPr>
          </a:p>
          <a:p>
            <a:pPr algn="just">
              <a:defRPr/>
            </a:pPr>
            <a:r>
              <a:rPr lang="en-US" sz="2000" b="1" u="sng" dirty="0">
                <a:solidFill>
                  <a:schemeClr val="bg2"/>
                </a:solidFill>
                <a:latin typeface="Arial Narrow" pitchFamily="34" charset="0"/>
                <a:ea typeface="Arial Unicode MS" pitchFamily="34" charset="-128"/>
                <a:cs typeface="Arial Unicode MS" pitchFamily="34" charset="-128"/>
              </a:rPr>
              <a:t>Example 8: </a:t>
            </a:r>
            <a:r>
              <a:rPr lang="en-US" sz="2000" b="1" dirty="0">
                <a:solidFill>
                  <a:schemeClr val="bg2"/>
                </a:solidFill>
                <a:latin typeface="Arial Narrow" pitchFamily="34" charset="0"/>
                <a:ea typeface="Arial Unicode MS" pitchFamily="34" charset="-128"/>
                <a:cs typeface="Arial Unicode MS" pitchFamily="34" charset="-128"/>
              </a:rPr>
              <a:t>Four channels </a:t>
            </a:r>
            <a:r>
              <a:rPr lang="en-US" sz="2000" dirty="0">
                <a:solidFill>
                  <a:schemeClr val="bg2"/>
                </a:solidFill>
                <a:latin typeface="Arial Narrow" pitchFamily="34" charset="0"/>
                <a:ea typeface="Arial Unicode MS" pitchFamily="34" charset="-128"/>
                <a:cs typeface="Arial Unicode MS" pitchFamily="34" charset="-128"/>
              </a:rPr>
              <a:t>are </a:t>
            </a:r>
            <a:r>
              <a:rPr lang="en-US" sz="2000" b="1" dirty="0">
                <a:solidFill>
                  <a:schemeClr val="bg2"/>
                </a:solidFill>
                <a:latin typeface="Arial Narrow" pitchFamily="34" charset="0"/>
                <a:ea typeface="Arial Unicode MS" pitchFamily="34" charset="-128"/>
                <a:cs typeface="Arial Unicode MS" pitchFamily="34" charset="-128"/>
              </a:rPr>
              <a:t>multiplexed</a:t>
            </a:r>
            <a:r>
              <a:rPr lang="en-US" sz="2000" dirty="0">
                <a:solidFill>
                  <a:schemeClr val="bg2"/>
                </a:solidFill>
                <a:latin typeface="Arial Narrow" pitchFamily="34" charset="0"/>
                <a:ea typeface="Arial Unicode MS" pitchFamily="34" charset="-128"/>
                <a:cs typeface="Arial Unicode MS" pitchFamily="34" charset="-128"/>
              </a:rPr>
              <a:t> using </a:t>
            </a:r>
            <a:r>
              <a:rPr lang="en-US" sz="2000" b="1" dirty="0">
                <a:solidFill>
                  <a:schemeClr val="bg2"/>
                </a:solidFill>
                <a:latin typeface="Arial Narrow" pitchFamily="34" charset="0"/>
                <a:ea typeface="Arial Unicode MS" pitchFamily="34" charset="-128"/>
                <a:cs typeface="Arial Unicode MS" pitchFamily="34" charset="-128"/>
              </a:rPr>
              <a:t>TDM.</a:t>
            </a:r>
            <a:r>
              <a:rPr lang="en-US" sz="2000" dirty="0">
                <a:solidFill>
                  <a:schemeClr val="bg2"/>
                </a:solidFill>
                <a:latin typeface="Arial Narrow" pitchFamily="34" charset="0"/>
                <a:ea typeface="Arial Unicode MS" pitchFamily="34" charset="-128"/>
                <a:cs typeface="Arial Unicode MS" pitchFamily="34" charset="-128"/>
              </a:rPr>
              <a:t> If </a:t>
            </a:r>
            <a:r>
              <a:rPr lang="en-US" sz="2000" b="1" dirty="0">
                <a:solidFill>
                  <a:schemeClr val="bg2"/>
                </a:solidFill>
                <a:latin typeface="Arial Narrow" pitchFamily="34" charset="0"/>
                <a:ea typeface="Arial Unicode MS" pitchFamily="34" charset="-128"/>
                <a:cs typeface="Arial Unicode MS" pitchFamily="34" charset="-128"/>
              </a:rPr>
              <a:t>each channel </a:t>
            </a:r>
            <a:r>
              <a:rPr lang="en-US" sz="2000" dirty="0">
                <a:solidFill>
                  <a:schemeClr val="bg2"/>
                </a:solidFill>
                <a:latin typeface="Arial Narrow" pitchFamily="34" charset="0"/>
                <a:ea typeface="Arial Unicode MS" pitchFamily="34" charset="-128"/>
                <a:cs typeface="Arial Unicode MS" pitchFamily="34" charset="-128"/>
              </a:rPr>
              <a:t>sends </a:t>
            </a:r>
            <a:r>
              <a:rPr lang="en-US" sz="2000" b="1" i="1" dirty="0">
                <a:solidFill>
                  <a:schemeClr val="bg2"/>
                </a:solidFill>
                <a:latin typeface="Arial Narrow" pitchFamily="34" charset="0"/>
                <a:ea typeface="Arial Unicode MS" pitchFamily="34" charset="-128"/>
                <a:cs typeface="Arial Unicode MS" pitchFamily="34" charset="-128"/>
              </a:rPr>
              <a:t>100 bytes /s </a:t>
            </a:r>
            <a:r>
              <a:rPr lang="en-US" sz="2000" dirty="0">
                <a:solidFill>
                  <a:schemeClr val="bg2"/>
                </a:solidFill>
                <a:latin typeface="Arial Narrow" pitchFamily="34" charset="0"/>
                <a:ea typeface="Arial Unicode MS" pitchFamily="34" charset="-128"/>
                <a:cs typeface="Arial Unicode MS" pitchFamily="34" charset="-128"/>
              </a:rPr>
              <a:t>and we multiplex </a:t>
            </a:r>
            <a:r>
              <a:rPr lang="en-US" sz="2000" b="1" i="1" dirty="0">
                <a:solidFill>
                  <a:schemeClr val="bg2"/>
                </a:solidFill>
                <a:latin typeface="Arial Narrow" pitchFamily="34" charset="0"/>
                <a:ea typeface="Arial Unicode MS" pitchFamily="34" charset="-128"/>
                <a:cs typeface="Arial Unicode MS" pitchFamily="34" charset="-128"/>
              </a:rPr>
              <a:t>1 byte per channel, </a:t>
            </a:r>
            <a:r>
              <a:rPr lang="en-US" sz="2000" dirty="0">
                <a:solidFill>
                  <a:schemeClr val="bg2"/>
                </a:solidFill>
                <a:latin typeface="Arial Narrow" pitchFamily="34" charset="0"/>
                <a:ea typeface="Arial Unicode MS" pitchFamily="34" charset="-128"/>
                <a:cs typeface="Arial Unicode MS" pitchFamily="34" charset="-128"/>
              </a:rPr>
              <a:t>show the </a:t>
            </a:r>
            <a:r>
              <a:rPr lang="en-US" sz="2000" b="1" i="1" dirty="0">
                <a:solidFill>
                  <a:schemeClr val="bg2"/>
                </a:solidFill>
                <a:latin typeface="Arial Narrow" pitchFamily="34" charset="0"/>
                <a:ea typeface="Arial Unicode MS" pitchFamily="34" charset="-128"/>
                <a:cs typeface="Arial Unicode MS" pitchFamily="34" charset="-128"/>
              </a:rPr>
              <a:t>frame traveling on the link, the size of the frame, the duration of a frame, the frame rate, and the bit rate for the link.</a:t>
            </a:r>
            <a:endParaRPr lang="en-US" sz="2000" b="1" i="1" u="sng" dirty="0">
              <a:solidFill>
                <a:schemeClr val="bg2"/>
              </a:solidFill>
              <a:latin typeface="Arial Narrow" pitchFamily="34" charset="0"/>
              <a:ea typeface="Arial Unicode MS" pitchFamily="34" charset="-128"/>
              <a:cs typeface="Arial Unicode MS" pitchFamily="34" charset="-128"/>
            </a:endParaRPr>
          </a:p>
          <a:p>
            <a:pPr algn="just">
              <a:defRPr/>
            </a:pPr>
            <a:r>
              <a:rPr lang="en-US" sz="2000" b="1" u="sng" dirty="0">
                <a:solidFill>
                  <a:schemeClr val="bg2"/>
                </a:solidFill>
                <a:latin typeface="Arial Narrow" pitchFamily="34" charset="0"/>
                <a:ea typeface="Arial Unicode MS" pitchFamily="34" charset="-128"/>
                <a:cs typeface="Arial Unicode MS" pitchFamily="34" charset="-128"/>
              </a:rPr>
              <a:t>Solution:</a:t>
            </a:r>
          </a:p>
          <a:p>
            <a:pPr algn="just">
              <a:defRPr/>
            </a:pPr>
            <a:endParaRPr lang="en-US" sz="2000" b="1" u="sng" dirty="0">
              <a:solidFill>
                <a:schemeClr val="bg2"/>
              </a:solidFill>
              <a:latin typeface="Arial Narrow" pitchFamily="34" charset="0"/>
              <a:ea typeface="Arial Unicode MS" pitchFamily="34" charset="-128"/>
              <a:cs typeface="Arial Unicode MS" pitchFamily="34" charset="-128"/>
            </a:endParaRPr>
          </a:p>
          <a:p>
            <a:pPr marL="0" indent="0" algn="just">
              <a:buNone/>
              <a:defRPr/>
            </a:pPr>
            <a:endParaRPr lang="en-US" sz="2000" b="1" u="sng" dirty="0">
              <a:solidFill>
                <a:schemeClr val="bg2"/>
              </a:solidFill>
              <a:latin typeface="Arial Narrow" pitchFamily="34" charset="0"/>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r>
              <a:rPr lang="en-US" sz="1400" b="1" i="1" dirty="0">
                <a:solidFill>
                  <a:schemeClr val="bg2"/>
                </a:solidFill>
                <a:latin typeface="Calibri" pitchFamily="34" charset="0"/>
              </a:rPr>
              <a:t>Fig. 18: Example 8.</a:t>
            </a:r>
            <a:endParaRPr lang="en-US" sz="2000" b="1" u="sng" dirty="0">
              <a:solidFill>
                <a:schemeClr val="bg2"/>
              </a:solidFill>
              <a:latin typeface="Arial Narrow" pitchFamily="34" charset="0"/>
              <a:ea typeface="Arial Unicode MS" pitchFamily="34" charset="-128"/>
              <a:cs typeface="Arial Unicode MS" pitchFamily="34" charset="-128"/>
            </a:endParaRPr>
          </a:p>
          <a:p>
            <a:pPr marL="69850" indent="0" algn="just">
              <a:buFont typeface="Wingdings 2" panose="05020102010507070707" pitchFamily="18" charset="2"/>
              <a:buNone/>
              <a:defRPr/>
            </a:pPr>
            <a:r>
              <a:rPr lang="en-US" sz="2000" dirty="0">
                <a:solidFill>
                  <a:schemeClr val="bg2"/>
                </a:solidFill>
                <a:latin typeface="Arial Narrow" pitchFamily="34" charset="0"/>
                <a:ea typeface="Arial Unicode MS" pitchFamily="34" charset="-128"/>
                <a:cs typeface="Arial Unicode MS" pitchFamily="34" charset="-128"/>
              </a:rPr>
              <a:t>The multiplexer is shown in </a:t>
            </a:r>
            <a:r>
              <a:rPr lang="en-US" sz="2000" b="1" i="1" dirty="0">
                <a:solidFill>
                  <a:schemeClr val="bg2"/>
                </a:solidFill>
                <a:latin typeface="Arial Narrow" pitchFamily="34" charset="0"/>
                <a:ea typeface="Arial Unicode MS" pitchFamily="34" charset="-128"/>
                <a:cs typeface="Arial Unicode MS" pitchFamily="34" charset="-128"/>
              </a:rPr>
              <a:t>Figure 18. </a:t>
            </a:r>
            <a:r>
              <a:rPr lang="en-US" sz="2000" b="1" dirty="0">
                <a:solidFill>
                  <a:schemeClr val="bg2"/>
                </a:solidFill>
                <a:latin typeface="Arial Narrow" pitchFamily="34" charset="0"/>
                <a:ea typeface="Arial Unicode MS" pitchFamily="34" charset="-128"/>
                <a:cs typeface="Arial Unicode MS" pitchFamily="34" charset="-128"/>
              </a:rPr>
              <a:t>Each frame </a:t>
            </a:r>
            <a:r>
              <a:rPr lang="en-US" sz="2000" dirty="0">
                <a:solidFill>
                  <a:schemeClr val="bg2"/>
                </a:solidFill>
                <a:latin typeface="Arial Narrow" pitchFamily="34" charset="0"/>
                <a:ea typeface="Arial Unicode MS" pitchFamily="34" charset="-128"/>
                <a:cs typeface="Arial Unicode MS" pitchFamily="34" charset="-128"/>
              </a:rPr>
              <a:t>carries </a:t>
            </a:r>
            <a:r>
              <a:rPr lang="en-US" sz="2000" b="1" i="1" dirty="0">
                <a:solidFill>
                  <a:schemeClr val="bg2"/>
                </a:solidFill>
                <a:latin typeface="Arial Narrow" pitchFamily="34" charset="0"/>
                <a:ea typeface="Arial Unicode MS" pitchFamily="34" charset="-128"/>
                <a:cs typeface="Arial Unicode MS" pitchFamily="34" charset="-128"/>
              </a:rPr>
              <a:t>1 byte </a:t>
            </a:r>
            <a:r>
              <a:rPr lang="en-US" sz="2000" dirty="0">
                <a:solidFill>
                  <a:schemeClr val="bg2"/>
                </a:solidFill>
                <a:latin typeface="Arial Narrow" pitchFamily="34" charset="0"/>
                <a:ea typeface="Arial Unicode MS" pitchFamily="34" charset="-128"/>
                <a:cs typeface="Arial Unicode MS" pitchFamily="34" charset="-128"/>
              </a:rPr>
              <a:t>from each channel; the size of each frame, therefore, is </a:t>
            </a:r>
            <a:r>
              <a:rPr lang="en-US" sz="2000" b="1" i="1" dirty="0">
                <a:solidFill>
                  <a:schemeClr val="bg2"/>
                </a:solidFill>
                <a:latin typeface="Arial Narrow" pitchFamily="34" charset="0"/>
                <a:ea typeface="Arial Unicode MS" pitchFamily="34" charset="-128"/>
                <a:cs typeface="Arial Unicode MS" pitchFamily="34" charset="-128"/>
              </a:rPr>
              <a:t>4 bytes, or 32 bits. </a:t>
            </a:r>
            <a:r>
              <a:rPr lang="en-US" sz="2000" dirty="0">
                <a:solidFill>
                  <a:schemeClr val="bg2"/>
                </a:solidFill>
                <a:latin typeface="Arial Narrow" pitchFamily="34" charset="0"/>
                <a:ea typeface="Arial Unicode MS" pitchFamily="34" charset="-128"/>
                <a:cs typeface="Arial Unicode MS" pitchFamily="34" charset="-128"/>
              </a:rPr>
              <a:t>Because each channel is sending </a:t>
            </a:r>
            <a:r>
              <a:rPr lang="en-US" sz="2000" b="1" i="1" dirty="0">
                <a:solidFill>
                  <a:schemeClr val="bg2"/>
                </a:solidFill>
                <a:latin typeface="Arial Narrow" pitchFamily="34" charset="0"/>
                <a:ea typeface="Arial Unicode MS" pitchFamily="34" charset="-128"/>
                <a:cs typeface="Arial Unicode MS" pitchFamily="34" charset="-128"/>
              </a:rPr>
              <a:t>100 bytes/s </a:t>
            </a:r>
            <a:r>
              <a:rPr lang="en-US" sz="2000" dirty="0">
                <a:solidFill>
                  <a:schemeClr val="bg2"/>
                </a:solidFill>
                <a:latin typeface="Arial Narrow" pitchFamily="34" charset="0"/>
                <a:ea typeface="Arial Unicode MS" pitchFamily="34" charset="-128"/>
                <a:cs typeface="Arial Unicode MS" pitchFamily="34" charset="-128"/>
              </a:rPr>
              <a:t>and a frame carries </a:t>
            </a:r>
            <a:r>
              <a:rPr lang="en-US" sz="2000" b="1" i="1" dirty="0">
                <a:solidFill>
                  <a:schemeClr val="bg2"/>
                </a:solidFill>
                <a:latin typeface="Arial Narrow" pitchFamily="34" charset="0"/>
                <a:ea typeface="Arial Unicode MS" pitchFamily="34" charset="-128"/>
                <a:cs typeface="Arial Unicode MS" pitchFamily="34" charset="-128"/>
              </a:rPr>
              <a:t>1 byte </a:t>
            </a:r>
            <a:r>
              <a:rPr lang="en-US" sz="2000" dirty="0">
                <a:solidFill>
                  <a:schemeClr val="bg2"/>
                </a:solidFill>
                <a:latin typeface="Arial Narrow" pitchFamily="34" charset="0"/>
                <a:ea typeface="Arial Unicode MS" pitchFamily="34" charset="-128"/>
                <a:cs typeface="Arial Unicode MS" pitchFamily="34" charset="-128"/>
              </a:rPr>
              <a:t>from each channel, the frame rate must be </a:t>
            </a:r>
            <a:r>
              <a:rPr lang="en-US" sz="2000" b="1" i="1" dirty="0">
                <a:solidFill>
                  <a:schemeClr val="bg2"/>
                </a:solidFill>
                <a:latin typeface="Arial Narrow" pitchFamily="34" charset="0"/>
                <a:ea typeface="Arial Unicode MS" pitchFamily="34" charset="-128"/>
                <a:cs typeface="Arial Unicode MS" pitchFamily="34" charset="-128"/>
              </a:rPr>
              <a:t>100 frames per second. </a:t>
            </a:r>
            <a:r>
              <a:rPr lang="en-US" sz="2000" dirty="0">
                <a:solidFill>
                  <a:schemeClr val="bg2"/>
                </a:solidFill>
                <a:latin typeface="Arial Narrow" pitchFamily="34" charset="0"/>
                <a:ea typeface="Arial Unicode MS" pitchFamily="34" charset="-128"/>
                <a:cs typeface="Arial Unicode MS" pitchFamily="34" charset="-128"/>
              </a:rPr>
              <a:t>The bit rate is </a:t>
            </a:r>
            <a:r>
              <a:rPr lang="en-US" sz="2000" b="1" i="1" dirty="0">
                <a:solidFill>
                  <a:schemeClr val="bg2"/>
                </a:solidFill>
                <a:latin typeface="Arial Narrow" pitchFamily="34" charset="0"/>
                <a:ea typeface="Arial Unicode MS" pitchFamily="34" charset="-128"/>
                <a:cs typeface="Arial Unicode MS" pitchFamily="34" charset="-128"/>
              </a:rPr>
              <a:t>100 × 32, or 3200 bps. </a:t>
            </a:r>
          </a:p>
          <a:p>
            <a:pPr marL="69850" indent="0" algn="just">
              <a:buFont typeface="Wingdings 2" panose="05020102010507070707" pitchFamily="18" charset="2"/>
              <a:buNone/>
              <a:defRPr/>
            </a:pPr>
            <a:r>
              <a:rPr lang="en-US" sz="2000" b="1" i="1" dirty="0">
                <a:solidFill>
                  <a:schemeClr val="bg2"/>
                </a:solidFill>
                <a:latin typeface="Arial Narrow" pitchFamily="34" charset="0"/>
                <a:ea typeface="Arial Unicode MS" pitchFamily="34" charset="-128"/>
                <a:cs typeface="Arial Unicode MS" pitchFamily="34" charset="-128"/>
              </a:rPr>
              <a:t>100 frames =1 second, so </a:t>
            </a:r>
            <a:r>
              <a:rPr lang="en-US" sz="2000" b="1" i="1">
                <a:solidFill>
                  <a:schemeClr val="bg2"/>
                </a:solidFill>
                <a:latin typeface="Arial Narrow" pitchFamily="34" charset="0"/>
                <a:ea typeface="Arial Unicode MS" pitchFamily="34" charset="-128"/>
                <a:cs typeface="Arial Unicode MS" pitchFamily="34" charset="-128"/>
              </a:rPr>
              <a:t>1 frame =1/100 s</a:t>
            </a:r>
            <a:endParaRPr lang="en-US" sz="2000" b="1" i="1"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b="1" i="1" dirty="0">
              <a:solidFill>
                <a:schemeClr val="bg2"/>
              </a:solidFill>
              <a:latin typeface="Arial Narrow" pitchFamily="34" charset="0"/>
              <a:ea typeface="Arial Unicode MS" pitchFamily="34" charset="-128"/>
              <a:cs typeface="Arial Unicode MS" pitchFamily="34" charset="-128"/>
            </a:endParaRPr>
          </a:p>
          <a:p>
            <a:pPr marL="69850" indent="0" algn="just">
              <a:buFont typeface="Wingdings 2" panose="05020102010507070707" pitchFamily="18" charset="2"/>
              <a:buNone/>
              <a:defRPr/>
            </a:pPr>
            <a:endParaRPr lang="en-US" sz="2000" b="1" i="1" dirty="0">
              <a:solidFill>
                <a:schemeClr val="bg2"/>
              </a:solidFill>
              <a:latin typeface="Arial Narrow" pitchFamily="34" charset="0"/>
              <a:ea typeface="Arial Unicode MS" pitchFamily="34" charset="-128"/>
              <a:cs typeface="Arial Unicode MS" pitchFamily="34" charset="-128"/>
            </a:endParaRPr>
          </a:p>
          <a:p>
            <a:pPr marL="69850" indent="0" algn="just">
              <a:buFont typeface="Wingdings 2" panose="05020102010507070707" pitchFamily="18" charset="2"/>
              <a:buNone/>
              <a:defRPr/>
            </a:pPr>
            <a:endParaRPr lang="en-US" sz="2000" dirty="0">
              <a:solidFill>
                <a:schemeClr val="bg2"/>
              </a:solidFill>
              <a:latin typeface="Arial Narrow" pitchFamily="34" charset="0"/>
              <a:ea typeface="Arial Unicode MS" pitchFamily="34" charset="-128"/>
              <a:cs typeface="Arial Unicode MS" pitchFamily="34" charset="-128"/>
            </a:endParaRP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27868" y="3127160"/>
            <a:ext cx="7688263" cy="159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3" y="731161"/>
            <a:ext cx="8531415" cy="2344547"/>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dirty="0">
                <a:solidFill>
                  <a:schemeClr val="bg2"/>
                </a:solidFill>
              </a:rPr>
              <a:t>TDM</a:t>
            </a:r>
          </a:p>
          <a:p>
            <a:pPr algn="just">
              <a:defRPr/>
            </a:pPr>
            <a:r>
              <a:rPr lang="en-US" sz="1800" b="1" u="sng" dirty="0">
                <a:solidFill>
                  <a:schemeClr val="bg2"/>
                </a:solidFill>
                <a:ea typeface="Arial Unicode MS" pitchFamily="34" charset="-128"/>
                <a:cs typeface="Arial Unicode MS" pitchFamily="34" charset="-128"/>
              </a:rPr>
              <a:t>Example 9:</a:t>
            </a:r>
            <a:endParaRPr lang="en-US" sz="1800" dirty="0">
              <a:solidFill>
                <a:schemeClr val="bg2"/>
              </a:solidFill>
              <a:ea typeface="Arial Unicode MS" pitchFamily="34" charset="-128"/>
              <a:cs typeface="Arial Unicode MS" pitchFamily="34" charset="-128"/>
            </a:endParaRPr>
          </a:p>
          <a:p>
            <a:pPr marL="69850" indent="0" algn="just">
              <a:buNone/>
              <a:defRPr/>
            </a:pPr>
            <a:r>
              <a:rPr lang="en-US" sz="1800" dirty="0">
                <a:solidFill>
                  <a:schemeClr val="bg2"/>
                </a:solidFill>
                <a:ea typeface="Arial Unicode MS" pitchFamily="34" charset="-128"/>
                <a:cs typeface="Arial Unicode MS" pitchFamily="34" charset="-128"/>
              </a:rPr>
              <a:t>A multiplexer combines </a:t>
            </a:r>
            <a:r>
              <a:rPr lang="en-US" sz="1800" b="1" dirty="0">
                <a:solidFill>
                  <a:schemeClr val="bg2"/>
                </a:solidFill>
                <a:ea typeface="Arial Unicode MS" pitchFamily="34" charset="-128"/>
                <a:cs typeface="Arial Unicode MS" pitchFamily="34" charset="-128"/>
              </a:rPr>
              <a:t>four </a:t>
            </a:r>
            <a:r>
              <a:rPr lang="en-US" sz="1800" b="1" i="1" dirty="0">
                <a:solidFill>
                  <a:schemeClr val="bg2"/>
                </a:solidFill>
                <a:ea typeface="Arial Unicode MS" pitchFamily="34" charset="-128"/>
                <a:cs typeface="Arial Unicode MS" pitchFamily="34" charset="-128"/>
              </a:rPr>
              <a:t>100-kbps</a:t>
            </a:r>
            <a:r>
              <a:rPr lang="en-US" sz="1800" b="1" dirty="0">
                <a:solidFill>
                  <a:schemeClr val="bg2"/>
                </a:solidFill>
                <a:ea typeface="Arial Unicode MS" pitchFamily="34" charset="-128"/>
                <a:cs typeface="Arial Unicode MS" pitchFamily="34" charset="-128"/>
              </a:rPr>
              <a:t> channels </a:t>
            </a:r>
            <a:r>
              <a:rPr lang="en-US" sz="1800" dirty="0">
                <a:solidFill>
                  <a:schemeClr val="bg2"/>
                </a:solidFill>
                <a:ea typeface="Arial Unicode MS" pitchFamily="34" charset="-128"/>
                <a:cs typeface="Arial Unicode MS" pitchFamily="34" charset="-128"/>
              </a:rPr>
              <a:t>using a time slot of </a:t>
            </a:r>
            <a:r>
              <a:rPr lang="en-US" sz="1800" b="1" i="1" dirty="0">
                <a:solidFill>
                  <a:schemeClr val="bg2"/>
                </a:solidFill>
                <a:ea typeface="Arial Unicode MS" pitchFamily="34" charset="-128"/>
                <a:cs typeface="Arial Unicode MS" pitchFamily="34" charset="-128"/>
              </a:rPr>
              <a:t>2 bits. </a:t>
            </a:r>
            <a:r>
              <a:rPr lang="en-US" sz="1800" dirty="0">
                <a:solidFill>
                  <a:schemeClr val="bg2"/>
                </a:solidFill>
                <a:ea typeface="Arial Unicode MS" pitchFamily="34" charset="-128"/>
                <a:cs typeface="Arial Unicode MS" pitchFamily="34" charset="-128"/>
              </a:rPr>
              <a:t>Show </a:t>
            </a:r>
            <a:r>
              <a:rPr lang="en-US" sz="1800" b="1" i="1" dirty="0">
                <a:solidFill>
                  <a:schemeClr val="bg2"/>
                </a:solidFill>
                <a:ea typeface="Arial Unicode MS" pitchFamily="34" charset="-128"/>
                <a:cs typeface="Arial Unicode MS" pitchFamily="34" charset="-128"/>
              </a:rPr>
              <a:t>the output with four arbitrary inputs. What is the frame rate? What is the frame duration? What is the bit rate? What is the bit duration?</a:t>
            </a:r>
          </a:p>
          <a:p>
            <a:pPr marL="69850" indent="0" algn="just">
              <a:buNone/>
              <a:defRPr/>
            </a:pPr>
            <a:r>
              <a:rPr lang="en-US" sz="1800" b="1" u="sng" dirty="0">
                <a:solidFill>
                  <a:schemeClr val="bg2"/>
                </a:solidFill>
                <a:ea typeface="Arial Unicode MS" pitchFamily="34" charset="-128"/>
                <a:cs typeface="Arial Unicode MS" pitchFamily="34" charset="-128"/>
              </a:rPr>
              <a:t>Solution:</a:t>
            </a:r>
          </a:p>
          <a:p>
            <a:pPr marL="69850" indent="0" algn="just">
              <a:buNone/>
              <a:defRPr/>
            </a:pPr>
            <a:r>
              <a:rPr lang="en-US" sz="1800" b="1" i="1" dirty="0">
                <a:solidFill>
                  <a:schemeClr val="bg2"/>
                </a:solidFill>
                <a:ea typeface="Arial Unicode MS" pitchFamily="34" charset="-128"/>
                <a:cs typeface="Arial Unicode MS" pitchFamily="34" charset="-128"/>
              </a:rPr>
              <a:t>Figure 19 </a:t>
            </a:r>
            <a:r>
              <a:rPr lang="en-US" sz="1800" dirty="0">
                <a:solidFill>
                  <a:schemeClr val="bg2"/>
                </a:solidFill>
                <a:ea typeface="Arial Unicode MS" pitchFamily="34" charset="-128"/>
                <a:cs typeface="Arial Unicode MS" pitchFamily="34" charset="-128"/>
              </a:rPr>
              <a:t>shows the output </a:t>
            </a:r>
            <a:r>
              <a:rPr lang="en-US" sz="1800" b="1" i="1" dirty="0">
                <a:solidFill>
                  <a:schemeClr val="bg2"/>
                </a:solidFill>
                <a:ea typeface="Arial Unicode MS" pitchFamily="34" charset="-128"/>
                <a:cs typeface="Arial Unicode MS" pitchFamily="34" charset="-128"/>
              </a:rPr>
              <a:t>(4x100kbps) </a:t>
            </a:r>
            <a:r>
              <a:rPr lang="en-US" sz="1800" dirty="0">
                <a:solidFill>
                  <a:schemeClr val="bg2"/>
                </a:solidFill>
                <a:ea typeface="Arial Unicode MS" pitchFamily="34" charset="-128"/>
                <a:cs typeface="Arial Unicode MS" pitchFamily="34" charset="-128"/>
              </a:rPr>
              <a:t>for </a:t>
            </a:r>
            <a:r>
              <a:rPr lang="en-US" sz="1800" b="1" dirty="0">
                <a:solidFill>
                  <a:schemeClr val="bg2"/>
                </a:solidFill>
                <a:ea typeface="Arial Unicode MS" pitchFamily="34" charset="-128"/>
                <a:cs typeface="Arial Unicode MS" pitchFamily="34" charset="-128"/>
              </a:rPr>
              <a:t>four arbitrary inputs. </a:t>
            </a:r>
            <a:r>
              <a:rPr lang="en-US" sz="1800" dirty="0">
                <a:solidFill>
                  <a:schemeClr val="bg2"/>
                </a:solidFill>
                <a:ea typeface="Arial Unicode MS" pitchFamily="34" charset="-128"/>
                <a:cs typeface="Arial Unicode MS" pitchFamily="34" charset="-128"/>
              </a:rPr>
              <a:t>The link carries </a:t>
            </a:r>
            <a:r>
              <a:rPr lang="en-US" sz="1800" b="1" i="1" dirty="0">
                <a:solidFill>
                  <a:schemeClr val="bg2"/>
                </a:solidFill>
                <a:ea typeface="Arial Unicode MS" pitchFamily="34" charset="-128"/>
                <a:cs typeface="Arial Unicode MS" pitchFamily="34" charset="-128"/>
              </a:rPr>
              <a:t>400K/(2x4</a:t>
            </a:r>
            <a:r>
              <a:rPr lang="en-US" sz="1800" b="1" i="1">
                <a:solidFill>
                  <a:schemeClr val="bg2"/>
                </a:solidFill>
                <a:ea typeface="Arial Unicode MS" pitchFamily="34" charset="-128"/>
                <a:cs typeface="Arial Unicode MS" pitchFamily="34" charset="-128"/>
              </a:rPr>
              <a:t>)=50,000 or 50k </a:t>
            </a:r>
            <a:r>
              <a:rPr lang="en-US" sz="1800">
                <a:solidFill>
                  <a:schemeClr val="bg2"/>
                </a:solidFill>
                <a:ea typeface="Arial Unicode MS" pitchFamily="34" charset="-128"/>
                <a:cs typeface="Arial Unicode MS" pitchFamily="34" charset="-128"/>
              </a:rPr>
              <a:t>frames </a:t>
            </a:r>
            <a:r>
              <a:rPr lang="en-US" sz="1800" dirty="0">
                <a:solidFill>
                  <a:schemeClr val="bg2"/>
                </a:solidFill>
                <a:ea typeface="Arial Unicode MS" pitchFamily="34" charset="-128"/>
                <a:cs typeface="Arial Unicode MS" pitchFamily="34" charset="-128"/>
              </a:rPr>
              <a:t>per second </a:t>
            </a:r>
            <a:r>
              <a:rPr lang="en-US" sz="1800" b="1" dirty="0">
                <a:solidFill>
                  <a:schemeClr val="bg2"/>
                </a:solidFill>
                <a:ea typeface="Arial Unicode MS" pitchFamily="34" charset="-128"/>
                <a:cs typeface="Arial Unicode MS" pitchFamily="34" charset="-128"/>
              </a:rPr>
              <a:t>[2x4=8bit] </a:t>
            </a:r>
            <a:r>
              <a:rPr lang="en-US" sz="1800" dirty="0">
                <a:solidFill>
                  <a:schemeClr val="bg2"/>
                </a:solidFill>
                <a:ea typeface="Arial Unicode MS" pitchFamily="34" charset="-128"/>
                <a:cs typeface="Arial Unicode MS" pitchFamily="34" charset="-128"/>
              </a:rPr>
              <a:t>. The frame duration is therefore </a:t>
            </a:r>
            <a:r>
              <a:rPr lang="en-US" sz="1800" b="1" i="1" dirty="0">
                <a:solidFill>
                  <a:schemeClr val="bg2"/>
                </a:solidFill>
                <a:ea typeface="Arial Unicode MS" pitchFamily="34" charset="-128"/>
                <a:cs typeface="Arial Unicode MS" pitchFamily="34" charset="-128"/>
              </a:rPr>
              <a:t>1/50,000 s </a:t>
            </a:r>
            <a:r>
              <a:rPr lang="en-US" sz="1800" dirty="0">
                <a:solidFill>
                  <a:schemeClr val="bg2"/>
                </a:solidFill>
                <a:ea typeface="Arial Unicode MS" pitchFamily="34" charset="-128"/>
                <a:cs typeface="Arial Unicode MS" pitchFamily="34" charset="-128"/>
              </a:rPr>
              <a:t>or</a:t>
            </a:r>
            <a:r>
              <a:rPr lang="en-US" sz="1800" b="1" i="1" dirty="0">
                <a:solidFill>
                  <a:schemeClr val="bg2"/>
                </a:solidFill>
                <a:ea typeface="Arial Unicode MS" pitchFamily="34" charset="-128"/>
                <a:cs typeface="Arial Unicode MS" pitchFamily="34" charset="-128"/>
              </a:rPr>
              <a:t> 20 </a:t>
            </a:r>
            <a:r>
              <a:rPr lang="en-US" sz="1800" b="1" i="1" dirty="0" err="1">
                <a:solidFill>
                  <a:schemeClr val="bg2"/>
                </a:solidFill>
                <a:ea typeface="Arial Unicode MS" pitchFamily="34" charset="-128"/>
                <a:cs typeface="Arial Unicode MS" pitchFamily="34" charset="-128"/>
              </a:rPr>
              <a:t>μs</a:t>
            </a:r>
            <a:r>
              <a:rPr lang="en-US" sz="1800" b="1" i="1" dirty="0">
                <a:solidFill>
                  <a:schemeClr val="bg2"/>
                </a:solidFill>
                <a:ea typeface="Arial Unicode MS" pitchFamily="34" charset="-128"/>
                <a:cs typeface="Arial Unicode MS" pitchFamily="34" charset="-128"/>
              </a:rPr>
              <a:t>. </a:t>
            </a:r>
            <a:r>
              <a:rPr lang="en-US" sz="1800" dirty="0">
                <a:solidFill>
                  <a:schemeClr val="bg2"/>
                </a:solidFill>
                <a:ea typeface="Arial Unicode MS" pitchFamily="34" charset="-128"/>
                <a:cs typeface="Arial Unicode MS" pitchFamily="34" charset="-128"/>
              </a:rPr>
              <a:t>The </a:t>
            </a:r>
            <a:r>
              <a:rPr lang="en-US" sz="1800" b="1" dirty="0">
                <a:solidFill>
                  <a:schemeClr val="bg2"/>
                </a:solidFill>
                <a:ea typeface="Arial Unicode MS" pitchFamily="34" charset="-128"/>
                <a:cs typeface="Arial Unicode MS" pitchFamily="34" charset="-128"/>
              </a:rPr>
              <a:t>bit duration </a:t>
            </a:r>
            <a:r>
              <a:rPr lang="en-US" sz="1800" dirty="0">
                <a:solidFill>
                  <a:schemeClr val="bg2"/>
                </a:solidFill>
                <a:ea typeface="Arial Unicode MS" pitchFamily="34" charset="-128"/>
                <a:cs typeface="Arial Unicode MS" pitchFamily="34" charset="-128"/>
              </a:rPr>
              <a:t>on the output link is </a:t>
            </a:r>
            <a:r>
              <a:rPr lang="en-US" sz="1800" b="1" i="1" dirty="0">
                <a:solidFill>
                  <a:schemeClr val="bg2"/>
                </a:solidFill>
                <a:ea typeface="Arial Unicode MS" pitchFamily="34" charset="-128"/>
                <a:cs typeface="Arial Unicode MS" pitchFamily="34" charset="-128"/>
              </a:rPr>
              <a:t>1/400,000 s, or 2.5 </a:t>
            </a:r>
            <a:r>
              <a:rPr lang="en-US" sz="1800" b="1" i="1" dirty="0" err="1">
                <a:solidFill>
                  <a:schemeClr val="bg2"/>
                </a:solidFill>
                <a:ea typeface="Arial Unicode MS" pitchFamily="34" charset="-128"/>
                <a:cs typeface="Arial Unicode MS" pitchFamily="34" charset="-128"/>
              </a:rPr>
              <a:t>μs</a:t>
            </a:r>
            <a:r>
              <a:rPr lang="en-US" sz="1800" b="1" i="1" dirty="0">
                <a:solidFill>
                  <a:schemeClr val="bg2"/>
                </a:solidFill>
                <a:ea typeface="Arial Unicode MS" pitchFamily="34" charset="-128"/>
                <a:cs typeface="Arial Unicode MS" pitchFamily="34" charset="-128"/>
              </a:rPr>
              <a:t>. </a:t>
            </a:r>
          </a:p>
          <a:p>
            <a:pPr marL="0" indent="0">
              <a:buNone/>
            </a:pPr>
            <a:endParaRPr lang="en-US" sz="1800" b="1" dirty="0">
              <a:solidFill>
                <a:schemeClr val="bg2"/>
              </a:solidFill>
            </a:endParaRPr>
          </a:p>
        </p:txBody>
      </p:sp>
      <p:pic>
        <p:nvPicPr>
          <p:cNvPr id="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0700" y="4645313"/>
            <a:ext cx="80010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11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Empty Slot</a:t>
            </a:r>
          </a:p>
          <a:p>
            <a:pPr marL="0" indent="0">
              <a:buNone/>
            </a:pPr>
            <a:endParaRPr lang="en-US" sz="2600" b="1" dirty="0">
              <a:solidFill>
                <a:schemeClr val="tx1"/>
              </a:solidFill>
            </a:endParaRPr>
          </a:p>
        </p:txBody>
      </p:sp>
      <p:sp>
        <p:nvSpPr>
          <p:cNvPr id="4" name="Content Placeholder 2"/>
          <p:cNvSpPr txBox="1">
            <a:spLocks/>
          </p:cNvSpPr>
          <p:nvPr/>
        </p:nvSpPr>
        <p:spPr>
          <a:xfrm>
            <a:off x="568037" y="1614054"/>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r>
              <a:rPr lang="en-US" sz="1800" dirty="0">
                <a:solidFill>
                  <a:schemeClr val="bg2"/>
                </a:solidFill>
                <a:ea typeface="Arial Unicode MS" pitchFamily="34" charset="-128"/>
                <a:cs typeface="Arial Unicode MS" pitchFamily="34" charset="-128"/>
              </a:rPr>
              <a:t>Sometimes an input link may </a:t>
            </a:r>
            <a:r>
              <a:rPr lang="en-US" sz="1800" b="1" dirty="0">
                <a:solidFill>
                  <a:schemeClr val="bg2"/>
                </a:solidFill>
                <a:ea typeface="Arial Unicode MS" pitchFamily="34" charset="-128"/>
                <a:cs typeface="Arial Unicode MS" pitchFamily="34" charset="-128"/>
              </a:rPr>
              <a:t>have no data to transmit.</a:t>
            </a:r>
            <a:endParaRPr lang="en-US" sz="1800" dirty="0">
              <a:solidFill>
                <a:schemeClr val="bg2"/>
              </a:solidFill>
              <a:ea typeface="Arial Unicode MS" pitchFamily="34" charset="-128"/>
              <a:cs typeface="Arial Unicode MS" pitchFamily="34" charset="-128"/>
            </a:endParaRPr>
          </a:p>
          <a:p>
            <a:pPr algn="just">
              <a:defRPr/>
            </a:pPr>
            <a:r>
              <a:rPr lang="en-US" sz="1800" dirty="0">
                <a:solidFill>
                  <a:schemeClr val="bg2"/>
                </a:solidFill>
                <a:ea typeface="Arial Unicode MS" pitchFamily="34" charset="-128"/>
                <a:cs typeface="Arial Unicode MS" pitchFamily="34" charset="-128"/>
              </a:rPr>
              <a:t>When that happens, </a:t>
            </a:r>
            <a:r>
              <a:rPr lang="en-US" sz="1800" b="1" dirty="0">
                <a:solidFill>
                  <a:schemeClr val="bg2"/>
                </a:solidFill>
                <a:ea typeface="Arial Unicode MS" pitchFamily="34" charset="-128"/>
                <a:cs typeface="Arial Unicode MS" pitchFamily="34" charset="-128"/>
              </a:rPr>
              <a:t>one or more slots </a:t>
            </a:r>
            <a:r>
              <a:rPr lang="en-US" sz="1800" dirty="0">
                <a:solidFill>
                  <a:schemeClr val="bg2"/>
                </a:solidFill>
                <a:ea typeface="Arial Unicode MS" pitchFamily="34" charset="-128"/>
                <a:cs typeface="Arial Unicode MS" pitchFamily="34" charset="-128"/>
              </a:rPr>
              <a:t>on the output link will go </a:t>
            </a:r>
            <a:r>
              <a:rPr lang="en-US" sz="1800" b="1" dirty="0">
                <a:solidFill>
                  <a:schemeClr val="bg2"/>
                </a:solidFill>
                <a:ea typeface="Arial Unicode MS" pitchFamily="34" charset="-128"/>
                <a:cs typeface="Arial Unicode MS" pitchFamily="34" charset="-128"/>
              </a:rPr>
              <a:t>unused.</a:t>
            </a:r>
            <a:endParaRPr lang="en-US" sz="1800" dirty="0">
              <a:solidFill>
                <a:schemeClr val="bg2"/>
              </a:solidFill>
              <a:ea typeface="Arial Unicode MS" pitchFamily="34" charset="-128"/>
              <a:cs typeface="Arial Unicode MS" pitchFamily="34" charset="-128"/>
            </a:endParaRPr>
          </a:p>
          <a:p>
            <a:pPr algn="just">
              <a:defRPr/>
            </a:pPr>
            <a:r>
              <a:rPr lang="en-US" sz="1800" dirty="0">
                <a:solidFill>
                  <a:schemeClr val="bg2"/>
                </a:solidFill>
                <a:ea typeface="Arial Unicode MS" pitchFamily="34" charset="-128"/>
                <a:cs typeface="Arial Unicode MS" pitchFamily="34" charset="-128"/>
              </a:rPr>
              <a:t>That is </a:t>
            </a:r>
            <a:r>
              <a:rPr lang="en-US" sz="1800" b="1" dirty="0">
                <a:solidFill>
                  <a:schemeClr val="bg2"/>
                </a:solidFill>
                <a:ea typeface="Arial Unicode MS" pitchFamily="34" charset="-128"/>
                <a:cs typeface="Arial Unicode MS" pitchFamily="34" charset="-128"/>
              </a:rPr>
              <a:t>wastage</a:t>
            </a:r>
            <a:r>
              <a:rPr lang="en-US" sz="1800" dirty="0">
                <a:solidFill>
                  <a:schemeClr val="bg2"/>
                </a:solidFill>
                <a:ea typeface="Arial Unicode MS" pitchFamily="34" charset="-128"/>
                <a:cs typeface="Arial Unicode MS" pitchFamily="34" charset="-128"/>
              </a:rPr>
              <a:t> of </a:t>
            </a:r>
            <a:r>
              <a:rPr lang="en-US" sz="1800" b="1" dirty="0">
                <a:solidFill>
                  <a:schemeClr val="bg2"/>
                </a:solidFill>
                <a:ea typeface="Arial Unicode MS" pitchFamily="34" charset="-128"/>
                <a:cs typeface="Arial Unicode MS" pitchFamily="34" charset="-128"/>
              </a:rPr>
              <a:t>bandwidth.</a:t>
            </a:r>
            <a:endParaRPr lang="en-US" sz="1800" dirty="0">
              <a:solidFill>
                <a:schemeClr val="bg2"/>
              </a:solidFill>
              <a:ea typeface="Arial Unicode MS" pitchFamily="34" charset="-128"/>
              <a:cs typeface="Arial Unicode MS" pitchFamily="34" charset="-128"/>
            </a:endParaRPr>
          </a:p>
          <a:p>
            <a:pPr algn="just">
              <a:defRPr/>
            </a:pPr>
            <a:r>
              <a:rPr lang="en-US" sz="1800" b="1" dirty="0">
                <a:solidFill>
                  <a:schemeClr val="bg2"/>
                </a:solidFill>
                <a:ea typeface="Arial Unicode MS" pitchFamily="34" charset="-128"/>
                <a:cs typeface="Arial Unicode MS" pitchFamily="34" charset="-128"/>
              </a:rPr>
              <a:t>Statistical TDM </a:t>
            </a:r>
            <a:r>
              <a:rPr lang="en-US" sz="1800" dirty="0">
                <a:solidFill>
                  <a:schemeClr val="bg2"/>
                </a:solidFill>
                <a:ea typeface="Arial Unicode MS" pitchFamily="34" charset="-128"/>
                <a:cs typeface="Arial Unicode MS" pitchFamily="34" charset="-128"/>
              </a:rPr>
              <a:t>can improve the efficiency.</a:t>
            </a: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endParaRPr lang="en-US" sz="2000" dirty="0">
              <a:solidFill>
                <a:schemeClr val="bg2"/>
              </a:solidFill>
              <a:latin typeface="Arial Narrow" pitchFamily="34" charset="0"/>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r>
              <a:rPr lang="en-US" sz="1400" b="1" i="1" dirty="0">
                <a:solidFill>
                  <a:schemeClr val="bg2"/>
                </a:solidFill>
                <a:latin typeface="Calibri" pitchFamily="34" charset="0"/>
              </a:rPr>
              <a:t>Fig. 20: Empty Slots.</a:t>
            </a:r>
            <a:endParaRPr lang="en-US" sz="2000" b="1" u="sng"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p:txBody>
      </p:sp>
      <p:pic>
        <p:nvPicPr>
          <p:cNvPr id="6"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60906" y="3860078"/>
            <a:ext cx="8043862"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22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Data Rate Management</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r>
              <a:rPr lang="en-US" sz="1800" b="1" dirty="0">
                <a:solidFill>
                  <a:schemeClr val="bg2"/>
                </a:solidFill>
                <a:ea typeface="Arial Unicode MS" pitchFamily="34" charset="-128"/>
                <a:cs typeface="Arial Unicode MS" pitchFamily="34" charset="-128"/>
              </a:rPr>
              <a:t>Data Rate Management:</a:t>
            </a:r>
          </a:p>
          <a:p>
            <a:pPr marL="69850" indent="0" algn="just">
              <a:buFont typeface="Wingdings 2" panose="05020102010507070707" pitchFamily="18" charset="2"/>
              <a:buNone/>
              <a:defRPr/>
            </a:pPr>
            <a:r>
              <a:rPr lang="en-US" sz="1800" b="1" dirty="0">
                <a:solidFill>
                  <a:schemeClr val="bg2"/>
                </a:solidFill>
                <a:ea typeface="Arial Unicode MS" pitchFamily="34" charset="-128"/>
                <a:cs typeface="Arial Unicode MS" pitchFamily="34" charset="-128"/>
              </a:rPr>
              <a:t>Not all input links </a:t>
            </a:r>
            <a:r>
              <a:rPr lang="en-US" sz="1800" dirty="0">
                <a:solidFill>
                  <a:schemeClr val="bg2"/>
                </a:solidFill>
                <a:ea typeface="Arial Unicode MS" pitchFamily="34" charset="-128"/>
                <a:cs typeface="Arial Unicode MS" pitchFamily="34" charset="-128"/>
              </a:rPr>
              <a:t>maybe have the </a:t>
            </a:r>
            <a:r>
              <a:rPr lang="en-US" sz="1800" b="1" dirty="0">
                <a:solidFill>
                  <a:schemeClr val="bg2"/>
                </a:solidFill>
                <a:ea typeface="Arial Unicode MS" pitchFamily="34" charset="-128"/>
                <a:cs typeface="Arial Unicode MS" pitchFamily="34" charset="-128"/>
              </a:rPr>
              <a:t>same data rate.</a:t>
            </a:r>
          </a:p>
          <a:p>
            <a:pPr marL="69850" indent="0" algn="just">
              <a:buFont typeface="Wingdings 2" panose="05020102010507070707" pitchFamily="18" charset="2"/>
              <a:buNone/>
              <a:defRPr/>
            </a:pPr>
            <a:r>
              <a:rPr lang="en-US" sz="1800" dirty="0">
                <a:solidFill>
                  <a:schemeClr val="bg2"/>
                </a:solidFill>
                <a:ea typeface="Arial Unicode MS" pitchFamily="34" charset="-128"/>
                <a:cs typeface="Arial Unicode MS" pitchFamily="34" charset="-128"/>
              </a:rPr>
              <a:t>Some links maybe </a:t>
            </a:r>
            <a:r>
              <a:rPr lang="en-US" sz="1800" b="1" dirty="0">
                <a:solidFill>
                  <a:schemeClr val="bg2"/>
                </a:solidFill>
                <a:ea typeface="Arial Unicode MS" pitchFamily="34" charset="-128"/>
                <a:cs typeface="Arial Unicode MS" pitchFamily="34" charset="-128"/>
              </a:rPr>
              <a:t>slower.</a:t>
            </a:r>
            <a:r>
              <a:rPr lang="en-US" sz="1800" dirty="0">
                <a:solidFill>
                  <a:schemeClr val="bg2"/>
                </a:solidFill>
                <a:ea typeface="Arial Unicode MS" pitchFamily="34" charset="-128"/>
                <a:cs typeface="Arial Unicode MS" pitchFamily="34" charset="-128"/>
              </a:rPr>
              <a:t> There maybe several different input link speeds.</a:t>
            </a:r>
          </a:p>
          <a:p>
            <a:pPr marL="69850" indent="0" algn="just">
              <a:buFont typeface="Wingdings 2" panose="05020102010507070707" pitchFamily="18" charset="2"/>
              <a:buNone/>
              <a:defRPr/>
            </a:pPr>
            <a:r>
              <a:rPr lang="en-US" sz="1800" dirty="0">
                <a:solidFill>
                  <a:schemeClr val="bg2"/>
                </a:solidFill>
                <a:ea typeface="Arial Unicode MS" pitchFamily="34" charset="-128"/>
                <a:cs typeface="Arial Unicode MS" pitchFamily="34" charset="-128"/>
              </a:rPr>
              <a:t>There are </a:t>
            </a:r>
            <a:r>
              <a:rPr lang="en-US" sz="1800" b="1" dirty="0">
                <a:solidFill>
                  <a:schemeClr val="bg2"/>
                </a:solidFill>
                <a:ea typeface="Arial Unicode MS" pitchFamily="34" charset="-128"/>
                <a:cs typeface="Arial Unicode MS" pitchFamily="34" charset="-128"/>
              </a:rPr>
              <a:t>three strategies </a:t>
            </a:r>
            <a:r>
              <a:rPr lang="en-US" sz="1800" dirty="0">
                <a:solidFill>
                  <a:schemeClr val="bg2"/>
                </a:solidFill>
                <a:ea typeface="Arial Unicode MS" pitchFamily="34" charset="-128"/>
                <a:cs typeface="Arial Unicode MS" pitchFamily="34" charset="-128"/>
              </a:rPr>
              <a:t>that can be used to overcome the data rate mismatch: </a:t>
            </a:r>
            <a:r>
              <a:rPr lang="en-US" sz="1800" b="1" i="1" dirty="0">
                <a:solidFill>
                  <a:schemeClr val="bg2"/>
                </a:solidFill>
                <a:ea typeface="Arial Unicode MS" pitchFamily="34" charset="-128"/>
                <a:cs typeface="Arial Unicode MS" pitchFamily="34" charset="-128"/>
              </a:rPr>
              <a:t>multilevel, </a:t>
            </a:r>
            <a:r>
              <a:rPr lang="en-US" sz="1800" b="1" i="1" dirty="0" err="1">
                <a:solidFill>
                  <a:schemeClr val="bg2"/>
                </a:solidFill>
                <a:ea typeface="Arial Unicode MS" pitchFamily="34" charset="-128"/>
                <a:cs typeface="Arial Unicode MS" pitchFamily="34" charset="-128"/>
              </a:rPr>
              <a:t>multislot</a:t>
            </a:r>
            <a:r>
              <a:rPr lang="en-US" sz="1800" b="1" i="1" dirty="0">
                <a:solidFill>
                  <a:schemeClr val="bg2"/>
                </a:solidFill>
                <a:ea typeface="Arial Unicode MS" pitchFamily="34" charset="-128"/>
                <a:cs typeface="Arial Unicode MS" pitchFamily="34" charset="-128"/>
              </a:rPr>
              <a:t> and pulse stuffing. </a:t>
            </a:r>
            <a:endParaRPr lang="en-US" sz="1800" b="1" dirty="0">
              <a:solidFill>
                <a:schemeClr val="bg2"/>
              </a:solidFill>
              <a:ea typeface="Arial Unicode MS" pitchFamily="34" charset="-128"/>
              <a:cs typeface="Arial Unicode MS" pitchFamily="34" charset="-128"/>
            </a:endParaRPr>
          </a:p>
          <a:p>
            <a:pPr algn="just">
              <a:defRPr/>
            </a:pPr>
            <a:r>
              <a:rPr lang="en-US" sz="1800" b="1" dirty="0">
                <a:solidFill>
                  <a:schemeClr val="bg2"/>
                </a:solidFill>
                <a:ea typeface="Arial Unicode MS" pitchFamily="34" charset="-128"/>
                <a:cs typeface="Arial Unicode MS" pitchFamily="34" charset="-128"/>
              </a:rPr>
              <a:t>Data rate matching:</a:t>
            </a:r>
          </a:p>
          <a:p>
            <a:pPr marL="69850" indent="0" algn="just">
              <a:buFont typeface="Wingdings 2" panose="05020102010507070707" pitchFamily="18" charset="2"/>
              <a:buNone/>
              <a:defRPr/>
            </a:pPr>
            <a:r>
              <a:rPr lang="en-US" sz="1800" b="1" dirty="0">
                <a:solidFill>
                  <a:schemeClr val="bg2"/>
                </a:solidFill>
                <a:ea typeface="Arial Unicode MS" pitchFamily="34" charset="-128"/>
                <a:cs typeface="Arial Unicode MS" pitchFamily="34" charset="-128"/>
              </a:rPr>
              <a:t>Multilevel: </a:t>
            </a:r>
            <a:r>
              <a:rPr lang="en-US" sz="1800" dirty="0">
                <a:solidFill>
                  <a:schemeClr val="bg2"/>
                </a:solidFill>
                <a:ea typeface="Arial Unicode MS" pitchFamily="34" charset="-128"/>
                <a:cs typeface="Arial Unicode MS" pitchFamily="34" charset="-128"/>
              </a:rPr>
              <a:t>used when the </a:t>
            </a:r>
            <a:r>
              <a:rPr lang="en-US" sz="1800" b="1" dirty="0">
                <a:solidFill>
                  <a:schemeClr val="bg2"/>
                </a:solidFill>
                <a:ea typeface="Arial Unicode MS" pitchFamily="34" charset="-128"/>
                <a:cs typeface="Arial Unicode MS" pitchFamily="34" charset="-128"/>
              </a:rPr>
              <a:t>data rate of the input links </a:t>
            </a:r>
            <a:r>
              <a:rPr lang="en-US" sz="1800" dirty="0">
                <a:solidFill>
                  <a:schemeClr val="bg2"/>
                </a:solidFill>
                <a:ea typeface="Arial Unicode MS" pitchFamily="34" charset="-128"/>
                <a:cs typeface="Arial Unicode MS" pitchFamily="34" charset="-128"/>
              </a:rPr>
              <a:t>are </a:t>
            </a:r>
            <a:r>
              <a:rPr lang="en-US" sz="1800" b="1" dirty="0">
                <a:solidFill>
                  <a:schemeClr val="bg2"/>
                </a:solidFill>
                <a:ea typeface="Arial Unicode MS" pitchFamily="34" charset="-128"/>
                <a:cs typeface="Arial Unicode MS" pitchFamily="34" charset="-128"/>
              </a:rPr>
              <a:t>multiples</a:t>
            </a:r>
            <a:r>
              <a:rPr lang="en-US" sz="1800" dirty="0">
                <a:solidFill>
                  <a:schemeClr val="bg2"/>
                </a:solidFill>
                <a:ea typeface="Arial Unicode MS" pitchFamily="34" charset="-128"/>
                <a:cs typeface="Arial Unicode MS" pitchFamily="34" charset="-128"/>
              </a:rPr>
              <a:t> of </a:t>
            </a:r>
            <a:r>
              <a:rPr lang="en-US" sz="1800" b="1" dirty="0">
                <a:solidFill>
                  <a:schemeClr val="bg2"/>
                </a:solidFill>
                <a:ea typeface="Arial Unicode MS" pitchFamily="34" charset="-128"/>
                <a:cs typeface="Arial Unicode MS" pitchFamily="34" charset="-128"/>
              </a:rPr>
              <a:t>each other.</a:t>
            </a:r>
          </a:p>
          <a:p>
            <a:pPr marL="69850" indent="0" algn="just">
              <a:buFont typeface="Wingdings 2" panose="05020102010507070707" pitchFamily="18" charset="2"/>
              <a:buNone/>
              <a:defRPr/>
            </a:pPr>
            <a:r>
              <a:rPr lang="en-US" sz="1800" b="1" dirty="0" err="1">
                <a:solidFill>
                  <a:schemeClr val="bg2"/>
                </a:solidFill>
                <a:ea typeface="Arial Unicode MS" pitchFamily="34" charset="-128"/>
                <a:cs typeface="Arial Unicode MS" pitchFamily="34" charset="-128"/>
              </a:rPr>
              <a:t>Multislot</a:t>
            </a:r>
            <a:r>
              <a:rPr lang="en-US" sz="1800" b="1" dirty="0">
                <a:solidFill>
                  <a:schemeClr val="bg2"/>
                </a:solidFill>
                <a:ea typeface="Arial Unicode MS" pitchFamily="34" charset="-128"/>
                <a:cs typeface="Arial Unicode MS" pitchFamily="34" charset="-128"/>
              </a:rPr>
              <a:t>:</a:t>
            </a:r>
            <a:r>
              <a:rPr lang="en-US" sz="1800" dirty="0">
                <a:solidFill>
                  <a:schemeClr val="bg2"/>
                </a:solidFill>
                <a:ea typeface="Arial Unicode MS" pitchFamily="34" charset="-128"/>
                <a:cs typeface="Arial Unicode MS" pitchFamily="34" charset="-128"/>
              </a:rPr>
              <a:t> used when there is a </a:t>
            </a:r>
            <a:r>
              <a:rPr lang="en-US" sz="1800" b="1" dirty="0">
                <a:solidFill>
                  <a:schemeClr val="bg2"/>
                </a:solidFill>
                <a:ea typeface="Arial Unicode MS" pitchFamily="34" charset="-128"/>
                <a:cs typeface="Arial Unicode MS" pitchFamily="34" charset="-128"/>
              </a:rPr>
              <a:t>GCD(Greatest Common Divisor) </a:t>
            </a:r>
            <a:r>
              <a:rPr lang="en-US" sz="1800" dirty="0">
                <a:solidFill>
                  <a:schemeClr val="bg2"/>
                </a:solidFill>
                <a:ea typeface="Arial Unicode MS" pitchFamily="34" charset="-128"/>
                <a:cs typeface="Arial Unicode MS" pitchFamily="34" charset="-128"/>
              </a:rPr>
              <a:t>between the data rates. The </a:t>
            </a:r>
            <a:r>
              <a:rPr lang="en-US" sz="1800" b="1" dirty="0">
                <a:solidFill>
                  <a:schemeClr val="bg2"/>
                </a:solidFill>
                <a:ea typeface="Arial Unicode MS" pitchFamily="34" charset="-128"/>
                <a:cs typeface="Arial Unicode MS" pitchFamily="34" charset="-128"/>
              </a:rPr>
              <a:t>higher bit rate channels </a:t>
            </a:r>
            <a:r>
              <a:rPr lang="en-US" sz="1800" dirty="0">
                <a:solidFill>
                  <a:schemeClr val="bg2"/>
                </a:solidFill>
                <a:ea typeface="Arial Unicode MS" pitchFamily="34" charset="-128"/>
                <a:cs typeface="Arial Unicode MS" pitchFamily="34" charset="-128"/>
              </a:rPr>
              <a:t>are </a:t>
            </a:r>
            <a:r>
              <a:rPr lang="en-US" sz="1800" b="1" dirty="0">
                <a:solidFill>
                  <a:schemeClr val="bg2"/>
                </a:solidFill>
                <a:ea typeface="Arial Unicode MS" pitchFamily="34" charset="-128"/>
                <a:cs typeface="Arial Unicode MS" pitchFamily="34" charset="-128"/>
              </a:rPr>
              <a:t>allocated</a:t>
            </a:r>
            <a:r>
              <a:rPr lang="en-US" sz="1800" dirty="0">
                <a:solidFill>
                  <a:schemeClr val="bg2"/>
                </a:solidFill>
                <a:ea typeface="Arial Unicode MS" pitchFamily="34" charset="-128"/>
                <a:cs typeface="Arial Unicode MS" pitchFamily="34" charset="-128"/>
              </a:rPr>
              <a:t> more slots per frame, and the </a:t>
            </a:r>
            <a:r>
              <a:rPr lang="en-US" sz="1800" b="1" dirty="0">
                <a:solidFill>
                  <a:schemeClr val="bg2"/>
                </a:solidFill>
                <a:ea typeface="Arial Unicode MS" pitchFamily="34" charset="-128"/>
                <a:cs typeface="Arial Unicode MS" pitchFamily="34" charset="-128"/>
              </a:rPr>
              <a:t>output frame rate </a:t>
            </a:r>
            <a:r>
              <a:rPr lang="en-US" sz="1800" dirty="0">
                <a:solidFill>
                  <a:schemeClr val="bg2"/>
                </a:solidFill>
                <a:ea typeface="Arial Unicode MS" pitchFamily="34" charset="-128"/>
                <a:cs typeface="Arial Unicode MS" pitchFamily="34" charset="-128"/>
              </a:rPr>
              <a:t>is a multiple of each input link.</a:t>
            </a:r>
          </a:p>
          <a:p>
            <a:pPr marL="69850" indent="0" algn="just">
              <a:buFont typeface="Wingdings 2" panose="05020102010507070707" pitchFamily="18" charset="2"/>
              <a:buNone/>
              <a:defRPr/>
            </a:pPr>
            <a:r>
              <a:rPr lang="en-US" sz="1800" b="1" dirty="0">
                <a:solidFill>
                  <a:schemeClr val="bg2"/>
                </a:solidFill>
                <a:ea typeface="Arial Unicode MS" pitchFamily="34" charset="-128"/>
                <a:cs typeface="Arial Unicode MS" pitchFamily="34" charset="-128"/>
              </a:rPr>
              <a:t>Pulse Stuffing:</a:t>
            </a:r>
            <a:r>
              <a:rPr lang="en-US" sz="1800" dirty="0">
                <a:solidFill>
                  <a:schemeClr val="bg2"/>
                </a:solidFill>
                <a:ea typeface="Arial Unicode MS" pitchFamily="34" charset="-128"/>
                <a:cs typeface="Arial Unicode MS" pitchFamily="34" charset="-128"/>
              </a:rPr>
              <a:t> used when there is </a:t>
            </a:r>
            <a:r>
              <a:rPr lang="en-US" sz="1800" b="1" dirty="0">
                <a:solidFill>
                  <a:schemeClr val="bg2"/>
                </a:solidFill>
                <a:ea typeface="Arial Unicode MS" pitchFamily="34" charset="-128"/>
                <a:cs typeface="Arial Unicode MS" pitchFamily="34" charset="-128"/>
              </a:rPr>
              <a:t>no GCD between the links. </a:t>
            </a:r>
            <a:r>
              <a:rPr lang="en-US" sz="1800" dirty="0">
                <a:solidFill>
                  <a:schemeClr val="bg2"/>
                </a:solidFill>
                <a:ea typeface="Arial Unicode MS" pitchFamily="34" charset="-128"/>
                <a:cs typeface="Arial Unicode MS" pitchFamily="34" charset="-128"/>
              </a:rPr>
              <a:t>The </a:t>
            </a:r>
            <a:r>
              <a:rPr lang="en-US" sz="1800" b="1" dirty="0">
                <a:solidFill>
                  <a:schemeClr val="bg2"/>
                </a:solidFill>
                <a:ea typeface="Arial Unicode MS" pitchFamily="34" charset="-128"/>
                <a:cs typeface="Arial Unicode MS" pitchFamily="34" charset="-128"/>
              </a:rPr>
              <a:t>slowest</a:t>
            </a:r>
            <a:r>
              <a:rPr lang="en-US" sz="1800" dirty="0">
                <a:solidFill>
                  <a:schemeClr val="bg2"/>
                </a:solidFill>
                <a:ea typeface="Arial Unicode MS" pitchFamily="34" charset="-128"/>
                <a:cs typeface="Arial Unicode MS" pitchFamily="34" charset="-128"/>
              </a:rPr>
              <a:t> speed link will be </a:t>
            </a:r>
            <a:r>
              <a:rPr lang="en-US" sz="1800" b="1" dirty="0">
                <a:solidFill>
                  <a:schemeClr val="bg2"/>
                </a:solidFill>
                <a:ea typeface="Arial Unicode MS" pitchFamily="34" charset="-128"/>
                <a:cs typeface="Arial Unicode MS" pitchFamily="34" charset="-128"/>
              </a:rPr>
              <a:t>brought up to the speed </a:t>
            </a:r>
            <a:r>
              <a:rPr lang="en-US" sz="1800" dirty="0">
                <a:solidFill>
                  <a:schemeClr val="bg2"/>
                </a:solidFill>
                <a:ea typeface="Arial Unicode MS" pitchFamily="34" charset="-128"/>
                <a:cs typeface="Arial Unicode MS" pitchFamily="34" charset="-128"/>
              </a:rPr>
              <a:t>of the other links by </a:t>
            </a:r>
            <a:r>
              <a:rPr lang="en-US" sz="1800" b="1" dirty="0">
                <a:solidFill>
                  <a:schemeClr val="bg2"/>
                </a:solidFill>
                <a:ea typeface="Arial Unicode MS" pitchFamily="34" charset="-128"/>
                <a:cs typeface="Arial Unicode MS" pitchFamily="34" charset="-128"/>
              </a:rPr>
              <a:t>bit insertion, </a:t>
            </a:r>
            <a:r>
              <a:rPr lang="en-US" sz="1800" dirty="0">
                <a:solidFill>
                  <a:schemeClr val="bg2"/>
                </a:solidFill>
                <a:ea typeface="Arial Unicode MS" pitchFamily="34" charset="-128"/>
                <a:cs typeface="Arial Unicode MS" pitchFamily="34" charset="-128"/>
              </a:rPr>
              <a:t>this is called </a:t>
            </a:r>
            <a:r>
              <a:rPr lang="en-US" sz="1800" b="1" dirty="0">
                <a:solidFill>
                  <a:schemeClr val="bg2"/>
                </a:solidFill>
                <a:ea typeface="Arial Unicode MS" pitchFamily="34" charset="-128"/>
                <a:cs typeface="Arial Unicode MS" pitchFamily="34" charset="-128"/>
              </a:rPr>
              <a:t>pulse stuffing.</a:t>
            </a:r>
          </a:p>
          <a:p>
            <a:pPr marL="69850" indent="0" algn="just">
              <a:buFont typeface="Wingdings 2" panose="05020102010507070707" pitchFamily="18" charset="2"/>
              <a:buNone/>
              <a:defRPr/>
            </a:pPr>
            <a:endParaRPr lang="en-US" sz="1800" b="1" dirty="0">
              <a:solidFill>
                <a:schemeClr val="bg2"/>
              </a:solidFill>
              <a:ea typeface="Arial Unicode MS" pitchFamily="34" charset="-128"/>
              <a:cs typeface="Arial Unicode MS" pitchFamily="34" charset="-128"/>
            </a:endParaRPr>
          </a:p>
        </p:txBody>
      </p:sp>
    </p:spTree>
    <p:extLst>
      <p:ext uri="{BB962C8B-B14F-4D97-AF65-F5344CB8AC3E}">
        <p14:creationId xmlns:p14="http://schemas.microsoft.com/office/powerpoint/2010/main" val="103149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Data Rate Management</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3954" y="1392382"/>
            <a:ext cx="7475537" cy="209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567357" y="3474485"/>
            <a:ext cx="3288849"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21: Multilevel Multiplexing.</a:t>
            </a:r>
          </a:p>
        </p:txBody>
      </p:sp>
      <p:pic>
        <p:nvPicPr>
          <p:cNvPr id="6"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3954" y="3934884"/>
            <a:ext cx="7551737"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567357" y="6479177"/>
            <a:ext cx="3191386"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22: </a:t>
            </a:r>
            <a:r>
              <a:rPr lang="en-US" b="1" i="1" dirty="0" err="1">
                <a:solidFill>
                  <a:prstClr val="black"/>
                </a:solidFill>
                <a:latin typeface="Calibri" pitchFamily="34" charset="0"/>
              </a:rPr>
              <a:t>Multislot</a:t>
            </a:r>
            <a:r>
              <a:rPr lang="en-US" b="1" i="1" dirty="0">
                <a:solidFill>
                  <a:prstClr val="black"/>
                </a:solidFill>
                <a:latin typeface="Calibri" pitchFamily="34" charset="0"/>
              </a:rPr>
              <a:t> Multiplexing.</a:t>
            </a:r>
            <a:endParaRPr lang="en-US" sz="2800" b="1" u="sng" dirty="0">
              <a:solidFill>
                <a:prstClr val="black"/>
              </a:solidFill>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51987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Data Rate Management</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47800" y="2369127"/>
            <a:ext cx="6353175"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640248" y="4962298"/>
            <a:ext cx="3059940" cy="369332"/>
          </a:xfrm>
          <a:prstGeom prst="rect">
            <a:avLst/>
          </a:prstGeom>
        </p:spPr>
        <p:txBody>
          <a:bodyPr wrap="none">
            <a:spAutoFit/>
          </a:bodyPr>
          <a:lstStyle/>
          <a:p>
            <a:r>
              <a:rPr lang="en-US" b="1" i="1" dirty="0">
                <a:solidFill>
                  <a:prstClr val="black"/>
                </a:solidFill>
                <a:latin typeface="Calibri" pitchFamily="34" charset="0"/>
              </a:rPr>
              <a:t>Fig. 23: </a:t>
            </a:r>
            <a:r>
              <a:rPr lang="en-US" b="1" i="1" dirty="0" err="1">
                <a:solidFill>
                  <a:prstClr val="black"/>
                </a:solidFill>
                <a:latin typeface="Calibri" pitchFamily="34" charset="0"/>
              </a:rPr>
              <a:t>Multislot</a:t>
            </a:r>
            <a:r>
              <a:rPr lang="en-US" b="1" i="1" dirty="0">
                <a:solidFill>
                  <a:prstClr val="black"/>
                </a:solidFill>
                <a:latin typeface="Calibri" pitchFamily="34" charset="0"/>
              </a:rPr>
              <a:t> Multiplexing</a:t>
            </a:r>
            <a:endParaRPr lang="en-US" dirty="0"/>
          </a:p>
        </p:txBody>
      </p:sp>
    </p:spTree>
    <p:extLst>
      <p:ext uri="{BB962C8B-B14F-4D97-AF65-F5344CB8AC3E}">
        <p14:creationId xmlns:p14="http://schemas.microsoft.com/office/powerpoint/2010/main" val="1358138321"/>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8BB763-0D69-4A37-B936-334F22A5F96A}"/>
</file>

<file path=customXml/itemProps2.xml><?xml version="1.0" encoding="utf-8"?>
<ds:datastoreItem xmlns:ds="http://schemas.openxmlformats.org/officeDocument/2006/customXml" ds:itemID="{B9216FAD-4493-4D4B-B290-2E2042A185AC}"/>
</file>

<file path=docProps/app.xml><?xml version="1.0" encoding="utf-8"?>
<Properties xmlns="http://schemas.openxmlformats.org/officeDocument/2006/extended-properties" xmlns:vt="http://schemas.openxmlformats.org/officeDocument/2006/docPropsVTypes">
  <Template>ThemeEEE</Template>
  <TotalTime>147</TotalTime>
  <Words>1642</Words>
  <Application>Microsoft Office PowerPoint</Application>
  <PresentationFormat>On-screen Show (4:3)</PresentationFormat>
  <Paragraphs>148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Narrow</vt:lpstr>
      <vt:lpstr>Calibri</vt:lpstr>
      <vt:lpstr>Corbel</vt:lpstr>
      <vt:lpstr>Wingdings</vt:lpstr>
      <vt:lpstr>Wingdings 2</vt:lpstr>
      <vt:lpstr>ThemeEEE</vt:lpstr>
      <vt:lpstr>Bandwidth Utilization (Part 2)</vt:lpstr>
      <vt:lpstr>Lecture Outline</vt:lpstr>
      <vt:lpstr>Interleaving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Sadman Shahriar Alam</cp:lastModifiedBy>
  <cp:revision>32</cp:revision>
  <dcterms:created xsi:type="dcterms:W3CDTF">2018-12-10T17:20:29Z</dcterms:created>
  <dcterms:modified xsi:type="dcterms:W3CDTF">2023-11-28T04:58:52Z</dcterms:modified>
</cp:coreProperties>
</file>