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6" r:id="rId4"/>
    <p:sldId id="258" r:id="rId5"/>
    <p:sldId id="267" r:id="rId6"/>
    <p:sldId id="268" r:id="rId7"/>
    <p:sldId id="269" r:id="rId8"/>
    <p:sldId id="270" r:id="rId9"/>
    <p:sldId id="271" r:id="rId10"/>
    <p:sldId id="272" r:id="rId11"/>
    <p:sldId id="273" r:id="rId12"/>
    <p:sldId id="274" r:id="rId13"/>
    <p:sldId id="275" r:id="rId14"/>
    <p:sldId id="276" r:id="rId15"/>
    <p:sldId id="278" r:id="rId16"/>
    <p:sldId id="293" r:id="rId17"/>
    <p:sldId id="294" r:id="rId18"/>
    <p:sldId id="295" r:id="rId19"/>
    <p:sldId id="277" r:id="rId20"/>
    <p:sldId id="279" r:id="rId21"/>
    <p:sldId id="280" r:id="rId22"/>
    <p:sldId id="281" r:id="rId23"/>
    <p:sldId id="282" r:id="rId24"/>
    <p:sldId id="283" r:id="rId25"/>
    <p:sldId id="264" r:id="rId26"/>
    <p:sldId id="26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35" Type="http://schemas.openxmlformats.org/officeDocument/2006/relationships/customXml" Target="../customXml/item2.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316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953633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442169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899961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57905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3477483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899734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5675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042639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extLst>
      <p:ext uri="{BB962C8B-B14F-4D97-AF65-F5344CB8AC3E}">
        <p14:creationId xmlns:p14="http://schemas.microsoft.com/office/powerpoint/2010/main" val="200508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54719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383708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582049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376725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990808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67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5/31/2020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extLst>
      <p:ext uri="{BB962C8B-B14F-4D97-AF65-F5344CB8AC3E}">
        <p14:creationId xmlns:p14="http://schemas.microsoft.com/office/powerpoint/2010/main" val="326209258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6246"/>
            <a:ext cx="7808976" cy="936777"/>
          </a:xfrm>
        </p:spPr>
        <p:txBody>
          <a:bodyPr>
            <a:normAutofit fontScale="90000"/>
          </a:bodyPr>
          <a:lstStyle/>
          <a:p>
            <a:r>
              <a:rPr lang="en-US" dirty="0"/>
              <a:t>Transmission Media &amp; </a:t>
            </a:r>
            <a:r>
              <a:rPr lang="en-US" dirty="0"/>
              <a:t>O</a:t>
            </a:r>
            <a:r>
              <a:rPr lang="en-US" dirty="0" smtClean="0"/>
              <a:t>ptical </a:t>
            </a:r>
            <a:r>
              <a:rPr lang="en-US" dirty="0" smtClean="0"/>
              <a:t>Communication </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a:t>
            </a:r>
            <a:r>
              <a:rPr lang="en-US" b="1" dirty="0"/>
              <a:t>COE 3201</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endParaRPr lang="en-US" sz="2000" b="1" dirty="0">
              <a:solidFill>
                <a:schemeClr val="bg2">
                  <a:lumMod val="10000"/>
                </a:schemeClr>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508594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smtClean="0">
                          <a:solidFill>
                            <a:schemeClr val="bg2"/>
                          </a:solidFill>
                        </a:rPr>
                        <a:t>Lecture </a:t>
                      </a:r>
                      <a:r>
                        <a:rPr lang="en-US" dirty="0">
                          <a:solidFill>
                            <a:schemeClr val="bg2"/>
                          </a:solidFill>
                        </a:rPr>
                        <a:t>No:</a:t>
                      </a:r>
                    </a:p>
                  </a:txBody>
                  <a:tcPr/>
                </a:tc>
                <a:tc>
                  <a:txBody>
                    <a:bodyPr/>
                    <a:lstStyle/>
                    <a:p>
                      <a:r>
                        <a:rPr lang="en-US" smtClean="0">
                          <a:solidFill>
                            <a:schemeClr val="bg2"/>
                          </a:solidFill>
                        </a:rPr>
                        <a:t>11</a:t>
                      </a:r>
                      <a:endParaRPr lang="en-US" dirty="0">
                        <a:solidFill>
                          <a:schemeClr val="bg2"/>
                        </a:solidFill>
                      </a:endParaRPr>
                    </a:p>
                  </a:txBody>
                  <a:tcPr/>
                </a:tc>
                <a:tc>
                  <a:txBody>
                    <a:bodyPr/>
                    <a:lstStyle/>
                    <a:p>
                      <a:r>
                        <a:rPr lang="en-US" dirty="0">
                          <a:solidFill>
                            <a:schemeClr val="bg2"/>
                          </a:solidFill>
                        </a:rPr>
                        <a:t>Week No:</a:t>
                      </a:r>
                    </a:p>
                  </a:txBody>
                  <a:tcPr/>
                </a:tc>
                <a:tc>
                  <a:txBody>
                    <a:bodyPr/>
                    <a:lstStyle/>
                    <a:p>
                      <a:r>
                        <a:rPr lang="en-US" dirty="0" smtClean="0">
                          <a:solidFill>
                            <a:schemeClr val="bg2"/>
                          </a:solidFill>
                        </a:rPr>
                        <a:t>12</a:t>
                      </a:r>
                      <a:endParaRPr lang="en-US" dirty="0">
                        <a:solidFill>
                          <a:schemeClr val="bg2"/>
                        </a:solidFill>
                      </a:endParaRP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endParaRPr lang="en-US" i="1" dirty="0">
                        <a:solidFill>
                          <a:schemeClr val="bg2"/>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a:t>
            </a:r>
            <a:r>
              <a:rPr lang="en-US" b="1" dirty="0"/>
              <a:t>Data Communication</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Coaxial Cable</a:t>
            </a:r>
          </a:p>
          <a:p>
            <a:pPr marL="0" indent="0">
              <a:buNone/>
            </a:pPr>
            <a:endParaRPr lang="en-US" sz="2600" b="1" dirty="0">
              <a:solidFill>
                <a:schemeClr val="tx1"/>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2912" y="1790700"/>
            <a:ext cx="581025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38242" y="1322273"/>
            <a:ext cx="4267515" cy="400110"/>
          </a:xfrm>
          <a:prstGeom prst="rect">
            <a:avLst/>
          </a:prstGeom>
        </p:spPr>
        <p:txBody>
          <a:bodyPr wrap="none">
            <a:spAutoFit/>
          </a:bodyPr>
          <a:lstStyle/>
          <a:p>
            <a:pPr fontAlgn="auto">
              <a:spcBef>
                <a:spcPts val="0"/>
              </a:spcBef>
              <a:spcAft>
                <a:spcPts val="0"/>
              </a:spcAft>
              <a:defRPr/>
            </a:pPr>
            <a:r>
              <a:rPr lang="en-US" sz="2000" kern="0" dirty="0">
                <a:solidFill>
                  <a:srgbClr val="FF0000"/>
                </a:solidFill>
                <a:latin typeface="Times-BoldItalic"/>
              </a:rPr>
              <a:t>Table 7.2</a:t>
            </a:r>
            <a:r>
              <a:rPr lang="en-US" kern="0" dirty="0">
                <a:solidFill>
                  <a:srgbClr val="FF0000"/>
                </a:solidFill>
                <a:latin typeface="Times-BoldItalic"/>
              </a:rPr>
              <a:t>: </a:t>
            </a:r>
            <a:r>
              <a:rPr lang="en-US" kern="0" dirty="0">
                <a:solidFill>
                  <a:srgbClr val="002060"/>
                </a:solidFill>
                <a:latin typeface="Times-BoldItalic"/>
              </a:rPr>
              <a:t>Categories of coaxial cables</a:t>
            </a:r>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3154" y="3497317"/>
            <a:ext cx="2405574" cy="1979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52721" y="3699843"/>
            <a:ext cx="2843279" cy="1903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413670" y="3438379"/>
            <a:ext cx="1738983" cy="2169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2830177" y="6139934"/>
            <a:ext cx="3095719" cy="369332"/>
          </a:xfrm>
          <a:prstGeom prst="rect">
            <a:avLst/>
          </a:prstGeom>
        </p:spPr>
        <p:txBody>
          <a:bodyPr wrap="none">
            <a:spAutoFit/>
          </a:bodyPr>
          <a:lstStyle/>
          <a:p>
            <a:r>
              <a:rPr lang="en-US" dirty="0">
                <a:solidFill>
                  <a:srgbClr val="FF0000"/>
                </a:solidFill>
                <a:latin typeface="Times-BoldItalic"/>
              </a:rPr>
              <a:t>Figure 7.8:  </a:t>
            </a:r>
            <a:r>
              <a:rPr lang="en-US" dirty="0">
                <a:latin typeface="Times-BoldItalic"/>
              </a:rPr>
              <a:t>BNC connectors</a:t>
            </a:r>
          </a:p>
        </p:txBody>
      </p:sp>
    </p:spTree>
    <p:extLst>
      <p:ext uri="{BB962C8B-B14F-4D97-AF65-F5344CB8AC3E}">
        <p14:creationId xmlns:p14="http://schemas.microsoft.com/office/powerpoint/2010/main" val="205966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Coaxial Cable</a:t>
            </a:r>
          </a:p>
          <a:p>
            <a:pPr marL="0" indent="0">
              <a:buNone/>
            </a:pPr>
            <a:endParaRPr lang="en-US" sz="2600" b="1" dirty="0">
              <a:solidFill>
                <a:schemeClr val="tx1"/>
              </a:solidFill>
            </a:endParaRPr>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54960" y="1731818"/>
            <a:ext cx="7452967"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01386" y="5896660"/>
            <a:ext cx="4160113" cy="369332"/>
          </a:xfrm>
          <a:prstGeom prst="rect">
            <a:avLst/>
          </a:prstGeom>
        </p:spPr>
        <p:txBody>
          <a:bodyPr wrap="none">
            <a:spAutoFit/>
          </a:bodyPr>
          <a:lstStyle/>
          <a:p>
            <a:r>
              <a:rPr lang="en-US" dirty="0">
                <a:solidFill>
                  <a:schemeClr val="bg2"/>
                </a:solidFill>
                <a:latin typeface="Times-BoldItalic"/>
              </a:rPr>
              <a:t>Figure 7.9:  Coaxial cable performance</a:t>
            </a:r>
          </a:p>
        </p:txBody>
      </p:sp>
    </p:spTree>
    <p:extLst>
      <p:ext uri="{BB962C8B-B14F-4D97-AF65-F5344CB8AC3E}">
        <p14:creationId xmlns:p14="http://schemas.microsoft.com/office/powerpoint/2010/main" val="329352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Fiber-Optic Cable</a:t>
            </a:r>
          </a:p>
        </p:txBody>
      </p:sp>
      <p:sp>
        <p:nvSpPr>
          <p:cNvPr id="3" name="Rectangle 2"/>
          <p:cNvSpPr/>
          <p:nvPr/>
        </p:nvSpPr>
        <p:spPr>
          <a:xfrm>
            <a:off x="335494" y="1387964"/>
            <a:ext cx="7991088" cy="923330"/>
          </a:xfrm>
          <a:prstGeom prst="rect">
            <a:avLst/>
          </a:prstGeom>
        </p:spPr>
        <p:txBody>
          <a:bodyPr wrap="square">
            <a:spAutoFit/>
          </a:bodyPr>
          <a:lstStyle/>
          <a:p>
            <a:pPr algn="just">
              <a:defRPr/>
            </a:pPr>
            <a:r>
              <a:rPr lang="en-US" dirty="0">
                <a:solidFill>
                  <a:schemeClr val="bg2"/>
                </a:solidFill>
                <a:latin typeface="Times New Roman" pitchFamily="18" charset="0"/>
              </a:rPr>
              <a:t>A fiber-optic cable is made of glass or plastic and transmits signals in the form of light. To understand optical fiber, we first need to explore several aspects of the nature of light.</a:t>
            </a:r>
          </a:p>
        </p:txBody>
      </p:sp>
      <p:pic>
        <p:nvPicPr>
          <p:cNvPr id="6"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21496" y="2474682"/>
            <a:ext cx="7805086" cy="1440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952038" y="4078324"/>
            <a:ext cx="2757999" cy="369332"/>
          </a:xfrm>
          <a:prstGeom prst="rect">
            <a:avLst/>
          </a:prstGeom>
        </p:spPr>
        <p:txBody>
          <a:bodyPr wrap="none">
            <a:spAutoFit/>
          </a:bodyPr>
          <a:lstStyle/>
          <a:p>
            <a:r>
              <a:rPr lang="en-US" dirty="0">
                <a:solidFill>
                  <a:schemeClr val="bg2"/>
                </a:solidFill>
                <a:latin typeface="Times-BoldItalic"/>
              </a:rPr>
              <a:t>Figure 7.11:  Optical fiber</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39933" y="4611044"/>
            <a:ext cx="8328660" cy="1592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2952038" y="6372901"/>
            <a:ext cx="2523448" cy="400110"/>
          </a:xfrm>
          <a:prstGeom prst="rect">
            <a:avLst/>
          </a:prstGeom>
        </p:spPr>
        <p:txBody>
          <a:bodyPr wrap="none">
            <a:spAutoFit/>
          </a:bodyPr>
          <a:lstStyle/>
          <a:p>
            <a:pPr fontAlgn="auto">
              <a:spcBef>
                <a:spcPts val="0"/>
              </a:spcBef>
              <a:spcAft>
                <a:spcPts val="0"/>
              </a:spcAft>
              <a:defRPr/>
            </a:pPr>
            <a:r>
              <a:rPr lang="en-US" sz="2000" kern="0" dirty="0">
                <a:solidFill>
                  <a:schemeClr val="bg2"/>
                </a:solidFill>
                <a:latin typeface="Times-BoldItalic"/>
              </a:rPr>
              <a:t>Table 7.3</a:t>
            </a:r>
            <a:r>
              <a:rPr lang="en-US" kern="0" dirty="0">
                <a:solidFill>
                  <a:schemeClr val="bg2"/>
                </a:solidFill>
                <a:latin typeface="Times-BoldItalic"/>
              </a:rPr>
              <a:t>: Fiber types</a:t>
            </a:r>
          </a:p>
        </p:txBody>
      </p:sp>
    </p:spTree>
    <p:extLst>
      <p:ext uri="{BB962C8B-B14F-4D97-AF65-F5344CB8AC3E}">
        <p14:creationId xmlns:p14="http://schemas.microsoft.com/office/powerpoint/2010/main" val="325482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Fiber-Optic Cable</a:t>
            </a:r>
          </a:p>
          <a:p>
            <a:pPr marL="0" indent="0">
              <a:buNone/>
            </a:pPr>
            <a:endParaRPr lang="en-US" sz="2600" b="1" dirty="0">
              <a:solidFill>
                <a:schemeClr val="tx1"/>
              </a:solidFill>
            </a:endParaRPr>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57201" y="1828800"/>
            <a:ext cx="3311236" cy="2549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18829" y="5225534"/>
            <a:ext cx="3249608" cy="369332"/>
          </a:xfrm>
          <a:prstGeom prst="rect">
            <a:avLst/>
          </a:prstGeom>
        </p:spPr>
        <p:txBody>
          <a:bodyPr wrap="none">
            <a:spAutoFit/>
          </a:bodyPr>
          <a:lstStyle/>
          <a:p>
            <a:r>
              <a:rPr lang="en-US" dirty="0">
                <a:solidFill>
                  <a:schemeClr val="bg2"/>
                </a:solidFill>
                <a:latin typeface="Times-BoldItalic"/>
              </a:rPr>
              <a:t>Figure 7.14:  Fiber connection</a:t>
            </a:r>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772889" y="1271422"/>
            <a:ext cx="3152543" cy="1402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658481" y="2908225"/>
            <a:ext cx="3381357" cy="1224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772891" y="4325395"/>
            <a:ext cx="3508475" cy="149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954540" y="6292334"/>
            <a:ext cx="4326826" cy="369332"/>
          </a:xfrm>
          <a:prstGeom prst="rect">
            <a:avLst/>
          </a:prstGeom>
        </p:spPr>
        <p:txBody>
          <a:bodyPr wrap="none">
            <a:spAutoFit/>
          </a:bodyPr>
          <a:lstStyle/>
          <a:p>
            <a:r>
              <a:rPr lang="en-US" dirty="0">
                <a:solidFill>
                  <a:schemeClr val="bg2"/>
                </a:solidFill>
                <a:latin typeface="Times-BoldItalic"/>
              </a:rPr>
              <a:t>Figure 7.15:  Fiber-optic cable connector</a:t>
            </a:r>
          </a:p>
        </p:txBody>
      </p:sp>
    </p:spTree>
    <p:extLst>
      <p:ext uri="{BB962C8B-B14F-4D97-AF65-F5344CB8AC3E}">
        <p14:creationId xmlns:p14="http://schemas.microsoft.com/office/powerpoint/2010/main" val="213917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Fiber-Optic Cable</a:t>
            </a:r>
          </a:p>
          <a:p>
            <a:pPr marL="0" indent="0">
              <a:buNone/>
            </a:pPr>
            <a:endParaRPr lang="en-US" sz="2600" b="1" dirty="0">
              <a:solidFill>
                <a:schemeClr val="tx1"/>
              </a:solidFill>
            </a:endParaRPr>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54183" y="1518196"/>
            <a:ext cx="7259781" cy="4106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69239" y="5918565"/>
            <a:ext cx="4134465" cy="369332"/>
          </a:xfrm>
          <a:prstGeom prst="rect">
            <a:avLst/>
          </a:prstGeom>
        </p:spPr>
        <p:txBody>
          <a:bodyPr wrap="square">
            <a:spAutoFit/>
          </a:bodyPr>
          <a:lstStyle/>
          <a:p>
            <a:r>
              <a:rPr lang="en-US" dirty="0">
                <a:solidFill>
                  <a:schemeClr val="bg2"/>
                </a:solidFill>
                <a:latin typeface="Times-BoldItalic"/>
              </a:rPr>
              <a:t>Figure 7.16:  Optical fiber performance</a:t>
            </a:r>
          </a:p>
        </p:txBody>
      </p:sp>
    </p:spTree>
    <p:extLst>
      <p:ext uri="{BB962C8B-B14F-4D97-AF65-F5344CB8AC3E}">
        <p14:creationId xmlns:p14="http://schemas.microsoft.com/office/powerpoint/2010/main" val="74949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Optical Communication</a:t>
            </a:r>
            <a:endParaRPr lang="en-US" sz="2600" b="1" dirty="0">
              <a:solidFill>
                <a:schemeClr val="tx1"/>
              </a:solidFill>
            </a:endParaRPr>
          </a:p>
          <a:p>
            <a:pPr marL="0" indent="0">
              <a:buNone/>
            </a:pPr>
            <a:endParaRPr lang="en-US" sz="2600" b="1" dirty="0">
              <a:solidFill>
                <a:schemeClr val="tx1"/>
              </a:solidFill>
            </a:endParaRPr>
          </a:p>
        </p:txBody>
      </p:sp>
      <p:sp>
        <p:nvSpPr>
          <p:cNvPr id="3" name="Rectangle 2"/>
          <p:cNvSpPr/>
          <p:nvPr/>
        </p:nvSpPr>
        <p:spPr>
          <a:xfrm>
            <a:off x="335493" y="1499196"/>
            <a:ext cx="8268179" cy="2086725"/>
          </a:xfrm>
          <a:prstGeom prst="rect">
            <a:avLst/>
          </a:prstGeom>
        </p:spPr>
        <p:txBody>
          <a:bodyPr wrap="square">
            <a:spAutoFit/>
          </a:bodyPr>
          <a:lstStyle/>
          <a:p>
            <a:pPr algn="just">
              <a:lnSpc>
                <a:spcPct val="90000"/>
              </a:lnSpc>
            </a:pPr>
            <a:r>
              <a:rPr lang="en-US" altLang="en-US" dirty="0">
                <a:solidFill>
                  <a:schemeClr val="bg2"/>
                </a:solidFill>
              </a:rPr>
              <a:t>The components of a typical fiber-optic com­munications system are illustrated in following Fig. 13-1. The information signal to be transmitted may be voice, video, or computer data. The first step is to convert the information into a form compatible with the communications medium. This is usually done by converting continuous analog signals such as voice and video (TV) signals into a series of digital pulses. An A/D converter is used for this purpose. Computer data is already in digital form. These digital pulses are then used to flash a powerful light source off and on very rapidly. </a:t>
            </a:r>
            <a:endParaRPr lang="en-US" altLang="en-US" dirty="0" smtClean="0">
              <a:solidFill>
                <a:schemeClr val="bg2"/>
              </a:solidFill>
            </a:endParaRPr>
          </a:p>
          <a:p>
            <a:pPr algn="just">
              <a:lnSpc>
                <a:spcPct val="90000"/>
              </a:lnSpc>
            </a:pPr>
            <a:endParaRPr lang="en-US" altLang="en-US" dirty="0">
              <a:solidFill>
                <a:schemeClr val="bg2"/>
              </a:solidFill>
            </a:endParaRPr>
          </a:p>
        </p:txBody>
      </p:sp>
      <p:pic>
        <p:nvPicPr>
          <p:cNvPr id="6" name="Picture 6" descr="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a:xfrm>
            <a:off x="457200" y="3297382"/>
            <a:ext cx="8305800" cy="3408218"/>
          </a:xfrm>
          <a:prstGeom prst="rect">
            <a:avLst/>
          </a:prstGeom>
        </p:spPr>
      </p:pic>
    </p:spTree>
    <p:extLst>
      <p:ext uri="{BB962C8B-B14F-4D97-AF65-F5344CB8AC3E}">
        <p14:creationId xmlns:p14="http://schemas.microsoft.com/office/powerpoint/2010/main" val="1935721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Fiber Optic Communication System</a:t>
            </a:r>
          </a:p>
        </p:txBody>
      </p:sp>
      <p:sp>
        <p:nvSpPr>
          <p:cNvPr id="3" name="Rectangle 2"/>
          <p:cNvSpPr/>
          <p:nvPr/>
        </p:nvSpPr>
        <p:spPr>
          <a:xfrm>
            <a:off x="335493" y="1437980"/>
            <a:ext cx="8337452" cy="1870640"/>
          </a:xfrm>
          <a:prstGeom prst="rect">
            <a:avLst/>
          </a:prstGeom>
        </p:spPr>
        <p:txBody>
          <a:bodyPr wrap="square">
            <a:spAutoFit/>
          </a:bodyPr>
          <a:lstStyle/>
          <a:p>
            <a:pPr marL="609600" indent="-609600" algn="just">
              <a:lnSpc>
                <a:spcPct val="80000"/>
              </a:lnSpc>
            </a:pPr>
            <a:r>
              <a:rPr lang="en-US" altLang="en-US" dirty="0">
                <a:solidFill>
                  <a:schemeClr val="bg2"/>
                </a:solidFill>
              </a:rPr>
              <a:t>Light source: LED or ILD (Injection Laser Diode</a:t>
            </a:r>
            <a:r>
              <a:rPr lang="en-US" altLang="en-US" dirty="0" smtClean="0">
                <a:solidFill>
                  <a:schemeClr val="bg2"/>
                </a:solidFill>
              </a:rPr>
              <a:t>): amount </a:t>
            </a:r>
            <a:r>
              <a:rPr lang="en-US" altLang="en-US" dirty="0">
                <a:solidFill>
                  <a:schemeClr val="bg2"/>
                </a:solidFill>
              </a:rPr>
              <a:t>of light emitted is proportional to the drive current</a:t>
            </a:r>
          </a:p>
          <a:p>
            <a:pPr marL="609600" indent="-609600" algn="just">
              <a:lnSpc>
                <a:spcPct val="80000"/>
              </a:lnSpc>
            </a:pPr>
            <a:endParaRPr lang="en-US" altLang="en-US" dirty="0">
              <a:solidFill>
                <a:schemeClr val="bg2"/>
              </a:solidFill>
            </a:endParaRPr>
          </a:p>
          <a:p>
            <a:pPr marL="609600" indent="-609600" algn="just">
              <a:lnSpc>
                <a:spcPct val="80000"/>
              </a:lnSpc>
            </a:pPr>
            <a:r>
              <a:rPr lang="en-US" altLang="en-US" dirty="0">
                <a:solidFill>
                  <a:schemeClr val="bg2"/>
                </a:solidFill>
              </a:rPr>
              <a:t>Source-to-fiber-coupler (similar to a lens</a:t>
            </a:r>
            <a:r>
              <a:rPr lang="en-US" altLang="en-US" dirty="0" smtClean="0">
                <a:solidFill>
                  <a:schemeClr val="bg2"/>
                </a:solidFill>
              </a:rPr>
              <a:t>):A </a:t>
            </a:r>
            <a:r>
              <a:rPr lang="en-US" altLang="en-US" dirty="0">
                <a:solidFill>
                  <a:schemeClr val="bg2"/>
                </a:solidFill>
              </a:rPr>
              <a:t>mechanical interface to couple the light emitted by the source into the optical fiber</a:t>
            </a:r>
          </a:p>
          <a:p>
            <a:pPr marL="609600" indent="-609600" algn="just">
              <a:lnSpc>
                <a:spcPct val="80000"/>
              </a:lnSpc>
            </a:pPr>
            <a:endParaRPr lang="en-US" altLang="en-US" dirty="0">
              <a:solidFill>
                <a:schemeClr val="bg2"/>
              </a:solidFill>
            </a:endParaRPr>
          </a:p>
          <a:p>
            <a:pPr marL="609600" indent="-609600" algn="just">
              <a:lnSpc>
                <a:spcPct val="80000"/>
              </a:lnSpc>
            </a:pPr>
            <a:r>
              <a:rPr lang="en-US" altLang="en-US" dirty="0">
                <a:solidFill>
                  <a:schemeClr val="bg2"/>
                </a:solidFill>
              </a:rPr>
              <a:t>Light </a:t>
            </a:r>
            <a:r>
              <a:rPr lang="en-US" altLang="en-US" dirty="0" err="1" smtClean="0">
                <a:solidFill>
                  <a:schemeClr val="bg2"/>
                </a:solidFill>
              </a:rPr>
              <a:t>detector:PIN</a:t>
            </a:r>
            <a:r>
              <a:rPr lang="en-US" altLang="en-US" dirty="0" smtClean="0">
                <a:solidFill>
                  <a:schemeClr val="bg2"/>
                </a:solidFill>
              </a:rPr>
              <a:t> </a:t>
            </a:r>
            <a:r>
              <a:rPr lang="en-US" altLang="en-US" dirty="0">
                <a:solidFill>
                  <a:schemeClr val="bg2"/>
                </a:solidFill>
              </a:rPr>
              <a:t>(</a:t>
            </a:r>
            <a:r>
              <a:rPr lang="en-US" altLang="en-US" u="sng" dirty="0">
                <a:solidFill>
                  <a:schemeClr val="bg2"/>
                </a:solidFill>
              </a:rPr>
              <a:t>p</a:t>
            </a:r>
            <a:r>
              <a:rPr lang="en-US" altLang="en-US" dirty="0">
                <a:solidFill>
                  <a:schemeClr val="bg2"/>
                </a:solidFill>
              </a:rPr>
              <a:t>-type-</a:t>
            </a:r>
            <a:r>
              <a:rPr lang="en-US" altLang="en-US" u="sng" dirty="0">
                <a:solidFill>
                  <a:schemeClr val="bg2"/>
                </a:solidFill>
              </a:rPr>
              <a:t>i</a:t>
            </a:r>
            <a:r>
              <a:rPr lang="en-US" altLang="en-US" dirty="0">
                <a:solidFill>
                  <a:schemeClr val="bg2"/>
                </a:solidFill>
              </a:rPr>
              <a:t>ntrinsic-</a:t>
            </a:r>
            <a:r>
              <a:rPr lang="en-US" altLang="en-US" u="sng" dirty="0">
                <a:solidFill>
                  <a:schemeClr val="bg2"/>
                </a:solidFill>
              </a:rPr>
              <a:t>n</a:t>
            </a:r>
            <a:r>
              <a:rPr lang="en-US" altLang="en-US" dirty="0">
                <a:solidFill>
                  <a:schemeClr val="bg2"/>
                </a:solidFill>
              </a:rPr>
              <a:t>-type) or APD (avalanche photo diode) both convert light energy into current</a:t>
            </a:r>
          </a:p>
        </p:txBody>
      </p:sp>
      <p:pic>
        <p:nvPicPr>
          <p:cNvPr id="6" name="Picture 4" descr="2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a:xfrm>
            <a:off x="1184563" y="3522024"/>
            <a:ext cx="6449291" cy="2878776"/>
          </a:xfrm>
          <a:prstGeom prst="rect">
            <a:avLst/>
          </a:prstGeom>
        </p:spPr>
      </p:pic>
    </p:spTree>
    <p:extLst>
      <p:ext uri="{BB962C8B-B14F-4D97-AF65-F5344CB8AC3E}">
        <p14:creationId xmlns:p14="http://schemas.microsoft.com/office/powerpoint/2010/main" val="582776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Fiber Optic Communication System</a:t>
            </a:r>
          </a:p>
          <a:p>
            <a:pPr marL="0" indent="0">
              <a:buNone/>
            </a:pPr>
            <a:endParaRPr lang="en-US" sz="2600" b="1" dirty="0">
              <a:solidFill>
                <a:schemeClr val="tx1"/>
              </a:solidFill>
            </a:endParaRPr>
          </a:p>
        </p:txBody>
      </p:sp>
      <p:sp>
        <p:nvSpPr>
          <p:cNvPr id="3" name="Rectangle 2"/>
          <p:cNvSpPr/>
          <p:nvPr/>
        </p:nvSpPr>
        <p:spPr>
          <a:xfrm>
            <a:off x="335493" y="2427459"/>
            <a:ext cx="8060361" cy="2308324"/>
          </a:xfrm>
          <a:prstGeom prst="rect">
            <a:avLst/>
          </a:prstGeom>
        </p:spPr>
        <p:txBody>
          <a:bodyPr wrap="square">
            <a:spAutoFit/>
          </a:bodyPr>
          <a:lstStyle/>
          <a:p>
            <a:pPr marL="285750" indent="-285750" algn="just">
              <a:lnSpc>
                <a:spcPct val="80000"/>
              </a:lnSpc>
              <a:buFont typeface="Arial" panose="020B0604020202020204" pitchFamily="34" charset="0"/>
              <a:buChar char="•"/>
            </a:pPr>
            <a:r>
              <a:rPr lang="en-US" altLang="en-US" dirty="0">
                <a:solidFill>
                  <a:schemeClr val="bg2"/>
                </a:solidFill>
              </a:rPr>
              <a:t>The Digital data to be transmitted is converted into a serial pulse train and then into the desired RZ or NRZ format. These pulses are then applied to light transmitter.</a:t>
            </a:r>
          </a:p>
          <a:p>
            <a:pPr marL="285750" indent="-285750" algn="just">
              <a:lnSpc>
                <a:spcPct val="80000"/>
              </a:lnSpc>
              <a:buFont typeface="Arial" panose="020B0604020202020204" pitchFamily="34" charset="0"/>
              <a:buChar char="•"/>
            </a:pPr>
            <a:r>
              <a:rPr lang="en-US" altLang="en-US" dirty="0">
                <a:solidFill>
                  <a:schemeClr val="bg2"/>
                </a:solidFill>
              </a:rPr>
              <a:t>The light transmitter consists of the LED and</a:t>
            </a:r>
            <a:r>
              <a:rPr lang="en-US" altLang="en-US" i="1" dirty="0">
                <a:solidFill>
                  <a:schemeClr val="bg2"/>
                </a:solidFill>
              </a:rPr>
              <a:t> </a:t>
            </a:r>
            <a:r>
              <a:rPr lang="en-US" altLang="en-US" dirty="0">
                <a:solidFill>
                  <a:schemeClr val="bg2"/>
                </a:solidFill>
              </a:rPr>
              <a:t>its associated driving circuitry. </a:t>
            </a:r>
          </a:p>
          <a:p>
            <a:pPr marL="285750" indent="-285750" algn="just">
              <a:lnSpc>
                <a:spcPct val="80000"/>
              </a:lnSpc>
              <a:buFont typeface="Arial" panose="020B0604020202020204" pitchFamily="34" charset="0"/>
              <a:buChar char="•"/>
            </a:pPr>
            <a:r>
              <a:rPr lang="en-US" altLang="en-US" dirty="0">
                <a:solidFill>
                  <a:schemeClr val="bg2"/>
                </a:solidFill>
              </a:rPr>
              <a:t>A typical circuit is shown in Fig. 13-23. The binary pulses are applied to a logic gate which, in turn, operates a transistor switch </a:t>
            </a:r>
            <a:r>
              <a:rPr lang="en-US" altLang="en-US" i="1" dirty="0">
                <a:solidFill>
                  <a:schemeClr val="bg2"/>
                </a:solidFill>
              </a:rPr>
              <a:t>Q</a:t>
            </a:r>
            <a:r>
              <a:rPr lang="en-US" altLang="en-US" i="1" baseline="-25000" dirty="0">
                <a:solidFill>
                  <a:schemeClr val="bg2"/>
                </a:solidFill>
              </a:rPr>
              <a:t>1</a:t>
            </a:r>
            <a:r>
              <a:rPr lang="en-US" altLang="en-US" i="1" dirty="0">
                <a:solidFill>
                  <a:schemeClr val="bg2"/>
                </a:solidFill>
              </a:rPr>
              <a:t> </a:t>
            </a:r>
            <a:r>
              <a:rPr lang="en-US" altLang="en-US" dirty="0">
                <a:solidFill>
                  <a:schemeClr val="bg2"/>
                </a:solidFill>
              </a:rPr>
              <a:t>that turns the LED off and on. </a:t>
            </a:r>
          </a:p>
          <a:p>
            <a:pPr marL="285750" indent="-285750" algn="just">
              <a:lnSpc>
                <a:spcPct val="80000"/>
              </a:lnSpc>
              <a:buFont typeface="Arial" panose="020B0604020202020204" pitchFamily="34" charset="0"/>
              <a:buChar char="•"/>
            </a:pPr>
            <a:r>
              <a:rPr lang="en-US" altLang="en-US" dirty="0">
                <a:solidFill>
                  <a:schemeClr val="bg2"/>
                </a:solidFill>
              </a:rPr>
              <a:t>A positive pulse at the NAND gate input causes the NAND output to go to zero. This turns off </a:t>
            </a:r>
            <a:r>
              <a:rPr lang="en-US" altLang="en-US" i="1" dirty="0">
                <a:solidFill>
                  <a:schemeClr val="bg2"/>
                </a:solidFill>
              </a:rPr>
              <a:t>Q</a:t>
            </a:r>
            <a:r>
              <a:rPr lang="en-US" altLang="en-US" i="1" baseline="-25000" dirty="0">
                <a:solidFill>
                  <a:schemeClr val="bg2"/>
                </a:solidFill>
              </a:rPr>
              <a:t>1</a:t>
            </a:r>
            <a:r>
              <a:rPr lang="en-US" altLang="en-US" dirty="0">
                <a:solidFill>
                  <a:schemeClr val="bg2"/>
                </a:solidFill>
              </a:rPr>
              <a:t>, so the LED is forward-biased through R</a:t>
            </a:r>
            <a:r>
              <a:rPr lang="en-US" altLang="en-US" baseline="-25000" dirty="0">
                <a:solidFill>
                  <a:schemeClr val="bg2"/>
                </a:solidFill>
              </a:rPr>
              <a:t>2</a:t>
            </a:r>
            <a:r>
              <a:rPr lang="en-US" altLang="en-US" i="1" dirty="0">
                <a:solidFill>
                  <a:schemeClr val="bg2"/>
                </a:solidFill>
              </a:rPr>
              <a:t> </a:t>
            </a:r>
            <a:r>
              <a:rPr lang="en-US" altLang="en-US" dirty="0">
                <a:solidFill>
                  <a:schemeClr val="bg2"/>
                </a:solidFill>
              </a:rPr>
              <a:t>and turns on. With zero input, the NAND output is 1, so </a:t>
            </a:r>
            <a:r>
              <a:rPr lang="en-US" altLang="en-US" i="1" dirty="0">
                <a:solidFill>
                  <a:schemeClr val="bg2"/>
                </a:solidFill>
              </a:rPr>
              <a:t>Q</a:t>
            </a:r>
            <a:r>
              <a:rPr lang="en-US" altLang="en-US" i="1" baseline="-25000" dirty="0">
                <a:solidFill>
                  <a:schemeClr val="bg2"/>
                </a:solidFill>
              </a:rPr>
              <a:t>1</a:t>
            </a:r>
            <a:r>
              <a:rPr lang="en-US" altLang="en-US" i="1" dirty="0">
                <a:solidFill>
                  <a:schemeClr val="bg2"/>
                </a:solidFill>
              </a:rPr>
              <a:t> </a:t>
            </a:r>
            <a:r>
              <a:rPr lang="en-US" altLang="en-US" dirty="0">
                <a:solidFill>
                  <a:schemeClr val="bg2"/>
                </a:solidFill>
              </a:rPr>
              <a:t>turns on and shunts current away from the LED. </a:t>
            </a:r>
          </a:p>
        </p:txBody>
      </p:sp>
    </p:spTree>
    <p:extLst>
      <p:ext uri="{BB962C8B-B14F-4D97-AF65-F5344CB8AC3E}">
        <p14:creationId xmlns:p14="http://schemas.microsoft.com/office/powerpoint/2010/main" val="1730174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Fiber Optic Communication System</a:t>
            </a:r>
          </a:p>
          <a:p>
            <a:pPr marL="0" indent="0">
              <a:buNone/>
            </a:pPr>
            <a:endParaRPr lang="en-US" sz="2600" b="1" dirty="0">
              <a:solidFill>
                <a:schemeClr val="tx1"/>
              </a:solidFill>
            </a:endParaRPr>
          </a:p>
        </p:txBody>
      </p:sp>
      <p:sp>
        <p:nvSpPr>
          <p:cNvPr id="3" name="Rectangle 2"/>
          <p:cNvSpPr/>
          <p:nvPr/>
        </p:nvSpPr>
        <p:spPr>
          <a:xfrm>
            <a:off x="335493" y="1402214"/>
            <a:ext cx="8032651" cy="2086725"/>
          </a:xfrm>
          <a:prstGeom prst="rect">
            <a:avLst/>
          </a:prstGeom>
        </p:spPr>
        <p:txBody>
          <a:bodyPr wrap="square">
            <a:spAutoFit/>
          </a:bodyPr>
          <a:lstStyle/>
          <a:p>
            <a:pPr marL="285750" indent="-285750">
              <a:lnSpc>
                <a:spcPct val="90000"/>
              </a:lnSpc>
              <a:buFont typeface="Arial" panose="020B0604020202020204" pitchFamily="34" charset="0"/>
              <a:buChar char="•"/>
            </a:pPr>
            <a:r>
              <a:rPr lang="en-US" altLang="en-US" dirty="0">
                <a:solidFill>
                  <a:schemeClr val="bg2"/>
                </a:solidFill>
              </a:rPr>
              <a:t>The receiver part of the optical communications system is relatively simple. </a:t>
            </a:r>
          </a:p>
          <a:p>
            <a:pPr marL="285750" indent="-285750">
              <a:lnSpc>
                <a:spcPct val="90000"/>
              </a:lnSpc>
              <a:buFont typeface="Arial" panose="020B0604020202020204" pitchFamily="34" charset="0"/>
              <a:buChar char="•"/>
            </a:pPr>
            <a:r>
              <a:rPr lang="en-US" altLang="en-US" dirty="0">
                <a:solidFill>
                  <a:schemeClr val="bg2"/>
                </a:solidFill>
              </a:rPr>
              <a:t>It consists of a detector that will sense the light pulses and convert them into an electrical signal. </a:t>
            </a:r>
          </a:p>
          <a:p>
            <a:pPr marL="285750" indent="-285750">
              <a:lnSpc>
                <a:spcPct val="90000"/>
              </a:lnSpc>
              <a:buFont typeface="Arial" panose="020B0604020202020204" pitchFamily="34" charset="0"/>
              <a:buChar char="•"/>
            </a:pPr>
            <a:r>
              <a:rPr lang="en-US" altLang="en-US" dirty="0">
                <a:solidFill>
                  <a:schemeClr val="bg2"/>
                </a:solidFill>
              </a:rPr>
              <a:t>This signal is then amplified and shaped into the original  serial  digital data. The  most critical</a:t>
            </a:r>
            <a:r>
              <a:rPr lang="en-US" altLang="en-US" b="1" dirty="0">
                <a:solidFill>
                  <a:schemeClr val="bg2"/>
                </a:solidFill>
              </a:rPr>
              <a:t> </a:t>
            </a:r>
            <a:r>
              <a:rPr lang="en-US" altLang="en-US" dirty="0">
                <a:solidFill>
                  <a:schemeClr val="bg2"/>
                </a:solidFill>
              </a:rPr>
              <a:t>component, of course, is the light sensor.</a:t>
            </a:r>
          </a:p>
          <a:p>
            <a:pPr marL="285750" indent="-285750">
              <a:lnSpc>
                <a:spcPct val="90000"/>
              </a:lnSpc>
              <a:buFont typeface="Arial" panose="020B0604020202020204" pitchFamily="34" charset="0"/>
              <a:buChar char="•"/>
            </a:pPr>
            <a:r>
              <a:rPr lang="en-US" altLang="en-US" dirty="0">
                <a:solidFill>
                  <a:schemeClr val="bg2"/>
                </a:solidFill>
              </a:rPr>
              <a:t>The most widely used light sensor is a photodiode.</a:t>
            </a:r>
            <a:r>
              <a:rPr lang="en-US" altLang="en-US" i="1" dirty="0">
                <a:solidFill>
                  <a:schemeClr val="bg2"/>
                </a:solidFill>
              </a:rPr>
              <a:t> </a:t>
            </a:r>
          </a:p>
          <a:p>
            <a:pPr marL="285750" indent="-285750">
              <a:lnSpc>
                <a:spcPct val="90000"/>
              </a:lnSpc>
              <a:buFont typeface="Arial" panose="020B0604020202020204" pitchFamily="34" charset="0"/>
              <a:buChar char="•"/>
            </a:pPr>
            <a:r>
              <a:rPr lang="en-US" altLang="en-US" dirty="0">
                <a:solidFill>
                  <a:schemeClr val="bg2"/>
                </a:solidFill>
              </a:rPr>
              <a:t>This is a silicon PN junction diode</a:t>
            </a:r>
            <a:r>
              <a:rPr lang="en-US" altLang="en-US" i="1" dirty="0">
                <a:solidFill>
                  <a:schemeClr val="bg2"/>
                </a:solidFill>
              </a:rPr>
              <a:t> </a:t>
            </a:r>
            <a:r>
              <a:rPr lang="en-US" altLang="en-US" dirty="0">
                <a:solidFill>
                  <a:schemeClr val="bg2"/>
                </a:solidFill>
              </a:rPr>
              <a:t>that is sensitive to light. This diode is normally reverse-biased as shown in Fig. 13-26 </a:t>
            </a:r>
          </a:p>
        </p:txBody>
      </p:sp>
      <p:pic>
        <p:nvPicPr>
          <p:cNvPr id="6" name="Picture 7" descr="26"/>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13373"/>
          <a:stretch/>
        </p:blipFill>
        <p:spPr>
          <a:xfrm>
            <a:off x="3089564" y="3809279"/>
            <a:ext cx="3006435" cy="2619230"/>
          </a:xfrm>
          <a:prstGeom prst="rect">
            <a:avLst/>
          </a:prstGeom>
        </p:spPr>
      </p:pic>
    </p:spTree>
    <p:extLst>
      <p:ext uri="{BB962C8B-B14F-4D97-AF65-F5344CB8AC3E}">
        <p14:creationId xmlns:p14="http://schemas.microsoft.com/office/powerpoint/2010/main" val="1350623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lvl="2" indent="0">
              <a:buNone/>
              <a:defRPr/>
            </a:pPr>
            <a:r>
              <a:rPr lang="en-US" dirty="0">
                <a:effectLst>
                  <a:outerShdw blurRad="38100" dist="38100" dir="2700000" algn="tl">
                    <a:srgbClr val="C0C0C0"/>
                  </a:outerShdw>
                </a:effectLst>
                <a:latin typeface="Times" pitchFamily="18" charset="0"/>
              </a:rPr>
              <a:t>UNGUIDED MEDIA</a:t>
            </a:r>
          </a:p>
          <a:p>
            <a:pPr marL="0" indent="0">
              <a:buNone/>
            </a:pPr>
            <a:endParaRPr lang="en-US" sz="2600" b="1" dirty="0">
              <a:solidFill>
                <a:schemeClr val="tx1"/>
              </a:solidFill>
            </a:endParaRPr>
          </a:p>
        </p:txBody>
      </p:sp>
      <p:sp>
        <p:nvSpPr>
          <p:cNvPr id="3" name="Rectangle 2"/>
          <p:cNvSpPr/>
          <p:nvPr/>
        </p:nvSpPr>
        <p:spPr>
          <a:xfrm>
            <a:off x="335493" y="1397675"/>
            <a:ext cx="8018797" cy="1200329"/>
          </a:xfrm>
          <a:prstGeom prst="rect">
            <a:avLst/>
          </a:prstGeom>
        </p:spPr>
        <p:txBody>
          <a:bodyPr wrap="square">
            <a:spAutoFit/>
          </a:bodyPr>
          <a:lstStyle/>
          <a:p>
            <a:pPr algn="just"/>
            <a:r>
              <a:rPr lang="en-US" dirty="0">
                <a:solidFill>
                  <a:schemeClr val="bg2"/>
                </a:solidFill>
                <a:latin typeface="Times-Roman"/>
              </a:rPr>
              <a:t>Unguided medium transport waves without using a physical conductor. This type of communication is often referred to as wireless communication. Signals are normally broadcast through free space and thus are available to anyone who has a device capable of receiving them.</a:t>
            </a:r>
          </a:p>
        </p:txBody>
      </p:sp>
      <p:pic>
        <p:nvPicPr>
          <p:cNvPr id="6"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9550" y="2590800"/>
            <a:ext cx="84010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42529" y="5174719"/>
            <a:ext cx="7135091" cy="369332"/>
          </a:xfrm>
          <a:prstGeom prst="rect">
            <a:avLst/>
          </a:prstGeom>
        </p:spPr>
        <p:txBody>
          <a:bodyPr wrap="square">
            <a:spAutoFit/>
          </a:bodyPr>
          <a:lstStyle/>
          <a:p>
            <a:r>
              <a:rPr lang="en-US" dirty="0">
                <a:solidFill>
                  <a:schemeClr val="bg2"/>
                </a:solidFill>
                <a:latin typeface="Times-BoldItalic"/>
              </a:rPr>
              <a:t>Figure 7.17:  Electromagnetic spectrum for wireless communication</a:t>
            </a:r>
          </a:p>
        </p:txBody>
      </p:sp>
    </p:spTree>
    <p:extLst>
      <p:ext uri="{BB962C8B-B14F-4D97-AF65-F5344CB8AC3E}">
        <p14:creationId xmlns:p14="http://schemas.microsoft.com/office/powerpoint/2010/main" val="134139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6" y="2363927"/>
            <a:ext cx="8407921" cy="3718217"/>
          </a:xfrm>
        </p:spPr>
        <p:txBody>
          <a:bodyPr>
            <a:normAutofit/>
          </a:bodyPr>
          <a:lstStyle/>
          <a:p>
            <a:pPr marL="342900" indent="-342900">
              <a:buAutoNum type="arabicPeriod"/>
            </a:pPr>
            <a:r>
              <a:rPr lang="en-US" dirty="0">
                <a:solidFill>
                  <a:schemeClr val="bg2"/>
                </a:solidFill>
              </a:rPr>
              <a:t>The first section introduces the transmission media and defines its position in the Internet model. It shows that we can classify transmission media into two broad categories: guided and unguided media. </a:t>
            </a:r>
            <a:endParaRPr lang="en-US" dirty="0" smtClean="0">
              <a:solidFill>
                <a:schemeClr val="bg2"/>
              </a:solidFill>
            </a:endParaRPr>
          </a:p>
          <a:p>
            <a:pPr marL="342900" indent="-342900">
              <a:buAutoNum type="arabicPeriod"/>
            </a:pPr>
            <a:endParaRPr lang="en-US" dirty="0">
              <a:solidFill>
                <a:schemeClr val="bg2"/>
              </a:solidFill>
            </a:endParaRPr>
          </a:p>
          <a:p>
            <a:pPr marL="342900" indent="-342900">
              <a:buAutoNum type="arabicPeriod"/>
            </a:pPr>
            <a:r>
              <a:rPr lang="en-US" dirty="0">
                <a:solidFill>
                  <a:schemeClr val="bg2"/>
                </a:solidFill>
              </a:rPr>
              <a:t>The second section discusses guided media. The first part describes twisted-pair cables and their characteristics and applications. The second part describes coaxial cables and their characteristics and </a:t>
            </a:r>
            <a:r>
              <a:rPr lang="en-US" dirty="0" smtClean="0">
                <a:solidFill>
                  <a:schemeClr val="bg2"/>
                </a:solidFill>
              </a:rPr>
              <a:t>applications</a:t>
            </a:r>
          </a:p>
          <a:p>
            <a:pPr marL="342900" indent="-342900">
              <a:buAutoNum type="arabicPeriod"/>
            </a:pPr>
            <a:endParaRPr lang="en-US" dirty="0" smtClean="0">
              <a:solidFill>
                <a:schemeClr val="bg2"/>
              </a:solidFill>
            </a:endParaRPr>
          </a:p>
          <a:p>
            <a:pPr marL="342900" indent="-342900">
              <a:buAutoNum type="arabicPeriod"/>
            </a:pPr>
            <a:r>
              <a:rPr lang="en-US" dirty="0">
                <a:solidFill>
                  <a:schemeClr val="bg2"/>
                </a:solidFill>
              </a:rPr>
              <a:t>The third section discusses unguided media. The first part describes radio waves and their characteristics and applications. The second part describes microwaves and their characteristics and applications. </a:t>
            </a:r>
          </a:p>
          <a:p>
            <a:pPr marL="342900" indent="-342900">
              <a:buAutoNum type="arabicPeriod"/>
            </a:pPr>
            <a:endParaRPr lang="en-US" dirty="0">
              <a:solidFill>
                <a:schemeClr val="bg2"/>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UNGUIDED MEDIA</a:t>
            </a:r>
          </a:p>
          <a:p>
            <a:pPr marL="0" indent="0">
              <a:buNone/>
            </a:pPr>
            <a:endParaRPr lang="en-US" sz="2600" b="1" dirty="0">
              <a:solidFill>
                <a:schemeClr val="tx1"/>
              </a:solidFill>
            </a:endParaRPr>
          </a:p>
        </p:txBody>
      </p:sp>
      <p:pic>
        <p:nvPicPr>
          <p:cNvPr id="4"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38137" y="2277918"/>
            <a:ext cx="8168553" cy="356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703540" y="6236916"/>
            <a:ext cx="3736920" cy="369332"/>
          </a:xfrm>
          <a:prstGeom prst="rect">
            <a:avLst/>
          </a:prstGeom>
        </p:spPr>
        <p:txBody>
          <a:bodyPr wrap="none">
            <a:spAutoFit/>
          </a:bodyPr>
          <a:lstStyle/>
          <a:p>
            <a:r>
              <a:rPr lang="en-US" dirty="0">
                <a:solidFill>
                  <a:schemeClr val="bg2"/>
                </a:solidFill>
                <a:latin typeface="Times-BoldItalic"/>
              </a:rPr>
              <a:t>Figure 7.18:  Propagation methods</a:t>
            </a:r>
          </a:p>
        </p:txBody>
      </p:sp>
    </p:spTree>
    <p:extLst>
      <p:ext uri="{BB962C8B-B14F-4D97-AF65-F5344CB8AC3E}">
        <p14:creationId xmlns:p14="http://schemas.microsoft.com/office/powerpoint/2010/main" val="117104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750" fill="hold"/>
                                        <p:tgtEl>
                                          <p:spTgt spid="4"/>
                                        </p:tgtEl>
                                        <p:attrNameLst>
                                          <p:attrName>ppt_w</p:attrName>
                                        </p:attrNameLst>
                                      </p:cBhvr>
                                      <p:tavLst>
                                        <p:tav tm="0">
                                          <p:val>
                                            <p:fltVal val="0"/>
                                          </p:val>
                                        </p:tav>
                                        <p:tav tm="100000">
                                          <p:val>
                                            <p:strVal val="#ppt_w"/>
                                          </p:val>
                                        </p:tav>
                                      </p:tavLst>
                                    </p:anim>
                                    <p:anim calcmode="lin" valueType="num">
                                      <p:cBhvr>
                                        <p:cTn id="8" dur="1750" fill="hold"/>
                                        <p:tgtEl>
                                          <p:spTgt spid="4"/>
                                        </p:tgtEl>
                                        <p:attrNameLst>
                                          <p:attrName>ppt_h</p:attrName>
                                        </p:attrNameLst>
                                      </p:cBhvr>
                                      <p:tavLst>
                                        <p:tav tm="0">
                                          <p:val>
                                            <p:fltVal val="0"/>
                                          </p:val>
                                        </p:tav>
                                        <p:tav tm="100000">
                                          <p:val>
                                            <p:strVal val="#ppt_h"/>
                                          </p:val>
                                        </p:tav>
                                      </p:tavLst>
                                    </p:anim>
                                    <p:anim calcmode="lin" valueType="num">
                                      <p:cBhvr>
                                        <p:cTn id="9" dur="1750" fill="hold"/>
                                        <p:tgtEl>
                                          <p:spTgt spid="4"/>
                                        </p:tgtEl>
                                        <p:attrNameLst>
                                          <p:attrName>style.rotation</p:attrName>
                                        </p:attrNameLst>
                                      </p:cBhvr>
                                      <p:tavLst>
                                        <p:tav tm="0">
                                          <p:val>
                                            <p:fltVal val="90"/>
                                          </p:val>
                                        </p:tav>
                                        <p:tav tm="100000">
                                          <p:val>
                                            <p:fltVal val="0"/>
                                          </p:val>
                                        </p:tav>
                                      </p:tavLst>
                                    </p:anim>
                                    <p:animEffect transition="in" filter="fade">
                                      <p:cBhvr>
                                        <p:cTn id="10" dur="1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UNGUIDED MEDIA</a:t>
            </a:r>
          </a:p>
          <a:p>
            <a:pPr marL="0" indent="0">
              <a:buNone/>
            </a:pPr>
            <a:endParaRPr lang="en-US" sz="2600" b="1" dirty="0">
              <a:solidFill>
                <a:schemeClr val="tx1"/>
              </a:solidFill>
            </a:endParaRPr>
          </a:p>
        </p:txBody>
      </p:sp>
      <p:grpSp>
        <p:nvGrpSpPr>
          <p:cNvPr id="4" name="Group 3"/>
          <p:cNvGrpSpPr/>
          <p:nvPr/>
        </p:nvGrpSpPr>
        <p:grpSpPr>
          <a:xfrm>
            <a:off x="411480" y="2419003"/>
            <a:ext cx="8122920" cy="3870960"/>
            <a:chOff x="411480" y="1615440"/>
            <a:chExt cx="8122920" cy="3870960"/>
          </a:xfrm>
        </p:grpSpPr>
        <p:pic>
          <p:nvPicPr>
            <p:cNvPr id="6"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1480" y="3017520"/>
              <a:ext cx="8107680" cy="24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1480" y="1615440"/>
              <a:ext cx="8122920" cy="1432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Rectangle 2"/>
          <p:cNvSpPr/>
          <p:nvPr/>
        </p:nvSpPr>
        <p:spPr>
          <a:xfrm>
            <a:off x="3359969" y="1878294"/>
            <a:ext cx="1842171" cy="369332"/>
          </a:xfrm>
          <a:prstGeom prst="rect">
            <a:avLst/>
          </a:prstGeom>
        </p:spPr>
        <p:txBody>
          <a:bodyPr wrap="none">
            <a:spAutoFit/>
          </a:bodyPr>
          <a:lstStyle/>
          <a:p>
            <a:pPr fontAlgn="auto">
              <a:spcBef>
                <a:spcPts val="0"/>
              </a:spcBef>
              <a:spcAft>
                <a:spcPts val="0"/>
              </a:spcAft>
              <a:defRPr/>
            </a:pPr>
            <a:r>
              <a:rPr lang="en-US" kern="0" dirty="0">
                <a:solidFill>
                  <a:schemeClr val="bg2"/>
                </a:solidFill>
                <a:latin typeface="Times-BoldItalic"/>
              </a:rPr>
              <a:t>Table 7.4</a:t>
            </a:r>
            <a:r>
              <a:rPr lang="en-US" sz="1600" kern="0" dirty="0">
                <a:solidFill>
                  <a:schemeClr val="bg2"/>
                </a:solidFill>
                <a:latin typeface="Times-BoldItalic"/>
              </a:rPr>
              <a:t>: Bands</a:t>
            </a:r>
          </a:p>
        </p:txBody>
      </p:sp>
    </p:spTree>
    <p:extLst>
      <p:ext uri="{BB962C8B-B14F-4D97-AF65-F5344CB8AC3E}">
        <p14:creationId xmlns:p14="http://schemas.microsoft.com/office/powerpoint/2010/main" val="194135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Radio Waves</a:t>
            </a:r>
          </a:p>
        </p:txBody>
      </p:sp>
      <p:sp>
        <p:nvSpPr>
          <p:cNvPr id="3" name="Rectangle 2"/>
          <p:cNvSpPr/>
          <p:nvPr/>
        </p:nvSpPr>
        <p:spPr>
          <a:xfrm>
            <a:off x="335493" y="1402048"/>
            <a:ext cx="8074215" cy="1477328"/>
          </a:xfrm>
          <a:prstGeom prst="rect">
            <a:avLst/>
          </a:prstGeom>
        </p:spPr>
        <p:txBody>
          <a:bodyPr wrap="square">
            <a:spAutoFit/>
          </a:bodyPr>
          <a:lstStyle/>
          <a:p>
            <a:pPr algn="just">
              <a:defRPr/>
            </a:pPr>
            <a:r>
              <a:rPr lang="en-US" dirty="0">
                <a:solidFill>
                  <a:schemeClr val="bg2"/>
                </a:solidFill>
                <a:latin typeface="Times New Roman" pitchFamily="18" charset="0"/>
              </a:rPr>
              <a:t>Although there is no clear-cut demarcation between radio waves and microwaves, electromagnetic waves ranging in frequencies between 3 kHz and 1 GHz are normally called radio waves; waves ranging in frequencies between 1 and 300 GHz are called microwaves. However, the behavior of the waves, rather than the frequencies, is a better criterion for classification.</a:t>
            </a:r>
          </a:p>
        </p:txBody>
      </p:sp>
      <p:pic>
        <p:nvPicPr>
          <p:cNvPr id="6"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679700" y="2879376"/>
            <a:ext cx="3263900" cy="3193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050472" y="6344729"/>
            <a:ext cx="4946073" cy="400110"/>
          </a:xfrm>
          <a:prstGeom prst="rect">
            <a:avLst/>
          </a:prstGeom>
        </p:spPr>
        <p:txBody>
          <a:bodyPr wrap="square">
            <a:spAutoFit/>
          </a:bodyPr>
          <a:lstStyle/>
          <a:p>
            <a:pPr lvl="0" eaLnBrk="0" fontAlgn="base" hangingPunct="0">
              <a:spcBef>
                <a:spcPct val="0"/>
              </a:spcBef>
              <a:spcAft>
                <a:spcPct val="0"/>
              </a:spcAft>
            </a:pPr>
            <a:r>
              <a:rPr lang="en-US" sz="2000" b="1" i="1" dirty="0">
                <a:solidFill>
                  <a:srgbClr val="FF0000"/>
                </a:solidFill>
                <a:latin typeface="Times-BoldItalic"/>
              </a:rPr>
              <a:t>Figure 7.19:  </a:t>
            </a:r>
            <a:r>
              <a:rPr lang="en-US" sz="2000" b="1" i="1" dirty="0">
                <a:solidFill>
                  <a:srgbClr val="000000"/>
                </a:solidFill>
                <a:latin typeface="Times-BoldItalic"/>
              </a:rPr>
              <a:t>Omnidirectional antenna</a:t>
            </a:r>
          </a:p>
        </p:txBody>
      </p:sp>
    </p:spTree>
    <p:extLst>
      <p:ext uri="{BB962C8B-B14F-4D97-AF65-F5344CB8AC3E}">
        <p14:creationId xmlns:p14="http://schemas.microsoft.com/office/powerpoint/2010/main" val="230238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Microwaves</a:t>
            </a:r>
          </a:p>
          <a:p>
            <a:pPr marL="0" indent="0">
              <a:buNone/>
            </a:pPr>
            <a:endParaRPr lang="en-US" sz="2600" b="1" dirty="0">
              <a:solidFill>
                <a:schemeClr val="tx1"/>
              </a:solidFill>
            </a:endParaRPr>
          </a:p>
        </p:txBody>
      </p:sp>
      <p:sp>
        <p:nvSpPr>
          <p:cNvPr id="3" name="Rectangle 2"/>
          <p:cNvSpPr/>
          <p:nvPr/>
        </p:nvSpPr>
        <p:spPr>
          <a:xfrm>
            <a:off x="335494" y="1623766"/>
            <a:ext cx="8004942" cy="1754326"/>
          </a:xfrm>
          <a:prstGeom prst="rect">
            <a:avLst/>
          </a:prstGeom>
        </p:spPr>
        <p:txBody>
          <a:bodyPr wrap="square">
            <a:spAutoFit/>
          </a:bodyPr>
          <a:lstStyle/>
          <a:p>
            <a:pPr algn="just">
              <a:defRPr/>
            </a:pPr>
            <a:r>
              <a:rPr lang="en-US" dirty="0">
                <a:solidFill>
                  <a:schemeClr val="bg2"/>
                </a:solidFill>
                <a:latin typeface="Times New Roman" pitchFamily="18" charset="0"/>
              </a:rPr>
              <a:t>Electromagnetic waves having frequencies between 1 and 300 GHz are called microwaves. Microwaves are unidirectional. When an antenna transmits microwaves, they can be narrowly focused. This means that the sending and receiving antennas need to be aligned. The unidirectional property has an obvious advantage. A pair of antennas can be aligned without interfering with another pair of aligned antennas.</a:t>
            </a:r>
          </a:p>
        </p:txBody>
      </p:sp>
      <p:pic>
        <p:nvPicPr>
          <p:cNvPr id="6"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5800" y="3388781"/>
            <a:ext cx="2654237" cy="25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37965" y="3388781"/>
            <a:ext cx="4019492" cy="25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508198" y="6278479"/>
            <a:ext cx="3839513" cy="369332"/>
          </a:xfrm>
          <a:prstGeom prst="rect">
            <a:avLst/>
          </a:prstGeom>
        </p:spPr>
        <p:txBody>
          <a:bodyPr wrap="none">
            <a:spAutoFit/>
          </a:bodyPr>
          <a:lstStyle/>
          <a:p>
            <a:r>
              <a:rPr lang="en-US" dirty="0">
                <a:solidFill>
                  <a:schemeClr val="bg2"/>
                </a:solidFill>
                <a:latin typeface="Times-BoldItalic"/>
              </a:rPr>
              <a:t>Figure 7.20:  Unidirectional antenna</a:t>
            </a:r>
          </a:p>
        </p:txBody>
      </p:sp>
    </p:spTree>
    <p:extLst>
      <p:ext uri="{BB962C8B-B14F-4D97-AF65-F5344CB8AC3E}">
        <p14:creationId xmlns:p14="http://schemas.microsoft.com/office/powerpoint/2010/main" val="140897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80">
                                          <p:stCondLst>
                                            <p:cond delay="0"/>
                                          </p:stCondLst>
                                        </p:cTn>
                                        <p:tgtEl>
                                          <p:spTgt spid="7"/>
                                        </p:tgtEl>
                                      </p:cBhvr>
                                    </p:animEffect>
                                    <p:anim calcmode="lin" valueType="num">
                                      <p:cBhvr>
                                        <p:cTn id="2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1" dur="26">
                                          <p:stCondLst>
                                            <p:cond delay="650"/>
                                          </p:stCondLst>
                                        </p:cTn>
                                        <p:tgtEl>
                                          <p:spTgt spid="7"/>
                                        </p:tgtEl>
                                      </p:cBhvr>
                                      <p:to x="100000" y="60000"/>
                                    </p:animScale>
                                    <p:animScale>
                                      <p:cBhvr>
                                        <p:cTn id="32" dur="166" decel="50000">
                                          <p:stCondLst>
                                            <p:cond delay="676"/>
                                          </p:stCondLst>
                                        </p:cTn>
                                        <p:tgtEl>
                                          <p:spTgt spid="7"/>
                                        </p:tgtEl>
                                      </p:cBhvr>
                                      <p:to x="100000" y="100000"/>
                                    </p:animScale>
                                    <p:animScale>
                                      <p:cBhvr>
                                        <p:cTn id="33" dur="26">
                                          <p:stCondLst>
                                            <p:cond delay="1312"/>
                                          </p:stCondLst>
                                        </p:cTn>
                                        <p:tgtEl>
                                          <p:spTgt spid="7"/>
                                        </p:tgtEl>
                                      </p:cBhvr>
                                      <p:to x="100000" y="80000"/>
                                    </p:animScale>
                                    <p:animScale>
                                      <p:cBhvr>
                                        <p:cTn id="34" dur="166" decel="50000">
                                          <p:stCondLst>
                                            <p:cond delay="1338"/>
                                          </p:stCondLst>
                                        </p:cTn>
                                        <p:tgtEl>
                                          <p:spTgt spid="7"/>
                                        </p:tgtEl>
                                      </p:cBhvr>
                                      <p:to x="100000" y="100000"/>
                                    </p:animScale>
                                    <p:animScale>
                                      <p:cBhvr>
                                        <p:cTn id="35" dur="26">
                                          <p:stCondLst>
                                            <p:cond delay="1642"/>
                                          </p:stCondLst>
                                        </p:cTn>
                                        <p:tgtEl>
                                          <p:spTgt spid="7"/>
                                        </p:tgtEl>
                                      </p:cBhvr>
                                      <p:to x="100000" y="90000"/>
                                    </p:animScale>
                                    <p:animScale>
                                      <p:cBhvr>
                                        <p:cTn id="36" dur="166" decel="50000">
                                          <p:stCondLst>
                                            <p:cond delay="1668"/>
                                          </p:stCondLst>
                                        </p:cTn>
                                        <p:tgtEl>
                                          <p:spTgt spid="7"/>
                                        </p:tgtEl>
                                      </p:cBhvr>
                                      <p:to x="100000" y="100000"/>
                                    </p:animScale>
                                    <p:animScale>
                                      <p:cBhvr>
                                        <p:cTn id="37" dur="26">
                                          <p:stCondLst>
                                            <p:cond delay="1808"/>
                                          </p:stCondLst>
                                        </p:cTn>
                                        <p:tgtEl>
                                          <p:spTgt spid="7"/>
                                        </p:tgtEl>
                                      </p:cBhvr>
                                      <p:to x="100000" y="95000"/>
                                    </p:animScale>
                                    <p:animScale>
                                      <p:cBhvr>
                                        <p:cTn id="38"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Infrared</a:t>
            </a:r>
          </a:p>
          <a:p>
            <a:pPr marL="0" indent="0">
              <a:buNone/>
            </a:pPr>
            <a:endParaRPr lang="en-US" sz="2600" b="1" dirty="0">
              <a:solidFill>
                <a:schemeClr val="tx1"/>
              </a:solidFill>
            </a:endParaRPr>
          </a:p>
        </p:txBody>
      </p:sp>
      <p:sp>
        <p:nvSpPr>
          <p:cNvPr id="3" name="Rectangle 2"/>
          <p:cNvSpPr/>
          <p:nvPr/>
        </p:nvSpPr>
        <p:spPr>
          <a:xfrm>
            <a:off x="335493" y="2025640"/>
            <a:ext cx="7921815" cy="2031325"/>
          </a:xfrm>
          <a:prstGeom prst="rect">
            <a:avLst/>
          </a:prstGeom>
        </p:spPr>
        <p:txBody>
          <a:bodyPr wrap="square">
            <a:spAutoFit/>
          </a:bodyPr>
          <a:lstStyle/>
          <a:p>
            <a:pPr algn="just">
              <a:defRPr/>
            </a:pPr>
            <a:r>
              <a:rPr lang="en-US" dirty="0">
                <a:solidFill>
                  <a:schemeClr val="bg2"/>
                </a:solidFill>
                <a:latin typeface="Times New Roman" pitchFamily="18" charset="0"/>
              </a:rPr>
              <a:t>Infrared waves, with frequencies from 300 GHz to 400 THz (wavelengths from 1 mm to 770 nm), can be used for short-range communication. Infrared waves, having high frequencies, cannot penetrate walls. This advantageous characteristic prevents interference between one system and another; a short-range communication system in one room cannot be affected by another system in the next room. When we use our infrared remote control, we do not interfere with the use of the remote by our neighbors. </a:t>
            </a:r>
          </a:p>
        </p:txBody>
      </p:sp>
    </p:spTree>
    <p:extLst>
      <p:ext uri="{BB962C8B-B14F-4D97-AF65-F5344CB8AC3E}">
        <p14:creationId xmlns:p14="http://schemas.microsoft.com/office/powerpoint/2010/main" val="2640746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2" name="Rectangle 1"/>
          <p:cNvSpPr/>
          <p:nvPr/>
        </p:nvSpPr>
        <p:spPr>
          <a:xfrm>
            <a:off x="471054" y="2060322"/>
            <a:ext cx="7716982" cy="646331"/>
          </a:xfrm>
          <a:prstGeom prst="rect">
            <a:avLst/>
          </a:prstGeom>
        </p:spPr>
        <p:txBody>
          <a:bodyPr wrap="square">
            <a:spAutoFit/>
          </a:bodyPr>
          <a:lstStyle/>
          <a:p>
            <a:pPr lvl="0"/>
            <a:r>
              <a:rPr lang="en-US" dirty="0">
                <a:solidFill>
                  <a:schemeClr val="bg2"/>
                </a:solidFill>
              </a:rPr>
              <a:t>1.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56CD2EA8-B54C-CE4F-A943-BFB367453E0E}"/>
              </a:ext>
            </a:extLst>
          </p:cNvPr>
          <p:cNvSpPr txBox="1"/>
          <p:nvPr/>
        </p:nvSpPr>
        <p:spPr>
          <a:xfrm>
            <a:off x="335494" y="2255788"/>
            <a:ext cx="7915950" cy="923330"/>
          </a:xfrm>
          <a:prstGeom prst="rect">
            <a:avLst/>
          </a:prstGeom>
          <a:noFill/>
        </p:spPr>
        <p:txBody>
          <a:bodyPr wrap="none" rtlCol="0">
            <a:spAutoFit/>
          </a:bodyPr>
          <a:lstStyle/>
          <a:p>
            <a:pPr lvl="0"/>
            <a:r>
              <a:rPr lang="en-US" dirty="0" smtClean="0">
                <a:solidFill>
                  <a:schemeClr val="bg2"/>
                </a:solidFill>
              </a:rPr>
              <a:t>1. Prakash </a:t>
            </a:r>
            <a:r>
              <a:rPr lang="en-US" dirty="0">
                <a:solidFill>
                  <a:schemeClr val="bg2"/>
                </a:solidFill>
              </a:rPr>
              <a:t>C. Gupta, “Data communications”, Prentice Hall India Pvt.</a:t>
            </a:r>
          </a:p>
          <a:p>
            <a:pPr lvl="0"/>
            <a:r>
              <a:rPr lang="en-US" dirty="0" smtClean="0">
                <a:solidFill>
                  <a:schemeClr val="bg2"/>
                </a:solidFill>
              </a:rPr>
              <a:t>2. William </a:t>
            </a:r>
            <a:r>
              <a:rPr lang="en-US" dirty="0">
                <a:solidFill>
                  <a:schemeClr val="bg2"/>
                </a:solidFill>
              </a:rPr>
              <a:t>Stallings, "Data and Computer Communications”, </a:t>
            </a:r>
            <a:r>
              <a:rPr lang="en-US" dirty="0" smtClean="0">
                <a:solidFill>
                  <a:schemeClr val="bg2"/>
                </a:solidFill>
              </a:rPr>
              <a:t>Pearson</a:t>
            </a:r>
          </a:p>
          <a:p>
            <a:pPr lvl="0"/>
            <a:r>
              <a:rPr lang="en-US" dirty="0" smtClean="0">
                <a:solidFill>
                  <a:schemeClr val="bg2"/>
                </a:solidFill>
              </a:rPr>
              <a:t>3. </a:t>
            </a:r>
            <a:r>
              <a:rPr lang="en-US" dirty="0" err="1" smtClean="0">
                <a:solidFill>
                  <a:schemeClr val="bg2"/>
                </a:solidFill>
              </a:rPr>
              <a:t>Forouzan</a:t>
            </a:r>
            <a:r>
              <a:rPr lang="en-US" dirty="0">
                <a:solidFill>
                  <a:schemeClr val="bg2"/>
                </a:solidFill>
              </a:rPr>
              <a:t>, B. A. "Data Communication and Networking. Tata McGraw." (2005</a:t>
            </a:r>
            <a:r>
              <a:rPr lang="en-US" dirty="0" smtClean="0">
                <a:solidFill>
                  <a:schemeClr val="bg2"/>
                </a:solidFill>
              </a:rPr>
              <a:t>).</a:t>
            </a:r>
            <a:endParaRPr lang="en-US" dirty="0">
              <a:solidFill>
                <a:schemeClr val="bg2"/>
              </a:solidFill>
            </a:endParaRPr>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Transmission Medium</a:t>
            </a:r>
            <a:endParaRPr lang="en-US" dirty="0"/>
          </a:p>
        </p:txBody>
      </p:sp>
      <p:sp>
        <p:nvSpPr>
          <p:cNvPr id="3" name="Rectangle 2"/>
          <p:cNvSpPr/>
          <p:nvPr/>
        </p:nvSpPr>
        <p:spPr>
          <a:xfrm>
            <a:off x="476205" y="2233229"/>
            <a:ext cx="8376850" cy="1200329"/>
          </a:xfrm>
          <a:prstGeom prst="rect">
            <a:avLst/>
          </a:prstGeom>
        </p:spPr>
        <p:txBody>
          <a:bodyPr wrap="square">
            <a:spAutoFit/>
          </a:bodyPr>
          <a:lstStyle/>
          <a:p>
            <a:pPr algn="just"/>
            <a:r>
              <a:rPr lang="en-US" dirty="0">
                <a:solidFill>
                  <a:schemeClr val="bg2"/>
                </a:solidFill>
                <a:latin typeface="Times-Roman"/>
              </a:rPr>
              <a:t>Transmission media are actually located below the physical layer and are directly controlled by the physical layer. We could say that transmission media belong to layer zero. Figure 7.1 shows the position of transmission media in relation to the physical layer.</a:t>
            </a:r>
            <a:endParaRPr lang="en-US" dirty="0">
              <a:solidFill>
                <a:schemeClr val="bg2"/>
              </a:solidFill>
            </a:endParaRPr>
          </a:p>
        </p:txBody>
      </p:sp>
      <p:pic>
        <p:nvPicPr>
          <p:cNvPr id="7"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76205" y="3579938"/>
            <a:ext cx="8409916" cy="54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147561" y="4299075"/>
            <a:ext cx="5067204" cy="1147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14"/>
          <p:cNvSpPr>
            <a:spLocks noChangeArrowheads="1"/>
          </p:cNvSpPr>
          <p:nvPr/>
        </p:nvSpPr>
        <p:spPr bwMode="auto">
          <a:xfrm>
            <a:off x="1648690" y="5666362"/>
            <a:ext cx="8153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000" dirty="0">
                <a:solidFill>
                  <a:schemeClr val="bg2"/>
                </a:solidFill>
                <a:latin typeface="Times-BoldItalic"/>
              </a:rPr>
              <a:t>Figure </a:t>
            </a:r>
            <a:r>
              <a:rPr lang="en-US" sz="2000" dirty="0" smtClean="0">
                <a:solidFill>
                  <a:schemeClr val="bg2"/>
                </a:solidFill>
                <a:latin typeface="Times-BoldItalic"/>
              </a:rPr>
              <a:t>7.1:  </a:t>
            </a:r>
            <a:r>
              <a:rPr lang="en-US" sz="2000" dirty="0">
                <a:solidFill>
                  <a:schemeClr val="bg2"/>
                </a:solidFill>
                <a:latin typeface="Times-BoldItalic"/>
              </a:rPr>
              <a:t>Transmission media and physical layer</a:t>
            </a:r>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Transmission media </a:t>
            </a:r>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43753" y="2320912"/>
            <a:ext cx="8656781" cy="2417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14"/>
          <p:cNvSpPr>
            <a:spLocks noChangeArrowheads="1"/>
          </p:cNvSpPr>
          <p:nvPr/>
        </p:nvSpPr>
        <p:spPr bwMode="auto">
          <a:xfrm>
            <a:off x="802695" y="5201611"/>
            <a:ext cx="8153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000" dirty="0">
                <a:solidFill>
                  <a:schemeClr val="bg2"/>
                </a:solidFill>
                <a:latin typeface="Times-BoldItalic"/>
              </a:rPr>
              <a:t>Figure </a:t>
            </a:r>
            <a:r>
              <a:rPr lang="en-US" sz="2000" dirty="0" smtClean="0">
                <a:solidFill>
                  <a:schemeClr val="bg2"/>
                </a:solidFill>
                <a:latin typeface="Times-BoldItalic"/>
              </a:rPr>
              <a:t>7.2:  Classes of transmission media</a:t>
            </a:r>
            <a:endParaRPr lang="en-US" sz="2000" dirty="0">
              <a:solidFill>
                <a:schemeClr val="bg2"/>
              </a:solidFill>
              <a:latin typeface="Times-BoldItalic"/>
            </a:endParaRPr>
          </a:p>
        </p:txBody>
      </p:sp>
    </p:spTree>
    <p:extLst>
      <p:ext uri="{BB962C8B-B14F-4D97-AF65-F5344CB8AC3E}">
        <p14:creationId xmlns:p14="http://schemas.microsoft.com/office/powerpoint/2010/main" val="282376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fltVal val="0"/>
                                          </p:val>
                                        </p:tav>
                                        <p:tav tm="100000">
                                          <p:val>
                                            <p:strVal val="#ppt_w"/>
                                          </p:val>
                                        </p:tav>
                                      </p:tavLst>
                                    </p:anim>
                                    <p:anim calcmode="lin" valueType="num">
                                      <p:cBhvr>
                                        <p:cTn id="8" dur="1250" fill="hold"/>
                                        <p:tgtEl>
                                          <p:spTgt spid="4"/>
                                        </p:tgtEl>
                                        <p:attrNameLst>
                                          <p:attrName>ppt_h</p:attrName>
                                        </p:attrNameLst>
                                      </p:cBhvr>
                                      <p:tavLst>
                                        <p:tav tm="0">
                                          <p:val>
                                            <p:fltVal val="0"/>
                                          </p:val>
                                        </p:tav>
                                        <p:tav tm="100000">
                                          <p:val>
                                            <p:strVal val="#ppt_h"/>
                                          </p:val>
                                        </p:tav>
                                      </p:tavLst>
                                    </p:anim>
                                    <p:animEffect transition="in" filter="fade">
                                      <p:cBhvr>
                                        <p:cTn id="9"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GUIDED MEDIA</a:t>
            </a:r>
          </a:p>
        </p:txBody>
      </p:sp>
      <p:sp>
        <p:nvSpPr>
          <p:cNvPr id="3" name="Rectangle 2"/>
          <p:cNvSpPr/>
          <p:nvPr/>
        </p:nvSpPr>
        <p:spPr>
          <a:xfrm>
            <a:off x="335494" y="1741587"/>
            <a:ext cx="7991088" cy="1200329"/>
          </a:xfrm>
          <a:prstGeom prst="rect">
            <a:avLst/>
          </a:prstGeom>
        </p:spPr>
        <p:txBody>
          <a:bodyPr wrap="square">
            <a:spAutoFit/>
          </a:bodyPr>
          <a:lstStyle/>
          <a:p>
            <a:pPr algn="just"/>
            <a:r>
              <a:rPr lang="en-US" dirty="0">
                <a:solidFill>
                  <a:schemeClr val="bg2"/>
                </a:solidFill>
              </a:rPr>
              <a:t>Guided media, which are those that provide a conduit from one device to another, include twisted-pair cable, coaxial cable, and fiber-optic cable. A signal traveling along any of these media is directed and contained by the physical limits of the medium. </a:t>
            </a:r>
          </a:p>
        </p:txBody>
      </p:sp>
      <p:sp>
        <p:nvSpPr>
          <p:cNvPr id="4" name="Rectangle 3"/>
          <p:cNvSpPr/>
          <p:nvPr/>
        </p:nvSpPr>
        <p:spPr>
          <a:xfrm>
            <a:off x="335494" y="3406778"/>
            <a:ext cx="7991088" cy="2308324"/>
          </a:xfrm>
          <a:prstGeom prst="rect">
            <a:avLst/>
          </a:prstGeom>
        </p:spPr>
        <p:txBody>
          <a:bodyPr wrap="square">
            <a:spAutoFit/>
          </a:bodyPr>
          <a:lstStyle/>
          <a:p>
            <a:pPr algn="just">
              <a:defRPr/>
            </a:pPr>
            <a:r>
              <a:rPr lang="en-US" dirty="0">
                <a:solidFill>
                  <a:schemeClr val="bg2"/>
                </a:solidFill>
                <a:cs typeface="Segoe UI Semilight" panose="020B0402040204020203" pitchFamily="34" charset="0"/>
              </a:rPr>
              <a:t>A twisted pair consists of two conductors (normally copper), each with its own plastic insulation, twisted together, as shown in Figure 7.3.</a:t>
            </a:r>
          </a:p>
          <a:p>
            <a:pPr algn="just">
              <a:defRPr/>
            </a:pPr>
            <a:endParaRPr lang="en-US" dirty="0">
              <a:solidFill>
                <a:schemeClr val="bg2"/>
              </a:solidFill>
              <a:cs typeface="Segoe UI Semilight" panose="020B0402040204020203" pitchFamily="34" charset="0"/>
            </a:endParaRPr>
          </a:p>
          <a:p>
            <a:pPr algn="just">
              <a:defRPr/>
            </a:pPr>
            <a:r>
              <a:rPr lang="en-US" dirty="0">
                <a:solidFill>
                  <a:schemeClr val="bg2"/>
                </a:solidFill>
                <a:cs typeface="Segoe UI Semilight" panose="020B0402040204020203" pitchFamily="34" charset="0"/>
              </a:rPr>
              <a:t>One of the wires is used to carry signals to the receiver, and the other is used only as a ground reference. The receiver uses the difference between the two.</a:t>
            </a:r>
          </a:p>
          <a:p>
            <a:pPr algn="just">
              <a:defRPr/>
            </a:pPr>
            <a:endParaRPr lang="en-US" dirty="0">
              <a:solidFill>
                <a:schemeClr val="bg2"/>
              </a:solidFill>
              <a:cs typeface="Segoe UI Semilight" panose="020B0402040204020203" pitchFamily="34" charset="0"/>
            </a:endParaRPr>
          </a:p>
          <a:p>
            <a:pPr algn="just">
              <a:defRPr/>
            </a:pPr>
            <a:r>
              <a:rPr lang="en-US" dirty="0">
                <a:solidFill>
                  <a:schemeClr val="bg2"/>
                </a:solidFill>
                <a:cs typeface="Segoe UI Semilight" panose="020B0402040204020203" pitchFamily="34" charset="0"/>
              </a:rPr>
              <a:t>In addition to the signal sent by the sender on one of the wires, interference (noise) and crosstalk may affect both wires and create unwanted signals.</a:t>
            </a:r>
          </a:p>
        </p:txBody>
      </p:sp>
    </p:spTree>
    <p:extLst>
      <p:ext uri="{BB962C8B-B14F-4D97-AF65-F5344CB8AC3E}">
        <p14:creationId xmlns:p14="http://schemas.microsoft.com/office/powerpoint/2010/main" val="213405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Twisted-Pair Cable</a:t>
            </a:r>
          </a:p>
          <a:p>
            <a:pPr marL="0" indent="0">
              <a:buNone/>
            </a:pPr>
            <a:endParaRPr lang="en-US" sz="2600" b="1" dirty="0">
              <a:solidFill>
                <a:schemeClr val="tx1"/>
              </a:solidFill>
            </a:endParaRPr>
          </a:p>
        </p:txBody>
      </p:sp>
      <p:pic>
        <p:nvPicPr>
          <p:cNvPr id="4"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35494" y="1781176"/>
            <a:ext cx="8610600" cy="120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700897" y="3244334"/>
            <a:ext cx="3271152" cy="369332"/>
          </a:xfrm>
          <a:prstGeom prst="rect">
            <a:avLst/>
          </a:prstGeom>
        </p:spPr>
        <p:txBody>
          <a:bodyPr wrap="none">
            <a:spAutoFit/>
          </a:bodyPr>
          <a:lstStyle/>
          <a:p>
            <a:r>
              <a:rPr lang="en-US" dirty="0">
                <a:solidFill>
                  <a:schemeClr val="bg2"/>
                </a:solidFill>
                <a:latin typeface="Times-BoldItalic"/>
              </a:rPr>
              <a:t>Figure 7.3:  Twisted-pair cable</a:t>
            </a:r>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44100" y="3858708"/>
            <a:ext cx="3592373" cy="2329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640794" y="3613666"/>
            <a:ext cx="3866950" cy="257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791063" y="6373159"/>
            <a:ext cx="3561873" cy="369332"/>
          </a:xfrm>
          <a:prstGeom prst="rect">
            <a:avLst/>
          </a:prstGeom>
        </p:spPr>
        <p:txBody>
          <a:bodyPr wrap="none">
            <a:spAutoFit/>
          </a:bodyPr>
          <a:lstStyle/>
          <a:p>
            <a:r>
              <a:rPr lang="en-US" dirty="0">
                <a:solidFill>
                  <a:schemeClr val="bg2"/>
                </a:solidFill>
                <a:latin typeface="Times-BoldItalic"/>
              </a:rPr>
              <a:t>Figure 7.4:  UTP and STP cables</a:t>
            </a:r>
          </a:p>
        </p:txBody>
      </p:sp>
    </p:spTree>
    <p:extLst>
      <p:ext uri="{BB962C8B-B14F-4D97-AF65-F5344CB8AC3E}">
        <p14:creationId xmlns:p14="http://schemas.microsoft.com/office/powerpoint/2010/main" val="226964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Twisted-Pair Cable</a:t>
            </a:r>
          </a:p>
          <a:p>
            <a:pPr marL="0" indent="0">
              <a:buNone/>
            </a:pPr>
            <a:endParaRPr lang="en-US" sz="2600" b="1" dirty="0">
              <a:solidFill>
                <a:schemeClr val="tx1"/>
              </a:solidFill>
            </a:endParaRPr>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35494" y="1787929"/>
            <a:ext cx="8206740" cy="2583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357744" y="1279370"/>
            <a:ext cx="6386945" cy="400110"/>
          </a:xfrm>
          <a:prstGeom prst="rect">
            <a:avLst/>
          </a:prstGeom>
        </p:spPr>
        <p:txBody>
          <a:bodyPr wrap="square">
            <a:spAutoFit/>
          </a:bodyPr>
          <a:lstStyle/>
          <a:p>
            <a:pPr fontAlgn="auto">
              <a:spcBef>
                <a:spcPts val="0"/>
              </a:spcBef>
              <a:spcAft>
                <a:spcPts val="0"/>
              </a:spcAft>
              <a:defRPr/>
            </a:pPr>
            <a:r>
              <a:rPr lang="en-US" sz="2000" kern="0" dirty="0">
                <a:solidFill>
                  <a:srgbClr val="FF0000"/>
                </a:solidFill>
                <a:latin typeface="Times-BoldItalic"/>
              </a:rPr>
              <a:t>Table 7.1</a:t>
            </a:r>
            <a:r>
              <a:rPr lang="en-US" kern="0" dirty="0">
                <a:solidFill>
                  <a:srgbClr val="FF0000"/>
                </a:solidFill>
                <a:latin typeface="Times-BoldItalic"/>
              </a:rPr>
              <a:t>: </a:t>
            </a:r>
            <a:r>
              <a:rPr lang="en-US" kern="0" dirty="0">
                <a:solidFill>
                  <a:srgbClr val="002060"/>
                </a:solidFill>
                <a:latin typeface="Times-BoldItalic"/>
              </a:rPr>
              <a:t>Categories of unshielded twisted-pair cables</a:t>
            </a:r>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46909" y="4479558"/>
            <a:ext cx="1939636" cy="182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038600" y="4613601"/>
            <a:ext cx="3302543" cy="1690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480000" y="6488668"/>
            <a:ext cx="3117200" cy="369332"/>
          </a:xfrm>
          <a:prstGeom prst="rect">
            <a:avLst/>
          </a:prstGeom>
        </p:spPr>
        <p:txBody>
          <a:bodyPr wrap="none">
            <a:spAutoFit/>
          </a:bodyPr>
          <a:lstStyle/>
          <a:p>
            <a:r>
              <a:rPr lang="en-US" dirty="0">
                <a:solidFill>
                  <a:schemeClr val="bg2"/>
                </a:solidFill>
                <a:latin typeface="Times-BoldItalic"/>
              </a:rPr>
              <a:t>Figure 7.5:  UTP Connectors</a:t>
            </a:r>
          </a:p>
        </p:txBody>
      </p:sp>
    </p:spTree>
    <p:extLst>
      <p:ext uri="{BB962C8B-B14F-4D97-AF65-F5344CB8AC3E}">
        <p14:creationId xmlns:p14="http://schemas.microsoft.com/office/powerpoint/2010/main" val="175560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Twisted-Pair Cable</a:t>
            </a:r>
          </a:p>
          <a:p>
            <a:pPr marL="0" indent="0">
              <a:buNone/>
            </a:pPr>
            <a:endParaRPr lang="en-US" sz="2600" b="1" dirty="0">
              <a:solidFill>
                <a:schemeClr val="tx1"/>
              </a:solidFill>
            </a:endParaRPr>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35494" y="1399309"/>
            <a:ext cx="7571823" cy="4703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38068" y="6277660"/>
            <a:ext cx="3258264" cy="369332"/>
          </a:xfrm>
          <a:prstGeom prst="rect">
            <a:avLst/>
          </a:prstGeom>
        </p:spPr>
        <p:txBody>
          <a:bodyPr wrap="none">
            <a:spAutoFit/>
          </a:bodyPr>
          <a:lstStyle/>
          <a:p>
            <a:r>
              <a:rPr lang="en-US" dirty="0">
                <a:solidFill>
                  <a:schemeClr val="bg2"/>
                </a:solidFill>
                <a:latin typeface="Times-BoldItalic"/>
              </a:rPr>
              <a:t>Figure 7.6:  UTP Performance</a:t>
            </a:r>
          </a:p>
        </p:txBody>
      </p:sp>
    </p:spTree>
    <p:extLst>
      <p:ext uri="{BB962C8B-B14F-4D97-AF65-F5344CB8AC3E}">
        <p14:creationId xmlns:p14="http://schemas.microsoft.com/office/powerpoint/2010/main" val="307342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Coaxial Cable</a:t>
            </a:r>
          </a:p>
        </p:txBody>
      </p:sp>
      <p:sp>
        <p:nvSpPr>
          <p:cNvPr id="3" name="Rectangle 2"/>
          <p:cNvSpPr/>
          <p:nvPr/>
        </p:nvSpPr>
        <p:spPr>
          <a:xfrm>
            <a:off x="335494" y="1485313"/>
            <a:ext cx="8046506" cy="2031325"/>
          </a:xfrm>
          <a:prstGeom prst="rect">
            <a:avLst/>
          </a:prstGeom>
        </p:spPr>
        <p:txBody>
          <a:bodyPr wrap="square">
            <a:spAutoFit/>
          </a:bodyPr>
          <a:lstStyle/>
          <a:p>
            <a:pPr algn="just">
              <a:defRPr/>
            </a:pPr>
            <a:r>
              <a:rPr lang="en-US" dirty="0">
                <a:solidFill>
                  <a:schemeClr val="bg2"/>
                </a:solidFill>
                <a:latin typeface="Times New Roman" pitchFamily="18" charset="0"/>
              </a:rPr>
              <a:t>Coaxial cable (or coax) carries signals of higher frequency ranges than those in twisted pair cable, in part because the two media are constructed quite differently. Instead of having two wires, coax has a central core conductor of solid or stranded wire (usually copper) enclosed in an insulating sheath, which is, in turn, encased in an outer conductor of metal foil, braid, or a combination of the two. The outer metallic wrapping serves both as a shield against noise and as the second conductor, which completes the circuit.</a:t>
            </a:r>
          </a:p>
        </p:txBody>
      </p:sp>
      <p:pic>
        <p:nvPicPr>
          <p:cNvPr id="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0474" y="3777375"/>
            <a:ext cx="7741526" cy="22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742125" y="6350921"/>
            <a:ext cx="2800767" cy="369332"/>
          </a:xfrm>
          <a:prstGeom prst="rect">
            <a:avLst/>
          </a:prstGeom>
        </p:spPr>
        <p:txBody>
          <a:bodyPr wrap="none">
            <a:spAutoFit/>
          </a:bodyPr>
          <a:lstStyle/>
          <a:p>
            <a:r>
              <a:rPr lang="en-US" dirty="0">
                <a:solidFill>
                  <a:schemeClr val="bg2"/>
                </a:solidFill>
                <a:latin typeface="Times-BoldItalic"/>
              </a:rPr>
              <a:t>Figure 7.7:  Coaxial cable</a:t>
            </a:r>
          </a:p>
        </p:txBody>
      </p:sp>
    </p:spTree>
    <p:extLst>
      <p:ext uri="{BB962C8B-B14F-4D97-AF65-F5344CB8AC3E}">
        <p14:creationId xmlns:p14="http://schemas.microsoft.com/office/powerpoint/2010/main" val="296531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BEBDDA8D838A4686747943A0DB7C84" ma:contentTypeVersion="4" ma:contentTypeDescription="Create a new document." ma:contentTypeScope="" ma:versionID="b63a3dc0401ec84a0af0b4087381f050">
  <xsd:schema xmlns:xsd="http://www.w3.org/2001/XMLSchema" xmlns:xs="http://www.w3.org/2001/XMLSchema" xmlns:p="http://schemas.microsoft.com/office/2006/metadata/properties" xmlns:ns2="28013899-7984-4c6f-833b-f43ae29268d6" targetNamespace="http://schemas.microsoft.com/office/2006/metadata/properties" ma:root="true" ma:fieldsID="d0c0b676fe751101f70278e1c0480587" ns2:_="">
    <xsd:import namespace="28013899-7984-4c6f-833b-f43ae29268d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013899-7984-4c6f-833b-f43ae29268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D21DF4-8EE8-4E5D-9654-C806F4AD2EA3}"/>
</file>

<file path=customXml/itemProps2.xml><?xml version="1.0" encoding="utf-8"?>
<ds:datastoreItem xmlns:ds="http://schemas.openxmlformats.org/officeDocument/2006/customXml" ds:itemID="{C7199A6F-678B-4099-B35D-86E7CAAECC08}"/>
</file>

<file path=docProps/app.xml><?xml version="1.0" encoding="utf-8"?>
<Properties xmlns="http://schemas.openxmlformats.org/officeDocument/2006/extended-properties" xmlns:vt="http://schemas.openxmlformats.org/officeDocument/2006/docPropsVTypes">
  <Template>ThemeEEE</Template>
  <TotalTime>118</TotalTime>
  <Words>1351</Words>
  <Application>Microsoft Office PowerPoint</Application>
  <PresentationFormat>On-screen Show (4:3)</PresentationFormat>
  <Paragraphs>94</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Corbel</vt:lpstr>
      <vt:lpstr>Segoe UI Semilight</vt:lpstr>
      <vt:lpstr>Times</vt:lpstr>
      <vt:lpstr>Times New Roman</vt:lpstr>
      <vt:lpstr>Times-BoldItalic</vt:lpstr>
      <vt:lpstr>Times-Roman</vt:lpstr>
      <vt:lpstr>Wingdings</vt:lpstr>
      <vt:lpstr>ThemeEEE</vt:lpstr>
      <vt:lpstr>Transmission Media &amp; Optical Communication </vt:lpstr>
      <vt:lpstr>Lecture Outline</vt:lpstr>
      <vt:lpstr>Transmission Medium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Abir Ahmed</cp:lastModifiedBy>
  <cp:revision>44</cp:revision>
  <dcterms:created xsi:type="dcterms:W3CDTF">2018-12-10T17:20:29Z</dcterms:created>
  <dcterms:modified xsi:type="dcterms:W3CDTF">2020-05-31T15:07:32Z</dcterms:modified>
</cp:coreProperties>
</file>