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358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97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1757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374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1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187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704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300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5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14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75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Network Switching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</a:t>
            </a:r>
            <a:r>
              <a:rPr lang="en-US" b="1" dirty="0"/>
              <a:t>COE 3201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Engineering</a:t>
            </a:r>
          </a:p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Engineering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10508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2"/>
                          </a:solidFill>
                        </a:rPr>
                        <a:t>Lecture 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</a:t>
            </a:r>
            <a:r>
              <a:rPr lang="en-US" b="1" dirty="0"/>
              <a:t>Data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prstClr val="white">
                  <a:lumMod val="65000"/>
                </a:prstClr>
              </a:buClr>
              <a:buNone/>
            </a:pPr>
            <a:r>
              <a:rPr lang="en-US" sz="2600" b="1" dirty="0" smtClean="0">
                <a:solidFill>
                  <a:prstClr val="black"/>
                </a:solidFill>
              </a:rPr>
              <a:t>Virtual-Circuit Packet </a:t>
            </a:r>
            <a:r>
              <a:rPr lang="en-US" sz="2600" b="1" dirty="0">
                <a:solidFill>
                  <a:prstClr val="black"/>
                </a:solidFill>
              </a:rPr>
              <a:t>Switching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4658" y="1364790"/>
            <a:ext cx="4572000" cy="498633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2"/>
                </a:solidFill>
              </a:rPr>
              <a:t>Preplanned route established before any packets sent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2"/>
                </a:solidFill>
              </a:rPr>
              <a:t>Call request and call accept packets establish connection (handshake)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2"/>
                </a:solidFill>
              </a:rPr>
              <a:t>Communication with virtual circuits takes place in three phases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VC establishment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data transfer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VC disconnect</a:t>
            </a:r>
            <a:endParaRPr lang="en-US" altLang="en-US" sz="20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 b="1" i="1" u="sng" dirty="0" smtClean="0">
                <a:solidFill>
                  <a:schemeClr val="bg2"/>
                </a:solidFill>
              </a:rPr>
              <a:t>Note:</a:t>
            </a:r>
            <a:r>
              <a:rPr lang="en-US" altLang="en-US" sz="2000" dirty="0" smtClean="0">
                <a:solidFill>
                  <a:schemeClr val="bg2"/>
                </a:solidFill>
              </a:rPr>
              <a:t> packet headers don’t need to contain the full destination address of the packet 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5"/>
          <a:stretch>
            <a:fillRect/>
          </a:stretch>
        </p:blipFill>
        <p:spPr>
          <a:xfrm>
            <a:off x="4935538" y="1364790"/>
            <a:ext cx="3751262" cy="49863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482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062833" cy="90367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prstClr val="white">
                  <a:lumMod val="65000"/>
                </a:prstClr>
              </a:buClr>
              <a:buNone/>
            </a:pPr>
            <a:r>
              <a:rPr lang="en-US" altLang="en-US" b="1" dirty="0"/>
              <a:t>Datagram vs. Virtual-Circuits</a:t>
            </a:r>
            <a:br>
              <a:rPr lang="en-US" altLang="en-US" b="1" dirty="0"/>
            </a:br>
            <a:r>
              <a:rPr lang="en-US" altLang="en-US" b="1" dirty="0">
                <a:solidFill>
                  <a:schemeClr val="bg2"/>
                </a:solidFill>
              </a:rPr>
              <a:t>Packet Switching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4" name="Group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988270"/>
              </p:ext>
            </p:extLst>
          </p:nvPr>
        </p:nvGraphicFramePr>
        <p:xfrm>
          <a:off x="457200" y="1719263"/>
          <a:ext cx="8229600" cy="47882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Datagram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Virtual circuits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66">
                <a:tc>
                  <a:txBody>
                    <a:bodyPr/>
                    <a:lstStyle/>
                    <a:p>
                      <a:pPr marL="287338" marR="0" lvl="0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No call setup phase</a:t>
                      </a:r>
                    </a:p>
                    <a:p>
                      <a:pPr marL="741363" marR="0" lvl="1" indent="-284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Better if few packets</a:t>
                      </a:r>
                    </a:p>
                    <a:p>
                      <a:pPr marL="287338" marR="0" lvl="0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  <a:p>
                      <a:pPr marL="287338" marR="0" lvl="0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More flexible</a:t>
                      </a:r>
                    </a:p>
                    <a:p>
                      <a:pPr marL="741363" marR="0" lvl="1" indent="-284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Routing can be used to avoid congested parts of the network</a:t>
                      </a:r>
                    </a:p>
                    <a:p>
                      <a:pPr marL="287338" marR="0" lvl="0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Network can provide sequencing and error control</a:t>
                      </a:r>
                    </a:p>
                    <a:p>
                      <a:pPr marL="339725" marR="0" lvl="0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  <a:p>
                      <a:pPr marL="339725" marR="0" lvl="0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Packets are forwarded more quickly</a:t>
                      </a:r>
                    </a:p>
                    <a:p>
                      <a:pPr marL="741363" marR="0" lvl="1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No routing decisions to make</a:t>
                      </a:r>
                    </a:p>
                    <a:p>
                      <a:pPr marL="339725" marR="0" lvl="0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  <a:p>
                      <a:pPr marL="339725" marR="0" lvl="0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Less reliable</a:t>
                      </a:r>
                    </a:p>
                    <a:p>
                      <a:pPr marL="741363" marR="0" lvl="1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Loss of a node looses all circuits through that node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34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768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2"/>
                </a:solidFill>
              </a:rPr>
              <a:t>1. </a:t>
            </a:r>
            <a:r>
              <a:rPr lang="en-US" dirty="0" err="1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, B. A. "Data Communication and Networking. Tata McGraw." (2005).</a:t>
            </a:r>
          </a:p>
          <a:p>
            <a:endParaRPr lang="en-FI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7915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2"/>
                </a:solidFill>
              </a:rPr>
              <a:t>1. Prakash </a:t>
            </a:r>
            <a:r>
              <a:rPr lang="en-US" dirty="0">
                <a:solidFill>
                  <a:schemeClr val="bg2"/>
                </a:solidFill>
              </a:rPr>
              <a:t>C. Gupta, “Data communications”, Prentice Hall India Pvt.</a:t>
            </a:r>
          </a:p>
          <a:p>
            <a:pPr lvl="0"/>
            <a:r>
              <a:rPr lang="en-US" dirty="0" smtClean="0">
                <a:solidFill>
                  <a:schemeClr val="bg2"/>
                </a:solidFill>
              </a:rPr>
              <a:t>2. William </a:t>
            </a:r>
            <a:r>
              <a:rPr lang="en-US" dirty="0">
                <a:solidFill>
                  <a:schemeClr val="bg2"/>
                </a:solidFill>
              </a:rPr>
              <a:t>Stallings, "Data and Computer Communications”, </a:t>
            </a:r>
            <a:r>
              <a:rPr lang="en-US" dirty="0" smtClean="0">
                <a:solidFill>
                  <a:schemeClr val="bg2"/>
                </a:solidFill>
              </a:rPr>
              <a:t>Pearson</a:t>
            </a:r>
          </a:p>
          <a:p>
            <a:pPr lvl="0"/>
            <a:r>
              <a:rPr lang="en-US" dirty="0" smtClean="0">
                <a:solidFill>
                  <a:schemeClr val="bg2"/>
                </a:solidFill>
              </a:rPr>
              <a:t>3. </a:t>
            </a:r>
            <a:r>
              <a:rPr lang="en-US" dirty="0" err="1" smtClean="0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, B. A. "Data Communication and Networking. Tata McGraw." (2005</a:t>
            </a:r>
            <a:r>
              <a:rPr lang="en-US" dirty="0" smtClean="0">
                <a:solidFill>
                  <a:schemeClr val="bg2"/>
                </a:solidFill>
              </a:rPr>
              <a:t>).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Switching Mechanism for Data Transfer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Circuit Switching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Message Switching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Packet Switching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Virtual Circuit Switching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Datagram Switching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kern="0" dirty="0">
                <a:latin typeface="Arial"/>
              </a:rPr>
              <a:t>Switching Mechanism for Data Transfer </a:t>
            </a:r>
            <a:endParaRPr lang="en-US" dirty="0">
              <a:latin typeface="Arial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</a:pPr>
            <a:r>
              <a:rPr lang="en-US" altLang="en-US" b="1" dirty="0"/>
              <a:t>Taxonomy of Switched Network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202873"/>
            <a:ext cx="7991475" cy="180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5" y="3886200"/>
            <a:ext cx="63817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b="1" dirty="0"/>
              <a:t>Circuit Switching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5494" y="1224576"/>
            <a:ext cx="8229600" cy="498633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Dedicated communication path between two stations</a:t>
            </a:r>
          </a:p>
          <a:p>
            <a:pPr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Must have switching capacity and channel capacity to establish connection</a:t>
            </a:r>
          </a:p>
          <a:p>
            <a:pPr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Must have intelligence to work out routing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Inefficient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Channel capacity dedicated for duration of connection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If no data, capacity wasted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Set up (connection) takes time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Developed for voice traffic (phone)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Examples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Telephone networks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ISDN (Integrated Services Digital Networks)</a:t>
            </a:r>
          </a:p>
          <a:p>
            <a:pPr>
              <a:lnSpc>
                <a:spcPct val="90000"/>
              </a:lnSpc>
            </a:pPr>
            <a:endParaRPr lang="en-US" altLang="en-US" sz="2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/>
              <a:t>Circuit Switching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52800" y="1503001"/>
            <a:ext cx="8171999" cy="5013325"/>
            <a:chOff x="192" y="866"/>
            <a:chExt cx="5687" cy="315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688" y="1080"/>
              <a:ext cx="0" cy="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88" y="1117"/>
              <a:ext cx="0" cy="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73" y="1210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130" y="1306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73" y="1258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130" y="1355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73" y="1948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988" y="2221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73" y="2405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988" y="2686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 rot="5400000">
              <a:off x="2335" y="1505"/>
              <a:ext cx="1115" cy="3265"/>
            </a:xfrm>
            <a:prstGeom prst="parallelogram">
              <a:avLst>
                <a:gd name="adj" fmla="val 250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2400" i="1">
                  <a:solidFill>
                    <a:schemeClr val="bg2"/>
                  </a:solidFill>
                  <a:ea typeface="新細明體" pitchFamily="18" charset="-120"/>
                </a:rPr>
                <a:t>DATA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352" y="1872"/>
              <a:ext cx="2" cy="21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ot="10800000" vert="eaVert" wrap="none" lIns="92121" tIns="46062" rIns="92121" bIns="46062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265" y="1764"/>
              <a:ext cx="0" cy="2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ot="10800000" vert="eaVert" wrap="none" lIns="92121" tIns="46062" rIns="92121" bIns="46062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530" y="1764"/>
              <a:ext cx="0" cy="2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ot="10800000" vert="eaVert" wrap="none" lIns="92121" tIns="46062" rIns="92121" bIns="46062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 rot="16200000" flipH="1">
              <a:off x="2782" y="2187"/>
              <a:ext cx="232" cy="3265"/>
            </a:xfrm>
            <a:prstGeom prst="parallelogram">
              <a:avLst>
                <a:gd name="adj" fmla="val 8089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 rot="16200000" flipH="1">
              <a:off x="2802" y="863"/>
              <a:ext cx="192" cy="3265"/>
            </a:xfrm>
            <a:prstGeom prst="parallelogram">
              <a:avLst>
                <a:gd name="adj" fmla="val 79579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 rot="5400000">
              <a:off x="2840" y="1663"/>
              <a:ext cx="115" cy="1089"/>
            </a:xfrm>
            <a:prstGeom prst="parallelogram">
              <a:avLst>
                <a:gd name="adj" fmla="val 6388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 rot="5400000">
              <a:off x="1751" y="1548"/>
              <a:ext cx="116" cy="1088"/>
            </a:xfrm>
            <a:prstGeom prst="parallelogram">
              <a:avLst>
                <a:gd name="adj" fmla="val 6388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192" y="866"/>
            <a:ext cx="5192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VISIO" r:id="rId4" imgW="8280400" imgH="1153160" progId="Visio.Drawing.4">
                    <p:embed/>
                  </p:oleObj>
                </mc:Choice>
                <mc:Fallback>
                  <p:oleObj name="VISIO" r:id="rId4" imgW="8280400" imgH="1153160" progId="Visio.Drawing.4">
                    <p:embed/>
                    <p:pic>
                      <p:nvPicPr>
                        <p:cNvPr id="16406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866"/>
                          <a:ext cx="5192" cy="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1099" y="2020"/>
              <a:ext cx="48" cy="1923"/>
              <a:chOff x="1152" y="2016"/>
              <a:chExt cx="48" cy="1920"/>
            </a:xfrm>
          </p:grpSpPr>
          <p:sp>
            <p:nvSpPr>
              <p:cNvPr id="44" name="AutoShape 25"/>
              <p:cNvSpPr>
                <a:spLocks/>
              </p:cNvSpPr>
              <p:nvPr/>
            </p:nvSpPr>
            <p:spPr bwMode="auto">
              <a:xfrm>
                <a:off x="1152" y="2016"/>
                <a:ext cx="48" cy="528"/>
              </a:xfrm>
              <a:prstGeom prst="leftBrace">
                <a:avLst>
                  <a:gd name="adj1" fmla="val 91667"/>
                  <a:gd name="adj2" fmla="val 36366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845" tIns="45924" rIns="91845" bIns="229630" anchor="ctr"/>
              <a:lstStyle>
                <a:lvl1pPr defTabSz="915988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5988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新細明體" pitchFamily="18" charset="-120"/>
                  </a:rPr>
                  <a:t>Set-up phase   </a:t>
                </a:r>
              </a:p>
            </p:txBody>
          </p:sp>
          <p:sp>
            <p:nvSpPr>
              <p:cNvPr id="45" name="AutoShape 26"/>
              <p:cNvSpPr>
                <a:spLocks/>
              </p:cNvSpPr>
              <p:nvPr/>
            </p:nvSpPr>
            <p:spPr bwMode="auto">
              <a:xfrm>
                <a:off x="1152" y="2592"/>
                <a:ext cx="48" cy="768"/>
              </a:xfrm>
              <a:prstGeom prst="leftBrace">
                <a:avLst>
                  <a:gd name="adj1" fmla="val 133333"/>
                  <a:gd name="adj2" fmla="val 36366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845" tIns="45924" rIns="91845" bIns="229630" anchor="ctr"/>
              <a:lstStyle>
                <a:lvl1pPr defTabSz="915988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5988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en-US" sz="1600" dirty="0" smtClean="0">
                    <a:solidFill>
                      <a:schemeClr val="bg2"/>
                    </a:solidFill>
                    <a:latin typeface="新細明體" pitchFamily="18" charset="-120"/>
                  </a:rPr>
                  <a:t>  Data                  </a:t>
                </a:r>
                <a:r>
                  <a:rPr lang="en-US" altLang="en-US" sz="1600" dirty="0">
                    <a:solidFill>
                      <a:schemeClr val="bg2"/>
                    </a:solidFill>
                    <a:latin typeface="新細明體" pitchFamily="18" charset="-120"/>
                  </a:rPr>
                  <a:t/>
                </a:r>
                <a:br>
                  <a:rPr lang="en-US" altLang="en-US" sz="1600" dirty="0">
                    <a:solidFill>
                      <a:schemeClr val="bg2"/>
                    </a:solidFill>
                    <a:latin typeface="新細明體" pitchFamily="18" charset="-120"/>
                  </a:rPr>
                </a:br>
                <a:r>
                  <a:rPr lang="en-US" altLang="en-US" sz="1600" dirty="0">
                    <a:solidFill>
                      <a:schemeClr val="bg2"/>
                    </a:solidFill>
                    <a:latin typeface="新細明體" pitchFamily="18" charset="-120"/>
                  </a:rPr>
                  <a:t> Transfer phase     </a:t>
                </a:r>
              </a:p>
            </p:txBody>
          </p:sp>
          <p:sp>
            <p:nvSpPr>
              <p:cNvPr id="46" name="AutoShape 27"/>
              <p:cNvSpPr>
                <a:spLocks/>
              </p:cNvSpPr>
              <p:nvPr/>
            </p:nvSpPr>
            <p:spPr bwMode="auto">
              <a:xfrm>
                <a:off x="1152" y="3456"/>
                <a:ext cx="48" cy="480"/>
              </a:xfrm>
              <a:prstGeom prst="leftBrace">
                <a:avLst>
                  <a:gd name="adj1" fmla="val 83333"/>
                  <a:gd name="adj2" fmla="val 36366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845" tIns="45924" rIns="91845" bIns="229630" anchor="ctr"/>
              <a:lstStyle>
                <a:lvl1pPr defTabSz="915988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5988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新細明體" pitchFamily="18" charset="-120"/>
                  </a:rPr>
                  <a:t>Teardown phase      </a:t>
                </a:r>
              </a:p>
            </p:txBody>
          </p:sp>
        </p:grp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1279" y="2026"/>
              <a:ext cx="3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731" tIns="45786" rIns="91570" bIns="228943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2345" y="2112"/>
              <a:ext cx="2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731" tIns="45786" rIns="91570" bIns="228943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8" name="AutoShape 30"/>
            <p:cNvSpPr>
              <a:spLocks/>
            </p:cNvSpPr>
            <p:nvPr/>
          </p:nvSpPr>
          <p:spPr bwMode="auto">
            <a:xfrm>
              <a:off x="4656" y="2020"/>
              <a:ext cx="48" cy="96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731" tIns="45786" rIns="91570" bIns="228943" anchor="ctr"/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chemeClr val="bg2"/>
                </a:solidFill>
                <a:latin typeface="新細明體" pitchFamily="18" charset="-120"/>
              </a:endParaRP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528" y="1010"/>
              <a:ext cx="492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570" tIns="45786" rIns="91570" bIns="228943" anchorCtr="1">
              <a:spAutoFit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en-US" sz="3200" b="1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4759" y="1010"/>
              <a:ext cx="473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570" tIns="45786" rIns="91570" bIns="228943" anchorCtr="1">
              <a:spAutoFit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en-US" sz="3200" b="1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2064" y="1106"/>
              <a:ext cx="52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570" tIns="45786" rIns="91570" bIns="228943" anchorCtr="1">
              <a:spAutoFit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Node 1</a:t>
              </a: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3072" y="1106"/>
              <a:ext cx="52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570" tIns="45786" rIns="91570" bIns="228943" anchorCtr="1">
              <a:spAutoFit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Node 2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4728" y="1824"/>
              <a:ext cx="1151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propagation delay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between </a:t>
              </a:r>
              <a:r>
                <a:rPr lang="en-US" altLang="en-US" sz="1600" b="1">
                  <a:solidFill>
                    <a:schemeClr val="bg2"/>
                  </a:solidFill>
                </a:rPr>
                <a:t>A</a:t>
              </a:r>
              <a:r>
                <a:rPr lang="en-US" altLang="en-US" sz="1400">
                  <a:solidFill>
                    <a:schemeClr val="bg2"/>
                  </a:solidFill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and Node 1</a:t>
              </a:r>
            </a:p>
          </p:txBody>
        </p:sp>
        <p:sp>
          <p:nvSpPr>
            <p:cNvPr id="34" name="AutoShape 36"/>
            <p:cNvSpPr>
              <a:spLocks noChangeArrowheads="1"/>
            </p:cNvSpPr>
            <p:nvPr/>
          </p:nvSpPr>
          <p:spPr bwMode="auto">
            <a:xfrm rot="5400000">
              <a:off x="3928" y="1786"/>
              <a:ext cx="116" cy="1088"/>
            </a:xfrm>
            <a:prstGeom prst="parallelogram">
              <a:avLst>
                <a:gd name="adj" fmla="val 6388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4520" y="2410"/>
              <a:ext cx="13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731" tIns="45786" rIns="91570" bIns="228943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1267" y="2553"/>
              <a:ext cx="3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731" tIns="45786" rIns="91570" bIns="228943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7" name="AutoShape 39"/>
            <p:cNvSpPr>
              <a:spLocks/>
            </p:cNvSpPr>
            <p:nvPr/>
          </p:nvSpPr>
          <p:spPr bwMode="auto">
            <a:xfrm>
              <a:off x="4674" y="2404"/>
              <a:ext cx="48" cy="137"/>
            </a:xfrm>
            <a:prstGeom prst="rightBrace">
              <a:avLst>
                <a:gd name="adj1" fmla="val 2378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731" tIns="45786" rIns="91570" bIns="228943" anchor="ctr"/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endParaRPr lang="en-US" altLang="en-US" sz="1200" i="1">
                <a:solidFill>
                  <a:schemeClr val="bg2"/>
                </a:solidFill>
              </a:endParaRP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4704" y="2278"/>
              <a:ext cx="1151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propagation delay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between </a:t>
              </a:r>
              <a:r>
                <a:rPr lang="en-US" altLang="en-US" sz="1600" b="1">
                  <a:solidFill>
                    <a:schemeClr val="bg2"/>
                  </a:solidFill>
                </a:rPr>
                <a:t>B</a:t>
              </a:r>
              <a:r>
                <a:rPr lang="en-US" altLang="en-US" sz="1400">
                  <a:solidFill>
                    <a:schemeClr val="bg2"/>
                  </a:solidFill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and </a:t>
              </a:r>
              <a:r>
                <a:rPr lang="en-US" altLang="en-US" sz="1800" b="1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flipV="1">
              <a:off x="2352" y="1728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 flipV="1">
              <a:off x="2352" y="1776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1" name="AutoShape 43"/>
            <p:cNvSpPr>
              <a:spLocks/>
            </p:cNvSpPr>
            <p:nvPr/>
          </p:nvSpPr>
          <p:spPr bwMode="auto">
            <a:xfrm>
              <a:off x="2736" y="1728"/>
              <a:ext cx="47" cy="72"/>
            </a:xfrm>
            <a:prstGeom prst="rightBrace">
              <a:avLst>
                <a:gd name="adj1" fmla="val 1276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731" tIns="45786" rIns="91570" bIns="228943" anchor="ctr"/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chemeClr val="bg2"/>
                </a:solidFill>
                <a:latin typeface="新細明體" pitchFamily="18" charset="-120"/>
              </a:endParaRP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2658" y="1634"/>
              <a:ext cx="16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processing delay at Node 1</a:t>
              </a:r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H="1">
              <a:off x="3440" y="1864"/>
              <a:ext cx="0" cy="2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ot="10800000" vert="eaVert" wrap="none" lIns="92121" tIns="46062" rIns="92121" bIns="46062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91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b="1" dirty="0"/>
              <a:t>Message Switching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5494" y="1475627"/>
            <a:ext cx="8229600" cy="3276482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No dedicated path needs to be established between end-nodes. </a:t>
            </a:r>
          </a:p>
          <a:p>
            <a:pPr>
              <a:lnSpc>
                <a:spcPct val="80000"/>
              </a:lnSpc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Source and destination node do not interact in real time. There is no need to determine the status of the destination node before sending the message.</a:t>
            </a:r>
          </a:p>
          <a:p>
            <a:pPr>
              <a:lnSpc>
                <a:spcPct val="80000"/>
              </a:lnSpc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Each message is an independent entity and carries address information of the destination. There is no upper limit on the size of the message.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1800" dirty="0" smtClean="0">
              <a:solidFill>
                <a:schemeClr val="bg2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1800" dirty="0" smtClean="0">
              <a:solidFill>
                <a:schemeClr val="bg2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The messages are stored at each node before being forwarded to the next node in the route. </a:t>
            </a:r>
          </a:p>
          <a:p>
            <a:pPr>
              <a:lnSpc>
                <a:spcPct val="80000"/>
              </a:lnSpc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Message switching accept all traffic but offers longer delivery time than circuit switching. Circuit switching blocks/rejects access traffic.</a:t>
            </a:r>
          </a:p>
          <a:p>
            <a:pPr>
              <a:lnSpc>
                <a:spcPct val="80000"/>
              </a:lnSpc>
            </a:pPr>
            <a:endParaRPr lang="en-US" altLang="en-US" sz="2100" dirty="0" smtClean="0">
              <a:solidFill>
                <a:schemeClr val="bg2"/>
              </a:solidFill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447800" y="3656806"/>
            <a:ext cx="5033963" cy="458788"/>
            <a:chOff x="1057" y="2063"/>
            <a:chExt cx="3171" cy="289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057" y="2063"/>
              <a:ext cx="818" cy="289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91570" tIns="45786" rIns="91570" bIns="45786" anchor="ctr">
              <a:flatTx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600">
                  <a:ea typeface="新細明體" pitchFamily="18" charset="-120"/>
                </a:rPr>
                <a:t>Header</a:t>
              </a:r>
              <a:endParaRPr lang="en-US" altLang="zh-TW" sz="2400" i="1">
                <a:ea typeface="新細明體" pitchFamily="18" charset="-12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73" y="2063"/>
              <a:ext cx="2355" cy="289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  <a:contourClr>
                <a:srgbClr val="99CCFF"/>
              </a:contourClr>
            </a:sp3d>
          </p:spPr>
          <p:txBody>
            <a:bodyPr wrap="none" lIns="91570" tIns="45786" rIns="91570" bIns="45786" anchor="ctr">
              <a:flatTx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600">
                  <a:ea typeface="新細明體" pitchFamily="18" charset="-120"/>
                </a:rPr>
                <a:t>Data</a:t>
              </a:r>
              <a:endParaRPr lang="en-US" altLang="zh-TW" sz="1800" i="1"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97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Packet Switching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719263"/>
            <a:ext cx="8229600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Messages are broken into small segments of bit-sequences and they are called packets. As packets are restricted to a specific size, they can be routed more rapidly.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Packets have the following structure: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987425" marR="0" lvl="2" indent="-293688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987425" marR="0" lvl="2" indent="-293688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Header carries control information (e.g., destination id, source id, message id, packet id, control info)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Each packet is passed through the network from node to node along some path (</a:t>
            </a: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Routing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At each node the entire packet is received, stored briefly, and then forwarded to the next node (</a:t>
            </a: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Store-and-Forward Networks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Typically no storage is required at nodes/switches for packets.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524000" y="2971006"/>
            <a:ext cx="5037138" cy="458788"/>
            <a:chOff x="1057" y="1823"/>
            <a:chExt cx="3173" cy="289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057" y="1823"/>
              <a:ext cx="818" cy="289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91570" tIns="45786" rIns="91570" bIns="45786" anchor="ctr">
              <a:flatTx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600">
                  <a:ea typeface="新細明體" pitchFamily="18" charset="-120"/>
                </a:rPr>
                <a:t>Header</a:t>
              </a:r>
              <a:endParaRPr lang="en-US" altLang="zh-TW" sz="2400" i="1">
                <a:ea typeface="新細明體" pitchFamily="18" charset="-12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75" y="1823"/>
              <a:ext cx="2355" cy="289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  <a:contourClr>
                <a:srgbClr val="99CCFF"/>
              </a:contourClr>
            </a:sp3d>
          </p:spPr>
          <p:txBody>
            <a:bodyPr wrap="none" lIns="91570" tIns="45786" rIns="91570" bIns="45786" anchor="ctr">
              <a:flatTx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600" dirty="0">
                  <a:ea typeface="新細明體" pitchFamily="18" charset="-120"/>
                </a:rPr>
                <a:t>Data</a:t>
              </a:r>
              <a:endParaRPr lang="en-US" altLang="zh-TW" sz="1800" i="1" dirty="0"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27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prstClr val="white">
                  <a:lumMod val="65000"/>
                </a:prstClr>
              </a:buClr>
              <a:buNone/>
            </a:pPr>
            <a:r>
              <a:rPr lang="en-US" sz="2600" b="1" dirty="0">
                <a:solidFill>
                  <a:prstClr val="black"/>
                </a:solidFill>
              </a:rPr>
              <a:t>Packet </a:t>
            </a:r>
            <a:r>
              <a:rPr lang="en-US" sz="2600" b="1" dirty="0" smtClean="0">
                <a:solidFill>
                  <a:prstClr val="black"/>
                </a:solidFill>
              </a:rPr>
              <a:t>Switching Advantages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95745" y="2578245"/>
            <a:ext cx="8229600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Packetization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allows short messages to get through a transmission link without waiting behind long messages.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Line efficiency</a:t>
            </a: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Single node to node link can be shared by many packets over time</a:t>
            </a: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Packets queued and transmitted as fast as possible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Packets are accepted even when network is busy</a:t>
            </a: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Delivery may slow down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Priorities can be used</a:t>
            </a:r>
          </a:p>
        </p:txBody>
      </p:sp>
    </p:spTree>
    <p:extLst>
      <p:ext uri="{BB962C8B-B14F-4D97-AF65-F5344CB8AC3E}">
        <p14:creationId xmlns:p14="http://schemas.microsoft.com/office/powerpoint/2010/main" val="202855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prstClr val="white">
                  <a:lumMod val="65000"/>
                </a:prstClr>
              </a:buClr>
              <a:buNone/>
            </a:pPr>
            <a:r>
              <a:rPr lang="en-US" sz="2600" b="1" dirty="0">
                <a:solidFill>
                  <a:prstClr val="black"/>
                </a:solidFill>
              </a:rPr>
              <a:t>Datagram packet switching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7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Modify as appropriate…..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0"/>
          <a:stretch>
            <a:fillRect/>
          </a:stretch>
        </p:blipFill>
        <p:spPr>
          <a:xfrm>
            <a:off x="304800" y="1719263"/>
            <a:ext cx="3714750" cy="4986337"/>
          </a:xfrm>
          <a:prstGeom prst="rect">
            <a:avLst/>
          </a:prstGeom>
          <a:noFill/>
        </p:spPr>
      </p:pic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4343400" y="1719263"/>
            <a:ext cx="4572000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Each packet is independently switched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each packet header contains destination address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 resources are pre-allocated (reserved) in advance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Routes may change during session</a:t>
            </a:r>
          </a:p>
        </p:txBody>
      </p:sp>
    </p:spTree>
    <p:extLst>
      <p:ext uri="{BB962C8B-B14F-4D97-AF65-F5344CB8AC3E}">
        <p14:creationId xmlns:p14="http://schemas.microsoft.com/office/powerpoint/2010/main" val="2377553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EEE">
  <a:themeElements>
    <a:clrScheme name="Custom 11">
      <a:dk1>
        <a:srgbClr val="FF6600"/>
      </a:dk1>
      <a:lt1>
        <a:srgbClr val="FEF2E6"/>
      </a:lt1>
      <a:dk2>
        <a:srgbClr val="FFA347"/>
      </a:dk2>
      <a:lt2>
        <a:srgbClr val="000000"/>
      </a:lt2>
      <a:accent1>
        <a:srgbClr val="FFFF00"/>
      </a:accent1>
      <a:accent2>
        <a:srgbClr val="FFA347"/>
      </a:accent2>
      <a:accent3>
        <a:srgbClr val="FF6600"/>
      </a:accent3>
      <a:accent4>
        <a:srgbClr val="FF6600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EEE" id="{7085EFE6-1651-4882-93F2-4A2A6E95977E}" vid="{54A24EE4-6E88-485C-AF6E-3EB622AD36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4" ma:contentTypeDescription="Create a new document." ma:contentTypeScope="" ma:versionID="b63a3dc0401ec84a0af0b4087381f050">
  <xsd:schema xmlns:xsd="http://www.w3.org/2001/XMLSchema" xmlns:xs="http://www.w3.org/2001/XMLSchema" xmlns:p="http://schemas.microsoft.com/office/2006/metadata/properties" xmlns:ns2="28013899-7984-4c6f-833b-f43ae29268d6" targetNamespace="http://schemas.microsoft.com/office/2006/metadata/properties" ma:root="true" ma:fieldsID="d0c0b676fe751101f70278e1c0480587" ns2:_="">
    <xsd:import namespace="28013899-7984-4c6f-833b-f43ae29268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68ED00-3F3F-49C0-BD04-1A079C29C97B}"/>
</file>

<file path=customXml/itemProps2.xml><?xml version="1.0" encoding="utf-8"?>
<ds:datastoreItem xmlns:ds="http://schemas.openxmlformats.org/officeDocument/2006/customXml" ds:itemID="{14CC5D0D-F513-4792-B989-941A28B46BC8}"/>
</file>

<file path=docProps/app.xml><?xml version="1.0" encoding="utf-8"?>
<Properties xmlns="http://schemas.openxmlformats.org/officeDocument/2006/extended-properties" xmlns:vt="http://schemas.openxmlformats.org/officeDocument/2006/docPropsVTypes">
  <Template>ThemeEEE</Template>
  <TotalTime>74</TotalTime>
  <Words>642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新細明體</vt:lpstr>
      <vt:lpstr>Wingdings</vt:lpstr>
      <vt:lpstr>ThemeEEE</vt:lpstr>
      <vt:lpstr>VISIO</vt:lpstr>
      <vt:lpstr>Network Switching</vt:lpstr>
      <vt:lpstr>Lecture Outline</vt:lpstr>
      <vt:lpstr>Switching Mechanism for Data Transfer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Abir Ahmed</cp:lastModifiedBy>
  <cp:revision>24</cp:revision>
  <dcterms:created xsi:type="dcterms:W3CDTF">2018-12-10T17:20:29Z</dcterms:created>
  <dcterms:modified xsi:type="dcterms:W3CDTF">2020-05-31T15:09:31Z</dcterms:modified>
</cp:coreProperties>
</file>