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5"/>
  </p:notes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2" r:id="rId16"/>
    <p:sldId id="314" r:id="rId17"/>
    <p:sldId id="313" r:id="rId18"/>
    <p:sldId id="315" r:id="rId19"/>
    <p:sldId id="316" r:id="rId20"/>
    <p:sldId id="328" r:id="rId21"/>
    <p:sldId id="317" r:id="rId22"/>
    <p:sldId id="329" r:id="rId23"/>
    <p:sldId id="318" r:id="rId24"/>
    <p:sldId id="323" r:id="rId25"/>
    <p:sldId id="320" r:id="rId26"/>
    <p:sldId id="321" r:id="rId27"/>
    <p:sldId id="322" r:id="rId28"/>
    <p:sldId id="325" r:id="rId29"/>
    <p:sldId id="324" r:id="rId30"/>
    <p:sldId id="326" r:id="rId31"/>
    <p:sldId id="327" r:id="rId32"/>
    <p:sldId id="264" r:id="rId33"/>
    <p:sldId id="33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man Shahriar Alam" userId="35c64291-5bcb-4b80-9658-6c964f181bd5" providerId="ADAL" clId="{5254E828-7D29-40A0-A89D-AFA1D02D70BA}"/>
    <pc:docChg chg="modSld">
      <pc:chgData name="Sadman Shahriar Alam" userId="35c64291-5bcb-4b80-9658-6c964f181bd5" providerId="ADAL" clId="{5254E828-7D29-40A0-A89D-AFA1D02D70BA}" dt="2023-07-19T02:23:18.653" v="50" actId="20577"/>
      <pc:docMkLst>
        <pc:docMk/>
      </pc:docMkLst>
      <pc:sldChg chg="modSp">
        <pc:chgData name="Sadman Shahriar Alam" userId="35c64291-5bcb-4b80-9658-6c964f181bd5" providerId="ADAL" clId="{5254E828-7D29-40A0-A89D-AFA1D02D70BA}" dt="2023-07-19T02:23:18.653" v="50" actId="20577"/>
        <pc:sldMkLst>
          <pc:docMk/>
          <pc:sldMk cId="1108689428" sldId="321"/>
        </pc:sldMkLst>
        <pc:spChg chg="mod">
          <ac:chgData name="Sadman Shahriar Alam" userId="35c64291-5bcb-4b80-9658-6c964f181bd5" providerId="ADAL" clId="{5254E828-7D29-40A0-A89D-AFA1D02D70BA}" dt="2023-07-19T02:23:18.653" v="50" actId="20577"/>
          <ac:spMkLst>
            <pc:docMk/>
            <pc:sldMk cId="1108689428" sldId="321"/>
            <ac:spMk id="12" creationId="{6BAFA2D6-4AE0-4CD1-8286-7AE253C2C0E4}"/>
          </ac:spMkLst>
        </pc:spChg>
      </pc:sldChg>
    </pc:docChg>
  </pc:docChgLst>
  <pc:docChgLst>
    <pc:chgData name="Sadman Shahriar Alam" userId="35c64291-5bcb-4b80-9658-6c964f181bd5" providerId="ADAL" clId="{0521C017-091E-4D0F-84F8-2F1B5EA2EADD}"/>
    <pc:docChg chg="delSld">
      <pc:chgData name="Sadman Shahriar Alam" userId="35c64291-5bcb-4b80-9658-6c964f181bd5" providerId="ADAL" clId="{0521C017-091E-4D0F-84F8-2F1B5EA2EADD}" dt="2023-09-24T15:30:04.080" v="0" actId="2696"/>
      <pc:docMkLst>
        <pc:docMk/>
      </pc:docMkLst>
      <pc:sldChg chg="del">
        <pc:chgData name="Sadman Shahriar Alam" userId="35c64291-5bcb-4b80-9658-6c964f181bd5" providerId="ADAL" clId="{0521C017-091E-4D0F-84F8-2F1B5EA2EADD}" dt="2023-09-24T15:30:04.080" v="0" actId="2696"/>
        <pc:sldMkLst>
          <pc:docMk/>
          <pc:sldMk cId="4066196669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DA543-DB37-4C16-9121-2AD21CF4117B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12C81-9B47-4361-A704-C0D2C6C0D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2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75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27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39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8765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7296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6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693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545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0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79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03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7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3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24-Sep-23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614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19345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/>
              <a:t>Analog Transmission and Bandwidth Utilization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Engineering</a:t>
            </a:r>
          </a:p>
          <a:p>
            <a:pPr algn="ctr"/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Engineering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91583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Amplitude Modulation (AM)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As Figure 5.16 shows, AM is normally implemented by using a simple multiplier because the amplitude of the carrier signal needs to be changed according to the amplitude of the modulating signal.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BC00C3-1BCF-4D0C-88C5-84E76238ED11}"/>
              </a:ext>
            </a:extLst>
          </p:cNvPr>
          <p:cNvGrpSpPr/>
          <p:nvPr/>
        </p:nvGrpSpPr>
        <p:grpSpPr>
          <a:xfrm>
            <a:off x="1485303" y="4019361"/>
            <a:ext cx="6247021" cy="2106803"/>
            <a:chOff x="1485303" y="4019361"/>
            <a:chExt cx="6247021" cy="2106803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0CEC39-381C-49A2-9476-C21873F56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5303" y="4019361"/>
              <a:ext cx="2903631" cy="2106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31375CAD-607D-4210-8FB4-9A4B9498F8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9386" y="4019361"/>
              <a:ext cx="2002938" cy="2106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DB71879-6EF6-42CF-BEC8-898FD04A95FF}"/>
              </a:ext>
            </a:extLst>
          </p:cNvPr>
          <p:cNvSpPr/>
          <p:nvPr/>
        </p:nvSpPr>
        <p:spPr>
          <a:xfrm>
            <a:off x="2937118" y="6389624"/>
            <a:ext cx="3515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Figure 5.16:  Amplitude modulation</a:t>
            </a:r>
          </a:p>
        </p:txBody>
      </p:sp>
    </p:spTree>
    <p:extLst>
      <p:ext uri="{BB962C8B-B14F-4D97-AF65-F5344CB8AC3E}">
        <p14:creationId xmlns:p14="http://schemas.microsoft.com/office/powerpoint/2010/main" val="458469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Amplitude Modulation (AM)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An increase in the amplitude of the modulating signal causes the amplitude of the carrier to increase.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An increase or a decrease in the amplitude of the modulating signal causes a corresponding increase or decrease in both the positive and the negative peaks of the carrier amplitude.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An imaginary line connecting the positive peaks and negative peaks of the carrier waveform (the dashed line in the figure) gives the exact shape of the modulating information signal.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This imaginary line on the carrier waveform is known as the envelope.</a:t>
            </a:r>
          </a:p>
        </p:txBody>
      </p:sp>
    </p:spTree>
    <p:extLst>
      <p:ext uri="{BB962C8B-B14F-4D97-AF65-F5344CB8AC3E}">
        <p14:creationId xmlns:p14="http://schemas.microsoft.com/office/powerpoint/2010/main" val="1291703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 Modulation (FM)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FM transmission, the frequency of the carrier signal is modulated to follow the changing voltage level (amplitude) of the modulating signal.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peak amplitude and phase of the carrier signal remain constant, but as the amplitude of the information signal changes, the frequency of the carrier changes correspondingly.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5.18 shows the relationships of the modulating signal, the carrier signal, and the resultant FM signal.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B71879-6EF6-42CF-BEC8-898FD04A95FF}"/>
              </a:ext>
            </a:extLst>
          </p:cNvPr>
          <p:cNvSpPr/>
          <p:nvPr/>
        </p:nvSpPr>
        <p:spPr>
          <a:xfrm>
            <a:off x="2937118" y="6389624"/>
            <a:ext cx="3515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Figure 5.16:  Amplitude modulation</a:t>
            </a:r>
          </a:p>
        </p:txBody>
      </p:sp>
    </p:spTree>
    <p:extLst>
      <p:ext uri="{BB962C8B-B14F-4D97-AF65-F5344CB8AC3E}">
        <p14:creationId xmlns:p14="http://schemas.microsoft.com/office/powerpoint/2010/main" val="234055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 Modulation (FM)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B927C-5828-4388-8EB6-2BD86B230E3B}"/>
              </a:ext>
            </a:extLst>
          </p:cNvPr>
          <p:cNvGrpSpPr/>
          <p:nvPr/>
        </p:nvGrpSpPr>
        <p:grpSpPr>
          <a:xfrm>
            <a:off x="870560" y="2463038"/>
            <a:ext cx="7190489" cy="2444309"/>
            <a:chOff x="476205" y="2789013"/>
            <a:chExt cx="7190489" cy="244430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1C75732-BB86-480A-89ED-57215865C7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05" y="2789013"/>
              <a:ext cx="3515387" cy="2444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7B47D74F-DBF0-40EB-9927-DF109DFD90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8314" y="3100481"/>
              <a:ext cx="2428380" cy="2126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A2F0135-D373-4A90-8FC1-75FD979DACFC}"/>
              </a:ext>
            </a:extLst>
          </p:cNvPr>
          <p:cNvSpPr/>
          <p:nvPr/>
        </p:nvSpPr>
        <p:spPr>
          <a:xfrm>
            <a:off x="2568040" y="5239000"/>
            <a:ext cx="3515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Figure 5.18:  Frequency modulation</a:t>
            </a:r>
          </a:p>
        </p:txBody>
      </p:sp>
    </p:spTree>
    <p:extLst>
      <p:ext uri="{BB962C8B-B14F-4D97-AF65-F5344CB8AC3E}">
        <p14:creationId xmlns:p14="http://schemas.microsoft.com/office/powerpoint/2010/main" val="361035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Modulation (PM)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PM transmission, the phase of the carrier signal is modulated to follow the changing voltage level (amplitude) of the modulating signal.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peak amplitude and frequency of the carrier signal remain constant, but as the amplitude of the information signal changes, the phase of the carrier changes correspondingly.</a:t>
            </a:r>
          </a:p>
        </p:txBody>
      </p:sp>
    </p:spTree>
    <p:extLst>
      <p:ext uri="{BB962C8B-B14F-4D97-AF65-F5344CB8AC3E}">
        <p14:creationId xmlns:p14="http://schemas.microsoft.com/office/powerpoint/2010/main" val="303418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Multiplexing is the set of techniques that allows the simultaneous transmission of multiple signals across a single data link.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As data and telecommunications use increases, so does traffic. We can accommodate this increase by continuing to add individual links each time a new channel is needed, or we can install higher-bandwidth links and use each to carry multiple signals. </a:t>
            </a:r>
          </a:p>
        </p:txBody>
      </p:sp>
    </p:spTree>
    <p:extLst>
      <p:ext uri="{BB962C8B-B14F-4D97-AF65-F5344CB8AC3E}">
        <p14:creationId xmlns:p14="http://schemas.microsoft.com/office/powerpoint/2010/main" val="1177337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Multiplexing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FECA2D-C4D1-4AF0-A181-1A8A58A8BC91}"/>
              </a:ext>
            </a:extLst>
          </p:cNvPr>
          <p:cNvGrpSpPr/>
          <p:nvPr/>
        </p:nvGrpSpPr>
        <p:grpSpPr>
          <a:xfrm>
            <a:off x="511152" y="2939244"/>
            <a:ext cx="8312150" cy="1874838"/>
            <a:chOff x="457200" y="2514600"/>
            <a:chExt cx="8312150" cy="1874838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A26A70B-1E35-4B67-8909-2FD750696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514600"/>
              <a:ext cx="8312150" cy="187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BD03E180-7EC2-41BD-B216-A06FA5609C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1813" y="3535363"/>
              <a:ext cx="308292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DEDCEE8-FABE-425E-907B-40177158CEF5}"/>
              </a:ext>
            </a:extLst>
          </p:cNvPr>
          <p:cNvSpPr/>
          <p:nvPr/>
        </p:nvSpPr>
        <p:spPr>
          <a:xfrm>
            <a:off x="2518369" y="5225875"/>
            <a:ext cx="4297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6.1:  Dividing a link into channels</a:t>
            </a:r>
          </a:p>
        </p:txBody>
      </p:sp>
    </p:spTree>
    <p:extLst>
      <p:ext uri="{BB962C8B-B14F-4D97-AF65-F5344CB8AC3E}">
        <p14:creationId xmlns:p14="http://schemas.microsoft.com/office/powerpoint/2010/main" val="252808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934A92C0-EAB7-40EC-B018-76163271E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390775"/>
            <a:ext cx="83185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5F4ABDC-5D47-4F5C-8268-031D92011F5D}"/>
              </a:ext>
            </a:extLst>
          </p:cNvPr>
          <p:cNvSpPr/>
          <p:nvPr/>
        </p:nvSpPr>
        <p:spPr>
          <a:xfrm>
            <a:off x="2609484" y="5325573"/>
            <a:ext cx="4115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6.2:  Categories of multiplexing</a:t>
            </a:r>
          </a:p>
        </p:txBody>
      </p:sp>
    </p:spTree>
    <p:extLst>
      <p:ext uri="{BB962C8B-B14F-4D97-AF65-F5344CB8AC3E}">
        <p14:creationId xmlns:p14="http://schemas.microsoft.com/office/powerpoint/2010/main" val="371982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Frequency-division multiplexing (FDM) is an analog technique that can be applied when the bandwidth of a link (in hertz) is greater than the combined bandwidths of the signals to be transmitted.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 FDM, signals generated by each sending device modulate different carrier frequencies.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These modulated signals are then combined into a single composite signal that can be transported by the link. </a:t>
            </a:r>
          </a:p>
        </p:txBody>
      </p:sp>
    </p:spTree>
    <p:extLst>
      <p:ext uri="{BB962C8B-B14F-4D97-AF65-F5344CB8AC3E}">
        <p14:creationId xmlns:p14="http://schemas.microsoft.com/office/powerpoint/2010/main" val="4176575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1C19D76-3AC3-424A-8218-3F7A8F843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590800"/>
            <a:ext cx="7442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75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QAM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Analog to Analog Conversion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Amplitude Modulation (AM)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Frequency Modulation (FM)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Phase Modulation (pp)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Multiplexing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2"/>
                </a:solidFill>
              </a:rPr>
              <a:t>Frequency-Division Multiplexing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sz="28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FDM Process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6.4 is a conceptual illustration of the multiplexing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Each source generates a signal of a similar frequency range.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Inside the multiplexer, these similar signals modulate different carrier frequencies ( f1, f2, and f3).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resulting modulated signals are then combined into a single composite signal that is sent out over a media link that has enough bandwidth to accommodate it.</a:t>
            </a:r>
          </a:p>
        </p:txBody>
      </p:sp>
    </p:spTree>
    <p:extLst>
      <p:ext uri="{BB962C8B-B14F-4D97-AF65-F5344CB8AC3E}">
        <p14:creationId xmlns:p14="http://schemas.microsoft.com/office/powerpoint/2010/main" val="1079503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FDM Process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F338EB-179E-4B55-BDF6-DF0F0817D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2274618"/>
            <a:ext cx="6731000" cy="305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7351BC-C95A-4333-A9FE-DCC2F01B28C6}"/>
              </a:ext>
            </a:extLst>
          </p:cNvPr>
          <p:cNvSpPr/>
          <p:nvPr/>
        </p:nvSpPr>
        <p:spPr>
          <a:xfrm>
            <a:off x="2981475" y="5521922"/>
            <a:ext cx="2743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6.4:  FDM Process</a:t>
            </a:r>
          </a:p>
        </p:txBody>
      </p:sp>
    </p:spTree>
    <p:extLst>
      <p:ext uri="{BB962C8B-B14F-4D97-AF65-F5344CB8AC3E}">
        <p14:creationId xmlns:p14="http://schemas.microsoft.com/office/powerpoint/2010/main" val="3838112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FDM Demultiplexing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demultiplexer uses a series of filters to decompose the multiplexed signal into its constituent component signals.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individual signals are then passed to a demodulator that separates them from their carriers and passes them to the output lines.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6.5 is a conceptual illustration of demultiplexing process.</a:t>
            </a:r>
          </a:p>
        </p:txBody>
      </p:sp>
    </p:spTree>
    <p:extLst>
      <p:ext uri="{BB962C8B-B14F-4D97-AF65-F5344CB8AC3E}">
        <p14:creationId xmlns:p14="http://schemas.microsoft.com/office/powerpoint/2010/main" val="1522961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FDM Demultiplexing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E925C13-A167-4CA4-9774-FEF224B0B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133" y="2275986"/>
            <a:ext cx="6540256" cy="282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B8A89D-450D-43C5-B219-968E0490C89C}"/>
              </a:ext>
            </a:extLst>
          </p:cNvPr>
          <p:cNvSpPr/>
          <p:nvPr/>
        </p:nvSpPr>
        <p:spPr>
          <a:xfrm>
            <a:off x="2105413" y="5519852"/>
            <a:ext cx="4440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6.5:  FDM demultiplexing example</a:t>
            </a:r>
          </a:p>
        </p:txBody>
      </p:sp>
    </p:spTree>
    <p:extLst>
      <p:ext uri="{BB962C8B-B14F-4D97-AF65-F5344CB8AC3E}">
        <p14:creationId xmlns:p14="http://schemas.microsoft.com/office/powerpoint/2010/main" val="188233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2"/>
                </a:solidFill>
              </a:rPr>
              <a:t>Example 6.1:</a:t>
            </a:r>
            <a:r>
              <a:rPr lang="en-US" sz="2400" dirty="0">
                <a:solidFill>
                  <a:schemeClr val="bg2"/>
                </a:solidFill>
              </a:rPr>
              <a:t> Assume that a voice channel occupies a bandwidth of 4 kHz. We need to combine three voice channels into a link with a bandwidth of 12 kHz, from 20 to 32 kHz. Show the configuration, using the frequency domain. Assume there are no guard bands.</a:t>
            </a:r>
          </a:p>
          <a:p>
            <a:endParaRPr lang="en-US" sz="8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Solution: </a:t>
            </a:r>
            <a:r>
              <a:rPr lang="en-US" sz="2400" dirty="0">
                <a:solidFill>
                  <a:schemeClr val="bg2"/>
                </a:solidFill>
              </a:rPr>
              <a:t>We shift (modulate) each of the three voice channels to a different bandwidth, as shown in the figure,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43E33DD-3C06-4E61-9830-2A5792DB2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388" y="4891267"/>
            <a:ext cx="5762474" cy="123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6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2"/>
                </a:solidFill>
              </a:rPr>
              <a:t>Example 6.1:</a:t>
            </a:r>
            <a:r>
              <a:rPr lang="en-US" sz="2400" dirty="0">
                <a:solidFill>
                  <a:schemeClr val="bg2"/>
                </a:solidFill>
              </a:rPr>
              <a:t> Five channels, each with a 100-kHz bandwidth, are to be multiplexed together. What is the minimum bandwidth of the link if there is a need for a guard band of 10 kHz between the channels to prevent interference?</a:t>
            </a:r>
          </a:p>
          <a:p>
            <a:r>
              <a:rPr lang="en-US" sz="2400" b="1" dirty="0">
                <a:solidFill>
                  <a:schemeClr val="bg2"/>
                </a:solidFill>
              </a:rPr>
              <a:t>Solution:</a:t>
            </a:r>
            <a:r>
              <a:rPr lang="en-US" sz="2400" dirty="0">
                <a:solidFill>
                  <a:schemeClr val="bg2"/>
                </a:solidFill>
              </a:rPr>
              <a:t> For five channels, we need at least four guard bands. This means that the required bandwidth is at least 5 × 100 + 4 × 10 = 540 kHz, as shown in the figure.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9553FB-51C7-4D28-9218-141C81133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92" y="4737272"/>
            <a:ext cx="4815840" cy="1463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98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bg2"/>
                </a:solidFill>
              </a:rPr>
              <a:t>Example 6.1:</a:t>
            </a:r>
            <a:r>
              <a:rPr lang="en-US" sz="2400" dirty="0">
                <a:solidFill>
                  <a:schemeClr val="bg2"/>
                </a:solidFill>
              </a:rPr>
              <a:t> Four data channels (digital), each transmitting at 1 Mbps, use a satellite channel of 1 </a:t>
            </a:r>
            <a:r>
              <a:rPr lang="en-US" sz="2400" dirty="0" err="1">
                <a:solidFill>
                  <a:schemeClr val="bg2"/>
                </a:solidFill>
              </a:rPr>
              <a:t>MHz.</a:t>
            </a:r>
            <a:r>
              <a:rPr lang="en-US" sz="2400" dirty="0">
                <a:solidFill>
                  <a:schemeClr val="bg2"/>
                </a:solidFill>
              </a:rPr>
              <a:t> Design an appropriate configuration, using FDM.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b="1" dirty="0">
                <a:solidFill>
                  <a:schemeClr val="bg2"/>
                </a:solidFill>
              </a:rPr>
              <a:t>Solution: </a:t>
            </a:r>
            <a:r>
              <a:rPr lang="en-US" sz="2400" dirty="0">
                <a:solidFill>
                  <a:schemeClr val="bg2"/>
                </a:solidFill>
              </a:rPr>
              <a:t>The satellite channel is analog. We divide it into four channels, each channel having a 250-kHz bandwidth. Each digital channel of 1 Mbps is modulated so that each 4 bits is modulated to 1 Hz. Solution can be 4 QAM or 16 QAM. Figure 6.8 shows one possible configuration.</a:t>
            </a:r>
          </a:p>
          <a:p>
            <a:endParaRPr lang="en-US" sz="2400" dirty="0">
              <a:solidFill>
                <a:schemeClr val="bg2"/>
              </a:solidFill>
            </a:endParaRPr>
          </a:p>
          <a:p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8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Frequency-Division Multiplexing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980572BD-62F4-4989-A9E2-C8CFD50EC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7" y="2416321"/>
            <a:ext cx="6892925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346E60-BCFD-43A0-A823-0BF308E2F854}"/>
              </a:ext>
            </a:extLst>
          </p:cNvPr>
          <p:cNvSpPr/>
          <p:nvPr/>
        </p:nvSpPr>
        <p:spPr>
          <a:xfrm>
            <a:off x="2995176" y="5770265"/>
            <a:ext cx="2661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6.8:  Example 6.3</a:t>
            </a:r>
          </a:p>
        </p:txBody>
      </p:sp>
    </p:spTree>
    <p:extLst>
      <p:ext uri="{BB962C8B-B14F-4D97-AF65-F5344CB8AC3E}">
        <p14:creationId xmlns:p14="http://schemas.microsoft.com/office/powerpoint/2010/main" val="2597495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Hierarchy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To maximize the efficiency of their infrastructure, telephone companies have traditionally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multiplexed signals from lower-bandwidth lines onto higher-bandwidth lines.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this way, many switched or leased lines can be combined into fewer but bigger channels. For analog lines, FDM is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One of these hierarchical systems used by telephone companies is made up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groups, supergroups, master groups, and jumbo groups (see Figure 6.9).</a:t>
            </a:r>
          </a:p>
        </p:txBody>
      </p:sp>
    </p:spTree>
    <p:extLst>
      <p:ext uri="{BB962C8B-B14F-4D97-AF65-F5344CB8AC3E}">
        <p14:creationId xmlns:p14="http://schemas.microsoft.com/office/powerpoint/2010/main" val="4056357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Hierarchy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38B8FB5-7384-40EC-8625-4D04146C8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30" y="2164084"/>
            <a:ext cx="8185170" cy="378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346E60-BCFD-43A0-A823-0BF308E2F854}"/>
              </a:ext>
            </a:extLst>
          </p:cNvPr>
          <p:cNvSpPr/>
          <p:nvPr/>
        </p:nvSpPr>
        <p:spPr>
          <a:xfrm>
            <a:off x="2995176" y="5770265"/>
            <a:ext cx="3147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6.9:  Analog hierarchy</a:t>
            </a:r>
          </a:p>
        </p:txBody>
      </p:sp>
    </p:spTree>
    <p:extLst>
      <p:ext uri="{BB962C8B-B14F-4D97-AF65-F5344CB8AC3E}">
        <p14:creationId xmlns:p14="http://schemas.microsoft.com/office/powerpoint/2010/main" val="153329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PSK is limited by the ability of the equipment to distinguish small differences in phase.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This factor limits its potential bit rate.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So far, we have been altering only one of the three characteristics of a sine wave at a time; but what if we alter two? Why not combine ASK and PSK?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idea of using two carriers, one in-phase and the other quadrature, with different amplitude levels for each carrier is the concept behind quadrature amplitude modulation (QAM).</a:t>
            </a:r>
          </a:p>
        </p:txBody>
      </p:sp>
    </p:spTree>
    <p:extLst>
      <p:ext uri="{BB962C8B-B14F-4D97-AF65-F5344CB8AC3E}">
        <p14:creationId xmlns:p14="http://schemas.microsoft.com/office/powerpoint/2010/main" val="3517693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Hierarchy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this analog hierarchy, 12 voice channels are multiplexed onto a higher-bandwidth line to create a group. A group has 48 kHz of bandwidth and supports 12 voice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At the next level, up to five groups can be multiplexed to create a composite signal called a supergroup. A supergroup has a bandwidth of 240 kHz and supports up to 60 voice channels. Supergroups can be made up of either five groups or 60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voice channels.</a:t>
            </a:r>
          </a:p>
        </p:txBody>
      </p:sp>
    </p:spTree>
    <p:extLst>
      <p:ext uri="{BB962C8B-B14F-4D97-AF65-F5344CB8AC3E}">
        <p14:creationId xmlns:p14="http://schemas.microsoft.com/office/powerpoint/2010/main" val="187089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Hierarchy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At the next level, 10 supergroups are multiplexed to create a master group. A master group must have 2.40 MHz of bandwidth, but the need for guard bands between the supergroups increases the necessary bandwidth to 2.52 </a:t>
            </a:r>
            <a:r>
              <a:rPr lang="en-US" sz="2800" dirty="0" err="1">
                <a:solidFill>
                  <a:schemeClr val="bg2"/>
                </a:solidFill>
              </a:rPr>
              <a:t>MHz.</a:t>
            </a:r>
            <a:r>
              <a:rPr lang="en-US" sz="2800" dirty="0">
                <a:solidFill>
                  <a:schemeClr val="bg2"/>
                </a:solidFill>
              </a:rPr>
              <a:t> Master groups support up to 600 voice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Finally, six master groups can be combined into a jumbo group. A jumbo group must have 15.12 MHz (6 × 2.52 MHz) but is augmented to 16.984 MHz to allow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guard bands between the master groups.</a:t>
            </a:r>
          </a:p>
        </p:txBody>
      </p:sp>
    </p:spTree>
    <p:extLst>
      <p:ext uri="{BB962C8B-B14F-4D97-AF65-F5344CB8AC3E}">
        <p14:creationId xmlns:p14="http://schemas.microsoft.com/office/powerpoint/2010/main" val="121218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5260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[1] </a:t>
            </a: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 AB. Data communications &amp; networking. </a:t>
            </a:r>
          </a:p>
          <a:p>
            <a:r>
              <a:rPr lang="en-US" dirty="0">
                <a:solidFill>
                  <a:schemeClr val="bg2"/>
                </a:solidFill>
              </a:rPr>
              <a:t>      5th ed., Tata McGraw-Hill Education.</a:t>
            </a:r>
            <a:endParaRPr lang="en-FI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7688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solidFill>
                  <a:schemeClr val="bg2"/>
                </a:solidFill>
              </a:rPr>
              <a:t>1. Prakash C. Gupta, “Data communications”, Prentice Hall India Pvt.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2. William Stallings, "Data and Computer Communications”, Pearson</a:t>
            </a:r>
          </a:p>
          <a:p>
            <a:pPr lvl="0"/>
            <a:r>
              <a:rPr lang="en-US" dirty="0">
                <a:solidFill>
                  <a:schemeClr val="bg2"/>
                </a:solidFill>
              </a:rPr>
              <a:t>3. </a:t>
            </a:r>
            <a:r>
              <a:rPr lang="en-US" dirty="0" err="1">
                <a:solidFill>
                  <a:schemeClr val="bg2"/>
                </a:solidFill>
              </a:rPr>
              <a:t>Forouzan</a:t>
            </a:r>
            <a:r>
              <a:rPr lang="en-US" dirty="0">
                <a:solidFill>
                  <a:schemeClr val="bg2"/>
                </a:solidFill>
              </a:rPr>
              <a:t>, B. A. "Data Communication and Networking. Tata McGraw." (2005).</a:t>
            </a:r>
          </a:p>
        </p:txBody>
      </p:sp>
    </p:spTree>
    <p:extLst>
      <p:ext uri="{BB962C8B-B14F-4D97-AF65-F5344CB8AC3E}">
        <p14:creationId xmlns:p14="http://schemas.microsoft.com/office/powerpoint/2010/main" val="168555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Constellation diagrams for some QAMs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DC2212F-A62D-4DE5-9126-249CC3D76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79" y="2200411"/>
            <a:ext cx="4457700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36E6CDB4-B602-4142-8C05-98336486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48" y="4096278"/>
            <a:ext cx="4457700" cy="202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FE0A71-3413-4A2B-8301-F4C4E82A8942}"/>
              </a:ext>
            </a:extLst>
          </p:cNvPr>
          <p:cNvSpPr/>
          <p:nvPr/>
        </p:nvSpPr>
        <p:spPr>
          <a:xfrm>
            <a:off x="575233" y="5325573"/>
            <a:ext cx="3750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Figure 5.14:  Constellation diagrams for some QAMs</a:t>
            </a:r>
          </a:p>
        </p:txBody>
      </p:sp>
    </p:spTree>
    <p:extLst>
      <p:ext uri="{BB962C8B-B14F-4D97-AF65-F5344CB8AC3E}">
        <p14:creationId xmlns:p14="http://schemas.microsoft.com/office/powerpoint/2010/main" val="279755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Constellation diagrams for some QAMs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5.14 shows some of these schemes. Figure 5.14a shows the simplest 4-QAM scheme using a unipolar NRZ signal to modulate each carrier. This is the same mechanism we used for ASK (OOK).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Part b shows another 4-QAM using polar NRZ, but this is the same as QPSK.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6E18181-AFF3-439C-A256-91CDA58EC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276" y="4734451"/>
            <a:ext cx="3067447" cy="139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04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Constellation diagrams for some QAMs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Part c shows another QAM-4 in which we used a signal with two positive levels to modulate each of the two carriers.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Finally, Figure 5.14d shows a 16-QAM constellation of a signal with eight levels, four positive and four negative.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2DFA956-C1DF-4749-90E2-E6C1F5C90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73" y="4745621"/>
            <a:ext cx="3077653" cy="1396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58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to Analog Conversion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Analog-to-analog conversion, or analog modulation, is the representation of analog information by an analog signal. One may ask why we need to modulate an analog signal; it is already analog. Modulation is needed if the medium is bandpass in nature or if only a bandpass channel is available to us. Analog-to-analog conversion can be accomplished in three ways: AM FM and PM.</a:t>
            </a:r>
          </a:p>
        </p:txBody>
      </p:sp>
    </p:spTree>
    <p:extLst>
      <p:ext uri="{BB962C8B-B14F-4D97-AF65-F5344CB8AC3E}">
        <p14:creationId xmlns:p14="http://schemas.microsoft.com/office/powerpoint/2010/main" val="326386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Analog to Analog Conversion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0E3D4-A30E-4522-A848-808E1763CFA6}"/>
              </a:ext>
            </a:extLst>
          </p:cNvPr>
          <p:cNvSpPr/>
          <p:nvPr/>
        </p:nvSpPr>
        <p:spPr>
          <a:xfrm>
            <a:off x="1575582" y="5366828"/>
            <a:ext cx="5992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Figure 5.15:  Types of analog-to-analog modulation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DE25124-9556-4BB5-9AF0-512C5A98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" y="2772159"/>
            <a:ext cx="83915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54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Amplitude Modulation (AM)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AFA2D6-4AE0-4CD1-8286-7AE253C2C0E4}"/>
              </a:ext>
            </a:extLst>
          </p:cNvPr>
          <p:cNvSpPr txBox="1">
            <a:spLocks/>
          </p:cNvSpPr>
          <p:nvPr/>
        </p:nvSpPr>
        <p:spPr>
          <a:xfrm>
            <a:off x="476205" y="2133600"/>
            <a:ext cx="838204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In AM transmission, the carrier signal is modulated so that its amplitude varies with the changing amplitudes of the modulating signal.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frequency and phase of the carrier remain the same; only the amplitude changes to follow variations in the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Figure 5.16 shows how this concept works.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The modulating signal is the envelope of the carrier.</a:t>
            </a:r>
          </a:p>
        </p:txBody>
      </p:sp>
    </p:spTree>
    <p:extLst>
      <p:ext uri="{BB962C8B-B14F-4D97-AF65-F5344CB8AC3E}">
        <p14:creationId xmlns:p14="http://schemas.microsoft.com/office/powerpoint/2010/main" val="25116516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EEE">
  <a:themeElements>
    <a:clrScheme name="Custom 11">
      <a:dk1>
        <a:srgbClr val="FF6600"/>
      </a:dk1>
      <a:lt1>
        <a:srgbClr val="FEF2E6"/>
      </a:lt1>
      <a:dk2>
        <a:srgbClr val="FFA347"/>
      </a:dk2>
      <a:lt2>
        <a:srgbClr val="000000"/>
      </a:lt2>
      <a:accent1>
        <a:srgbClr val="FFFF00"/>
      </a:accent1>
      <a:accent2>
        <a:srgbClr val="FFA347"/>
      </a:accent2>
      <a:accent3>
        <a:srgbClr val="FF6600"/>
      </a:accent3>
      <a:accent4>
        <a:srgbClr val="FF6600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EEE" id="{7085EFE6-1651-4882-93F2-4A2A6E95977E}" vid="{54A24EE4-6E88-485C-AF6E-3EB622AD36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4" ma:contentTypeDescription="Create a new document." ma:contentTypeScope="" ma:versionID="b63a3dc0401ec84a0af0b4087381f050">
  <xsd:schema xmlns:xsd="http://www.w3.org/2001/XMLSchema" xmlns:xs="http://www.w3.org/2001/XMLSchema" xmlns:p="http://schemas.microsoft.com/office/2006/metadata/properties" xmlns:ns2="28013899-7984-4c6f-833b-f43ae29268d6" targetNamespace="http://schemas.microsoft.com/office/2006/metadata/properties" ma:root="true" ma:fieldsID="d0c0b676fe751101f70278e1c0480587" ns2:_="">
    <xsd:import namespace="28013899-7984-4c6f-833b-f43ae29268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C7330A-56F9-430A-B671-D027857BAE41}"/>
</file>

<file path=customXml/itemProps2.xml><?xml version="1.0" encoding="utf-8"?>
<ds:datastoreItem xmlns:ds="http://schemas.openxmlformats.org/officeDocument/2006/customXml" ds:itemID="{A8D6CF99-9A09-4092-B18A-7B0BE89FA249}"/>
</file>

<file path=docProps/app.xml><?xml version="1.0" encoding="utf-8"?>
<Properties xmlns="http://schemas.openxmlformats.org/officeDocument/2006/extended-properties" xmlns:vt="http://schemas.openxmlformats.org/officeDocument/2006/docPropsVTypes">
  <Template>ThemeEEE</Template>
  <TotalTime>516</TotalTime>
  <Words>1616</Words>
  <Application>Microsoft Office PowerPoint</Application>
  <PresentationFormat>On-screen Show (4:3)</PresentationFormat>
  <Paragraphs>124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Corbel</vt:lpstr>
      <vt:lpstr>Wingdings</vt:lpstr>
      <vt:lpstr>ThemeEEE</vt:lpstr>
      <vt:lpstr>Analog Transmission and Bandwidth Utilization</vt:lpstr>
      <vt:lpstr>Lecture Outline</vt:lpstr>
      <vt:lpstr>QAM</vt:lpstr>
      <vt:lpstr>Constellation diagrams for some QAMs</vt:lpstr>
      <vt:lpstr>Constellation diagrams for some QAMs</vt:lpstr>
      <vt:lpstr>Constellation diagrams for some QAMs</vt:lpstr>
      <vt:lpstr>Analog to Analog Conversion</vt:lpstr>
      <vt:lpstr>Analog to Analog Conversion</vt:lpstr>
      <vt:lpstr>Amplitude Modulation (AM)</vt:lpstr>
      <vt:lpstr>Amplitude Modulation (AM)</vt:lpstr>
      <vt:lpstr>Amplitude Modulation (AM)</vt:lpstr>
      <vt:lpstr>Frequency Modulation (FM)</vt:lpstr>
      <vt:lpstr>Frequency Modulation (FM)</vt:lpstr>
      <vt:lpstr>Phase Modulation (PM)</vt:lpstr>
      <vt:lpstr>Multiplexing</vt:lpstr>
      <vt:lpstr>Multiplexing</vt:lpstr>
      <vt:lpstr>Multiplexing</vt:lpstr>
      <vt:lpstr>Frequency-Division Multiplexing</vt:lpstr>
      <vt:lpstr>Frequency-Division Multiplexing</vt:lpstr>
      <vt:lpstr>FDM Process</vt:lpstr>
      <vt:lpstr>FDM Process</vt:lpstr>
      <vt:lpstr>FDM Demultiplexing</vt:lpstr>
      <vt:lpstr>FDM Demultiplexing</vt:lpstr>
      <vt:lpstr>Frequency-Division Multiplexing</vt:lpstr>
      <vt:lpstr>Frequency-Division Multiplexing</vt:lpstr>
      <vt:lpstr>Frequency-Division Multiplexing</vt:lpstr>
      <vt:lpstr>Frequency-Division Multiplexing</vt:lpstr>
      <vt:lpstr>Analog Hierarchy</vt:lpstr>
      <vt:lpstr>Analog Hierarchy</vt:lpstr>
      <vt:lpstr>Analog Hierarchy</vt:lpstr>
      <vt:lpstr>Analog Hierarchy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Sadman Shahriar Alam</cp:lastModifiedBy>
  <cp:revision>64</cp:revision>
  <dcterms:created xsi:type="dcterms:W3CDTF">2018-12-10T17:20:29Z</dcterms:created>
  <dcterms:modified xsi:type="dcterms:W3CDTF">2023-09-24T15:30:25Z</dcterms:modified>
</cp:coreProperties>
</file>