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6" r:id="rId4"/>
    <p:sldId id="29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24"/>
  </p:normalViewPr>
  <p:slideViewPr>
    <p:cSldViewPr snapToGrid="0" snapToObjects="1">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adman Shahriar Alam" userId="35c64291-5bcb-4b80-9658-6c964f181bd5" providerId="ADAL" clId="{7D5D38F2-2B35-478A-A829-EC14DB0532A1}"/>
    <pc:docChg chg="modSld">
      <pc:chgData name="Sadman Shahriar Alam" userId="35c64291-5bcb-4b80-9658-6c964f181bd5" providerId="ADAL" clId="{7D5D38F2-2B35-478A-A829-EC14DB0532A1}" dt="2023-09-17T16:42:37.578" v="2" actId="478"/>
      <pc:docMkLst>
        <pc:docMk/>
      </pc:docMkLst>
      <pc:sldChg chg="delSp modSp mod">
        <pc:chgData name="Sadman Shahriar Alam" userId="35c64291-5bcb-4b80-9658-6c964f181bd5" providerId="ADAL" clId="{7D5D38F2-2B35-478A-A829-EC14DB0532A1}" dt="2023-09-17T16:42:37.578" v="2" actId="478"/>
        <pc:sldMkLst>
          <pc:docMk/>
          <pc:sldMk cId="2134390752" sldId="266"/>
        </pc:sldMkLst>
        <pc:spChg chg="mod">
          <ac:chgData name="Sadman Shahriar Alam" userId="35c64291-5bcb-4b80-9658-6c964f181bd5" providerId="ADAL" clId="{7D5D38F2-2B35-478A-A829-EC14DB0532A1}" dt="2023-09-17T16:42:22.357" v="0"/>
          <ac:spMkLst>
            <pc:docMk/>
            <pc:sldMk cId="2134390752" sldId="266"/>
            <ac:spMk id="7" creationId="{00000000-0000-0000-0000-000000000000}"/>
          </ac:spMkLst>
        </pc:spChg>
        <pc:picChg chg="del mod">
          <ac:chgData name="Sadman Shahriar Alam" userId="35c64291-5bcb-4b80-9658-6c964f181bd5" providerId="ADAL" clId="{7D5D38F2-2B35-478A-A829-EC14DB0532A1}" dt="2023-09-17T16:42:37.578" v="2" actId="478"/>
          <ac:picMkLst>
            <pc:docMk/>
            <pc:sldMk cId="2134390752" sldId="266"/>
            <ac:picMk id="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240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1798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7114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70006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06624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5557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23542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4542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2568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679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17-Sep-23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978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17-Sep-23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706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17-Sep-23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34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17-Sep-23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398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17-Sep-23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8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17-Sep-23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7393281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Introduction to Data Communication</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186478" y="2974441"/>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65163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solidFill>
                            <a:schemeClr val="bg2">
                              <a:lumMod val="10000"/>
                            </a:schemeClr>
                          </a:solidFill>
                        </a:rPr>
                        <a:t>Lecture No:</a:t>
                      </a:r>
                    </a:p>
                  </a:txBody>
                  <a:tcPr/>
                </a:tc>
                <a:tc>
                  <a:txBody>
                    <a:bodyPr/>
                    <a:lstStyle/>
                    <a:p>
                      <a:r>
                        <a:rPr lang="en-US" dirty="0">
                          <a:solidFill>
                            <a:schemeClr val="bg2">
                              <a:lumMod val="10000"/>
                            </a:schemeClr>
                          </a:solidFill>
                        </a:rPr>
                        <a:t>1</a:t>
                      </a:r>
                    </a:p>
                  </a:txBody>
                  <a:tcPr/>
                </a:tc>
                <a:tc>
                  <a:txBody>
                    <a:bodyPr/>
                    <a:lstStyle/>
                    <a:p>
                      <a:r>
                        <a:rPr lang="en-US" dirty="0">
                          <a:solidFill>
                            <a:schemeClr val="bg2">
                              <a:lumMod val="10000"/>
                            </a:schemeClr>
                          </a:solidFill>
                        </a:rPr>
                        <a:t>Week No:</a:t>
                      </a:r>
                    </a:p>
                  </a:txBody>
                  <a:tcPr/>
                </a:tc>
                <a:tc>
                  <a:txBody>
                    <a:bodyPr/>
                    <a:lstStyle/>
                    <a:p>
                      <a:r>
                        <a:rPr lang="en-US" dirty="0">
                          <a:solidFill>
                            <a:schemeClr val="bg2">
                              <a:lumMod val="10000"/>
                            </a:schemeClr>
                          </a:solidFill>
                        </a:rPr>
                        <a:t>1</a:t>
                      </a:r>
                    </a:p>
                  </a:txBody>
                  <a:tcPr/>
                </a:tc>
                <a:tc>
                  <a:txBody>
                    <a:bodyPr/>
                    <a:lstStyle/>
                    <a:p>
                      <a:r>
                        <a:rPr lang="en-US" dirty="0">
                          <a:solidFill>
                            <a:schemeClr val="bg2">
                              <a:lumMod val="10000"/>
                            </a:schemeClr>
                          </a:solidFill>
                        </a:rPr>
                        <a:t>Semester:</a:t>
                      </a:r>
                    </a:p>
                  </a:txBody>
                  <a:tcPr/>
                </a:tc>
                <a:tc>
                  <a:txBody>
                    <a:bodyPr/>
                    <a:lstStyle/>
                    <a:p>
                      <a:endParaRPr lang="en-US" dirty="0">
                        <a:solidFill>
                          <a:schemeClr val="bg2">
                            <a:lumMod val="10000"/>
                          </a:schemeClr>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10000"/>
                            </a:schemeClr>
                          </a:solidFill>
                          <a:effectLst/>
                          <a:uLnTx/>
                          <a:uFillTx/>
                          <a:latin typeface="+mn-lt"/>
                          <a:ea typeface="+mn-ea"/>
                          <a:cs typeface="+mn-cs"/>
                        </a:rPr>
                        <a:t>Lecturer:</a:t>
                      </a:r>
                    </a:p>
                  </a:txBody>
                  <a:tcPr/>
                </a:tc>
                <a:tc gridSpan="5">
                  <a:txBody>
                    <a:bodyPr/>
                    <a:lstStyle/>
                    <a:p>
                      <a:endParaRPr lang="en-US" i="1" dirty="0">
                        <a:solidFill>
                          <a:schemeClr val="bg2">
                            <a:lumMod val="10000"/>
                          </a:schemeClr>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377950"/>
                <a:ext cx="7539038" cy="3992563"/>
              </a:xfrm>
            </p:spPr>
            <p:txBody>
              <a:bodyPr>
                <a:noAutofit/>
              </a:bodyPr>
              <a:lstStyle/>
              <a:p>
                <a:pPr algn="just"/>
                <a:r>
                  <a:rPr lang="en-US" sz="1800" dirty="0">
                    <a:solidFill>
                      <a:schemeClr val="bg2"/>
                    </a:solidFill>
                  </a:rPr>
                  <a:t>Therefore, a group of bits is used as a code to represent a symbol. The code is usually </a:t>
                </a:r>
                <a:r>
                  <a:rPr lang="en-US" sz="1800" i="1" dirty="0">
                    <a:solidFill>
                      <a:schemeClr val="bg2"/>
                    </a:solidFill>
                  </a:rPr>
                  <a:t>5 to 8 </a:t>
                </a:r>
                <a:r>
                  <a:rPr lang="en-US" sz="1800" dirty="0">
                    <a:solidFill>
                      <a:schemeClr val="bg2"/>
                    </a:solidFill>
                  </a:rPr>
                  <a:t>bits long</a:t>
                </a:r>
                <a:r>
                  <a:rPr lang="en-US" sz="1800" i="1" dirty="0">
                    <a:solidFill>
                      <a:schemeClr val="bg2"/>
                    </a:solidFill>
                  </a:rPr>
                  <a:t>. </a:t>
                </a:r>
                <a:r>
                  <a:rPr lang="en-US" sz="1800" dirty="0">
                    <a:solidFill>
                      <a:schemeClr val="bg2"/>
                    </a:solidFill>
                  </a:rPr>
                  <a:t>. 5-bit code can have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i="1">
                            <a:solidFill>
                              <a:schemeClr val="bg2"/>
                            </a:solidFill>
                            <a:latin typeface="Cambria Math"/>
                          </a:rPr>
                          <m:t>5</m:t>
                        </m:r>
                      </m:sup>
                    </m:sSup>
                    <m:r>
                      <a:rPr lang="en-US" sz="1800" i="1">
                        <a:solidFill>
                          <a:schemeClr val="bg2"/>
                        </a:solidFill>
                        <a:latin typeface="Cambria Math"/>
                      </a:rPr>
                      <m:t> </m:t>
                    </m:r>
                    <m:r>
                      <a:rPr lang="en-US" sz="1800" i="1" smtClean="0">
                        <a:solidFill>
                          <a:schemeClr val="bg2"/>
                        </a:solidFill>
                        <a:latin typeface="Cambria Math"/>
                      </a:rPr>
                      <m:t>=</m:t>
                    </m:r>
                    <m:r>
                      <a:rPr lang="en-US" sz="1800" b="0" i="1" smtClean="0">
                        <a:solidFill>
                          <a:schemeClr val="bg2"/>
                        </a:solidFill>
                        <a:latin typeface="Cambria Math"/>
                      </a:rPr>
                      <m:t>32</m:t>
                    </m:r>
                  </m:oMath>
                </a14:m>
                <a:r>
                  <a:rPr lang="en-US" sz="1800" i="1" dirty="0">
                    <a:solidFill>
                      <a:schemeClr val="bg2"/>
                    </a:solidFill>
                  </a:rPr>
                  <a:t> </a:t>
                </a:r>
                <a:r>
                  <a:rPr lang="en-US" sz="1800" dirty="0">
                    <a:solidFill>
                      <a:schemeClr val="bg2"/>
                    </a:solidFill>
                  </a:rPr>
                  <a:t>combinations and can</a:t>
                </a:r>
                <a:r>
                  <a:rPr lang="en-US" sz="1800" i="1" dirty="0">
                    <a:solidFill>
                      <a:schemeClr val="bg2"/>
                    </a:solidFill>
                  </a:rPr>
                  <a:t>, </a:t>
                </a:r>
                <a:r>
                  <a:rPr lang="en-US" sz="1800" dirty="0">
                    <a:solidFill>
                      <a:schemeClr val="bg2"/>
                    </a:solidFill>
                  </a:rPr>
                  <a:t>therefore, represent 32 symbols. </a:t>
                </a:r>
              </a:p>
              <a:p>
                <a:pPr algn="just"/>
                <a:r>
                  <a:rPr lang="en-US" sz="1800" dirty="0">
                    <a:solidFill>
                      <a:schemeClr val="bg2"/>
                    </a:solidFill>
                  </a:rPr>
                  <a:t>Similarly an 8-bit code can represent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b="0" i="1" smtClean="0">
                            <a:solidFill>
                              <a:schemeClr val="bg2"/>
                            </a:solidFill>
                            <a:latin typeface="Cambria Math"/>
                          </a:rPr>
                          <m:t>8</m:t>
                        </m:r>
                      </m:sup>
                    </m:sSup>
                    <m:r>
                      <a:rPr lang="en-US" sz="1800" i="1">
                        <a:solidFill>
                          <a:schemeClr val="bg2"/>
                        </a:solidFill>
                        <a:latin typeface="Cambria Math"/>
                      </a:rPr>
                      <m:t> =</m:t>
                    </m:r>
                    <m:r>
                      <a:rPr lang="en-US" sz="1800" b="0" i="1" smtClean="0">
                        <a:solidFill>
                          <a:schemeClr val="bg2"/>
                        </a:solidFill>
                        <a:latin typeface="Cambria Math"/>
                      </a:rPr>
                      <m:t>256</m:t>
                    </m:r>
                  </m:oMath>
                </a14:m>
                <a:r>
                  <a:rPr lang="en-US" sz="1800" dirty="0">
                    <a:solidFill>
                      <a:schemeClr val="bg2"/>
                    </a:solidFill>
                  </a:rPr>
                  <a:t> symbols. </a:t>
                </a:r>
              </a:p>
              <a:p>
                <a:pPr algn="just"/>
                <a:r>
                  <a:rPr lang="en-US" sz="1800" dirty="0">
                    <a:solidFill>
                      <a:schemeClr val="bg2"/>
                    </a:solidFill>
                  </a:rPr>
                  <a:t>A code set is the set of these codes representing the symbols. </a:t>
                </a:r>
              </a:p>
              <a:p>
                <a:pPr algn="just"/>
                <a:r>
                  <a:rPr lang="en-US" sz="1800" dirty="0">
                    <a:solidFill>
                      <a:schemeClr val="bg2"/>
                    </a:solidFill>
                  </a:rPr>
                  <a:t>There are several code sets, some arc used for specific applications while others are the proprietary code sets of computer manufacturers. The following two code sets arc very common:</a:t>
                </a:r>
              </a:p>
              <a:p>
                <a:pPr marL="34290" indent="0" algn="just">
                  <a:buNone/>
                </a:pPr>
                <a:r>
                  <a:rPr lang="en-US" sz="1800" dirty="0">
                    <a:solidFill>
                      <a:schemeClr val="bg2"/>
                    </a:solidFill>
                  </a:rPr>
                  <a:t>I. ANSI's 7-bit American Standard Code for Information Interchange  (ASCII)</a:t>
                </a:r>
              </a:p>
              <a:p>
                <a:pPr marL="34290" indent="0" algn="just">
                  <a:buNone/>
                </a:pPr>
                <a:r>
                  <a:rPr lang="en-US" sz="1800" dirty="0">
                    <a:solidFill>
                      <a:schemeClr val="bg2"/>
                    </a:solidFill>
                  </a:rPr>
                  <a:t>2. IBM's 8-bit Extended Binary-Coded-Decimal Interchange Code (EBCDIC).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377950"/>
                <a:ext cx="7539038" cy="3992563"/>
              </a:xfrm>
              <a:blipFill>
                <a:blip r:embed="rId2"/>
                <a:stretch>
                  <a:fillRect l="-323" t="-763" r="-647" b="-5344"/>
                </a:stretch>
              </a:blipFill>
            </p:spPr>
            <p:txBody>
              <a:bodyPr/>
              <a:lstStyle/>
              <a:p>
                <a:r>
                  <a:rPr lang="en-US">
                    <a:noFill/>
                  </a:rPr>
                  <a:t> </a:t>
                </a:r>
              </a:p>
            </p:txBody>
          </p:sp>
        </mc:Fallback>
      </mc:AlternateContent>
    </p:spTree>
    <p:extLst>
      <p:ext uri="{BB962C8B-B14F-4D97-AF65-F5344CB8AC3E}">
        <p14:creationId xmlns:p14="http://schemas.microsoft.com/office/powerpoint/2010/main" val="59841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47813"/>
            <a:ext cx="7077075" cy="3992562"/>
          </a:xfrm>
        </p:spPr>
        <p:txBody>
          <a:bodyPr>
            <a:normAutofit/>
          </a:bodyPr>
          <a:lstStyle/>
          <a:p>
            <a:pPr algn="just"/>
            <a:r>
              <a:rPr lang="en-US" sz="2000" b="1" dirty="0">
                <a:solidFill>
                  <a:schemeClr val="bg2"/>
                </a:solidFill>
              </a:rPr>
              <a:t>American Standard Code for Information Interchange  (ASCII)</a:t>
            </a:r>
            <a:r>
              <a:rPr lang="en-US" sz="2000" dirty="0">
                <a:solidFill>
                  <a:schemeClr val="bg2"/>
                </a:solidFill>
              </a:rPr>
              <a:t> </a:t>
            </a:r>
          </a:p>
          <a:p>
            <a:pPr algn="just"/>
            <a:r>
              <a:rPr lang="en-US" sz="2000" dirty="0">
                <a:solidFill>
                  <a:schemeClr val="bg2"/>
                </a:solidFill>
              </a:rPr>
              <a:t>ASCII is the most common code set and is used worldwide. </a:t>
            </a:r>
          </a:p>
          <a:p>
            <a:pPr algn="just"/>
            <a:r>
              <a:rPr lang="en-US" sz="2000" dirty="0">
                <a:solidFill>
                  <a:schemeClr val="bg2"/>
                </a:solidFill>
              </a:rPr>
              <a:t> It is, 7 bit code and all the possible  128 codes  have defined meaning. The code set consists of following symbols:</a:t>
            </a:r>
          </a:p>
          <a:p>
            <a:pPr marL="377190" indent="-342900" algn="just">
              <a:buFont typeface="+mj-lt"/>
              <a:buAutoNum type="arabicPeriod"/>
            </a:pPr>
            <a:r>
              <a:rPr lang="en-US" sz="2000" dirty="0">
                <a:solidFill>
                  <a:schemeClr val="bg2"/>
                </a:solidFill>
              </a:rPr>
              <a:t>96 graphic symbols  (columns 2 to 7), comprising 94 printable characters, SPACE. And Delete characters </a:t>
            </a:r>
          </a:p>
          <a:p>
            <a:pPr marL="377190" indent="-342900" algn="just">
              <a:buFont typeface="+mj-lt"/>
              <a:buAutoNum type="arabicPeriod"/>
            </a:pPr>
            <a:r>
              <a:rPr lang="en-US" sz="2000" dirty="0">
                <a:solidFill>
                  <a:schemeClr val="bg2"/>
                </a:solidFill>
              </a:rPr>
              <a:t>32 control symbols (columns 0 and I).</a:t>
            </a:r>
          </a:p>
          <a:p>
            <a:pPr marL="377190" indent="-342900" algn="just">
              <a:buFont typeface="+mj-lt"/>
              <a:buAutoNum type="arabicPeriod"/>
            </a:pPr>
            <a:endParaRPr lang="en-US" sz="2000" dirty="0">
              <a:solidFill>
                <a:schemeClr val="bg2"/>
              </a:solidFill>
            </a:endParaRPr>
          </a:p>
        </p:txBody>
      </p:sp>
    </p:spTree>
    <p:extLst>
      <p:ext uri="{BB962C8B-B14F-4D97-AF65-F5344CB8AC3E}">
        <p14:creationId xmlns:p14="http://schemas.microsoft.com/office/powerpoint/2010/main" val="129416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A1BD02-CE59-7DA5-B876-E7AC4724A881}"/>
              </a:ext>
            </a:extLst>
          </p:cNvPr>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376203" y="772356"/>
            <a:ext cx="6160939" cy="5645937"/>
          </a:xfrm>
          <a:prstGeom prst="rect">
            <a:avLst/>
          </a:prstGeom>
        </p:spPr>
      </p:pic>
    </p:spTree>
    <p:extLst>
      <p:ext uri="{BB962C8B-B14F-4D97-AF65-F5344CB8AC3E}">
        <p14:creationId xmlns:p14="http://schemas.microsoft.com/office/powerpoint/2010/main" val="62703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31863"/>
            <a:ext cx="7527925" cy="4432300"/>
          </a:xfrm>
        </p:spPr>
        <p:txBody>
          <a:bodyPr>
            <a:normAutofit/>
          </a:bodyPr>
          <a:lstStyle/>
          <a:p>
            <a:r>
              <a:rPr lang="en-US" dirty="0">
                <a:solidFill>
                  <a:schemeClr val="bg2"/>
                </a:solidFill>
              </a:rPr>
              <a:t>The binary representation of a particular character can be easily determined from its hexadecimal coordinate. For example, the coordinate of character "K" are (4, B) and, therefore, it’s binary code is 100 1011. </a:t>
            </a:r>
          </a:p>
          <a:p>
            <a:r>
              <a:rPr lang="en-US" dirty="0">
                <a:solidFill>
                  <a:schemeClr val="bg2"/>
                </a:solidFill>
              </a:rPr>
              <a:t>EXAMPLE 1:  </a:t>
            </a:r>
          </a:p>
          <a:p>
            <a:pPr marL="34290" indent="0">
              <a:buNone/>
            </a:pPr>
            <a:r>
              <a:rPr lang="en-US" dirty="0">
                <a:solidFill>
                  <a:schemeClr val="bg2"/>
                </a:solidFill>
              </a:rPr>
              <a:t>Represent the message “3P.bat" in ASCII code. The eighth bit may be kept as “0''.</a:t>
            </a:r>
          </a:p>
          <a:p>
            <a:pPr marL="34290" indent="0">
              <a:buNone/>
            </a:pPr>
            <a:r>
              <a:rPr lang="en-US" dirty="0">
                <a:solidFill>
                  <a:schemeClr val="bg2"/>
                </a:solidFill>
              </a:rPr>
              <a:t>Solution: </a:t>
            </a:r>
          </a:p>
          <a:p>
            <a:pPr marL="34290" indent="0">
              <a:buNone/>
            </a:pPr>
            <a:endParaRPr lang="en-US" dirty="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5" y="4498848"/>
            <a:ext cx="5852160" cy="1950720"/>
          </a:xfrm>
          <a:prstGeom prst="rect">
            <a:avLst/>
          </a:prstGeom>
        </p:spPr>
      </p:pic>
    </p:spTree>
    <p:extLst>
      <p:ext uri="{BB962C8B-B14F-4D97-AF65-F5344CB8AC3E}">
        <p14:creationId xmlns:p14="http://schemas.microsoft.com/office/powerpoint/2010/main" val="125475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Transmission</a:t>
            </a:r>
          </a:p>
        </p:txBody>
      </p:sp>
      <p:sp>
        <p:nvSpPr>
          <p:cNvPr id="3" name="Content Placeholder 2"/>
          <p:cNvSpPr>
            <a:spLocks noGrp="1"/>
          </p:cNvSpPr>
          <p:nvPr>
            <p:ph type="subTitle" idx="1"/>
          </p:nvPr>
        </p:nvSpPr>
        <p:spPr>
          <a:xfrm>
            <a:off x="256748" y="2142026"/>
            <a:ext cx="8582451" cy="4136853"/>
          </a:xfrm>
        </p:spPr>
        <p:txBody>
          <a:bodyPr>
            <a:normAutofit/>
          </a:bodyPr>
          <a:lstStyle/>
          <a:p>
            <a:pPr algn="just"/>
            <a:r>
              <a:rPr lang="en-US" sz="2000" dirty="0">
                <a:solidFill>
                  <a:schemeClr val="bg2"/>
                </a:solidFill>
              </a:rPr>
              <a:t>Bytes: Byte is a group or bits which is considered as a single unit during processing. It is usually eight bits long though its length may be different . A character code, e.g., 1001011 of ASCII,   is a byte having a defined meaning "K", but it should be noted that there may be bytes which are not elements of any standard code set.</a:t>
            </a:r>
          </a:p>
          <a:p>
            <a:pPr algn="just"/>
            <a:r>
              <a:rPr lang="en-US" sz="2000" dirty="0">
                <a:solidFill>
                  <a:schemeClr val="bg2"/>
                </a:solidFill>
              </a:rPr>
              <a:t>There is always need to exchange data, commands and other control information between a computer and its terminals or between two computers. This information is in the form of bits. </a:t>
            </a:r>
          </a:p>
          <a:p>
            <a:pPr algn="just"/>
            <a:r>
              <a:rPr lang="en-US" sz="2000" dirty="0">
                <a:solidFill>
                  <a:schemeClr val="bg2"/>
                </a:solidFill>
              </a:rPr>
              <a:t>Data transmission refers to movement of the bits over some physical medium connecting two or more digital devices. There are two options of transmitting the bits, namely, </a:t>
            </a:r>
          </a:p>
          <a:p>
            <a:pPr marL="377190" indent="-342900" algn="just">
              <a:buFont typeface="+mj-lt"/>
              <a:buAutoNum type="arabicPeriod"/>
            </a:pPr>
            <a:r>
              <a:rPr lang="en-US" sz="2000" dirty="0">
                <a:solidFill>
                  <a:schemeClr val="bg2"/>
                </a:solidFill>
              </a:rPr>
              <a:t>Parallel transmission </a:t>
            </a:r>
          </a:p>
          <a:p>
            <a:pPr marL="377190" indent="-342900" algn="just">
              <a:buFont typeface="+mj-lt"/>
              <a:buAutoNum type="arabicPeriod"/>
            </a:pPr>
            <a:r>
              <a:rPr lang="en-US" sz="2000" dirty="0">
                <a:solidFill>
                  <a:schemeClr val="bg2"/>
                </a:solidFill>
              </a:rPr>
              <a:t>Serial transmission. </a:t>
            </a:r>
          </a:p>
        </p:txBody>
      </p:sp>
    </p:spTree>
    <p:extLst>
      <p:ext uri="{BB962C8B-B14F-4D97-AF65-F5344CB8AC3E}">
        <p14:creationId xmlns:p14="http://schemas.microsoft.com/office/powerpoint/2010/main" val="189390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35050"/>
            <a:ext cx="7404100" cy="3162300"/>
          </a:xfrm>
        </p:spPr>
        <p:txBody>
          <a:bodyPr/>
          <a:lstStyle/>
          <a:p>
            <a:pPr algn="just"/>
            <a:r>
              <a:rPr lang="en-US" b="1" dirty="0">
                <a:solidFill>
                  <a:schemeClr val="bg2"/>
                </a:solidFill>
              </a:rPr>
              <a:t>parallel transmission: </a:t>
            </a:r>
            <a:r>
              <a:rPr lang="en-US" dirty="0">
                <a:solidFill>
                  <a:schemeClr val="bg2"/>
                </a:solidFill>
              </a:rPr>
              <a:t>Here</a:t>
            </a:r>
            <a:r>
              <a:rPr lang="en-US" b="1" dirty="0">
                <a:solidFill>
                  <a:schemeClr val="bg2"/>
                </a:solidFill>
              </a:rPr>
              <a:t> </a:t>
            </a:r>
            <a:r>
              <a:rPr lang="en-US" dirty="0">
                <a:solidFill>
                  <a:schemeClr val="bg2"/>
                </a:solidFill>
              </a:rPr>
              <a:t>all the bits of a byte are transmitted simultaneously on separate wires and multiple circuits interconnecting the two devices are, therefore, required. It is practical only if the two devices, e.g., a computer and its associated printer are close to each other. </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81488" y="3429000"/>
            <a:ext cx="2830371" cy="3325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4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01700"/>
            <a:ext cx="7308850" cy="3992563"/>
          </a:xfrm>
        </p:spPr>
        <p:txBody>
          <a:bodyPr>
            <a:normAutofit/>
          </a:bodyPr>
          <a:lstStyle/>
          <a:p>
            <a:pPr algn="just"/>
            <a:r>
              <a:rPr lang="en-US" b="1" dirty="0">
                <a:solidFill>
                  <a:schemeClr val="bg2"/>
                </a:solidFill>
              </a:rPr>
              <a:t>Serial transmission</a:t>
            </a:r>
            <a:r>
              <a:rPr lang="en-US" dirty="0">
                <a:solidFill>
                  <a:schemeClr val="bg2"/>
                </a:solidFill>
              </a:rPr>
              <a:t>: Here bits are transmitted serially one after the other . The least significant bit (LSB) is usually transmitted first. Note that as compared to parallel transmission, serial transmission requires only one circuit interconnecting the two devices. Therefore. Serial transmission is suitable for transmission over long distance.  </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4822" y="4393674"/>
            <a:ext cx="7767655" cy="126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57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74725"/>
            <a:ext cx="7077075" cy="3992563"/>
          </a:xfrm>
        </p:spPr>
        <p:txBody>
          <a:bodyPr/>
          <a:lstStyle/>
          <a:p>
            <a:r>
              <a:rPr lang="en-US" dirty="0">
                <a:solidFill>
                  <a:schemeClr val="bg2"/>
                </a:solidFill>
              </a:rPr>
              <a:t>Serial Transmission Example- Write the bit transmission sequence of the message “</a:t>
            </a:r>
            <a:r>
              <a:rPr lang="en-US" b="1" dirty="0">
                <a:solidFill>
                  <a:schemeClr val="bg2"/>
                </a:solidFill>
              </a:rPr>
              <a:t>3p.bat”</a:t>
            </a:r>
            <a:r>
              <a:rPr lang="en-US" dirty="0">
                <a:solidFill>
                  <a:schemeClr val="bg2"/>
                </a:solidFill>
              </a:rPr>
              <a:t>. </a:t>
            </a:r>
          </a:p>
          <a:p>
            <a:r>
              <a:rPr lang="en-US" dirty="0">
                <a:solidFill>
                  <a:schemeClr val="bg2"/>
                </a:solidFill>
              </a:rPr>
              <a:t>Solution:</a:t>
            </a:r>
          </a:p>
        </p:txBody>
      </p:sp>
      <p:graphicFrame>
        <p:nvGraphicFramePr>
          <p:cNvPr id="4" name="Table 3"/>
          <p:cNvGraphicFramePr>
            <a:graphicFrameLocks noGrp="1"/>
          </p:cNvGraphicFramePr>
          <p:nvPr>
            <p:extLst>
              <p:ext uri="{D42A27DB-BD31-4B8C-83A1-F6EECF244321}">
                <p14:modId xmlns:p14="http://schemas.microsoft.com/office/powerpoint/2010/main" val="2054681933"/>
              </p:ext>
            </p:extLst>
          </p:nvPr>
        </p:nvGraphicFramePr>
        <p:xfrm>
          <a:off x="311279" y="3387725"/>
          <a:ext cx="8357232" cy="868680"/>
        </p:xfrm>
        <a:graphic>
          <a:graphicData uri="http://schemas.openxmlformats.org/drawingml/2006/table">
            <a:tbl>
              <a:tblPr firstRow="1" bandRow="1">
                <a:tableStyleId>{5C22544A-7EE6-4342-B048-85BDC9FD1C3A}</a:tableStyleId>
              </a:tblPr>
              <a:tblGrid>
                <a:gridCol w="1392872">
                  <a:extLst>
                    <a:ext uri="{9D8B030D-6E8A-4147-A177-3AD203B41FA5}">
                      <a16:colId xmlns:a16="http://schemas.microsoft.com/office/drawing/2014/main" val="20000"/>
                    </a:ext>
                  </a:extLst>
                </a:gridCol>
                <a:gridCol w="1392872">
                  <a:extLst>
                    <a:ext uri="{9D8B030D-6E8A-4147-A177-3AD203B41FA5}">
                      <a16:colId xmlns:a16="http://schemas.microsoft.com/office/drawing/2014/main" val="20001"/>
                    </a:ext>
                  </a:extLst>
                </a:gridCol>
                <a:gridCol w="1392872">
                  <a:extLst>
                    <a:ext uri="{9D8B030D-6E8A-4147-A177-3AD203B41FA5}">
                      <a16:colId xmlns:a16="http://schemas.microsoft.com/office/drawing/2014/main" val="20002"/>
                    </a:ext>
                  </a:extLst>
                </a:gridCol>
                <a:gridCol w="1392872">
                  <a:extLst>
                    <a:ext uri="{9D8B030D-6E8A-4147-A177-3AD203B41FA5}">
                      <a16:colId xmlns:a16="http://schemas.microsoft.com/office/drawing/2014/main" val="20003"/>
                    </a:ext>
                  </a:extLst>
                </a:gridCol>
                <a:gridCol w="1392872">
                  <a:extLst>
                    <a:ext uri="{9D8B030D-6E8A-4147-A177-3AD203B41FA5}">
                      <a16:colId xmlns:a16="http://schemas.microsoft.com/office/drawing/2014/main" val="20004"/>
                    </a:ext>
                  </a:extLst>
                </a:gridCol>
                <a:gridCol w="1392872">
                  <a:extLst>
                    <a:ext uri="{9D8B030D-6E8A-4147-A177-3AD203B41FA5}">
                      <a16:colId xmlns:a16="http://schemas.microsoft.com/office/drawing/2014/main" val="20005"/>
                    </a:ext>
                  </a:extLst>
                </a:gridCol>
              </a:tblGrid>
              <a:tr h="342900">
                <a:tc>
                  <a:txBody>
                    <a:bodyPr/>
                    <a:lstStyle/>
                    <a:p>
                      <a:r>
                        <a:rPr lang="en-US" sz="2400" dirty="0">
                          <a:solidFill>
                            <a:schemeClr val="bg2">
                              <a:lumMod val="10000"/>
                            </a:schemeClr>
                          </a:solidFill>
                        </a:rPr>
                        <a:t>3</a:t>
                      </a:r>
                    </a:p>
                  </a:txBody>
                  <a:tcPr marL="68580" marR="68580" marT="34290" marB="34290"/>
                </a:tc>
                <a:tc>
                  <a:txBody>
                    <a:bodyPr/>
                    <a:lstStyle/>
                    <a:p>
                      <a:r>
                        <a:rPr lang="en-US" sz="2400" dirty="0">
                          <a:solidFill>
                            <a:schemeClr val="bg2">
                              <a:lumMod val="10000"/>
                            </a:schemeClr>
                          </a:solidFill>
                        </a:rPr>
                        <a:t>p</a:t>
                      </a:r>
                    </a:p>
                  </a:txBody>
                  <a:tcPr marL="68580" marR="68580" marT="34290" marB="34290"/>
                </a:tc>
                <a:tc>
                  <a:txBody>
                    <a:bodyPr/>
                    <a:lstStyle/>
                    <a:p>
                      <a:r>
                        <a:rPr lang="en-US" sz="2400" dirty="0">
                          <a:solidFill>
                            <a:schemeClr val="bg2">
                              <a:lumMod val="10000"/>
                            </a:schemeClr>
                          </a:solidFill>
                        </a:rPr>
                        <a:t>.</a:t>
                      </a:r>
                    </a:p>
                  </a:txBody>
                  <a:tcPr marL="68580" marR="68580" marT="34290" marB="34290"/>
                </a:tc>
                <a:tc>
                  <a:txBody>
                    <a:bodyPr/>
                    <a:lstStyle/>
                    <a:p>
                      <a:r>
                        <a:rPr lang="en-US" sz="2400" dirty="0">
                          <a:solidFill>
                            <a:schemeClr val="bg2">
                              <a:lumMod val="10000"/>
                            </a:schemeClr>
                          </a:solidFill>
                        </a:rPr>
                        <a:t>b</a:t>
                      </a:r>
                    </a:p>
                  </a:txBody>
                  <a:tcPr marL="68580" marR="68580" marT="34290" marB="34290"/>
                </a:tc>
                <a:tc>
                  <a:txBody>
                    <a:bodyPr/>
                    <a:lstStyle/>
                    <a:p>
                      <a:r>
                        <a:rPr lang="en-US" sz="2400" dirty="0">
                          <a:solidFill>
                            <a:schemeClr val="bg2">
                              <a:lumMod val="10000"/>
                            </a:schemeClr>
                          </a:solidFill>
                        </a:rPr>
                        <a:t>a</a:t>
                      </a:r>
                    </a:p>
                  </a:txBody>
                  <a:tcPr marL="68580" marR="68580" marT="34290" marB="34290"/>
                </a:tc>
                <a:tc>
                  <a:txBody>
                    <a:bodyPr/>
                    <a:lstStyle/>
                    <a:p>
                      <a:r>
                        <a:rPr lang="en-US" sz="2400" dirty="0">
                          <a:solidFill>
                            <a:schemeClr val="bg2">
                              <a:lumMod val="10000"/>
                            </a:schemeClr>
                          </a:solidFill>
                        </a:rPr>
                        <a:t>t</a:t>
                      </a:r>
                    </a:p>
                  </a:txBody>
                  <a:tcPr marL="68580" marR="68580" marT="34290" marB="34290"/>
                </a:tc>
                <a:extLst>
                  <a:ext uri="{0D108BD9-81ED-4DB2-BD59-A6C34878D82A}">
                    <a16:rowId xmlns:a16="http://schemas.microsoft.com/office/drawing/2014/main" val="10000"/>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lumMod val="10000"/>
                            </a:schemeClr>
                          </a:solidFill>
                        </a:rPr>
                        <a:t>11001100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lumMod val="10000"/>
                            </a:schemeClr>
                          </a:solidFill>
                        </a:rPr>
                        <a:t>00001010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lumMod val="10000"/>
                            </a:schemeClr>
                          </a:solidFill>
                        </a:rPr>
                        <a:t>01110100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lumMod val="10000"/>
                            </a:schemeClr>
                          </a:solidFill>
                        </a:rPr>
                        <a:t>01000110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lumMod val="10000"/>
                            </a:schemeClr>
                          </a:solidFill>
                        </a:rPr>
                        <a:t>10000110</a:t>
                      </a:r>
                    </a:p>
                  </a:txBody>
                  <a:tcPr marL="68580" marR="68580" marT="34290" marB="34290"/>
                </a:tc>
                <a:tc>
                  <a:txBody>
                    <a:bodyPr/>
                    <a:lstStyle/>
                    <a:p>
                      <a:r>
                        <a:rPr lang="en-US" sz="2400" dirty="0">
                          <a:solidFill>
                            <a:schemeClr val="bg2">
                              <a:lumMod val="10000"/>
                            </a:schemeClr>
                          </a:solidFill>
                        </a:rPr>
                        <a:t>00101110</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064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47750"/>
            <a:ext cx="7766050" cy="3597275"/>
          </a:xfrm>
        </p:spPr>
        <p:txBody>
          <a:bodyPr>
            <a:normAutofit fontScale="92500" lnSpcReduction="20000"/>
          </a:bodyPr>
          <a:lstStyle/>
          <a:p>
            <a:pPr algn="just"/>
            <a:r>
              <a:rPr lang="en-US" b="1" dirty="0">
                <a:solidFill>
                  <a:schemeClr val="bg2"/>
                </a:solidFill>
              </a:rPr>
              <a:t>Bipolar Signal </a:t>
            </a:r>
            <a:r>
              <a:rPr lang="en-US" dirty="0">
                <a:solidFill>
                  <a:schemeClr val="bg2"/>
                </a:solidFill>
              </a:rPr>
              <a:t>- Bits are transmitted as electrical signals over the interconnecting wires. The two binary states “1” and “0” are represented by two voltage levels. If one of these states is assigned 0 volt level, the transmission is termed unipolar and if we choose to represent a binary "1" by , say, a positive voltage +V volts and a </a:t>
            </a:r>
            <a:r>
              <a:rPr lang="en-US">
                <a:solidFill>
                  <a:schemeClr val="bg2"/>
                </a:solidFill>
              </a:rPr>
              <a:t>binary “0'' </a:t>
            </a:r>
            <a:r>
              <a:rPr lang="en-US" dirty="0">
                <a:solidFill>
                  <a:schemeClr val="bg2"/>
                </a:solidFill>
              </a:rPr>
              <a:t>by a negative voltage -V volts, the transmission is said to be bipolar. </a:t>
            </a:r>
          </a:p>
          <a:p>
            <a:pPr algn="just"/>
            <a:r>
              <a:rPr lang="en-US" dirty="0">
                <a:solidFill>
                  <a:schemeClr val="bg2"/>
                </a:solidFill>
              </a:rPr>
              <a:t>The following figure shows the bipolar waveform of the character "K". Bipolar transmission is preferred because the signal does not have any DC component. The transmission media usually do not allow the DC signals to pass through.</a:t>
            </a:r>
          </a:p>
          <a:p>
            <a:pPr algn="just"/>
            <a:endParaRPr lang="en-US" dirty="0">
              <a:solidFill>
                <a:schemeClr val="bg2"/>
              </a:solidFill>
            </a:endParaRP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64372" y="4519446"/>
            <a:ext cx="6764268" cy="202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99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 of Serial transmission </a:t>
            </a:r>
          </a:p>
        </p:txBody>
      </p:sp>
      <p:sp>
        <p:nvSpPr>
          <p:cNvPr id="3" name="Content Placeholder 2"/>
          <p:cNvSpPr>
            <a:spLocks noGrp="1"/>
          </p:cNvSpPr>
          <p:nvPr>
            <p:ph type="subTitle" idx="1"/>
          </p:nvPr>
        </p:nvSpPr>
        <p:spPr>
          <a:xfrm>
            <a:off x="421341" y="2142026"/>
            <a:ext cx="7754112" cy="2539701"/>
          </a:xfrm>
        </p:spPr>
        <p:txBody>
          <a:bodyPr>
            <a:normAutofit/>
          </a:bodyPr>
          <a:lstStyle/>
          <a:p>
            <a:pPr marL="34290" indent="0" algn="just">
              <a:buNone/>
            </a:pPr>
            <a:r>
              <a:rPr lang="en-US" sz="2800" dirty="0">
                <a:solidFill>
                  <a:schemeClr val="bg2"/>
                </a:solidFill>
              </a:rPr>
              <a:t>Serial transmission can be two types:</a:t>
            </a:r>
          </a:p>
          <a:p>
            <a:pPr marL="34290" indent="0" algn="just">
              <a:buNone/>
            </a:pPr>
            <a:r>
              <a:rPr lang="en-US" sz="2800" dirty="0">
                <a:solidFill>
                  <a:schemeClr val="bg2"/>
                </a:solidFill>
              </a:rPr>
              <a:t>1.	Synchronous Transmission</a:t>
            </a:r>
          </a:p>
          <a:p>
            <a:pPr marL="34290" indent="0" algn="just">
              <a:buNone/>
            </a:pPr>
            <a:r>
              <a:rPr lang="en-US" sz="2800" dirty="0">
                <a:solidFill>
                  <a:schemeClr val="bg2"/>
                </a:solidFill>
              </a:rPr>
              <a:t>2.	Asynchronous Transmission</a:t>
            </a:r>
          </a:p>
          <a:p>
            <a:pPr algn="just"/>
            <a:endParaRPr lang="en-US" sz="2800" dirty="0">
              <a:solidFill>
                <a:schemeClr val="bg2"/>
              </a:solidFill>
            </a:endParaRPr>
          </a:p>
        </p:txBody>
      </p:sp>
    </p:spTree>
    <p:extLst>
      <p:ext uri="{BB962C8B-B14F-4D97-AF65-F5344CB8AC3E}">
        <p14:creationId xmlns:p14="http://schemas.microsoft.com/office/powerpoint/2010/main" val="411884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491927"/>
          </a:xfrm>
        </p:spPr>
        <p:txBody>
          <a:bodyPr>
            <a:normAutofit/>
          </a:bodyPr>
          <a:lstStyle/>
          <a:p>
            <a:pPr marL="342900" indent="-342900">
              <a:buAutoNum type="arabicPeriod"/>
            </a:pPr>
            <a:r>
              <a:rPr lang="en-US" sz="2400" dirty="0">
                <a:solidFill>
                  <a:schemeClr val="bg2">
                    <a:lumMod val="10000"/>
                  </a:schemeClr>
                </a:solidFill>
              </a:rPr>
              <a:t>Characteristics of Data Communication</a:t>
            </a:r>
          </a:p>
          <a:p>
            <a:pPr marL="342900" indent="-342900">
              <a:buAutoNum type="arabicPeriod"/>
            </a:pPr>
            <a:r>
              <a:rPr lang="en-US" sz="2400" dirty="0">
                <a:solidFill>
                  <a:schemeClr val="bg2">
                    <a:lumMod val="10000"/>
                  </a:schemeClr>
                </a:solidFill>
              </a:rPr>
              <a:t>Key Elements of Data Communication</a:t>
            </a:r>
          </a:p>
          <a:p>
            <a:pPr marL="342900" indent="-342900">
              <a:buAutoNum type="arabicPeriod"/>
            </a:pPr>
            <a:r>
              <a:rPr lang="en-US" sz="2400" dirty="0">
                <a:solidFill>
                  <a:schemeClr val="bg2">
                    <a:lumMod val="10000"/>
                  </a:schemeClr>
                </a:solidFill>
              </a:rPr>
              <a:t>A Data Communications Model</a:t>
            </a:r>
          </a:p>
          <a:p>
            <a:pPr marL="342900" indent="-342900">
              <a:buAutoNum type="arabicPeriod"/>
            </a:pPr>
            <a:r>
              <a:rPr lang="en-US" sz="2400" dirty="0">
                <a:solidFill>
                  <a:schemeClr val="bg2">
                    <a:lumMod val="10000"/>
                  </a:schemeClr>
                </a:solidFill>
              </a:rPr>
              <a:t>Data Representation</a:t>
            </a:r>
          </a:p>
          <a:p>
            <a:pPr marL="342900" indent="-342900">
              <a:buAutoNum type="arabicPeriod"/>
            </a:pPr>
            <a:r>
              <a:rPr lang="en-US" sz="2400" dirty="0">
                <a:solidFill>
                  <a:schemeClr val="bg2">
                    <a:lumMod val="10000"/>
                  </a:schemeClr>
                </a:solidFill>
              </a:rPr>
              <a:t>Data Transmission</a:t>
            </a:r>
          </a:p>
          <a:p>
            <a:pPr marL="342900" indent="-342900">
              <a:buAutoNum type="arabicPeriod"/>
            </a:pPr>
            <a:r>
              <a:rPr lang="en-US" sz="2400" dirty="0">
                <a:solidFill>
                  <a:schemeClr val="bg2">
                    <a:lumMod val="10000"/>
                  </a:schemeClr>
                </a:solidFill>
              </a:rPr>
              <a:t>Mode of Serial transmission</a:t>
            </a:r>
          </a:p>
          <a:p>
            <a:pPr marL="342900" indent="-342900">
              <a:buAutoNum type="arabicPeriod"/>
            </a:pPr>
            <a:r>
              <a:rPr lang="en-US" sz="2400" dirty="0">
                <a:solidFill>
                  <a:schemeClr val="bg2">
                    <a:lumMod val="10000"/>
                  </a:schemeClr>
                </a:solidFill>
              </a:rPr>
              <a:t>Bit Rate </a:t>
            </a:r>
          </a:p>
          <a:p>
            <a:pPr marL="342900" indent="-342900">
              <a:buAutoNum type="arabicPeriod"/>
            </a:pPr>
            <a:r>
              <a:rPr lang="en-US" sz="2400" dirty="0">
                <a:solidFill>
                  <a:schemeClr val="bg2">
                    <a:lumMod val="10000"/>
                  </a:schemeClr>
                </a:solidFill>
              </a:rPr>
              <a:t>Types of Networks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15975"/>
            <a:ext cx="7404100" cy="3028950"/>
          </a:xfrm>
        </p:spPr>
        <p:txBody>
          <a:bodyPr/>
          <a:lstStyle/>
          <a:p>
            <a:r>
              <a:rPr lang="en-US" dirty="0">
                <a:solidFill>
                  <a:schemeClr val="bg2"/>
                </a:solidFill>
              </a:rPr>
              <a:t>In synchronous transmission, bits are sent one after another without start or stop bits or gaps. It is the responsibility of the receiver to group the bits.</a:t>
            </a:r>
          </a:p>
          <a:p>
            <a:endParaRPr lang="en-US" dirty="0">
              <a:solidFill>
                <a:schemeClr val="bg2"/>
              </a:solidFill>
            </a:endParaRPr>
          </a:p>
          <a:p>
            <a:endParaRPr lang="en-US" dirty="0">
              <a:solidFill>
                <a:schemeClr val="bg2"/>
              </a:solidFill>
            </a:endParaRPr>
          </a:p>
        </p:txBody>
      </p:sp>
      <p:grpSp>
        <p:nvGrpSpPr>
          <p:cNvPr id="5" name="Group 1"/>
          <p:cNvGrpSpPr>
            <a:grpSpLocks noChangeAspect="1"/>
          </p:cNvGrpSpPr>
          <p:nvPr/>
        </p:nvGrpSpPr>
        <p:grpSpPr bwMode="auto">
          <a:xfrm>
            <a:off x="665111" y="2544970"/>
            <a:ext cx="7014465" cy="2451571"/>
            <a:chOff x="2520" y="5302"/>
            <a:chExt cx="7200" cy="2913"/>
          </a:xfrm>
        </p:grpSpPr>
        <p:sp>
          <p:nvSpPr>
            <p:cNvPr id="6" name="AutoShape 12"/>
            <p:cNvSpPr>
              <a:spLocks noChangeAspect="1" noChangeArrowheads="1" noTextEdit="1"/>
            </p:cNvSpPr>
            <p:nvPr/>
          </p:nvSpPr>
          <p:spPr bwMode="auto">
            <a:xfrm>
              <a:off x="2520" y="5302"/>
              <a:ext cx="7200" cy="2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7" name="Rectangle 11"/>
            <p:cNvSpPr>
              <a:spLocks noChangeArrowheads="1"/>
            </p:cNvSpPr>
            <p:nvPr/>
          </p:nvSpPr>
          <p:spPr bwMode="auto">
            <a:xfrm>
              <a:off x="4520" y="5712"/>
              <a:ext cx="3000" cy="643"/>
            </a:xfrm>
            <a:prstGeom prst="rect">
              <a:avLst/>
            </a:prstGeom>
            <a:solidFill>
              <a:srgbClr val="FFFFFF"/>
            </a:solidFill>
            <a:ln w="9525">
              <a:solidFill>
                <a:srgbClr val="FFFFFF"/>
              </a:solidFill>
              <a:miter lim="800000"/>
              <a:headEnd/>
              <a:tailEnd/>
            </a:ln>
          </p:spPr>
          <p:txBody>
            <a:bodyPr vert="horz" wrap="square" lIns="68580" tIns="0" rIns="68580" bIns="0" numCol="1" anchor="t" anchorCtr="0" compatLnSpc="1">
              <a:prstTxWarp prst="textNoShape">
                <a:avLst/>
              </a:prstTxWarp>
            </a:bodyPr>
            <a:lstStyle/>
            <a:p>
              <a:pPr algn="ctr" defTabSz="685800" eaLnBrk="0" fontAlgn="base" hangingPunct="0">
                <a:spcBef>
                  <a:spcPct val="0"/>
                </a:spcBef>
                <a:spcAft>
                  <a:spcPct val="0"/>
                </a:spcAft>
              </a:pPr>
              <a:r>
                <a:rPr lang="en-US" altLang="en-US" sz="2000" dirty="0">
                  <a:solidFill>
                    <a:schemeClr val="bg2"/>
                  </a:solidFill>
                  <a:latin typeface="Arial" panose="020B0604020202020204" pitchFamily="34" charset="0"/>
                  <a:ea typeface="Times New Roman" panose="02020603050405020304" pitchFamily="18" charset="0"/>
                  <a:cs typeface="Vrinda"/>
                </a:rPr>
                <a:t>Direction of data flow</a:t>
              </a:r>
              <a:endParaRPr lang="en-US" altLang="en-US" sz="3600" dirty="0">
                <a:solidFill>
                  <a:schemeClr val="bg2"/>
                </a:solidFill>
                <a:latin typeface="Arial" panose="020B0604020202020204" pitchFamily="34" charset="0"/>
              </a:endParaRPr>
            </a:p>
          </p:txBody>
        </p:sp>
        <p:sp>
          <p:nvSpPr>
            <p:cNvPr id="8" name="Rectangle 10"/>
            <p:cNvSpPr>
              <a:spLocks noChangeArrowheads="1"/>
            </p:cNvSpPr>
            <p:nvPr/>
          </p:nvSpPr>
          <p:spPr bwMode="auto">
            <a:xfrm>
              <a:off x="2720" y="5712"/>
              <a:ext cx="1200" cy="1914"/>
            </a:xfrm>
            <a:prstGeom prst="rect">
              <a:avLst/>
            </a:prstGeom>
            <a:solidFill>
              <a:srgbClr val="FFCC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Sender</a:t>
              </a:r>
              <a:endParaRPr lang="en-US" altLang="en-US" sz="1350" dirty="0">
                <a:solidFill>
                  <a:schemeClr val="bg2"/>
                </a:solidFill>
                <a:latin typeface="Arial" panose="020B0604020202020204" pitchFamily="34" charset="0"/>
              </a:endParaRPr>
            </a:p>
          </p:txBody>
        </p:sp>
        <p:sp>
          <p:nvSpPr>
            <p:cNvPr id="9" name="Rectangle 9"/>
            <p:cNvSpPr>
              <a:spLocks noChangeArrowheads="1"/>
            </p:cNvSpPr>
            <p:nvPr/>
          </p:nvSpPr>
          <p:spPr bwMode="auto">
            <a:xfrm>
              <a:off x="8120" y="5712"/>
              <a:ext cx="1200" cy="1914"/>
            </a:xfrm>
            <a:prstGeom prst="rect">
              <a:avLst/>
            </a:prstGeom>
            <a:solidFill>
              <a:srgbClr val="FFFF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Receiver</a:t>
              </a:r>
              <a:endParaRPr lang="en-US" altLang="en-US" sz="1350" dirty="0">
                <a:solidFill>
                  <a:schemeClr val="bg2"/>
                </a:solidFill>
                <a:latin typeface="Arial" panose="020B0604020202020204" pitchFamily="34" charset="0"/>
              </a:endParaRPr>
            </a:p>
          </p:txBody>
        </p:sp>
        <p:sp>
          <p:nvSpPr>
            <p:cNvPr id="10" name="Rectangle 8"/>
            <p:cNvSpPr>
              <a:spLocks noChangeArrowheads="1"/>
            </p:cNvSpPr>
            <p:nvPr/>
          </p:nvSpPr>
          <p:spPr bwMode="auto">
            <a:xfrm>
              <a:off x="3920" y="6396"/>
              <a:ext cx="4200" cy="410"/>
            </a:xfrm>
            <a:prstGeom prst="rect">
              <a:avLst/>
            </a:prstGeom>
            <a:solidFill>
              <a:srgbClr val="CCECFF"/>
            </a:solidFill>
            <a:ln w="9525">
              <a:solidFill>
                <a:srgbClr val="000000"/>
              </a:solidFill>
              <a:miter lim="800000"/>
              <a:headEnd/>
              <a:tailEnd/>
            </a:ln>
          </p:spPr>
          <p:txBody>
            <a:bodyPr vert="horz" wrap="square" lIns="0" tIns="34290" rIns="0" bIns="34290" numCol="1" anchor="t" anchorCtr="0" compatLnSpc="1">
              <a:prstTxWarp prst="textNoShape">
                <a:avLst/>
              </a:prstTxWarp>
            </a:bodyPr>
            <a:lstStyle/>
            <a:p>
              <a:pP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 00010000  11110111  11110110  11111011 1 1011</a:t>
              </a:r>
              <a:endParaRPr lang="en-US" altLang="en-US" sz="2400" dirty="0">
                <a:solidFill>
                  <a:schemeClr val="bg2"/>
                </a:solidFill>
                <a:latin typeface="Arial" panose="020B0604020202020204" pitchFamily="34" charset="0"/>
              </a:endParaRPr>
            </a:p>
          </p:txBody>
        </p:sp>
        <p:sp>
          <p:nvSpPr>
            <p:cNvPr id="11" name="Line 7"/>
            <p:cNvSpPr>
              <a:spLocks noChangeShapeType="1"/>
            </p:cNvSpPr>
            <p:nvPr/>
          </p:nvSpPr>
          <p:spPr bwMode="auto">
            <a:xfrm>
              <a:off x="4420" y="6122"/>
              <a:ext cx="31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2" name="Line 6"/>
            <p:cNvSpPr>
              <a:spLocks noChangeShapeType="1"/>
            </p:cNvSpPr>
            <p:nvPr/>
          </p:nvSpPr>
          <p:spPr bwMode="auto">
            <a:xfrm>
              <a:off x="48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3" name="Line 5"/>
            <p:cNvSpPr>
              <a:spLocks noChangeShapeType="1"/>
            </p:cNvSpPr>
            <p:nvPr/>
          </p:nvSpPr>
          <p:spPr bwMode="auto">
            <a:xfrm>
              <a:off x="57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4" name="Line 4"/>
            <p:cNvSpPr>
              <a:spLocks noChangeShapeType="1"/>
            </p:cNvSpPr>
            <p:nvPr/>
          </p:nvSpPr>
          <p:spPr bwMode="auto">
            <a:xfrm>
              <a:off x="66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5" name="Line 3"/>
            <p:cNvSpPr>
              <a:spLocks noChangeShapeType="1"/>
            </p:cNvSpPr>
            <p:nvPr/>
          </p:nvSpPr>
          <p:spPr bwMode="auto">
            <a:xfrm>
              <a:off x="75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6" name="Rectangle 2"/>
            <p:cNvSpPr>
              <a:spLocks noChangeArrowheads="1"/>
            </p:cNvSpPr>
            <p:nvPr/>
          </p:nvSpPr>
          <p:spPr bwMode="auto">
            <a:xfrm>
              <a:off x="4420" y="7763"/>
              <a:ext cx="3850" cy="452"/>
            </a:xfrm>
            <a:prstGeom prst="rect">
              <a:avLst/>
            </a:prstGeom>
            <a:solidFill>
              <a:srgbClr val="FFFFFF"/>
            </a:solidFill>
            <a:ln w="9525">
              <a:solidFill>
                <a:srgbClr val="FFFFFF"/>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dirty="0">
                  <a:solidFill>
                    <a:schemeClr val="bg2"/>
                  </a:solidFill>
                  <a:latin typeface="Arial" panose="020B0604020202020204" pitchFamily="34" charset="0"/>
                  <a:ea typeface="Times New Roman" panose="02020603050405020304" pitchFamily="18" charset="0"/>
                  <a:cs typeface="Vrinda"/>
                </a:rPr>
                <a:t>Figure: Synchronous transmission</a:t>
              </a:r>
              <a:endParaRPr lang="en-US" altLang="en-US" sz="3200" dirty="0">
                <a:solidFill>
                  <a:schemeClr val="bg2"/>
                </a:solidFill>
                <a:latin typeface="Arial" panose="020B0604020202020204" pitchFamily="34" charset="0"/>
              </a:endParaRPr>
            </a:p>
          </p:txBody>
        </p:sp>
      </p:grpSp>
    </p:spTree>
    <p:extLst>
      <p:ext uri="{BB962C8B-B14F-4D97-AF65-F5344CB8AC3E}">
        <p14:creationId xmlns:p14="http://schemas.microsoft.com/office/powerpoint/2010/main" val="30953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7808913" cy="5010150"/>
          </a:xfrm>
        </p:spPr>
        <p:txBody>
          <a:bodyPr>
            <a:normAutofit/>
          </a:bodyPr>
          <a:lstStyle/>
          <a:p>
            <a:r>
              <a:rPr lang="en-US" dirty="0">
                <a:solidFill>
                  <a:schemeClr val="bg2"/>
                </a:solidFill>
              </a:rPr>
              <a:t>In Asynchronous transmission, one start bit (0) at the beginning, followed by a byte and one or two stop bits (1) at the end of each byte. There may be a gap between each byte. This is also known as framing.</a:t>
            </a:r>
          </a:p>
          <a:p>
            <a:pPr marL="377190" indent="-342900">
              <a:buFont typeface="+mj-lt"/>
              <a:buAutoNum type="arabicPeriod"/>
            </a:pPr>
            <a:r>
              <a:rPr lang="en-US" dirty="0">
                <a:solidFill>
                  <a:schemeClr val="bg2"/>
                </a:solidFill>
              </a:rPr>
              <a:t>Generally use in low speed data transmission.</a:t>
            </a:r>
          </a:p>
          <a:p>
            <a:pPr marL="377190" indent="-342900">
              <a:buFont typeface="+mj-lt"/>
              <a:buAutoNum type="arabicPeriod"/>
            </a:pPr>
            <a:r>
              <a:rPr lang="en-US" dirty="0">
                <a:solidFill>
                  <a:schemeClr val="bg2"/>
                </a:solidFill>
              </a:rPr>
              <a:t>Send one start bit (0) at beginning of the byte and one or two stop bits (1) at end of each byte. </a:t>
            </a:r>
          </a:p>
          <a:p>
            <a:pPr marL="377190" indent="-342900">
              <a:buFont typeface="+mj-lt"/>
              <a:buAutoNum type="arabicPeriod"/>
            </a:pPr>
            <a:r>
              <a:rPr lang="en-US" dirty="0">
                <a:solidFill>
                  <a:schemeClr val="bg2"/>
                </a:solidFill>
              </a:rPr>
              <a:t>There are variable–length gaps between each byte.</a:t>
            </a:r>
          </a:p>
          <a:p>
            <a:endParaRPr lang="en-US" dirty="0">
              <a:solidFill>
                <a:schemeClr val="bg2"/>
              </a:solidFill>
            </a:endParaRPr>
          </a:p>
        </p:txBody>
      </p:sp>
    </p:spTree>
    <p:extLst>
      <p:ext uri="{BB962C8B-B14F-4D97-AF65-F5344CB8AC3E}">
        <p14:creationId xmlns:p14="http://schemas.microsoft.com/office/powerpoint/2010/main" val="193223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049"/>
          <a:stretch/>
        </p:blipFill>
        <p:spPr>
          <a:xfrm>
            <a:off x="301199" y="1414272"/>
            <a:ext cx="8239747" cy="3499104"/>
          </a:xfrm>
          <a:prstGeom prst="rect">
            <a:avLst/>
          </a:prstGeom>
        </p:spPr>
      </p:pic>
      <p:sp>
        <p:nvSpPr>
          <p:cNvPr id="2" name="TextBox 1"/>
          <p:cNvSpPr txBox="1"/>
          <p:nvPr/>
        </p:nvSpPr>
        <p:spPr>
          <a:xfrm>
            <a:off x="2518018" y="5084064"/>
            <a:ext cx="3806107" cy="400110"/>
          </a:xfrm>
          <a:prstGeom prst="rect">
            <a:avLst/>
          </a:prstGeom>
          <a:noFill/>
        </p:spPr>
        <p:txBody>
          <a:bodyPr wrap="none" rtlCol="0">
            <a:spAutoFit/>
          </a:bodyPr>
          <a:lstStyle/>
          <a:p>
            <a:r>
              <a:rPr lang="en-US" sz="2000" dirty="0">
                <a:solidFill>
                  <a:schemeClr val="bg2"/>
                </a:solidFill>
              </a:rPr>
              <a:t>Figure: Asynchronous transmission</a:t>
            </a:r>
          </a:p>
        </p:txBody>
      </p:sp>
    </p:spTree>
    <p:extLst>
      <p:ext uri="{BB962C8B-B14F-4D97-AF65-F5344CB8AC3E}">
        <p14:creationId xmlns:p14="http://schemas.microsoft.com/office/powerpoint/2010/main" val="106753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99" y="1572282"/>
            <a:ext cx="8656234" cy="35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27898" y="5559552"/>
            <a:ext cx="4596836" cy="400110"/>
          </a:xfrm>
          <a:prstGeom prst="rect">
            <a:avLst/>
          </a:prstGeom>
          <a:noFill/>
        </p:spPr>
        <p:txBody>
          <a:bodyPr wrap="none" rtlCol="0">
            <a:spAutoFit/>
          </a:bodyPr>
          <a:lstStyle/>
          <a:p>
            <a:r>
              <a:rPr lang="en-US" sz="2000" dirty="0">
                <a:solidFill>
                  <a:schemeClr val="bg2"/>
                </a:solidFill>
              </a:rPr>
              <a:t>Figure: Asynchronous Transmission Details</a:t>
            </a:r>
          </a:p>
        </p:txBody>
      </p:sp>
    </p:spTree>
    <p:extLst>
      <p:ext uri="{BB962C8B-B14F-4D97-AF65-F5344CB8AC3E}">
        <p14:creationId xmlns:p14="http://schemas.microsoft.com/office/powerpoint/2010/main" val="29262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 Rate</a:t>
            </a:r>
          </a:p>
        </p:txBody>
      </p:sp>
      <mc:AlternateContent xmlns:mc="http://schemas.openxmlformats.org/markup-compatibility/2006" xmlns:a14="http://schemas.microsoft.com/office/drawing/2010/main">
        <mc:Choice Requires="a14">
          <p:sp>
            <p:nvSpPr>
              <p:cNvPr id="3" name="Content Placeholder 2"/>
              <p:cNvSpPr>
                <a:spLocks noGrp="1"/>
              </p:cNvSpPr>
              <p:nvPr>
                <p:ph type="subTitle" idx="1"/>
              </p:nvPr>
            </p:nvSpPr>
            <p:spPr>
              <a:xfrm>
                <a:off x="281132" y="2239562"/>
                <a:ext cx="8655603" cy="3344373"/>
              </a:xfrm>
            </p:spPr>
            <p:txBody>
              <a:bodyPr>
                <a:normAutofit/>
              </a:bodyPr>
              <a:lstStyle/>
              <a:p>
                <a:pPr algn="just"/>
                <a:r>
                  <a:rPr lang="en-US" sz="2400" dirty="0">
                    <a:solidFill>
                      <a:schemeClr val="bg2"/>
                    </a:solidFill>
                  </a:rPr>
                  <a:t>Bit rate is simply the number of bits which can be transmitted in a second. If </a:t>
                </a:r>
                <a14:m>
                  <m:oMath xmlns:m="http://schemas.openxmlformats.org/officeDocument/2006/math">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a:rPr>
                          <m:t>t</m:t>
                        </m:r>
                      </m:e>
                      <m:sub>
                        <m:r>
                          <m:rPr>
                            <m:sty m:val="p"/>
                          </m:rPr>
                          <a:rPr lang="en-US" sz="2400" b="0" i="0" smtClean="0">
                            <a:solidFill>
                              <a:schemeClr val="bg2"/>
                            </a:solidFill>
                            <a:latin typeface="Cambria Math"/>
                          </a:rPr>
                          <m:t>p</m:t>
                        </m:r>
                      </m:sub>
                    </m:sSub>
                  </m:oMath>
                </a14:m>
                <a:r>
                  <a:rPr lang="en-US" sz="2400" dirty="0">
                    <a:solidFill>
                      <a:schemeClr val="bg2"/>
                    </a:solidFill>
                  </a:rPr>
                  <a:t> is the  duration of a bit, the bit rate R will be 1/ </a:t>
                </a:r>
                <a14:m>
                  <m:oMath xmlns:m="http://schemas.openxmlformats.org/officeDocument/2006/math">
                    <m:sSub>
                      <m:sSubPr>
                        <m:ctrlPr>
                          <a:rPr lang="en-US" sz="2400" i="1">
                            <a:solidFill>
                              <a:schemeClr val="bg2"/>
                            </a:solidFill>
                            <a:latin typeface="Cambria Math" panose="02040503050406030204" pitchFamily="18" charset="0"/>
                          </a:rPr>
                        </m:ctrlPr>
                      </m:sSubPr>
                      <m:e>
                        <m:r>
                          <m:rPr>
                            <m:sty m:val="p"/>
                          </m:rPr>
                          <a:rPr lang="en-US" sz="2400" i="0">
                            <a:solidFill>
                              <a:schemeClr val="bg2"/>
                            </a:solidFill>
                            <a:latin typeface="Cambria Math"/>
                          </a:rPr>
                          <m:t>t</m:t>
                        </m:r>
                      </m:e>
                      <m:sub>
                        <m:r>
                          <m:rPr>
                            <m:sty m:val="p"/>
                          </m:rPr>
                          <a:rPr lang="en-US" sz="2400" i="0">
                            <a:solidFill>
                              <a:schemeClr val="bg2"/>
                            </a:solidFill>
                            <a:latin typeface="Cambria Math"/>
                          </a:rPr>
                          <m:t>p</m:t>
                        </m:r>
                      </m:sub>
                    </m:sSub>
                  </m:oMath>
                </a14:m>
                <a:r>
                  <a:rPr lang="en-US" sz="2400" dirty="0">
                    <a:solidFill>
                      <a:schemeClr val="bg2"/>
                    </a:solidFill>
                  </a:rPr>
                  <a:t>. It must be noted that bit duration is not necessarily the pulse duration. For example, the first pulse is of two-bit  duration . Later, we will come across signal format in which the pulse duration is only half the bit duration. </a:t>
                </a:r>
              </a:p>
            </p:txBody>
          </p:sp>
        </mc:Choice>
        <mc:Fallback xmlns="">
          <p:sp>
            <p:nvSpPr>
              <p:cNvPr id="3" name="Content Placeholder 2"/>
              <p:cNvSpPr>
                <a:spLocks noGrp="1" noRot="1" noChangeAspect="1" noMove="1" noResize="1" noEditPoints="1" noAdjustHandles="1" noChangeArrowheads="1" noChangeShapeType="1" noTextEdit="1"/>
              </p:cNvSpPr>
              <p:nvPr>
                <p:ph type="subTitle" idx="1"/>
              </p:nvPr>
            </p:nvSpPr>
            <p:spPr>
              <a:xfrm>
                <a:off x="281132" y="2239562"/>
                <a:ext cx="8655603" cy="3344373"/>
              </a:xfrm>
              <a:blipFill>
                <a:blip r:embed="rId2"/>
                <a:stretch>
                  <a:fillRect l="-1056" t="-1457" r="-1127"/>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593" y="4641771"/>
            <a:ext cx="5111867" cy="153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07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t="22319" b="1784"/>
          <a:stretch/>
        </p:blipFill>
        <p:spPr>
          <a:xfrm>
            <a:off x="588818" y="2087419"/>
            <a:ext cx="7350432" cy="4184072"/>
          </a:xfrm>
          <a:prstGeom prst="rect">
            <a:avLst/>
          </a:prstGeom>
        </p:spPr>
      </p:pic>
      <p:sp>
        <p:nvSpPr>
          <p:cNvPr id="3" name="Title 2"/>
          <p:cNvSpPr>
            <a:spLocks noGrp="1"/>
          </p:cNvSpPr>
          <p:nvPr>
            <p:ph type="ctrTitle"/>
          </p:nvPr>
        </p:nvSpPr>
        <p:spPr/>
        <p:txBody>
          <a:bodyPr/>
          <a:lstStyle/>
          <a:p>
            <a:r>
              <a:rPr lang="en-US" dirty="0"/>
              <a:t>Types of Networks</a:t>
            </a:r>
          </a:p>
        </p:txBody>
      </p:sp>
    </p:spTree>
    <p:extLst>
      <p:ext uri="{BB962C8B-B14F-4D97-AF65-F5344CB8AC3E}">
        <p14:creationId xmlns:p14="http://schemas.microsoft.com/office/powerpoint/2010/main" val="138601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312" t="21951" r="2713" b="1785"/>
          <a:stretch/>
        </p:blipFill>
        <p:spPr>
          <a:xfrm>
            <a:off x="258617" y="1322695"/>
            <a:ext cx="8100292" cy="5037529"/>
          </a:xfrm>
          <a:prstGeom prst="rect">
            <a:avLst/>
          </a:prstGeom>
        </p:spPr>
      </p:pic>
    </p:spTree>
    <p:extLst>
      <p:ext uri="{BB962C8B-B14F-4D97-AF65-F5344CB8AC3E}">
        <p14:creationId xmlns:p14="http://schemas.microsoft.com/office/powerpoint/2010/main" val="9958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814" t="22801" r="2028" b="1162"/>
          <a:stretch/>
        </p:blipFill>
        <p:spPr>
          <a:xfrm>
            <a:off x="434109" y="1413163"/>
            <a:ext cx="7866236" cy="4867564"/>
          </a:xfrm>
          <a:prstGeom prst="rect">
            <a:avLst/>
          </a:prstGeom>
        </p:spPr>
      </p:pic>
    </p:spTree>
    <p:extLst>
      <p:ext uri="{BB962C8B-B14F-4D97-AF65-F5344CB8AC3E}">
        <p14:creationId xmlns:p14="http://schemas.microsoft.com/office/powerpoint/2010/main" val="3140153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bg2"/>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1200329"/>
          </a:xfrm>
          <a:prstGeom prst="rect">
            <a:avLst/>
          </a:prstGeom>
          <a:noFill/>
        </p:spPr>
        <p:txBody>
          <a:bodyPr wrap="none" rtlCol="0">
            <a:spAutoFit/>
          </a:bodyPr>
          <a:lstStyle/>
          <a:p>
            <a:pPr marL="342900" lvl="0" indent="-342900">
              <a:buAutoNum type="arabicPeriod"/>
            </a:pPr>
            <a:r>
              <a:rPr lang="en-US" dirty="0" err="1">
                <a:solidFill>
                  <a:schemeClr val="bg2"/>
                </a:solidFill>
              </a:rPr>
              <a:t>Forouzan</a:t>
            </a:r>
            <a:r>
              <a:rPr lang="en-US" dirty="0">
                <a:solidFill>
                  <a:schemeClr val="bg2"/>
                </a:solidFill>
              </a:rPr>
              <a:t>, B. A. "Data Communication and Networking. Tata McGraw." (2005).</a:t>
            </a:r>
          </a:p>
          <a:p>
            <a:pPr marL="342900" indent="-342900">
              <a:buFontTx/>
              <a:buAutoNum type="arabicPeriod"/>
            </a:pPr>
            <a:r>
              <a:rPr lang="en-US" dirty="0">
                <a:solidFill>
                  <a:schemeClr val="bg2"/>
                </a:solidFill>
              </a:rPr>
              <a:t>Prakash C. Gupta, “Data communications”, Prentice Hall India Pvt.</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t>1. Prakash C. Gupta, “Data communications”, Prentice Hall India Pvt.</a:t>
            </a:r>
          </a:p>
          <a:p>
            <a:pPr lvl="0"/>
            <a:r>
              <a:rPr lang="en-US" dirty="0"/>
              <a:t>2. William Stallings, "Data and Computer Communications”, Pearson</a:t>
            </a:r>
          </a:p>
          <a:p>
            <a:pPr lvl="0"/>
            <a:r>
              <a:rPr lang="en-US" dirty="0"/>
              <a:t>3. </a:t>
            </a:r>
            <a:r>
              <a:rPr lang="en-US" dirty="0" err="1"/>
              <a:t>Forouzan</a:t>
            </a:r>
            <a:r>
              <a:rPr lang="en-US" dirty="0"/>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Characteristics of Data Communication</a:t>
            </a:r>
          </a:p>
        </p:txBody>
      </p:sp>
      <p:sp>
        <p:nvSpPr>
          <p:cNvPr id="7" name="Content Placeholder 2"/>
          <p:cNvSpPr txBox="1">
            <a:spLocks/>
          </p:cNvSpPr>
          <p:nvPr/>
        </p:nvSpPr>
        <p:spPr>
          <a:xfrm>
            <a:off x="231649" y="2057400"/>
            <a:ext cx="8619744" cy="40386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b="1" dirty="0">
                <a:solidFill>
                  <a:schemeClr val="bg2">
                    <a:lumMod val="10000"/>
                  </a:schemeClr>
                </a:solidFill>
              </a:rPr>
              <a:t>Data communications </a:t>
            </a:r>
            <a:r>
              <a:rPr lang="en-US" dirty="0">
                <a:solidFill>
                  <a:schemeClr val="bg2">
                    <a:lumMod val="10000"/>
                  </a:schemeClr>
                </a:solidFill>
              </a:rPr>
              <a:t>are the exchange of data between two devices via some form of transmission medium such as a wire cable. </a:t>
            </a:r>
          </a:p>
          <a:p>
            <a:pPr algn="just"/>
            <a:r>
              <a:rPr lang="en-US" dirty="0">
                <a:solidFill>
                  <a:schemeClr val="bg2">
                    <a:lumMod val="10000"/>
                  </a:schemeClr>
                </a:solidFill>
              </a:rPr>
              <a:t>For data communications to occur, the communicating devices must be part of a communication system made up of a com­bination of hardware (physical equipment) and software (programs). </a:t>
            </a:r>
          </a:p>
          <a:p>
            <a:pPr algn="just"/>
            <a:r>
              <a:rPr lang="en-US" dirty="0">
                <a:solidFill>
                  <a:schemeClr val="bg2">
                    <a:lumMod val="10000"/>
                  </a:schemeClr>
                </a:solidFill>
              </a:rPr>
              <a:t>The effectiveness of a data communications system depends on four fundamental characteristics: </a:t>
            </a:r>
          </a:p>
          <a:p>
            <a:pPr marL="502920" indent="-457200">
              <a:buFont typeface="+mj-lt"/>
              <a:buAutoNum type="arabicPeriod"/>
            </a:pPr>
            <a:r>
              <a:rPr lang="en-US" b="1" dirty="0">
                <a:solidFill>
                  <a:schemeClr val="bg2">
                    <a:lumMod val="10000"/>
                  </a:schemeClr>
                </a:solidFill>
              </a:rPr>
              <a:t>delivery</a:t>
            </a:r>
          </a:p>
          <a:p>
            <a:pPr marL="502920" indent="-457200">
              <a:buFont typeface="+mj-lt"/>
              <a:buAutoNum type="arabicPeriod"/>
            </a:pPr>
            <a:r>
              <a:rPr lang="en-US" b="1" dirty="0">
                <a:solidFill>
                  <a:schemeClr val="bg2">
                    <a:lumMod val="10000"/>
                  </a:schemeClr>
                </a:solidFill>
              </a:rPr>
              <a:t>accuracy</a:t>
            </a:r>
          </a:p>
          <a:p>
            <a:pPr marL="502920" indent="-457200">
              <a:buFont typeface="+mj-lt"/>
              <a:buAutoNum type="arabicPeriod"/>
            </a:pPr>
            <a:r>
              <a:rPr lang="en-US" b="1" dirty="0">
                <a:solidFill>
                  <a:schemeClr val="bg2">
                    <a:lumMod val="10000"/>
                  </a:schemeClr>
                </a:solidFill>
              </a:rPr>
              <a:t>timeliness and </a:t>
            </a:r>
          </a:p>
          <a:p>
            <a:pPr marL="502920" indent="-457200">
              <a:buFont typeface="+mj-lt"/>
              <a:buAutoNum type="arabicPeriod"/>
            </a:pPr>
            <a:r>
              <a:rPr lang="en-US" b="1" dirty="0">
                <a:solidFill>
                  <a:schemeClr val="bg2">
                    <a:lumMod val="10000"/>
                  </a:schemeClr>
                </a:solidFill>
              </a:rPr>
              <a:t>jitter</a:t>
            </a:r>
          </a:p>
          <a:p>
            <a:r>
              <a:rPr lang="en-US" b="0" i="0" dirty="0">
                <a:solidFill>
                  <a:srgbClr val="202124"/>
                </a:solidFill>
                <a:effectLst/>
                <a:latin typeface="Google Sans"/>
              </a:rPr>
              <a:t>Jitter is </a:t>
            </a:r>
            <a:r>
              <a:rPr lang="en-US" b="0" i="0" dirty="0">
                <a:solidFill>
                  <a:srgbClr val="040C28"/>
                </a:solidFill>
                <a:effectLst/>
                <a:latin typeface="Google Sans"/>
              </a:rPr>
              <a:t>the variation in time delay between when a signal is transmitted and when it's received over a network connection, measuring the variability in ping</a:t>
            </a:r>
            <a:r>
              <a:rPr lang="en-US" b="0" i="0" dirty="0">
                <a:solidFill>
                  <a:srgbClr val="202124"/>
                </a:solidFill>
                <a:effectLst/>
                <a:latin typeface="Google Sans"/>
              </a:rPr>
              <a:t>.</a:t>
            </a:r>
            <a:endParaRPr lang="en-US" dirty="0">
              <a:solidFill>
                <a:schemeClr val="bg2">
                  <a:lumMod val="10000"/>
                </a:schemeClr>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500" dirty="0"/>
              <a:t>Key Elements of Data Communication</a:t>
            </a:r>
          </a:p>
        </p:txBody>
      </p:sp>
      <p:sp>
        <p:nvSpPr>
          <p:cNvPr id="3" name="Content Placeholder 2"/>
          <p:cNvSpPr>
            <a:spLocks noGrp="1"/>
          </p:cNvSpPr>
          <p:nvPr>
            <p:ph type="subTitle" idx="1"/>
          </p:nvPr>
        </p:nvSpPr>
        <p:spPr>
          <a:xfrm>
            <a:off x="1752600" y="2190794"/>
            <a:ext cx="7086600" cy="3966166"/>
          </a:xfrm>
        </p:spPr>
        <p:txBody>
          <a:bodyPr>
            <a:normAutofit/>
          </a:bodyPr>
          <a:lstStyle/>
          <a:p>
            <a:pPr algn="just"/>
            <a:r>
              <a:rPr lang="en-US" b="1" dirty="0">
                <a:solidFill>
                  <a:schemeClr val="bg2"/>
                </a:solidFill>
              </a:rPr>
              <a:t>Source</a:t>
            </a:r>
            <a:r>
              <a:rPr lang="en-US" dirty="0">
                <a:solidFill>
                  <a:schemeClr val="bg2"/>
                </a:solidFill>
              </a:rPr>
              <a:t>: Generates (binary) data to be transmitted. examples are telephones and personal computers.</a:t>
            </a:r>
          </a:p>
          <a:p>
            <a:pPr algn="just"/>
            <a:r>
              <a:rPr lang="en-US" b="1" dirty="0">
                <a:solidFill>
                  <a:schemeClr val="bg2"/>
                </a:solidFill>
              </a:rPr>
              <a:t>Transmitter</a:t>
            </a:r>
            <a:r>
              <a:rPr lang="en-US" dirty="0">
                <a:solidFill>
                  <a:schemeClr val="bg2"/>
                </a:solidFill>
              </a:rPr>
              <a:t>: Converts data into transmittable electromagnetic signals. For example, a modem takes a digital bit stream from an attached device such as a personal computer and transforms that bit stream into an analog signal that can be handled by the telephone network.</a:t>
            </a:r>
          </a:p>
          <a:p>
            <a:pPr algn="just"/>
            <a:r>
              <a:rPr lang="en-US" b="1" dirty="0">
                <a:solidFill>
                  <a:schemeClr val="bg2"/>
                </a:solidFill>
              </a:rPr>
              <a:t>Transmission system</a:t>
            </a:r>
            <a:r>
              <a:rPr lang="en-US" dirty="0">
                <a:solidFill>
                  <a:schemeClr val="bg2"/>
                </a:solidFill>
              </a:rPr>
              <a:t>: This can be a single transmission line or a complex network connecting source and destination.</a:t>
            </a:r>
          </a:p>
          <a:p>
            <a:pPr algn="just"/>
            <a:r>
              <a:rPr lang="en-US" b="1" dirty="0">
                <a:solidFill>
                  <a:schemeClr val="bg2"/>
                </a:solidFill>
              </a:rPr>
              <a:t>Receiver</a:t>
            </a:r>
            <a:r>
              <a:rPr lang="en-US" dirty="0">
                <a:solidFill>
                  <a:schemeClr val="bg2"/>
                </a:solidFill>
              </a:rPr>
              <a:t>: Converts received signal into data. For example, a modem will accept an analog signal coming from a network or transmission line and convert it into a digital bit stream.</a:t>
            </a:r>
          </a:p>
          <a:p>
            <a:pPr algn="just"/>
            <a:r>
              <a:rPr lang="en-US" b="1" dirty="0">
                <a:solidFill>
                  <a:schemeClr val="bg2"/>
                </a:solidFill>
              </a:rPr>
              <a:t>Destination</a:t>
            </a:r>
            <a:r>
              <a:rPr lang="en-US" dirty="0">
                <a:solidFill>
                  <a:schemeClr val="bg2"/>
                </a:solidFill>
              </a:rPr>
              <a:t>: Takes incoming data from the receiver.</a:t>
            </a:r>
          </a:p>
          <a:p>
            <a:pPr algn="just"/>
            <a:endParaRPr lang="en-US" dirty="0">
              <a:solidFill>
                <a:schemeClr val="bg2"/>
              </a:solidFill>
            </a:endParaRPr>
          </a:p>
          <a:p>
            <a:pPr algn="just"/>
            <a:endParaRPr lang="en-US" dirty="0">
              <a:solidFill>
                <a:schemeClr val="bg2"/>
              </a:solidFill>
            </a:endParaRPr>
          </a:p>
        </p:txBody>
      </p:sp>
      <p:pic>
        <p:nvPicPr>
          <p:cNvPr id="3076" name="Picture 4" descr="Image result for ingredients of burger cartoon 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683" y="2751364"/>
            <a:ext cx="1635917" cy="25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5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13564"/>
          <a:stretch>
            <a:fillRect/>
          </a:stretch>
        </p:blipFill>
        <p:spPr bwMode="auto">
          <a:xfrm>
            <a:off x="646176" y="1164472"/>
            <a:ext cx="7095744" cy="443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77440" y="5900928"/>
            <a:ext cx="4528291" cy="369332"/>
          </a:xfrm>
          <a:prstGeom prst="rect">
            <a:avLst/>
          </a:prstGeom>
          <a:noFill/>
        </p:spPr>
        <p:txBody>
          <a:bodyPr wrap="none" rtlCol="0">
            <a:spAutoFit/>
          </a:bodyPr>
          <a:lstStyle/>
          <a:p>
            <a:r>
              <a:rPr lang="en-US" dirty="0">
                <a:solidFill>
                  <a:schemeClr val="bg2"/>
                </a:solidFill>
              </a:rPr>
              <a:t>Figure: Key Elements of Data Communication</a:t>
            </a:r>
          </a:p>
        </p:txBody>
      </p:sp>
    </p:spTree>
    <p:extLst>
      <p:ext uri="{BB962C8B-B14F-4D97-AF65-F5344CB8AC3E}">
        <p14:creationId xmlns:p14="http://schemas.microsoft.com/office/powerpoint/2010/main" val="92332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 Data Communications Model</a:t>
            </a:r>
          </a:p>
        </p:txBody>
      </p:sp>
      <p:sp>
        <p:nvSpPr>
          <p:cNvPr id="4" name="Content Placeholder 3"/>
          <p:cNvSpPr>
            <a:spLocks noGrp="1"/>
          </p:cNvSpPr>
          <p:nvPr>
            <p:ph type="subTitle" idx="1"/>
          </p:nvPr>
        </p:nvSpPr>
        <p:spPr>
          <a:xfrm>
            <a:off x="317709" y="2279994"/>
            <a:ext cx="7754112" cy="484632"/>
          </a:xfrm>
        </p:spPr>
        <p:txBody>
          <a:bodyPr>
            <a:noAutofit/>
          </a:bodyPr>
          <a:lstStyle/>
          <a:p>
            <a:pPr algn="just"/>
            <a:r>
              <a:rPr lang="en-US" dirty="0">
                <a:solidFill>
                  <a:schemeClr val="bg2"/>
                </a:solidFill>
              </a:rPr>
              <a:t>Suppose that the input device and transmitter are components of a personal computer. The user of the PC wishes to send a message </a:t>
            </a:r>
            <a:r>
              <a:rPr lang="en-US" b="1" i="1" dirty="0">
                <a:solidFill>
                  <a:schemeClr val="bg2"/>
                </a:solidFill>
              </a:rPr>
              <a:t>m</a:t>
            </a:r>
            <a:r>
              <a:rPr lang="en-US" dirty="0">
                <a:solidFill>
                  <a:schemeClr val="bg2"/>
                </a:solidFill>
              </a:rPr>
              <a:t> to another user. </a:t>
            </a:r>
          </a:p>
          <a:p>
            <a:pPr marL="377190" indent="-342900" algn="just">
              <a:buClr>
                <a:schemeClr val="tx1"/>
              </a:buClr>
              <a:buSzPct val="100000"/>
              <a:buFont typeface="+mj-lt"/>
              <a:buAutoNum type="arabicPeriod"/>
            </a:pPr>
            <a:r>
              <a:rPr lang="en-US" dirty="0">
                <a:solidFill>
                  <a:schemeClr val="bg2"/>
                </a:solidFill>
              </a:rPr>
              <a:t>The user activates the electronic mail package on the PC and enters the message via the keyboard (input device).</a:t>
            </a:r>
          </a:p>
          <a:p>
            <a:pPr marL="377190" indent="-342900" algn="just">
              <a:buClr>
                <a:schemeClr val="tx1"/>
              </a:buClr>
              <a:buSzPct val="101000"/>
              <a:buFont typeface="+mj-lt"/>
              <a:buAutoNum type="arabicPeriod"/>
            </a:pPr>
            <a:r>
              <a:rPr lang="en-US" dirty="0">
                <a:solidFill>
                  <a:schemeClr val="bg2"/>
                </a:solidFill>
              </a:rPr>
              <a:t>The character string is briefly buffered in main memory, which can be view as a sequence of bits (g) in memory. </a:t>
            </a:r>
          </a:p>
          <a:p>
            <a:pPr marL="377190" indent="-342900" algn="just">
              <a:buClr>
                <a:schemeClr val="tx1"/>
              </a:buClr>
              <a:buSzPct val="101000"/>
              <a:buFont typeface="+mj-lt"/>
              <a:buAutoNum type="arabicPeriod"/>
            </a:pPr>
            <a:r>
              <a:rPr lang="en-US" dirty="0">
                <a:solidFill>
                  <a:schemeClr val="bg2"/>
                </a:solidFill>
              </a:rPr>
              <a:t>The personal computer is connected to some transmission medium, such as a local network or a telephone line, by an I/O device (transmitter), such as a local network transceiver or a modem.</a:t>
            </a:r>
          </a:p>
          <a:p>
            <a:pPr marL="377190" indent="-342900" algn="just">
              <a:buClr>
                <a:schemeClr val="tx1"/>
              </a:buClr>
              <a:buSzPct val="101000"/>
              <a:buFont typeface="+mj-lt"/>
              <a:buAutoNum type="arabicPeriod"/>
            </a:pPr>
            <a:r>
              <a:rPr lang="en-US" dirty="0">
                <a:solidFill>
                  <a:schemeClr val="bg2"/>
                </a:solidFill>
              </a:rPr>
              <a:t>The input data are transferred to the transmitter as a sequence of voltage shifts [g(t)].</a:t>
            </a:r>
          </a:p>
          <a:p>
            <a:pPr marL="377190" indent="-342900" algn="just">
              <a:buClr>
                <a:schemeClr val="tx1"/>
              </a:buClr>
              <a:buSzPct val="101000"/>
              <a:buFont typeface="+mj-lt"/>
              <a:buAutoNum type="arabicPeriod"/>
            </a:pPr>
            <a:r>
              <a:rPr lang="en-US" dirty="0">
                <a:solidFill>
                  <a:schemeClr val="bg2"/>
                </a:solidFill>
              </a:rPr>
              <a:t>The transmitter is connected directly to the medium and converts the incoming stream [g(t)] into a signal [s(t)] suitable for transmission. </a:t>
            </a:r>
          </a:p>
        </p:txBody>
      </p:sp>
    </p:spTree>
    <p:extLst>
      <p:ext uri="{BB962C8B-B14F-4D97-AF65-F5344CB8AC3E}">
        <p14:creationId xmlns:p14="http://schemas.microsoft.com/office/powerpoint/2010/main" val="26661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0" y="1471613"/>
            <a:ext cx="8259763" cy="3954462"/>
          </a:xfrm>
        </p:spPr>
        <p:txBody>
          <a:bodyPr>
            <a:normAutofit fontScale="70000" lnSpcReduction="20000"/>
          </a:bodyPr>
          <a:lstStyle/>
          <a:p>
            <a:pPr marL="377190" indent="-342900" algn="just">
              <a:buClr>
                <a:schemeClr val="tx1"/>
              </a:buClr>
              <a:buSzPct val="100000"/>
              <a:buFont typeface="+mj-lt"/>
              <a:buAutoNum type="arabicPeriod" startAt="6"/>
            </a:pPr>
            <a:r>
              <a:rPr lang="en-US" dirty="0">
                <a:solidFill>
                  <a:schemeClr val="bg2"/>
                </a:solidFill>
              </a:rPr>
              <a:t>The transmitted signal s(t) presented to the medium is subject to a number of impairments, before it reaches the receiver. </a:t>
            </a:r>
          </a:p>
          <a:p>
            <a:pPr marL="377190" indent="-342900" algn="just">
              <a:buClr>
                <a:schemeClr val="tx1"/>
              </a:buClr>
              <a:buSzPct val="100000"/>
              <a:buFont typeface="+mj-lt"/>
              <a:buAutoNum type="arabicPeriod" startAt="6"/>
            </a:pPr>
            <a:r>
              <a:rPr lang="en-US" dirty="0">
                <a:solidFill>
                  <a:schemeClr val="bg2"/>
                </a:solidFill>
              </a:rPr>
              <a:t>Thus, the received signal r(t) may differ from s(t). </a:t>
            </a:r>
          </a:p>
          <a:p>
            <a:pPr marL="377190" indent="-342900" algn="just">
              <a:buClr>
                <a:schemeClr val="tx1"/>
              </a:buClr>
              <a:buSzPct val="100000"/>
              <a:buFont typeface="+mj-lt"/>
              <a:buAutoNum type="arabicPeriod" startAt="6"/>
            </a:pPr>
            <a:r>
              <a:rPr lang="en-US" dirty="0">
                <a:solidFill>
                  <a:schemeClr val="bg2"/>
                </a:solidFill>
              </a:rPr>
              <a:t>The receiver will attempt to estimate the original s(t), based on r(t) and its knowledge of the medium, producing a sequence of bits g’(t). </a:t>
            </a:r>
          </a:p>
          <a:p>
            <a:pPr marL="377190" indent="-342900" algn="just">
              <a:buClr>
                <a:schemeClr val="tx1"/>
              </a:buClr>
              <a:buSzPct val="100000"/>
              <a:buFont typeface="+mj-lt"/>
              <a:buAutoNum type="arabicPeriod" startAt="6"/>
            </a:pPr>
            <a:r>
              <a:rPr lang="en-US" dirty="0">
                <a:solidFill>
                  <a:schemeClr val="bg2"/>
                </a:solidFill>
              </a:rPr>
              <a:t>These bits are sent to the output personal computer (as a block of bits)</a:t>
            </a:r>
          </a:p>
          <a:p>
            <a:pPr marL="377190" indent="-342900" algn="just">
              <a:buClr>
                <a:schemeClr val="tx1"/>
              </a:buClr>
              <a:buSzPct val="100000"/>
              <a:buFont typeface="+mj-lt"/>
              <a:buAutoNum type="arabicPeriod" startAt="6"/>
            </a:pPr>
            <a:r>
              <a:rPr lang="en-US" dirty="0">
                <a:solidFill>
                  <a:schemeClr val="bg2"/>
                </a:solidFill>
              </a:rPr>
              <a:t>The destination system will attempt to determine if an error has occurred and, if so, cooperate with the source system to eventually obtain a complete, error-free block of data. </a:t>
            </a:r>
          </a:p>
          <a:p>
            <a:pPr marL="377190" indent="-342900" algn="just">
              <a:buClr>
                <a:schemeClr val="tx1"/>
              </a:buClr>
              <a:buSzPct val="100000"/>
              <a:buFont typeface="+mj-lt"/>
              <a:buAutoNum type="arabicPeriod" startAt="6"/>
            </a:pPr>
            <a:r>
              <a:rPr lang="en-US" dirty="0">
                <a:solidFill>
                  <a:schemeClr val="bg2"/>
                </a:solidFill>
              </a:rPr>
              <a:t>These data are then presented to the user via an output device, such as a printer or screen. The message (m’) as viewed by the user will usually be an exact copy of the original message (m)</a:t>
            </a:r>
          </a:p>
        </p:txBody>
      </p:sp>
    </p:spTree>
    <p:extLst>
      <p:ext uri="{BB962C8B-B14F-4D97-AF65-F5344CB8AC3E}">
        <p14:creationId xmlns:p14="http://schemas.microsoft.com/office/powerpoint/2010/main" val="149900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37755"/>
          <a:stretch>
            <a:fillRect/>
          </a:stretch>
        </p:blipFill>
        <p:spPr bwMode="auto">
          <a:xfrm>
            <a:off x="319659" y="1906068"/>
            <a:ext cx="7984509" cy="294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33600" y="5388864"/>
            <a:ext cx="4169664" cy="369332"/>
          </a:xfrm>
          <a:prstGeom prst="rect">
            <a:avLst/>
          </a:prstGeom>
          <a:noFill/>
        </p:spPr>
        <p:txBody>
          <a:bodyPr wrap="square" rtlCol="0">
            <a:spAutoFit/>
          </a:bodyPr>
          <a:lstStyle/>
          <a:p>
            <a:r>
              <a:rPr lang="en-US" dirty="0"/>
              <a:t>Figure: A Data Communications Model</a:t>
            </a:r>
          </a:p>
        </p:txBody>
      </p:sp>
    </p:spTree>
    <p:extLst>
      <p:ext uri="{BB962C8B-B14F-4D97-AF65-F5344CB8AC3E}">
        <p14:creationId xmlns:p14="http://schemas.microsoft.com/office/powerpoint/2010/main" val="8972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Representation</a:t>
            </a:r>
          </a:p>
        </p:txBody>
      </p:sp>
      <p:sp>
        <p:nvSpPr>
          <p:cNvPr id="3" name="Content Placeholder 2"/>
          <p:cNvSpPr>
            <a:spLocks noGrp="1"/>
          </p:cNvSpPr>
          <p:nvPr>
            <p:ph type="subTitle" idx="1"/>
          </p:nvPr>
        </p:nvSpPr>
        <p:spPr>
          <a:xfrm>
            <a:off x="421341" y="2227370"/>
            <a:ext cx="7754112" cy="3636981"/>
          </a:xfrm>
        </p:spPr>
        <p:txBody>
          <a:bodyPr>
            <a:normAutofit/>
          </a:bodyPr>
          <a:lstStyle/>
          <a:p>
            <a:r>
              <a:rPr lang="en-US" dirty="0">
                <a:solidFill>
                  <a:schemeClr val="bg2"/>
                </a:solidFill>
              </a:rPr>
              <a:t>A binary digit or bit has only two states, “0" and "I" and can represent only two symbols, but even  the simplest form of communication between computers requires a much larger set of symbols, e.g.</a:t>
            </a:r>
          </a:p>
          <a:p>
            <a:pPr marL="377190" indent="-342900">
              <a:buFont typeface="+mj-lt"/>
              <a:buAutoNum type="arabicPeriod"/>
            </a:pPr>
            <a:r>
              <a:rPr lang="en-US" sz="1800" dirty="0">
                <a:solidFill>
                  <a:schemeClr val="bg2"/>
                </a:solidFill>
              </a:rPr>
              <a:t>52 capital and small letters, </a:t>
            </a:r>
          </a:p>
          <a:p>
            <a:pPr marL="377190" indent="-342900">
              <a:buFont typeface="+mj-lt"/>
              <a:buAutoNum type="arabicPeriod"/>
            </a:pPr>
            <a:r>
              <a:rPr lang="en-US" sz="1800" dirty="0">
                <a:solidFill>
                  <a:schemeClr val="bg2"/>
                </a:solidFill>
              </a:rPr>
              <a:t>10 numerals from 0 to 9</a:t>
            </a:r>
          </a:p>
          <a:p>
            <a:pPr marL="377190" indent="-342900">
              <a:buFont typeface="+mj-lt"/>
              <a:buAutoNum type="arabicPeriod"/>
            </a:pPr>
            <a:r>
              <a:rPr lang="en-US" sz="1800" dirty="0">
                <a:solidFill>
                  <a:schemeClr val="bg2"/>
                </a:solidFill>
              </a:rPr>
              <a:t>punctuation marks and other special symbols, and</a:t>
            </a:r>
          </a:p>
          <a:p>
            <a:pPr marL="377190" indent="-342900">
              <a:buFont typeface="+mj-lt"/>
              <a:buAutoNum type="arabicPeriod"/>
            </a:pPr>
            <a:r>
              <a:rPr lang="en-US" sz="1800" dirty="0">
                <a:solidFill>
                  <a:schemeClr val="bg2"/>
                </a:solidFill>
              </a:rPr>
              <a:t>terminal control characters-Carriage Return (CR), Lane Feed (</a:t>
            </a:r>
            <a:r>
              <a:rPr lang="en-US" sz="1800" dirty="0" err="1">
                <a:solidFill>
                  <a:schemeClr val="bg2"/>
                </a:solidFill>
              </a:rPr>
              <a:t>Lr</a:t>
            </a:r>
            <a:r>
              <a:rPr lang="en-US" sz="1800" dirty="0">
                <a:solidFill>
                  <a:schemeClr val="bg2"/>
                </a:solidFill>
              </a:rPr>
              <a:t>). </a:t>
            </a:r>
          </a:p>
        </p:txBody>
      </p:sp>
    </p:spTree>
    <p:extLst>
      <p:ext uri="{BB962C8B-B14F-4D97-AF65-F5344CB8AC3E}">
        <p14:creationId xmlns:p14="http://schemas.microsoft.com/office/powerpoint/2010/main" val="159715243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B419B30-D58D-4D70-90A3-FC559FD23CD2}" vid="{F18B9BEC-71BC-47CF-8AB3-D67D9D2A8DDC}"/>
    </a:ext>
  </a:extLst>
</a:theme>
</file>

<file path=docProps/app.xml><?xml version="1.0" encoding="utf-8"?>
<Properties xmlns="http://schemas.openxmlformats.org/officeDocument/2006/extended-properties" xmlns:vt="http://schemas.openxmlformats.org/officeDocument/2006/docPropsVTypes">
  <Template>ThemeEEE</Template>
  <TotalTime>307</TotalTime>
  <Words>1747</Words>
  <Application>Microsoft Office PowerPoint</Application>
  <PresentationFormat>On-screen Show (4:3)</PresentationFormat>
  <Paragraphs>125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Corbel</vt:lpstr>
      <vt:lpstr>Google Sans</vt:lpstr>
      <vt:lpstr>Wingdings</vt:lpstr>
      <vt:lpstr>ThemeEEE</vt:lpstr>
      <vt:lpstr>Introduction to Data Communication</vt:lpstr>
      <vt:lpstr>Lecture Outline</vt:lpstr>
      <vt:lpstr>Characteristics of Data Communication</vt:lpstr>
      <vt:lpstr>Key Elements of Data Communication</vt:lpstr>
      <vt:lpstr>PowerPoint Presentation</vt:lpstr>
      <vt:lpstr>A Data Communications Model</vt:lpstr>
      <vt:lpstr>PowerPoint Presentation</vt:lpstr>
      <vt:lpstr>PowerPoint Presentation</vt:lpstr>
      <vt:lpstr>Data Representation</vt:lpstr>
      <vt:lpstr>PowerPoint Presentation</vt:lpstr>
      <vt:lpstr>PowerPoint Presentation</vt:lpstr>
      <vt:lpstr>PowerPoint Presentation</vt:lpstr>
      <vt:lpstr>PowerPoint Presentation</vt:lpstr>
      <vt:lpstr>Data Transmission</vt:lpstr>
      <vt:lpstr>PowerPoint Presentation</vt:lpstr>
      <vt:lpstr>PowerPoint Presentation</vt:lpstr>
      <vt:lpstr>PowerPoint Presentation</vt:lpstr>
      <vt:lpstr>PowerPoint Presentation</vt:lpstr>
      <vt:lpstr>Mode of Serial transmission </vt:lpstr>
      <vt:lpstr>PowerPoint Presentation</vt:lpstr>
      <vt:lpstr>PowerPoint Presentation</vt:lpstr>
      <vt:lpstr>PowerPoint Presentation</vt:lpstr>
      <vt:lpstr>PowerPoint Presentation</vt:lpstr>
      <vt:lpstr>Bit Rate</vt:lpstr>
      <vt:lpstr>Types of Networks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76</cp:revision>
  <dcterms:created xsi:type="dcterms:W3CDTF">2018-12-10T17:20:29Z</dcterms:created>
  <dcterms:modified xsi:type="dcterms:W3CDTF">2023-09-17T16:42:39Z</dcterms:modified>
</cp:coreProperties>
</file>