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9" r:id="rId4"/>
    <p:sldId id="270" r:id="rId5"/>
    <p:sldId id="271" r:id="rId6"/>
    <p:sldId id="272"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20" d="100"/>
          <a:sy n="120" d="100"/>
        </p:scale>
        <p:origin x="13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89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58505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10462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557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90782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25864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32981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9044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18708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2714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64195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7604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0998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0294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64259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23-9-2022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88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23-9-2022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3352169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Models</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2279958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ysClr val="windowText" lastClr="000000"/>
                          </a:solidFill>
                        </a:rPr>
                        <a:t>Lecture </a:t>
                      </a:r>
                      <a:r>
                        <a:rPr lang="en-US" dirty="0">
                          <a:solidFill>
                            <a:sysClr val="windowText" lastClr="000000"/>
                          </a:solidFill>
                        </a:rPr>
                        <a:t>No:</a:t>
                      </a:r>
                    </a:p>
                  </a:txBody>
                  <a:tcPr/>
                </a:tc>
                <a:tc>
                  <a:txBody>
                    <a:bodyPr/>
                    <a:lstStyle/>
                    <a:p>
                      <a:r>
                        <a:rPr lang="en-US" dirty="0">
                          <a:solidFill>
                            <a:sysClr val="windowText" lastClr="000000"/>
                          </a:solidFill>
                        </a:rPr>
                        <a:t>2</a:t>
                      </a:r>
                    </a:p>
                  </a:txBody>
                  <a:tcPr/>
                </a:tc>
                <a:tc>
                  <a:txBody>
                    <a:bodyPr/>
                    <a:lstStyle/>
                    <a:p>
                      <a:r>
                        <a:rPr lang="en-US" dirty="0">
                          <a:solidFill>
                            <a:sysClr val="windowText" lastClr="000000"/>
                          </a:solidFill>
                        </a:rPr>
                        <a:t>Week No:</a:t>
                      </a:r>
                    </a:p>
                  </a:txBody>
                  <a:tcPr/>
                </a:tc>
                <a:tc>
                  <a:txBody>
                    <a:bodyPr/>
                    <a:lstStyle/>
                    <a:p>
                      <a:r>
                        <a:rPr lang="en-US" dirty="0">
                          <a:solidFill>
                            <a:sysClr val="windowText" lastClr="000000"/>
                          </a:solidFill>
                        </a:rPr>
                        <a:t>2</a:t>
                      </a:r>
                    </a:p>
                  </a:txBody>
                  <a:tcPr/>
                </a:tc>
                <a:tc>
                  <a:txBody>
                    <a:bodyPr/>
                    <a:lstStyle/>
                    <a:p>
                      <a:r>
                        <a:rPr lang="en-US" dirty="0">
                          <a:solidFill>
                            <a:sysClr val="windowText" lastClr="000000"/>
                          </a:solidFill>
                        </a:rPr>
                        <a:t>Semester:</a:t>
                      </a:r>
                    </a:p>
                  </a:txBody>
                  <a:tcPr/>
                </a:tc>
                <a:tc>
                  <a:txBody>
                    <a:bodyPr/>
                    <a:lstStyle/>
                    <a:p>
                      <a:endParaRPr lang="en-US" dirty="0">
                        <a:solidFill>
                          <a:sysClr val="windowText" lastClr="000000"/>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ysClr val="windowText" lastClr="000000"/>
                          </a:solidFill>
                          <a:effectLst/>
                          <a:uLnTx/>
                          <a:uFillTx/>
                          <a:latin typeface="+mn-lt"/>
                          <a:ea typeface="+mn-ea"/>
                          <a:cs typeface="+mn-cs"/>
                        </a:rPr>
                        <a:t>Lecturer:</a:t>
                      </a:r>
                    </a:p>
                  </a:txBody>
                  <a:tcPr/>
                </a:tc>
                <a:tc gridSpan="5">
                  <a:txBody>
                    <a:bodyPr/>
                    <a:lstStyle/>
                    <a:p>
                      <a:endParaRPr lang="en-US" i="1" dirty="0">
                        <a:solidFill>
                          <a:sysClr val="windowText" lastClr="000000"/>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a:p>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84C78-FC1E-4BAE-8BC5-BFE5A2B7B9E6}"/>
              </a:ext>
            </a:extLst>
          </p:cNvPr>
          <p:cNvSpPr txBox="1"/>
          <p:nvPr/>
        </p:nvSpPr>
        <p:spPr>
          <a:xfrm>
            <a:off x="727612" y="668420"/>
            <a:ext cx="5001065" cy="769441"/>
          </a:xfrm>
          <a:prstGeom prst="rect">
            <a:avLst/>
          </a:prstGeom>
          <a:noFill/>
        </p:spPr>
        <p:txBody>
          <a:bodyPr wrap="square" rtlCol="0">
            <a:spAutoFit/>
          </a:bodyPr>
          <a:lstStyle/>
          <a:p>
            <a:r>
              <a:rPr lang="en-US" sz="4300" b="1" i="1" dirty="0"/>
              <a:t>Transport Layer</a:t>
            </a:r>
          </a:p>
        </p:txBody>
      </p:sp>
      <p:sp>
        <p:nvSpPr>
          <p:cNvPr id="3" name="Rectangle 3">
            <a:extLst>
              <a:ext uri="{FF2B5EF4-FFF2-40B4-BE49-F238E27FC236}">
                <a16:creationId xmlns:a16="http://schemas.microsoft.com/office/drawing/2014/main" id="{DF15CCD5-CC76-4DBD-BDE2-2A67A3D7D120}"/>
              </a:ext>
            </a:extLst>
          </p:cNvPr>
          <p:cNvSpPr txBox="1">
            <a:spLocks noChangeArrowheads="1"/>
          </p:cNvSpPr>
          <p:nvPr/>
        </p:nvSpPr>
        <p:spPr>
          <a:xfrm>
            <a:off x="680754" y="1878494"/>
            <a:ext cx="7678055" cy="3663565"/>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Purpose of this layer is to provide a reliable mechanism for the exchange of data between two processes in different computers.</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Ensures that the data units are delivered error free.</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Ensures that data units are delivered in sequence.</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Ensures that there is no loss or duplication of data units.</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Provides connectionless or connection-oriented service.</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Provides for the connection management.</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Multiplex  multiple connection over a single channel.</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Protocols-TCP(Transmission control protocol) and UDP-(User Datagram protocol)</a:t>
            </a:r>
          </a:p>
        </p:txBody>
      </p:sp>
    </p:spTree>
    <p:extLst>
      <p:ext uri="{BB962C8B-B14F-4D97-AF65-F5344CB8AC3E}">
        <p14:creationId xmlns:p14="http://schemas.microsoft.com/office/powerpoint/2010/main" val="94736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BAFC3-7FED-4265-9194-CC02EF9FA36F}"/>
              </a:ext>
            </a:extLst>
          </p:cNvPr>
          <p:cNvSpPr txBox="1"/>
          <p:nvPr/>
        </p:nvSpPr>
        <p:spPr>
          <a:xfrm>
            <a:off x="770207" y="675250"/>
            <a:ext cx="4298750" cy="769441"/>
          </a:xfrm>
          <a:prstGeom prst="rect">
            <a:avLst/>
          </a:prstGeom>
          <a:noFill/>
        </p:spPr>
        <p:txBody>
          <a:bodyPr wrap="square" rtlCol="0">
            <a:spAutoFit/>
          </a:bodyPr>
          <a:lstStyle/>
          <a:p>
            <a:r>
              <a:rPr lang="en-US" sz="4300" b="1" i="1" dirty="0"/>
              <a:t>Network Layer</a:t>
            </a:r>
          </a:p>
        </p:txBody>
      </p:sp>
      <p:sp>
        <p:nvSpPr>
          <p:cNvPr id="4" name="Rectangle 3">
            <a:extLst>
              <a:ext uri="{FF2B5EF4-FFF2-40B4-BE49-F238E27FC236}">
                <a16:creationId xmlns:a16="http://schemas.microsoft.com/office/drawing/2014/main" id="{C320D637-BE66-4A93-BDF2-EB2E2F479B5F}"/>
              </a:ext>
            </a:extLst>
          </p:cNvPr>
          <p:cNvSpPr/>
          <p:nvPr/>
        </p:nvSpPr>
        <p:spPr>
          <a:xfrm>
            <a:off x="228600" y="1832836"/>
            <a:ext cx="8338931" cy="3046988"/>
          </a:xfrm>
          <a:prstGeom prst="rect">
            <a:avLst/>
          </a:prstGeom>
        </p:spPr>
        <p:txBody>
          <a:bodyPr wrap="square">
            <a:spAutoFit/>
          </a:bodyPr>
          <a:lstStyle/>
          <a:p>
            <a:pPr marL="342900" indent="-342900" algn="just">
              <a:buFont typeface="Wingdings" panose="05000000000000000000" pitchFamily="2" charset="2"/>
              <a:buChar char="q"/>
            </a:pPr>
            <a:r>
              <a:rPr lang="en-US" sz="2400" b="1" dirty="0">
                <a:solidFill>
                  <a:sysClr val="windowText" lastClr="000000"/>
                </a:solidFill>
                <a:latin typeface="Times New Roman" panose="02020603050405020304" pitchFamily="18" charset="0"/>
                <a:cs typeface="Times New Roman" panose="02020603050405020304" pitchFamily="18" charset="0"/>
              </a:rPr>
              <a:t>Routing</a:t>
            </a:r>
            <a:r>
              <a:rPr lang="en-US" sz="2400" dirty="0">
                <a:solidFill>
                  <a:sysClr val="windowText" lastClr="000000"/>
                </a:solidFill>
                <a:latin typeface="Times New Roman" panose="02020603050405020304" pitchFamily="18" charset="0"/>
                <a:cs typeface="Times New Roman" panose="02020603050405020304" pitchFamily="18" charset="0"/>
              </a:rPr>
              <a:t>: The network layer protocols determine which route is suitable from source to destination. This function of network layer is known as routing.</a:t>
            </a:r>
          </a:p>
          <a:p>
            <a:pPr marL="342900" indent="-342900" algn="just">
              <a:buFont typeface="Wingdings" panose="05000000000000000000" pitchFamily="2" charset="2"/>
              <a:buChar char="q"/>
            </a:pPr>
            <a:r>
              <a:rPr lang="en-US" sz="2400" b="1" dirty="0">
                <a:solidFill>
                  <a:sysClr val="windowText" lastClr="000000"/>
                </a:solidFill>
                <a:latin typeface="Times New Roman" panose="02020603050405020304" pitchFamily="18" charset="0"/>
                <a:cs typeface="Times New Roman" panose="02020603050405020304" pitchFamily="18" charset="0"/>
              </a:rPr>
              <a:t>Logical Addressing</a:t>
            </a:r>
            <a:r>
              <a:rPr lang="en-US" sz="2400" dirty="0">
                <a:solidFill>
                  <a:sysClr val="windowText" lastClr="000000"/>
                </a:solidFill>
                <a:latin typeface="Times New Roman" panose="02020603050405020304" pitchFamily="18" charset="0"/>
                <a:cs typeface="Times New Roman" panose="02020603050405020304" pitchFamily="18" charset="0"/>
              </a:rPr>
              <a:t>: In order to identify each device on internetwork uniquely, network layer defines an addressing scheme. The sender &amp; receiver’s IP address are placed in the header by network layer. Such an address distinguishes each device uniquely and universally.</a:t>
            </a:r>
          </a:p>
        </p:txBody>
      </p:sp>
    </p:spTree>
    <p:extLst>
      <p:ext uri="{BB962C8B-B14F-4D97-AF65-F5344CB8AC3E}">
        <p14:creationId xmlns:p14="http://schemas.microsoft.com/office/powerpoint/2010/main" val="273167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95F24-225D-4AB6-B1A3-372CE4A130C5}"/>
              </a:ext>
            </a:extLst>
          </p:cNvPr>
          <p:cNvSpPr txBox="1"/>
          <p:nvPr/>
        </p:nvSpPr>
        <p:spPr>
          <a:xfrm>
            <a:off x="770209" y="688506"/>
            <a:ext cx="4298750" cy="70173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Data Link Layer</a:t>
            </a:r>
          </a:p>
        </p:txBody>
      </p:sp>
      <p:sp>
        <p:nvSpPr>
          <p:cNvPr id="4" name="Rectangle 3">
            <a:extLst>
              <a:ext uri="{FF2B5EF4-FFF2-40B4-BE49-F238E27FC236}">
                <a16:creationId xmlns:a16="http://schemas.microsoft.com/office/drawing/2014/main" id="{EE250762-B584-4600-83D8-3416D7EFC84A}"/>
              </a:ext>
            </a:extLst>
          </p:cNvPr>
          <p:cNvSpPr/>
          <p:nvPr/>
        </p:nvSpPr>
        <p:spPr>
          <a:xfrm>
            <a:off x="90559" y="1476094"/>
            <a:ext cx="8415131" cy="3985706"/>
          </a:xfrm>
          <a:prstGeom prst="rect">
            <a:avLst/>
          </a:prstGeom>
        </p:spPr>
        <p:txBody>
          <a:bodyPr wrap="square">
            <a:spAutoFit/>
          </a:bodyPr>
          <a:lstStyle/>
          <a:p>
            <a:pPr marL="342900" indent="-342900" algn="just" defTabSz="457200">
              <a:buFont typeface="Wingdings" panose="05000000000000000000" pitchFamily="2" charset="2"/>
              <a:buChar char="q"/>
            </a:pPr>
            <a:r>
              <a:rPr lang="en-US" sz="2300" dirty="0">
                <a:solidFill>
                  <a:prstClr val="black"/>
                </a:solidFill>
                <a:latin typeface="Times New Roman" panose="02020603050405020304" pitchFamily="18" charset="0"/>
                <a:cs typeface="Times New Roman" panose="02020603050405020304" pitchFamily="18" charset="0"/>
              </a:rPr>
              <a:t>The data link layer is responsible for the node to node delivery of the message. The main function of this layer is to make sure data transfer is error free from one node to another, over the physical layer. The data link layer is divided into two sub-layers -  </a:t>
            </a:r>
          </a:p>
          <a:p>
            <a:pPr marL="457200" indent="-457200" algn="just" defTabSz="457200">
              <a:buFont typeface="+mj-lt"/>
              <a:buAutoNum type="arabicPeriod"/>
            </a:pPr>
            <a:r>
              <a:rPr lang="en-US" sz="2300" dirty="0">
                <a:solidFill>
                  <a:prstClr val="black"/>
                </a:solidFill>
                <a:latin typeface="Times New Roman" panose="02020603050405020304" pitchFamily="18" charset="0"/>
                <a:cs typeface="Times New Roman" panose="02020603050405020304" pitchFamily="18" charset="0"/>
              </a:rPr>
              <a:t>Media Access Control (MAC) </a:t>
            </a:r>
          </a:p>
          <a:p>
            <a:pPr marL="457200" indent="-457200" algn="just" defTabSz="457200">
              <a:buFont typeface="+mj-lt"/>
              <a:buAutoNum type="arabicPeriod"/>
            </a:pPr>
            <a:r>
              <a:rPr lang="en-US" sz="2300" dirty="0">
                <a:solidFill>
                  <a:prstClr val="black"/>
                </a:solidFill>
                <a:latin typeface="Times New Roman" panose="02020603050405020304" pitchFamily="18" charset="0"/>
                <a:cs typeface="Times New Roman" panose="02020603050405020304" pitchFamily="18" charset="0"/>
              </a:rPr>
              <a:t>Logical Link Control (LLC).</a:t>
            </a:r>
          </a:p>
          <a:p>
            <a:pPr marL="342900" indent="-342900" algn="just" defTabSz="457200">
              <a:buFont typeface="Wingdings" panose="05000000000000000000" pitchFamily="2" charset="2"/>
              <a:buChar char="q"/>
            </a:pPr>
            <a:r>
              <a:rPr lang="en-US" sz="2300" dirty="0">
                <a:solidFill>
                  <a:prstClr val="black"/>
                </a:solidFill>
                <a:latin typeface="Times New Roman" panose="02020603050405020304" pitchFamily="18" charset="0"/>
                <a:cs typeface="Times New Roman" panose="02020603050405020304" pitchFamily="18" charset="0"/>
              </a:rPr>
              <a:t>Mac is lower sub-layer, and it defines the way about the media access transfer, such as CSMA / CD /CA (Carrier Sense Multiple Access /Collision Detection /Collision Avoidance)</a:t>
            </a:r>
          </a:p>
          <a:p>
            <a:pPr marL="342900" indent="-342900" algn="just" defTabSz="457200">
              <a:buFont typeface="Wingdings" panose="05000000000000000000" pitchFamily="2" charset="2"/>
              <a:buChar char="q"/>
            </a:pPr>
            <a:r>
              <a:rPr lang="en-US" sz="2300" dirty="0">
                <a:solidFill>
                  <a:prstClr val="black"/>
                </a:solidFill>
                <a:latin typeface="Times New Roman" panose="02020603050405020304" pitchFamily="18" charset="0"/>
                <a:cs typeface="Times New Roman" panose="02020603050405020304" pitchFamily="18" charset="0"/>
              </a:rPr>
              <a:t>LLC controls the synchronization, flow control, and error checking functions of the data link layer</a:t>
            </a:r>
          </a:p>
        </p:txBody>
      </p:sp>
    </p:spTree>
    <p:extLst>
      <p:ext uri="{BB962C8B-B14F-4D97-AF65-F5344CB8AC3E}">
        <p14:creationId xmlns:p14="http://schemas.microsoft.com/office/powerpoint/2010/main" val="132909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250762-B584-4600-83D8-3416D7EFC84A}"/>
              </a:ext>
            </a:extLst>
          </p:cNvPr>
          <p:cNvSpPr/>
          <p:nvPr/>
        </p:nvSpPr>
        <p:spPr>
          <a:xfrm>
            <a:off x="381000" y="1797761"/>
            <a:ext cx="7977809" cy="3785652"/>
          </a:xfrm>
          <a:prstGeom prst="rect">
            <a:avLst/>
          </a:prstGeom>
        </p:spPr>
        <p:txBody>
          <a:bodyPr wrap="square">
            <a:spAutoFit/>
          </a:bodyPr>
          <a:lstStyle/>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Framing</a:t>
            </a:r>
            <a:r>
              <a:rPr lang="en-US" sz="2400" dirty="0">
                <a:solidFill>
                  <a:prstClr val="black"/>
                </a:solidFill>
                <a:latin typeface="Times New Roman" panose="02020603050405020304" pitchFamily="18" charset="0"/>
                <a:cs typeface="Times New Roman" panose="02020603050405020304" pitchFamily="18" charset="0"/>
              </a:rPr>
              <a:t>: The data link layer divides the stream of bits received from the network layer into manageable data units called frames.</a:t>
            </a:r>
          </a:p>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Physical addressing</a:t>
            </a:r>
            <a:r>
              <a:rPr lang="en-US" sz="2400" dirty="0">
                <a:solidFill>
                  <a:prstClr val="black"/>
                </a:solidFill>
                <a:latin typeface="Times New Roman" panose="02020603050405020304" pitchFamily="18" charset="0"/>
                <a:cs typeface="Times New Roman" panose="02020603050405020304" pitchFamily="18" charset="0"/>
              </a:rPr>
              <a:t>: The Data Link layer adds a header to the frame in order to define physical address of the sender or receiver of the frame.</a:t>
            </a:r>
          </a:p>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Flow control</a:t>
            </a:r>
            <a:r>
              <a:rPr lang="en-US" sz="2400" dirty="0">
                <a:solidFill>
                  <a:prstClr val="black"/>
                </a:solidFill>
                <a:latin typeface="Times New Roman" panose="02020603050405020304" pitchFamily="18" charset="0"/>
                <a:cs typeface="Times New Roman" panose="02020603050405020304" pitchFamily="18" charset="0"/>
              </a:rPr>
              <a:t>: If the rate at which the data are absorbed by the receiver is less than the rate at which data are produced in the sender, the data link layer imposes a flow control mechanism to avoid overwhelming the receiver.</a:t>
            </a:r>
          </a:p>
        </p:txBody>
      </p:sp>
      <p:sp>
        <p:nvSpPr>
          <p:cNvPr id="6" name="TextBox 5">
            <a:extLst>
              <a:ext uri="{FF2B5EF4-FFF2-40B4-BE49-F238E27FC236}">
                <a16:creationId xmlns:a16="http://schemas.microsoft.com/office/drawing/2014/main" id="{4EFD3039-37E3-463E-A9E9-5F53FCCB2059}"/>
              </a:ext>
            </a:extLst>
          </p:cNvPr>
          <p:cNvSpPr txBox="1"/>
          <p:nvPr/>
        </p:nvSpPr>
        <p:spPr>
          <a:xfrm>
            <a:off x="228600" y="675251"/>
            <a:ext cx="8686800" cy="68788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Services of Data-Link Layer </a:t>
            </a:r>
          </a:p>
        </p:txBody>
      </p:sp>
    </p:spTree>
    <p:extLst>
      <p:ext uri="{BB962C8B-B14F-4D97-AF65-F5344CB8AC3E}">
        <p14:creationId xmlns:p14="http://schemas.microsoft.com/office/powerpoint/2010/main" val="24406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250762-B584-4600-83D8-3416D7EFC84A}"/>
              </a:ext>
            </a:extLst>
          </p:cNvPr>
          <p:cNvSpPr/>
          <p:nvPr/>
        </p:nvSpPr>
        <p:spPr>
          <a:xfrm>
            <a:off x="609600" y="1758005"/>
            <a:ext cx="7749209" cy="3785652"/>
          </a:xfrm>
          <a:prstGeom prst="rect">
            <a:avLst/>
          </a:prstGeom>
        </p:spPr>
        <p:txBody>
          <a:bodyPr wrap="square">
            <a:spAutoFit/>
          </a:bodyPr>
          <a:lstStyle/>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Error control</a:t>
            </a:r>
            <a:r>
              <a:rPr lang="en-US" sz="2400" dirty="0">
                <a:solidFill>
                  <a:prstClr val="black"/>
                </a:solidFill>
                <a:latin typeface="Times New Roman" panose="02020603050405020304" pitchFamily="18" charset="0"/>
                <a:cs typeface="Times New Roman" panose="02020603050405020304" pitchFamily="18" charset="0"/>
              </a:rPr>
              <a:t>: The data link layer adds reliability to the physical layer by adding mechanisms to detect and retransmit damaged or lost frames. It also uses a mechanism to recognize duplicate frames. Error control is normally achieved through a trailer added to the end of the frame.</a:t>
            </a:r>
          </a:p>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Access control</a:t>
            </a:r>
            <a:r>
              <a:rPr lang="en-US" sz="2400" dirty="0">
                <a:solidFill>
                  <a:prstClr val="black"/>
                </a:solidFill>
                <a:latin typeface="Times New Roman" panose="02020603050405020304" pitchFamily="18" charset="0"/>
                <a:cs typeface="Times New Roman" panose="02020603050405020304" pitchFamily="18" charset="0"/>
              </a:rPr>
              <a:t>: When two or more devices are connected to the same link, data link layer protocols are necessary to determine which device has control over the link at any given time.</a:t>
            </a:r>
          </a:p>
        </p:txBody>
      </p:sp>
      <p:sp>
        <p:nvSpPr>
          <p:cNvPr id="6" name="TextBox 5">
            <a:extLst>
              <a:ext uri="{FF2B5EF4-FFF2-40B4-BE49-F238E27FC236}">
                <a16:creationId xmlns:a16="http://schemas.microsoft.com/office/drawing/2014/main" id="{4EFD3039-37E3-463E-A9E9-5F53FCCB2059}"/>
              </a:ext>
            </a:extLst>
          </p:cNvPr>
          <p:cNvSpPr txBox="1"/>
          <p:nvPr/>
        </p:nvSpPr>
        <p:spPr>
          <a:xfrm>
            <a:off x="228600" y="474577"/>
            <a:ext cx="8338931" cy="1283428"/>
          </a:xfrm>
          <a:prstGeom prst="rect">
            <a:avLst/>
          </a:prstGeom>
          <a:noFill/>
        </p:spPr>
        <p:txBody>
          <a:bodyPr wrap="square" rtlCol="0">
            <a:spAutoFit/>
          </a:bodyPr>
          <a:lstStyle/>
          <a:p>
            <a:pPr>
              <a:lnSpc>
                <a:spcPct val="90000"/>
              </a:lnSpc>
              <a:spcBef>
                <a:spcPct val="0"/>
              </a:spcBef>
            </a:pPr>
            <a:r>
              <a:rPr lang="en-US" sz="4300" b="1" i="1" dirty="0"/>
              <a:t>Services of Data-Link Layer </a:t>
            </a:r>
          </a:p>
          <a:p>
            <a:pPr>
              <a:lnSpc>
                <a:spcPct val="90000"/>
              </a:lnSpc>
              <a:spcBef>
                <a:spcPct val="0"/>
              </a:spcBef>
            </a:pPr>
            <a:r>
              <a:rPr lang="en-US" sz="4300" b="1" i="1" dirty="0">
                <a:latin typeface="+mj-lt"/>
                <a:ea typeface="+mj-ea"/>
                <a:cs typeface="+mj-cs"/>
              </a:rPr>
              <a:t>Contd.</a:t>
            </a:r>
          </a:p>
        </p:txBody>
      </p:sp>
    </p:spTree>
    <p:extLst>
      <p:ext uri="{BB962C8B-B14F-4D97-AF65-F5344CB8AC3E}">
        <p14:creationId xmlns:p14="http://schemas.microsoft.com/office/powerpoint/2010/main" val="330290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0F662AEC-18F3-4AF9-9576-45D92B21E4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82602" y="1618155"/>
            <a:ext cx="8178800" cy="36216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E6296879-0864-4D7D-90D0-954A4A4D5726}"/>
              </a:ext>
            </a:extLst>
          </p:cNvPr>
          <p:cNvSpPr/>
          <p:nvPr/>
        </p:nvSpPr>
        <p:spPr>
          <a:xfrm>
            <a:off x="2371750" y="5393400"/>
            <a:ext cx="4738668" cy="1200329"/>
          </a:xfrm>
          <a:prstGeom prst="rect">
            <a:avLst/>
          </a:prstGeom>
        </p:spPr>
        <p:txBody>
          <a:bodyPr wrap="square">
            <a:spAutoFit/>
          </a:bodyPr>
          <a:lstStyle/>
          <a:p>
            <a:pPr algn="ctr" defTabSz="457200"/>
            <a:r>
              <a:rPr lang="en-US" sz="2400" dirty="0">
                <a:solidFill>
                  <a:prstClr val="black"/>
                </a:solidFill>
                <a:latin typeface="Times New Roman" panose="02020603050405020304" pitchFamily="18" charset="0"/>
              </a:rPr>
              <a:t>The data link layer is responsible for moving frames from one hop (node) to the next</a:t>
            </a:r>
            <a:endParaRPr lang="en-US" sz="2400" dirty="0">
              <a:solidFill>
                <a:prstClr val="black"/>
              </a:solidFill>
            </a:endParaRPr>
          </a:p>
        </p:txBody>
      </p:sp>
      <p:sp>
        <p:nvSpPr>
          <p:cNvPr id="2" name="Rectangle 1"/>
          <p:cNvSpPr/>
          <p:nvPr/>
        </p:nvSpPr>
        <p:spPr>
          <a:xfrm>
            <a:off x="482602" y="457200"/>
            <a:ext cx="6282489" cy="687881"/>
          </a:xfrm>
          <a:prstGeom prst="rect">
            <a:avLst/>
          </a:prstGeom>
        </p:spPr>
        <p:txBody>
          <a:bodyPr wrap="none">
            <a:spAutoFit/>
          </a:bodyPr>
          <a:lstStyle/>
          <a:p>
            <a:pPr>
              <a:lnSpc>
                <a:spcPct val="90000"/>
              </a:lnSpc>
              <a:spcBef>
                <a:spcPct val="0"/>
              </a:spcBef>
            </a:pPr>
            <a:r>
              <a:rPr lang="en-US" sz="4300" b="1" i="1" dirty="0"/>
              <a:t>Data Link Layer - Frame</a:t>
            </a:r>
          </a:p>
        </p:txBody>
      </p:sp>
    </p:spTree>
    <p:extLst>
      <p:ext uri="{BB962C8B-B14F-4D97-AF65-F5344CB8AC3E}">
        <p14:creationId xmlns:p14="http://schemas.microsoft.com/office/powerpoint/2010/main" val="196326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BBAAE-880A-49A6-8108-CEE0BDD07D56}"/>
              </a:ext>
            </a:extLst>
          </p:cNvPr>
          <p:cNvSpPr txBox="1"/>
          <p:nvPr/>
        </p:nvSpPr>
        <p:spPr>
          <a:xfrm>
            <a:off x="295575" y="671635"/>
            <a:ext cx="4298750" cy="70173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Physical Layer</a:t>
            </a:r>
          </a:p>
        </p:txBody>
      </p:sp>
      <p:sp>
        <p:nvSpPr>
          <p:cNvPr id="4" name="Rectangle 3">
            <a:extLst>
              <a:ext uri="{FF2B5EF4-FFF2-40B4-BE49-F238E27FC236}">
                <a16:creationId xmlns:a16="http://schemas.microsoft.com/office/drawing/2014/main" id="{E587C5EA-6B3D-456F-88A2-AE0F66174D56}"/>
              </a:ext>
            </a:extLst>
          </p:cNvPr>
          <p:cNvSpPr/>
          <p:nvPr/>
        </p:nvSpPr>
        <p:spPr>
          <a:xfrm>
            <a:off x="295575" y="1624190"/>
            <a:ext cx="8480678" cy="4154984"/>
          </a:xfrm>
          <a:prstGeom prst="rect">
            <a:avLst/>
          </a:prstGeom>
        </p:spPr>
        <p:txBody>
          <a:bodyPr wrap="square">
            <a:spAutoFit/>
          </a:bodyPr>
          <a:lstStyle/>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Bit synchronization</a:t>
            </a:r>
            <a:r>
              <a:rPr lang="en-US" sz="2200" dirty="0">
                <a:solidFill>
                  <a:prstClr val="black"/>
                </a:solidFill>
                <a:latin typeface="Times New Roman" panose="02020603050405020304" pitchFamily="18" charset="0"/>
                <a:cs typeface="Times New Roman" panose="02020603050405020304" pitchFamily="18" charset="0"/>
              </a:rPr>
              <a:t>: The physical layer provides the synchronization of the bits by providing a clock. This clock controls both sender and receiver thus providing synchronization at bit level.</a:t>
            </a:r>
          </a:p>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Bit rate control</a:t>
            </a:r>
            <a:r>
              <a:rPr lang="en-US" sz="2200" dirty="0">
                <a:solidFill>
                  <a:prstClr val="black"/>
                </a:solidFill>
                <a:latin typeface="Times New Roman" panose="02020603050405020304" pitchFamily="18" charset="0"/>
                <a:cs typeface="Times New Roman" panose="02020603050405020304" pitchFamily="18" charset="0"/>
              </a:rPr>
              <a:t>: The Physical layer also defines the transmission rate i.e. the number of bits sent per second.</a:t>
            </a:r>
          </a:p>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Physical topologies</a:t>
            </a:r>
            <a:r>
              <a:rPr lang="en-US" sz="2200" dirty="0">
                <a:solidFill>
                  <a:prstClr val="black"/>
                </a:solidFill>
                <a:latin typeface="Times New Roman" panose="02020603050405020304" pitchFamily="18" charset="0"/>
                <a:cs typeface="Times New Roman" panose="02020603050405020304" pitchFamily="18" charset="0"/>
              </a:rPr>
              <a:t>: Physical layer specifies the way in which the different, devices/nodes are arranged in a network i.e. bus, star or mesh topology.</a:t>
            </a:r>
          </a:p>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Transmission mode</a:t>
            </a:r>
            <a:r>
              <a:rPr lang="en-US" sz="2200" dirty="0">
                <a:solidFill>
                  <a:prstClr val="black"/>
                </a:solidFill>
                <a:latin typeface="Times New Roman" panose="02020603050405020304" pitchFamily="18" charset="0"/>
                <a:cs typeface="Times New Roman" panose="02020603050405020304" pitchFamily="18" charset="0"/>
              </a:rPr>
              <a:t>: Physical layer also defines the way in which the data flows between the two connected devices. The various transmission modes possible are: Simplex, half-duplex and full-duplex.</a:t>
            </a:r>
          </a:p>
        </p:txBody>
      </p:sp>
    </p:spTree>
    <p:extLst>
      <p:ext uri="{BB962C8B-B14F-4D97-AF65-F5344CB8AC3E}">
        <p14:creationId xmlns:p14="http://schemas.microsoft.com/office/powerpoint/2010/main" val="418178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2D7E7-D176-401E-AA29-6AF1439E4E9A}"/>
              </a:ext>
            </a:extLst>
          </p:cNvPr>
          <p:cNvSpPr txBox="1"/>
          <p:nvPr/>
        </p:nvSpPr>
        <p:spPr>
          <a:xfrm>
            <a:off x="508000" y="613320"/>
            <a:ext cx="8242853" cy="769441"/>
          </a:xfrm>
          <a:prstGeom prst="rect">
            <a:avLst/>
          </a:prstGeom>
          <a:noFill/>
        </p:spPr>
        <p:txBody>
          <a:bodyPr wrap="square" rtlCol="0">
            <a:spAutoFit/>
          </a:bodyPr>
          <a:lstStyle/>
          <a:p>
            <a:r>
              <a:rPr lang="en-US" sz="4300" b="1" i="1" dirty="0">
                <a:solidFill>
                  <a:schemeClr val="bg1"/>
                </a:solidFill>
              </a:rPr>
              <a:t>Introduction</a:t>
            </a:r>
            <a:r>
              <a:rPr lang="en-US" sz="4400" b="1" dirty="0">
                <a:solidFill>
                  <a:schemeClr val="bg1"/>
                </a:solidFill>
                <a:latin typeface="Times New Roman" panose="02020603050405020304" pitchFamily="18" charset="0"/>
                <a:cs typeface="Times New Roman" panose="02020603050405020304" pitchFamily="18" charset="0"/>
              </a:rPr>
              <a:t> </a:t>
            </a:r>
            <a:r>
              <a:rPr lang="en-US" sz="4300" b="1" i="1" dirty="0">
                <a:solidFill>
                  <a:schemeClr val="bg1"/>
                </a:solidFill>
              </a:rPr>
              <a:t>to TCP/IP Model</a:t>
            </a:r>
          </a:p>
        </p:txBody>
      </p:sp>
      <p:sp>
        <p:nvSpPr>
          <p:cNvPr id="4" name="Rectangle 3">
            <a:extLst>
              <a:ext uri="{FF2B5EF4-FFF2-40B4-BE49-F238E27FC236}">
                <a16:creationId xmlns:a16="http://schemas.microsoft.com/office/drawing/2014/main" id="{8FC42947-869F-40A2-B41C-3820CCD98DFA}"/>
              </a:ext>
            </a:extLst>
          </p:cNvPr>
          <p:cNvSpPr/>
          <p:nvPr/>
        </p:nvSpPr>
        <p:spPr>
          <a:xfrm>
            <a:off x="668606" y="2071994"/>
            <a:ext cx="7379881"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The Internet Protocol Suite (commonly known as TCP/IP) is the set of communications protocols used for the Internet and other similar networks. </a:t>
            </a:r>
          </a:p>
          <a:p>
            <a:pPr marL="342900"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It is named from two of the most important protocols in it: </a:t>
            </a:r>
          </a:p>
          <a:p>
            <a:pPr marL="800100" lvl="1"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the Transmission Control Protocol (TCP) and</a:t>
            </a:r>
          </a:p>
          <a:p>
            <a:pPr marL="800100" lvl="1"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the Internet Protocol (IP), which were the first two networking protocols defined in this standard.</a:t>
            </a:r>
          </a:p>
        </p:txBody>
      </p:sp>
    </p:spTree>
    <p:extLst>
      <p:ext uri="{BB962C8B-B14F-4D97-AF65-F5344CB8AC3E}">
        <p14:creationId xmlns:p14="http://schemas.microsoft.com/office/powerpoint/2010/main" val="3122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2B659-5FB6-4D94-9484-B964695C4349}"/>
              </a:ext>
            </a:extLst>
          </p:cNvPr>
          <p:cNvSpPr txBox="1"/>
          <p:nvPr/>
        </p:nvSpPr>
        <p:spPr>
          <a:xfrm>
            <a:off x="381000" y="450273"/>
            <a:ext cx="7797324" cy="1323439"/>
          </a:xfrm>
          <a:prstGeom prst="rect">
            <a:avLst/>
          </a:prstGeom>
          <a:noFill/>
        </p:spPr>
        <p:txBody>
          <a:bodyPr wrap="square" rtlCol="0">
            <a:spAutoFit/>
          </a:bodyPr>
          <a:lstStyle/>
          <a:p>
            <a:r>
              <a:rPr lang="en-US" sz="4000" b="1" i="1" dirty="0"/>
              <a:t>TCP/IP Model in relation to OSI Model:</a:t>
            </a:r>
          </a:p>
        </p:txBody>
      </p:sp>
      <p:pic>
        <p:nvPicPr>
          <p:cNvPr id="1026" name="Picture 2" descr="Image result for osi and tcp ip mode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45145" y="1867746"/>
            <a:ext cx="4388741" cy="479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37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300" i="1" dirty="0">
                <a:latin typeface="+mn-lt"/>
                <a:ea typeface="+mn-ea"/>
                <a:cs typeface="+mn-cs"/>
              </a:rPr>
              <a:t>Data Encapsulation</a:t>
            </a:r>
          </a:p>
        </p:txBody>
      </p:sp>
      <p:sp>
        <p:nvSpPr>
          <p:cNvPr id="3" name="Content Placeholder 2"/>
          <p:cNvSpPr>
            <a:spLocks noGrp="1"/>
          </p:cNvSpPr>
          <p:nvPr>
            <p:ph type="subTitle" idx="1"/>
          </p:nvPr>
        </p:nvSpPr>
        <p:spPr>
          <a:xfrm>
            <a:off x="421340" y="2142027"/>
            <a:ext cx="7919095" cy="4027864"/>
          </a:xfrm>
        </p:spPr>
        <p:txBody>
          <a:bodyPr>
            <a:normAutofit fontScale="85000" lnSpcReduction="20000"/>
          </a:bodyPr>
          <a:lstStyle/>
          <a:p>
            <a:pPr marL="45720" indent="0" algn="just">
              <a:buNone/>
            </a:pPr>
            <a:r>
              <a:rPr lang="en-US" sz="2400" dirty="0">
                <a:solidFill>
                  <a:schemeClr val="bg2"/>
                </a:solidFill>
                <a:latin typeface="Times New Roman" panose="02020603050405020304" pitchFamily="18" charset="0"/>
                <a:cs typeface="Times New Roman" panose="02020603050405020304" pitchFamily="18" charset="0"/>
              </a:rPr>
              <a:t>The term encapsulation is used to describe a process of adding headers and trailers around some data. This process can be explained with the four-layer TCP/IP model, with each step describing the role of the layer.  </a:t>
            </a:r>
          </a:p>
          <a:p>
            <a:pPr marL="45720" indent="0" algn="just">
              <a:buNone/>
            </a:pPr>
            <a:r>
              <a:rPr lang="en-US" sz="2400" dirty="0">
                <a:solidFill>
                  <a:schemeClr val="bg2"/>
                </a:solidFill>
                <a:latin typeface="Times New Roman" panose="02020603050405020304" pitchFamily="18" charset="0"/>
                <a:cs typeface="Times New Roman" panose="02020603050405020304" pitchFamily="18" charset="0"/>
              </a:rPr>
              <a:t>For example, here is what happens when you send an email using your favorite email program (such as Outlook or </a:t>
            </a:r>
            <a:r>
              <a:rPr lang="en-US" sz="2400" dirty="0" err="1">
                <a:solidFill>
                  <a:schemeClr val="bg2"/>
                </a:solidFill>
                <a:latin typeface="Times New Roman" panose="02020603050405020304" pitchFamily="18" charset="0"/>
                <a:cs typeface="Times New Roman" panose="02020603050405020304" pitchFamily="18" charset="0"/>
              </a:rPr>
              <a:t>gmail</a:t>
            </a:r>
            <a:r>
              <a:rPr lang="en-US" sz="2400" dirty="0">
                <a:solidFill>
                  <a:schemeClr val="bg2"/>
                </a:solidFill>
                <a:latin typeface="Times New Roman" panose="02020603050405020304" pitchFamily="18" charset="0"/>
                <a:cs typeface="Times New Roman" panose="02020603050405020304" pitchFamily="18" charset="0"/>
              </a:rPr>
              <a:t>):</a:t>
            </a:r>
          </a:p>
          <a:p>
            <a:pPr marL="502920" indent="-457200" algn="just">
              <a:buFont typeface="+mj-lt"/>
              <a:buAutoNum type="arabicPeriod"/>
            </a:pPr>
            <a:r>
              <a:rPr lang="en-US" sz="2400" dirty="0">
                <a:solidFill>
                  <a:schemeClr val="bg2"/>
                </a:solidFill>
                <a:latin typeface="Times New Roman" panose="02020603050405020304" pitchFamily="18" charset="0"/>
                <a:cs typeface="Times New Roman" panose="02020603050405020304" pitchFamily="18" charset="0"/>
              </a:rPr>
              <a:t>The email is sent from the Application layer to the Transport layer.</a:t>
            </a:r>
          </a:p>
          <a:p>
            <a:pPr marL="502920" indent="-457200" algn="just">
              <a:buFont typeface="+mj-lt"/>
              <a:buAutoNum type="arabicPeriod"/>
            </a:pPr>
            <a:r>
              <a:rPr lang="en-US" sz="2400" dirty="0">
                <a:solidFill>
                  <a:schemeClr val="bg2"/>
                </a:solidFill>
                <a:latin typeface="Times New Roman" panose="02020603050405020304" pitchFamily="18" charset="0"/>
                <a:cs typeface="Times New Roman" panose="02020603050405020304" pitchFamily="18" charset="0"/>
              </a:rPr>
              <a:t>The Transport layer encapsulates the data and adds its own header with its own information, such as which port will be used and passes the data to the Internet layer</a:t>
            </a:r>
          </a:p>
          <a:p>
            <a:pPr marL="502920" indent="-457200" algn="just">
              <a:buFont typeface="+mj-lt"/>
              <a:buAutoNum type="arabicPeriod"/>
            </a:pPr>
            <a:r>
              <a:rPr lang="en-US" sz="2400" dirty="0">
                <a:solidFill>
                  <a:schemeClr val="bg2"/>
                </a:solidFill>
                <a:latin typeface="Times New Roman" panose="02020603050405020304" pitchFamily="18" charset="0"/>
                <a:cs typeface="Times New Roman" panose="02020603050405020304" pitchFamily="18" charset="0"/>
              </a:rPr>
              <a:t>The Internet layer encapsulates the received data and adds its own header, usually with information about the source and destination IP addresses. The Internet layer than passes the data to the Network Access layer</a:t>
            </a:r>
          </a:p>
          <a:p>
            <a:pPr marL="502920" indent="-457200" algn="just">
              <a:buFont typeface="+mj-lt"/>
              <a:buAutoNum type="arabicPeriod"/>
            </a:pPr>
            <a:r>
              <a:rPr lang="en-US" sz="2400" dirty="0">
                <a:solidFill>
                  <a:schemeClr val="bg2"/>
                </a:solidFill>
                <a:latin typeface="Times New Roman" panose="02020603050405020304" pitchFamily="18" charset="0"/>
                <a:cs typeface="Times New Roman" panose="02020603050405020304" pitchFamily="18" charset="0"/>
              </a:rPr>
              <a:t>The Network Access layer is the only layer that adds both a header and a trailer. The data is then sent through a physical network link.</a:t>
            </a:r>
          </a:p>
        </p:txBody>
      </p:sp>
    </p:spTree>
    <p:extLst>
      <p:ext uri="{BB962C8B-B14F-4D97-AF65-F5344CB8AC3E}">
        <p14:creationId xmlns:p14="http://schemas.microsoft.com/office/powerpoint/2010/main" val="104435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ysClr val="windowText" lastClr="000000"/>
                </a:solidFill>
              </a:rPr>
              <a:t>Layered Tasks</a:t>
            </a:r>
          </a:p>
          <a:p>
            <a:pPr marL="342900" indent="-342900">
              <a:buAutoNum type="arabicPeriod"/>
            </a:pPr>
            <a:r>
              <a:rPr lang="en-US" sz="2400" dirty="0">
                <a:solidFill>
                  <a:sysClr val="windowText" lastClr="000000"/>
                </a:solidFill>
              </a:rPr>
              <a:t>Introduction to OSI Model</a:t>
            </a:r>
          </a:p>
          <a:p>
            <a:pPr marL="342900" indent="-342900">
              <a:buAutoNum type="arabicPeriod"/>
            </a:pPr>
            <a:r>
              <a:rPr lang="en-US" sz="2400" dirty="0">
                <a:solidFill>
                  <a:sysClr val="windowText" lastClr="000000"/>
                </a:solidFill>
              </a:rPr>
              <a:t>Introduction to TCP/IP Model</a:t>
            </a:r>
          </a:p>
          <a:p>
            <a:pPr marL="342900" indent="-342900">
              <a:buAutoNum type="arabicPeriod"/>
            </a:pPr>
            <a:r>
              <a:rPr lang="en-US" sz="2400" dirty="0">
                <a:solidFill>
                  <a:sysClr val="windowText" lastClr="000000"/>
                </a:solidFill>
              </a:rPr>
              <a:t>Data Encapsulation</a:t>
            </a:r>
          </a:p>
          <a:p>
            <a:pPr marL="342900" indent="-342900">
              <a:buAutoNum type="arabicPeriod"/>
            </a:pPr>
            <a:endParaRPr lang="en-US" sz="2400" dirty="0">
              <a:solidFill>
                <a:sysClr val="windowText" lastClr="000000"/>
              </a:solidFill>
            </a:endParaRPr>
          </a:p>
          <a:p>
            <a:pPr marL="342900" indent="-342900">
              <a:buAutoNum type="arabicPeriod"/>
            </a:pPr>
            <a:endParaRPr lang="en-US" sz="2400" dirty="0">
              <a:solidFill>
                <a:sysClr val="windowText" lastClr="000000"/>
              </a:solidFill>
            </a:endParaRPr>
          </a:p>
          <a:p>
            <a:pPr marL="342900" indent="-342900">
              <a:buAutoNum type="arabicPeriod"/>
            </a:pPr>
            <a:endParaRPr lang="en-US" dirty="0">
              <a:solidFill>
                <a:sysClr val="windowText" lastClr="000000"/>
              </a:solidFill>
            </a:endParaRPr>
          </a:p>
          <a:p>
            <a:pPr marL="342900" indent="-342900">
              <a:buAutoNum type="arabicPeriod"/>
            </a:pPr>
            <a:endParaRPr lang="en-US" dirty="0">
              <a:solidFill>
                <a:sysClr val="windowText" lastClr="000000"/>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4491" y="848871"/>
            <a:ext cx="5881254" cy="3880275"/>
          </a:xfrm>
          <a:prstGeom prst="rect">
            <a:avLst/>
          </a:prstGeom>
        </p:spPr>
      </p:pic>
      <p:sp>
        <p:nvSpPr>
          <p:cNvPr id="3" name="TextBox 2"/>
          <p:cNvSpPr txBox="1"/>
          <p:nvPr/>
        </p:nvSpPr>
        <p:spPr>
          <a:xfrm>
            <a:off x="2770909" y="4729024"/>
            <a:ext cx="2678618" cy="369332"/>
          </a:xfrm>
          <a:prstGeom prst="rect">
            <a:avLst/>
          </a:prstGeom>
          <a:noFill/>
        </p:spPr>
        <p:txBody>
          <a:bodyPr wrap="none" rtlCol="0">
            <a:spAutoFit/>
          </a:bodyPr>
          <a:lstStyle/>
          <a:p>
            <a:r>
              <a:rPr lang="en-US" dirty="0"/>
              <a:t>Figure: Data Encapsulation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56" y="5322394"/>
            <a:ext cx="8683625" cy="533400"/>
          </a:xfrm>
          <a:prstGeom prst="rect">
            <a:avLst/>
          </a:prstGeom>
        </p:spPr>
      </p:pic>
    </p:spTree>
    <p:extLst>
      <p:ext uri="{BB962C8B-B14F-4D97-AF65-F5344CB8AC3E}">
        <p14:creationId xmlns:p14="http://schemas.microsoft.com/office/powerpoint/2010/main" val="124002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806945" cy="923330"/>
          </a:xfrm>
          <a:prstGeom prst="rect">
            <a:avLst/>
          </a:prstGeom>
          <a:noFill/>
        </p:spPr>
        <p:txBody>
          <a:bodyPr wrap="none" rtlCol="0">
            <a:spAutoFit/>
          </a:bodyPr>
          <a:lstStyle/>
          <a:p>
            <a:pPr marL="342900" lvl="0" indent="-342900">
              <a:buAutoNum type="arabicPeriod"/>
            </a:pPr>
            <a:r>
              <a:rPr lang="en-US" dirty="0" err="1">
                <a:solidFill>
                  <a:schemeClr val="bg2"/>
                </a:solidFill>
              </a:rPr>
              <a:t>Forouzan</a:t>
            </a:r>
            <a:r>
              <a:rPr lang="en-US" dirty="0">
                <a:solidFill>
                  <a:schemeClr val="bg2"/>
                </a:solidFill>
              </a:rPr>
              <a:t>, B. A. "Data Communication and Networking. Tata McGraw." (2005).</a:t>
            </a:r>
          </a:p>
          <a:p>
            <a:pPr marL="342900" lvl="0" indent="-342900">
              <a:buAutoNum type="arabicPeriod"/>
            </a:pPr>
            <a:endParaRPr lang="en-US" dirty="0">
              <a:solidFill>
                <a:schemeClr val="bg2"/>
              </a:solidFill>
            </a:endParaRPr>
          </a:p>
          <a:p>
            <a:endParaRPr lang="en-FI" dirty="0">
              <a:solidFill>
                <a:schemeClr val="bg2"/>
              </a:solidFill>
            </a:endParaRPr>
          </a:p>
        </p:txBody>
      </p:sp>
    </p:spTree>
    <p:extLst>
      <p:ext uri="{BB962C8B-B14F-4D97-AF65-F5344CB8AC3E}">
        <p14:creationId xmlns:p14="http://schemas.microsoft.com/office/powerpoint/2010/main" val="4105265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273914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300" b="1" i="1" dirty="0"/>
              <a:t>Layered Tasks</a:t>
            </a:r>
          </a:p>
        </p:txBody>
      </p:sp>
      <p:sp>
        <p:nvSpPr>
          <p:cNvPr id="3" name="Content Placeholder 2"/>
          <p:cNvSpPr>
            <a:spLocks noGrp="1"/>
          </p:cNvSpPr>
          <p:nvPr>
            <p:ph type="subTitle" idx="1"/>
          </p:nvPr>
        </p:nvSpPr>
        <p:spPr>
          <a:xfrm>
            <a:off x="291477" y="2092992"/>
            <a:ext cx="4843942" cy="2208300"/>
          </a:xfrm>
        </p:spPr>
        <p:txBody>
          <a:bodyPr>
            <a:normAutofit/>
          </a:bodyPr>
          <a:lstStyle/>
          <a:p>
            <a:r>
              <a:rPr lang="en-US" dirty="0">
                <a:solidFill>
                  <a:sysClr val="windowText" lastClr="000000"/>
                </a:solidFill>
              </a:rPr>
              <a:t>We use the concept of layers in our daily life. As an example, let us consider two friends who communicate through postal mail The process of sending a letter to a friend would be complex if there were no services available from the post office.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135419" y="2242890"/>
            <a:ext cx="3814617" cy="3977061"/>
          </a:xfrm>
          <a:prstGeom prst="rect">
            <a:avLst/>
          </a:prstGeom>
        </p:spPr>
      </p:pic>
      <p:sp>
        <p:nvSpPr>
          <p:cNvPr id="5" name="TextBox 4"/>
          <p:cNvSpPr txBox="1"/>
          <p:nvPr/>
        </p:nvSpPr>
        <p:spPr>
          <a:xfrm>
            <a:off x="2638452" y="5811742"/>
            <a:ext cx="4288353" cy="369332"/>
          </a:xfrm>
          <a:prstGeom prst="rect">
            <a:avLst/>
          </a:prstGeom>
          <a:noFill/>
        </p:spPr>
        <p:txBody>
          <a:bodyPr wrap="none" rtlCol="0">
            <a:spAutoFit/>
          </a:bodyPr>
          <a:lstStyle/>
          <a:p>
            <a:pPr defTabSz="457200"/>
            <a:r>
              <a:rPr lang="en-US" b="1" i="1" dirty="0">
                <a:solidFill>
                  <a:prstClr val="black"/>
                </a:solidFill>
              </a:rPr>
              <a:t>Fig: Tasks involved in sending a letter</a:t>
            </a:r>
            <a:endParaRPr lang="en-US" b="1" dirty="0">
              <a:solidFill>
                <a:prstClr val="black"/>
              </a:solidFill>
            </a:endParaRPr>
          </a:p>
        </p:txBody>
      </p:sp>
    </p:spTree>
    <p:extLst>
      <p:ext uri="{BB962C8B-B14F-4D97-AF65-F5344CB8AC3E}">
        <p14:creationId xmlns:p14="http://schemas.microsoft.com/office/powerpoint/2010/main" val="392031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0BED1A-E9CD-46E2-9462-8B7B3FC747BF}"/>
              </a:ext>
            </a:extLst>
          </p:cNvPr>
          <p:cNvSpPr/>
          <p:nvPr/>
        </p:nvSpPr>
        <p:spPr>
          <a:xfrm>
            <a:off x="567397" y="1755752"/>
            <a:ext cx="8000134" cy="4401205"/>
          </a:xfrm>
          <a:prstGeom prst="rect">
            <a:avLst/>
          </a:prstGeom>
        </p:spPr>
        <p:txBody>
          <a:bodyPr wrap="square">
            <a:spAutoFit/>
          </a:bodyPr>
          <a:lstStyle/>
          <a:p>
            <a:pPr algn="just" defTabSz="457200"/>
            <a:r>
              <a:rPr lang="en-US" sz="2000" b="1" u="sng" dirty="0">
                <a:solidFill>
                  <a:prstClr val="black"/>
                </a:solidFill>
                <a:latin typeface="Times New Roman" panose="02020603050405020304" pitchFamily="18" charset="0"/>
                <a:cs typeface="Times New Roman" panose="02020603050405020304" pitchFamily="18" charset="0"/>
              </a:rPr>
              <a:t>Troubleshooting</a:t>
            </a:r>
            <a:r>
              <a:rPr lang="en-US" sz="2000" u="sng" dirty="0">
                <a:solidFill>
                  <a:prstClr val="black"/>
                </a:solidFill>
                <a:latin typeface="Times New Roman" panose="02020603050405020304" pitchFamily="18" charset="0"/>
                <a:cs typeface="Times New Roman" panose="02020603050405020304" pitchFamily="18" charset="0"/>
              </a:rPr>
              <a:t>:</a:t>
            </a:r>
            <a:r>
              <a:rPr lang="en-US" sz="2000" dirty="0">
                <a:solidFill>
                  <a:prstClr val="black"/>
                </a:solidFill>
                <a:latin typeface="Times New Roman" panose="02020603050405020304" pitchFamily="18" charset="0"/>
                <a:cs typeface="Times New Roman" panose="02020603050405020304" pitchFamily="18" charset="0"/>
              </a:rPr>
              <a:t> The protocols, actions, and data contained in each layer of the model relate only to the purpose of that layer. This enables troubleshooting efforts to be pinpointed on the layer that carries out the suspected cause of the problem.</a:t>
            </a:r>
          </a:p>
          <a:p>
            <a:pPr algn="just" defTabSz="457200"/>
            <a:br>
              <a:rPr lang="en-US" sz="2000" dirty="0">
                <a:solidFill>
                  <a:prstClr val="black"/>
                </a:solidFill>
                <a:latin typeface="Times New Roman" panose="02020603050405020304" pitchFamily="18" charset="0"/>
                <a:cs typeface="Times New Roman" panose="02020603050405020304" pitchFamily="18" charset="0"/>
              </a:rPr>
            </a:br>
            <a:r>
              <a:rPr lang="en-US" sz="2000" b="1" u="sng" dirty="0">
                <a:solidFill>
                  <a:prstClr val="black"/>
                </a:solidFill>
                <a:latin typeface="Times New Roman" panose="02020603050405020304" pitchFamily="18" charset="0"/>
                <a:cs typeface="Times New Roman" panose="02020603050405020304" pitchFamily="18" charset="0"/>
              </a:rPr>
              <a:t>Standards</a:t>
            </a:r>
            <a:r>
              <a:rPr lang="en-US" sz="2000" u="sng" dirty="0">
                <a:solidFill>
                  <a:prstClr val="black"/>
                </a:solidFill>
                <a:latin typeface="Times New Roman" panose="02020603050405020304" pitchFamily="18" charset="0"/>
                <a:cs typeface="Times New Roman" panose="02020603050405020304" pitchFamily="18" charset="0"/>
              </a:rPr>
              <a:t>:</a:t>
            </a:r>
            <a:r>
              <a:rPr lang="en-US" sz="2000" dirty="0">
                <a:solidFill>
                  <a:prstClr val="black"/>
                </a:solidFill>
                <a:latin typeface="Times New Roman" panose="02020603050405020304" pitchFamily="18" charset="0"/>
                <a:cs typeface="Times New Roman" panose="02020603050405020304" pitchFamily="18" charset="0"/>
              </a:rPr>
              <a:t> Probably the most important reason for using a layered model is that it establishes a prescribed guideline for interoperability between the various vendors developing products that perform different data communications tasks. </a:t>
            </a:r>
          </a:p>
          <a:p>
            <a:pPr algn="just" defTabSz="457200"/>
            <a:endParaRPr lang="en-US" sz="2000" dirty="0">
              <a:solidFill>
                <a:prstClr val="black"/>
              </a:solidFill>
              <a:latin typeface="Times New Roman" panose="02020603050405020304" pitchFamily="18" charset="0"/>
              <a:cs typeface="Times New Roman" panose="02020603050405020304" pitchFamily="18" charset="0"/>
            </a:endParaRPr>
          </a:p>
          <a:p>
            <a:pPr algn="just" defTabSz="457200"/>
            <a:r>
              <a:rPr lang="en-US" sz="2000" b="1" u="sng" dirty="0">
                <a:solidFill>
                  <a:prstClr val="black"/>
                </a:solidFill>
                <a:latin typeface="Times New Roman" panose="02020603050405020304" pitchFamily="18" charset="0"/>
                <a:cs typeface="Times New Roman" panose="02020603050405020304" pitchFamily="18" charset="0"/>
              </a:rPr>
              <a:t>Change:</a:t>
            </a:r>
            <a:r>
              <a:rPr lang="en-US" sz="2000" b="1" dirty="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When changes are made to one layer, the impact on the other layers is minimized. If the model consists of a single, all-encompassing layer, any change affects the entire model.</a:t>
            </a:r>
          </a:p>
          <a:p>
            <a:pPr algn="just" defTabSz="457200"/>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16EC62-B88E-403F-B6FA-145867C343B3}"/>
              </a:ext>
            </a:extLst>
          </p:cNvPr>
          <p:cNvSpPr txBox="1"/>
          <p:nvPr/>
        </p:nvSpPr>
        <p:spPr>
          <a:xfrm>
            <a:off x="567397" y="786255"/>
            <a:ext cx="7444258" cy="646331"/>
          </a:xfrm>
          <a:prstGeom prst="rect">
            <a:avLst/>
          </a:prstGeom>
          <a:noFill/>
        </p:spPr>
        <p:txBody>
          <a:bodyPr wrap="square" rtlCol="0">
            <a:spAutoFit/>
          </a:bodyPr>
          <a:lstStyle/>
          <a:p>
            <a:pPr>
              <a:lnSpc>
                <a:spcPct val="90000"/>
              </a:lnSpc>
              <a:spcBef>
                <a:spcPct val="0"/>
              </a:spcBef>
            </a:pPr>
            <a:r>
              <a:rPr lang="en-US" sz="4000" b="1" dirty="0">
                <a:latin typeface="+mj-lt"/>
                <a:ea typeface="+mj-ea"/>
                <a:cs typeface="+mj-cs"/>
              </a:rPr>
              <a:t>Importance of Layering</a:t>
            </a:r>
          </a:p>
        </p:txBody>
      </p:sp>
    </p:spTree>
    <p:extLst>
      <p:ext uri="{BB962C8B-B14F-4D97-AF65-F5344CB8AC3E}">
        <p14:creationId xmlns:p14="http://schemas.microsoft.com/office/powerpoint/2010/main" val="267894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EC64E-01D1-49F2-83F3-E63852F46878}"/>
              </a:ext>
            </a:extLst>
          </p:cNvPr>
          <p:cNvSpPr txBox="1"/>
          <p:nvPr/>
        </p:nvSpPr>
        <p:spPr>
          <a:xfrm>
            <a:off x="770207" y="675252"/>
            <a:ext cx="7588601" cy="68788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Introduction to OSI Model</a:t>
            </a:r>
          </a:p>
        </p:txBody>
      </p:sp>
      <p:sp>
        <p:nvSpPr>
          <p:cNvPr id="3" name="Content Placeholder 2">
            <a:extLst>
              <a:ext uri="{FF2B5EF4-FFF2-40B4-BE49-F238E27FC236}">
                <a16:creationId xmlns:a16="http://schemas.microsoft.com/office/drawing/2014/main" id="{C3DB0148-F22C-4E85-986E-2ED4F1CE1210}"/>
              </a:ext>
            </a:extLst>
          </p:cNvPr>
          <p:cNvSpPr txBox="1">
            <a:spLocks/>
          </p:cNvSpPr>
          <p:nvPr/>
        </p:nvSpPr>
        <p:spPr>
          <a:xfrm>
            <a:off x="228600" y="1995055"/>
            <a:ext cx="8686800" cy="46343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q"/>
            </a:pPr>
            <a:r>
              <a:rPr lang="en-US" altLang="zh-TW" sz="2200" dirty="0">
                <a:solidFill>
                  <a:prstClr val="black"/>
                </a:solidFill>
                <a:latin typeface="Times New Roman" panose="02020603050405020304" pitchFamily="18" charset="0"/>
                <a:cs typeface="Times New Roman" panose="02020603050405020304" pitchFamily="18" charset="0"/>
              </a:rPr>
              <a:t> The </a:t>
            </a:r>
            <a:r>
              <a:rPr lang="en-US" altLang="zh-TW" sz="2200" b="1" dirty="0">
                <a:solidFill>
                  <a:prstClr val="black"/>
                </a:solidFill>
                <a:latin typeface="Times New Roman" panose="02020603050405020304" pitchFamily="18" charset="0"/>
                <a:cs typeface="Times New Roman" panose="02020603050405020304" pitchFamily="18" charset="0"/>
              </a:rPr>
              <a:t>Open System Interconnection Reference Model</a:t>
            </a:r>
            <a:r>
              <a:rPr lang="en-US" altLang="zh-TW" sz="2200" dirty="0">
                <a:solidFill>
                  <a:prstClr val="black"/>
                </a:solidFill>
                <a:latin typeface="Times New Roman" panose="02020603050405020304" pitchFamily="18" charset="0"/>
                <a:cs typeface="Times New Roman" panose="02020603050405020304" pitchFamily="18" charset="0"/>
              </a:rPr>
              <a:t> (OSI Reference Model or </a:t>
            </a:r>
            <a:r>
              <a:rPr lang="en-US" altLang="zh-TW" sz="2200" b="1" dirty="0">
                <a:solidFill>
                  <a:prstClr val="black"/>
                </a:solidFill>
                <a:latin typeface="Times New Roman" panose="02020603050405020304" pitchFamily="18" charset="0"/>
                <a:cs typeface="Times New Roman" panose="02020603050405020304" pitchFamily="18" charset="0"/>
              </a:rPr>
              <a:t>OSI Model</a:t>
            </a:r>
            <a:r>
              <a:rPr lang="en-US" altLang="zh-TW" sz="2200" dirty="0">
                <a:solidFill>
                  <a:prstClr val="black"/>
                </a:solidFill>
                <a:latin typeface="Times New Roman" panose="02020603050405020304" pitchFamily="18" charset="0"/>
                <a:cs typeface="Times New Roman" panose="02020603050405020304" pitchFamily="18" charset="0"/>
              </a:rPr>
              <a:t>) is an abstract description for layered communications and computer network protocol design. </a:t>
            </a:r>
          </a:p>
          <a:p>
            <a:pPr marL="342900" indent="-342900" algn="just">
              <a:buFont typeface="Wingdings" panose="05000000000000000000" pitchFamily="2" charset="2"/>
              <a:buChar char="q"/>
            </a:pPr>
            <a:r>
              <a:rPr lang="en-US" altLang="zh-TW" sz="2200" dirty="0">
                <a:solidFill>
                  <a:prstClr val="black"/>
                </a:solidFill>
                <a:latin typeface="Times New Roman" panose="02020603050405020304" pitchFamily="18" charset="0"/>
                <a:cs typeface="Times New Roman" panose="02020603050405020304" pitchFamily="18" charset="0"/>
              </a:rPr>
              <a:t>It divides network architecture into seven layers which, from top to bottom, are the Application, Presentation, Session, Transport, Network, Data Link, and Physical Layers. It is therefore often referred to as the </a:t>
            </a:r>
            <a:r>
              <a:rPr lang="en-US" altLang="zh-TW" sz="2200" b="1" dirty="0">
                <a:solidFill>
                  <a:prstClr val="black"/>
                </a:solidFill>
                <a:latin typeface="Times New Roman" panose="02020603050405020304" pitchFamily="18" charset="0"/>
                <a:cs typeface="Times New Roman" panose="02020603050405020304" pitchFamily="18" charset="0"/>
              </a:rPr>
              <a:t>OSI Seven Layer Model</a:t>
            </a:r>
            <a:r>
              <a:rPr lang="en-US" altLang="zh-TW" sz="2200" dirty="0">
                <a:solidFill>
                  <a:prstClr val="black"/>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US" sz="2200" dirty="0">
                <a:solidFill>
                  <a:prstClr val="black"/>
                </a:solidFill>
                <a:latin typeface="Times New Roman" panose="02020603050405020304" pitchFamily="18" charset="0"/>
                <a:cs typeface="Times New Roman" panose="02020603050405020304" pitchFamily="18" charset="0"/>
              </a:rPr>
              <a:t>In 1978, the International Standards Organization (ISO) began to develop its OSI framework architecture.</a:t>
            </a:r>
          </a:p>
          <a:p>
            <a:pPr marL="342900" indent="-342900" algn="just">
              <a:buFont typeface="Wingdings" panose="05000000000000000000" pitchFamily="2" charset="2"/>
              <a:buChar char="q"/>
            </a:pPr>
            <a:endParaRPr lang="en-US" altLang="zh-TW" sz="22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altLang="zh-TW" sz="22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zh-TW" altLang="en-US" sz="2200" dirty="0">
              <a:solidFill>
                <a:prstClr val="black"/>
              </a:solidFill>
              <a:latin typeface="Times New Roman" panose="02020603050405020304" pitchFamily="18" charset="0"/>
              <a:cs typeface="Times New Roman" panose="02020603050405020304" pitchFamily="18" charset="0"/>
            </a:endParaRPr>
          </a:p>
        </p:txBody>
      </p:sp>
      <p:pic>
        <p:nvPicPr>
          <p:cNvPr id="5" name="Picture 4" descr="http://authorstream.s3.amazonaws.com/content/1379932_634691475833008750.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7929"/>
          <a:stretch/>
        </p:blipFill>
        <p:spPr bwMode="auto">
          <a:xfrm>
            <a:off x="2355272" y="4992034"/>
            <a:ext cx="1424365" cy="13114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allaboutimages.files.wordpress.com/2014/10/iso-log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91709" y="5053954"/>
            <a:ext cx="2561992" cy="12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7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4DB80-3DBA-423D-8614-C7AC274D3874}"/>
              </a:ext>
            </a:extLst>
          </p:cNvPr>
          <p:cNvSpPr txBox="1"/>
          <p:nvPr/>
        </p:nvSpPr>
        <p:spPr>
          <a:xfrm>
            <a:off x="457200" y="537120"/>
            <a:ext cx="7901609" cy="70173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Introduction to OSI Model</a:t>
            </a:r>
          </a:p>
        </p:txBody>
      </p:sp>
      <p:graphicFrame>
        <p:nvGraphicFramePr>
          <p:cNvPr id="3" name="Content Placeholder 4">
            <a:extLst>
              <a:ext uri="{FF2B5EF4-FFF2-40B4-BE49-F238E27FC236}">
                <a16:creationId xmlns:a16="http://schemas.microsoft.com/office/drawing/2014/main" id="{97FB4B07-ED94-4981-8F1C-3B184F9C66B5}"/>
              </a:ext>
            </a:extLst>
          </p:cNvPr>
          <p:cNvGraphicFramePr>
            <a:graphicFrameLocks/>
          </p:cNvGraphicFramePr>
          <p:nvPr>
            <p:extLst>
              <p:ext uri="{D42A27DB-BD31-4B8C-83A1-F6EECF244321}">
                <p14:modId xmlns:p14="http://schemas.microsoft.com/office/powerpoint/2010/main" val="319818008"/>
              </p:ext>
            </p:extLst>
          </p:nvPr>
        </p:nvGraphicFramePr>
        <p:xfrm>
          <a:off x="1923473" y="1447801"/>
          <a:ext cx="4191000" cy="5082307"/>
        </p:xfrm>
        <a:graphic>
          <a:graphicData uri="http://schemas.openxmlformats.org/drawingml/2006/table">
            <a:tbl>
              <a:tblPr firstRow="1" bandRow="1">
                <a:tableStyleId>{5C22544A-7EE6-4342-B048-85BDC9FD1C3A}</a:tableStyleId>
              </a:tblPr>
              <a:tblGrid>
                <a:gridCol w="1519698">
                  <a:extLst>
                    <a:ext uri="{9D8B030D-6E8A-4147-A177-3AD203B41FA5}">
                      <a16:colId xmlns:a16="http://schemas.microsoft.com/office/drawing/2014/main" val="20001"/>
                    </a:ext>
                  </a:extLst>
                </a:gridCol>
                <a:gridCol w="2671302">
                  <a:extLst>
                    <a:ext uri="{9D8B030D-6E8A-4147-A177-3AD203B41FA5}">
                      <a16:colId xmlns:a16="http://schemas.microsoft.com/office/drawing/2014/main" val="20002"/>
                    </a:ext>
                  </a:extLst>
                </a:gridCol>
              </a:tblGrid>
              <a:tr h="449437">
                <a:tc gridSpan="2">
                  <a:txBody>
                    <a:bodyPr/>
                    <a:lstStyle/>
                    <a:p>
                      <a:pPr algn="ctr"/>
                      <a:r>
                        <a:rPr kumimoji="0" lang="en-US" altLang="zh-TW" sz="2000" b="1" i="0" kern="1200" dirty="0">
                          <a:solidFill>
                            <a:sysClr val="windowText" lastClr="000000"/>
                          </a:solidFill>
                          <a:latin typeface="Times New Roman" panose="02020603050405020304" pitchFamily="18" charset="0"/>
                          <a:ea typeface="+mn-ea"/>
                          <a:cs typeface="Times New Roman" panose="02020603050405020304" pitchFamily="18" charset="0"/>
                        </a:rPr>
                        <a:t>OSI Model</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solidFill>
                      <a:schemeClr val="accent5">
                        <a:lumMod val="20000"/>
                        <a:lumOff val="80000"/>
                      </a:schemeClr>
                    </a:solidFill>
                  </a:tcPr>
                </a:tc>
                <a:tc hMerge="1">
                  <a:txBody>
                    <a:bodyPr/>
                    <a:lstStyle/>
                    <a:p>
                      <a:endParaRPr lang="zh-TW" altLang="en-US" dirty="0"/>
                    </a:p>
                  </a:txBody>
                  <a:tcPr/>
                </a:tc>
                <a:extLst>
                  <a:ext uri="{0D108BD9-81ED-4DB2-BD59-A6C34878D82A}">
                    <a16:rowId xmlns:a16="http://schemas.microsoft.com/office/drawing/2014/main" val="10000"/>
                  </a:ext>
                </a:extLst>
              </a:tr>
              <a:tr h="449437">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Data unit</a:t>
                      </a:r>
                    </a:p>
                  </a:txBody>
                  <a:tcPr marL="68579" marR="68579" marT="45723" marB="45723" anchor="ctr"/>
                </a:tc>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Layer</a:t>
                      </a:r>
                    </a:p>
                  </a:txBody>
                  <a:tcPr marL="68579" marR="68579" marT="45723" marB="45723" anchor="ctr"/>
                </a:tc>
                <a:extLst>
                  <a:ext uri="{0D108BD9-81ED-4DB2-BD59-A6C34878D82A}">
                    <a16:rowId xmlns:a16="http://schemas.microsoft.com/office/drawing/2014/main" val="10001"/>
                  </a:ext>
                </a:extLst>
              </a:tr>
              <a:tr h="414888">
                <a:tc rowSpan="3">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Data</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7. Application</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2"/>
                  </a:ext>
                </a:extLst>
              </a:tr>
              <a:tr h="726055">
                <a:tc vMerge="1">
                  <a:txBody>
                    <a:bodyPr/>
                    <a:lstStyle/>
                    <a:p>
                      <a:endParaRPr lang="zh-TW" altLang="en-US" dirty="0"/>
                    </a:p>
                  </a:txBody>
                  <a:tcPr/>
                </a:tc>
                <a:tc>
                  <a:txBody>
                    <a:bodyPr/>
                    <a:lstStyle/>
                    <a:p>
                      <a:r>
                        <a:rPr lang="en-US" altLang="zh-TW" dirty="0">
                          <a:solidFill>
                            <a:sysClr val="windowText" lastClr="000000"/>
                          </a:solidFill>
                        </a:rPr>
                        <a:t>6. Presentation</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3"/>
                  </a:ext>
                </a:extLst>
              </a:tr>
              <a:tr h="414888">
                <a:tc vMerge="1">
                  <a:txBody>
                    <a:bodyPr/>
                    <a:lstStyle/>
                    <a:p>
                      <a:endParaRPr lang="zh-TW" altLang="en-US" dirty="0"/>
                    </a:p>
                  </a:txBody>
                  <a:tcPr/>
                </a:tc>
                <a:tc>
                  <a:txBody>
                    <a:bodyPr/>
                    <a:lstStyle/>
                    <a:p>
                      <a:r>
                        <a:rPr lang="en-US" altLang="zh-TW" dirty="0">
                          <a:solidFill>
                            <a:sysClr val="windowText" lastClr="000000"/>
                          </a:solidFill>
                        </a:rPr>
                        <a:t>5. Session</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4"/>
                  </a:ext>
                </a:extLst>
              </a:tr>
              <a:tr h="726055">
                <a:tc>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Segments</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4. Transport</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5"/>
                  </a:ext>
                </a:extLst>
              </a:tr>
              <a:tr h="726055">
                <a:tc>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Packet</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3. Network</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6"/>
                  </a:ext>
                </a:extLst>
              </a:tr>
              <a:tr h="449437">
                <a:tc>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Frame</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2. Data Link</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7"/>
                  </a:ext>
                </a:extLst>
              </a:tr>
              <a:tr h="726055">
                <a:tc>
                  <a:txBody>
                    <a:bodyPr/>
                    <a:lstStyle/>
                    <a:p>
                      <a:r>
                        <a:rPr lang="en-US" altLang="zh-TW" sz="2000" dirty="0">
                          <a:solidFill>
                            <a:sysClr val="windowText" lastClr="000000"/>
                          </a:solidFill>
                          <a:latin typeface="Times New Roman" panose="02020603050405020304" pitchFamily="18" charset="0"/>
                          <a:cs typeface="Times New Roman" panose="02020603050405020304" pitchFamily="18" charset="0"/>
                        </a:rPr>
                        <a:t>Bit</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1. </a:t>
                      </a:r>
                      <a:r>
                        <a:rPr lang="en-US" altLang="zh-TW" b="0" dirty="0">
                          <a:solidFill>
                            <a:sysClr val="windowText" lastClr="000000"/>
                          </a:solidFill>
                        </a:rPr>
                        <a:t>Physical</a:t>
                      </a:r>
                      <a:endParaRPr lang="zh-TW" altLang="en-US" b="0"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5241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D89E3-EBCC-432E-B12D-88E32043FF3D}"/>
              </a:ext>
            </a:extLst>
          </p:cNvPr>
          <p:cNvSpPr txBox="1"/>
          <p:nvPr/>
        </p:nvSpPr>
        <p:spPr>
          <a:xfrm>
            <a:off x="770206" y="675250"/>
            <a:ext cx="5001065" cy="769441"/>
          </a:xfrm>
          <a:prstGeom prst="rect">
            <a:avLst/>
          </a:prstGeom>
          <a:noFill/>
        </p:spPr>
        <p:txBody>
          <a:bodyPr wrap="square" rtlCol="0">
            <a:spAutoFit/>
          </a:bodyPr>
          <a:lstStyle/>
          <a:p>
            <a:r>
              <a:rPr lang="en-US" sz="4300" b="1" i="1" dirty="0"/>
              <a:t>Application</a:t>
            </a:r>
            <a:r>
              <a:rPr lang="en-US" sz="4400" b="1" dirty="0">
                <a:latin typeface="Times New Roman" panose="02020603050405020304" pitchFamily="18" charset="0"/>
                <a:cs typeface="Times New Roman" panose="02020603050405020304" pitchFamily="18" charset="0"/>
              </a:rPr>
              <a:t> </a:t>
            </a:r>
            <a:r>
              <a:rPr lang="en-US" sz="4300" b="1" i="1" dirty="0"/>
              <a:t>Layer</a:t>
            </a:r>
          </a:p>
        </p:txBody>
      </p:sp>
      <p:sp>
        <p:nvSpPr>
          <p:cNvPr id="4" name="Rectangle 3">
            <a:extLst>
              <a:ext uri="{FF2B5EF4-FFF2-40B4-BE49-F238E27FC236}">
                <a16:creationId xmlns:a16="http://schemas.microsoft.com/office/drawing/2014/main" id="{3A443EDC-6BFA-46A3-BFE2-02525C103A7B}"/>
              </a:ext>
            </a:extLst>
          </p:cNvPr>
          <p:cNvSpPr/>
          <p:nvPr/>
        </p:nvSpPr>
        <p:spPr>
          <a:xfrm>
            <a:off x="770206" y="1444691"/>
            <a:ext cx="7747628" cy="3785652"/>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It provides services for network applications(Chrome, Firefox, E-mail) with the help of protocols. </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The application layer is the OSI layer closest to the end user, which means that both the OSI application layer and the user interact directly with the software application. </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 Some examples of application layer implementations include </a:t>
            </a:r>
          </a:p>
          <a:p>
            <a:pPr marL="800100" lvl="1"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Hypertext Transfer Protocol (HTTP)</a:t>
            </a:r>
          </a:p>
          <a:p>
            <a:pPr marL="800100" lvl="1"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File Transfer Protocol (FTP)</a:t>
            </a:r>
          </a:p>
          <a:p>
            <a:pPr marL="800100" lvl="1"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Simple Mail Transfer Protocol (SMTP)</a:t>
            </a:r>
          </a:p>
        </p:txBody>
      </p:sp>
    </p:spTree>
    <p:extLst>
      <p:ext uri="{BB962C8B-B14F-4D97-AF65-F5344CB8AC3E}">
        <p14:creationId xmlns:p14="http://schemas.microsoft.com/office/powerpoint/2010/main" val="104213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6DDDF-8D3F-47FA-B737-EF6FF0F90330}"/>
              </a:ext>
            </a:extLst>
          </p:cNvPr>
          <p:cNvSpPr txBox="1"/>
          <p:nvPr/>
        </p:nvSpPr>
        <p:spPr>
          <a:xfrm>
            <a:off x="770206" y="675250"/>
            <a:ext cx="5001065" cy="769441"/>
          </a:xfrm>
          <a:prstGeom prst="rect">
            <a:avLst/>
          </a:prstGeom>
          <a:noFill/>
        </p:spPr>
        <p:txBody>
          <a:bodyPr wrap="square" rtlCol="0">
            <a:spAutoFit/>
          </a:bodyPr>
          <a:lstStyle/>
          <a:p>
            <a:r>
              <a:rPr lang="en-US" sz="4300" b="1" i="1" dirty="0"/>
              <a:t>Presentation</a:t>
            </a:r>
            <a:r>
              <a:rPr lang="en-US" sz="4400" b="1" u="sng" dirty="0">
                <a:latin typeface="Times New Roman" panose="02020603050405020304" pitchFamily="18" charset="0"/>
                <a:cs typeface="Times New Roman" panose="02020603050405020304" pitchFamily="18" charset="0"/>
              </a:rPr>
              <a:t> </a:t>
            </a:r>
            <a:r>
              <a:rPr lang="en-US" sz="4300" b="1" i="1" dirty="0"/>
              <a:t>Layer</a:t>
            </a:r>
          </a:p>
        </p:txBody>
      </p:sp>
      <p:sp>
        <p:nvSpPr>
          <p:cNvPr id="4" name="Rectangle 3">
            <a:extLst>
              <a:ext uri="{FF2B5EF4-FFF2-40B4-BE49-F238E27FC236}">
                <a16:creationId xmlns:a16="http://schemas.microsoft.com/office/drawing/2014/main" id="{64EC2D9A-72EB-42DB-AC36-D0892DE2567B}"/>
              </a:ext>
            </a:extLst>
          </p:cNvPr>
          <p:cNvSpPr/>
          <p:nvPr/>
        </p:nvSpPr>
        <p:spPr>
          <a:xfrm>
            <a:off x="782906" y="1981200"/>
            <a:ext cx="7648237" cy="4154984"/>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Before being transmitted, information in the form of characters and numbers should be changed to bit streams. The presentation layer is responsible for interoperability between encoding methods as different computers use different encoding methods. It translates data between the formats the network requires and the format of the computer.</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This layer provides independence from differences in data representation, such as –Encryption, Compression</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Compresses the data to reduce the size- compatible for live or video streaming. </a:t>
            </a:r>
          </a:p>
        </p:txBody>
      </p:sp>
    </p:spTree>
    <p:extLst>
      <p:ext uri="{BB962C8B-B14F-4D97-AF65-F5344CB8AC3E}">
        <p14:creationId xmlns:p14="http://schemas.microsoft.com/office/powerpoint/2010/main" val="41219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E81FE-565D-4243-945F-38BEF86CFE49}"/>
              </a:ext>
            </a:extLst>
          </p:cNvPr>
          <p:cNvSpPr txBox="1"/>
          <p:nvPr/>
        </p:nvSpPr>
        <p:spPr>
          <a:xfrm>
            <a:off x="673100" y="762000"/>
            <a:ext cx="5001065" cy="769441"/>
          </a:xfrm>
          <a:prstGeom prst="rect">
            <a:avLst/>
          </a:prstGeom>
          <a:noFill/>
        </p:spPr>
        <p:txBody>
          <a:bodyPr wrap="square" rtlCol="0">
            <a:spAutoFit/>
          </a:bodyPr>
          <a:lstStyle/>
          <a:p>
            <a:r>
              <a:rPr lang="en-US" sz="4300" b="1" i="1" dirty="0"/>
              <a:t>Session Layer</a:t>
            </a:r>
          </a:p>
        </p:txBody>
      </p:sp>
      <p:sp>
        <p:nvSpPr>
          <p:cNvPr id="4" name="Rectangle 3">
            <a:extLst>
              <a:ext uri="{FF2B5EF4-FFF2-40B4-BE49-F238E27FC236}">
                <a16:creationId xmlns:a16="http://schemas.microsoft.com/office/drawing/2014/main" id="{E2DC99D8-ACC5-4428-92C9-00CC6F71EDF5}"/>
              </a:ext>
            </a:extLst>
          </p:cNvPr>
          <p:cNvSpPr/>
          <p:nvPr/>
        </p:nvSpPr>
        <p:spPr>
          <a:xfrm>
            <a:off x="770207" y="1764454"/>
            <a:ext cx="7603588" cy="3416320"/>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Session layer provides mechanism for controlling the dialogue between the two end systems. It defines how to start, control and end conversations (called sessions) between applications.</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Any necessary log-on or password validation is also handled by this layer. So, session layer is responsible for both Authentication and Authorization.</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Session layer is also responsible for terminating the connection.</a:t>
            </a:r>
          </a:p>
        </p:txBody>
      </p:sp>
    </p:spTree>
    <p:extLst>
      <p:ext uri="{BB962C8B-B14F-4D97-AF65-F5344CB8AC3E}">
        <p14:creationId xmlns:p14="http://schemas.microsoft.com/office/powerpoint/2010/main" val="29019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docProps/app.xml><?xml version="1.0" encoding="utf-8"?>
<Properties xmlns="http://schemas.openxmlformats.org/officeDocument/2006/extended-properties" xmlns:vt="http://schemas.openxmlformats.org/officeDocument/2006/docPropsVTypes">
  <Template>ThemeEEE</Template>
  <TotalTime>193</TotalTime>
  <Words>1535</Words>
  <Application>Microsoft Office PowerPoint</Application>
  <PresentationFormat>On-screen Show (4:3)</PresentationFormat>
  <Paragraphs>115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Times New Roman</vt:lpstr>
      <vt:lpstr>Wingdings</vt:lpstr>
      <vt:lpstr>ThemeEEE</vt:lpstr>
      <vt:lpstr>Network Models</vt:lpstr>
      <vt:lpstr>Lecture Outline</vt:lpstr>
      <vt:lpstr>Layered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Encapsulation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alam</cp:lastModifiedBy>
  <cp:revision>35</cp:revision>
  <dcterms:created xsi:type="dcterms:W3CDTF">2018-12-10T17:20:29Z</dcterms:created>
  <dcterms:modified xsi:type="dcterms:W3CDTF">2022-09-23T06:00:12Z</dcterms:modified>
</cp:coreProperties>
</file>