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5"/>
  </p:notesMasterIdLst>
  <p:sldIdLst>
    <p:sldId id="306" r:id="rId2"/>
    <p:sldId id="257" r:id="rId3"/>
    <p:sldId id="269" r:id="rId4"/>
    <p:sldId id="270" r:id="rId5"/>
    <p:sldId id="271" r:id="rId6"/>
    <p:sldId id="273" r:id="rId7"/>
    <p:sldId id="274" r:id="rId8"/>
    <p:sldId id="276" r:id="rId9"/>
    <p:sldId id="277" r:id="rId10"/>
    <p:sldId id="279" r:id="rId11"/>
    <p:sldId id="280" r:id="rId12"/>
    <p:sldId id="281" r:id="rId13"/>
    <p:sldId id="283" r:id="rId14"/>
    <p:sldId id="284" r:id="rId15"/>
    <p:sldId id="286" r:id="rId16"/>
    <p:sldId id="309" r:id="rId17"/>
    <p:sldId id="310" r:id="rId18"/>
    <p:sldId id="311" r:id="rId19"/>
    <p:sldId id="312" r:id="rId20"/>
    <p:sldId id="313" r:id="rId21"/>
    <p:sldId id="314" r:id="rId22"/>
    <p:sldId id="307" r:id="rId23"/>
    <p:sldId id="30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120" d="100"/>
          <a:sy n="120" d="100"/>
        </p:scale>
        <p:origin x="13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D54B8-C47F-4B0A-ADE5-CE22DDAD3301}" type="datetimeFigureOut">
              <a:rPr lang="en-US" smtClean="0"/>
              <a:t>30-9-2022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E9333-E163-4F92-BA73-B79141DD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07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E9333-E163-4F92-BA73-B79141DDE2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89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30-9-2022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16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30-9-2022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4318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30-9-2022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2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30-9-2022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45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30-9-2022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65418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30-9-2022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3780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30-9-2022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78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30-9-2022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6727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30-9-2022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1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30-9-2022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410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30-9-2022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3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30-9-2022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845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30-9-2022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9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30-9-2022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8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30-9-2022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3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30-9-2022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7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30-9-2022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988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Analog &amp; Digital Signals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386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Engineering</a:t>
            </a:r>
          </a:p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Engineering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42570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590635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0389E-0DF1-406C-B04D-90F03CA5C65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30238"/>
            <a:ext cx="4652963" cy="968375"/>
          </a:xfrm>
          <a:solidFill>
            <a:schemeClr val="bg1">
              <a:alpha val="70000"/>
            </a:schemeClr>
          </a:solidFill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7ACBF-B820-40D1-94B5-316E48887BEE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2062163"/>
            <a:ext cx="3933825" cy="39751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2"/>
                </a:solidFill>
              </a:rPr>
              <a:t>Phase describes the position of the waveform relative to time 0</a:t>
            </a:r>
          </a:p>
          <a:p>
            <a:r>
              <a:rPr lang="en-US" dirty="0">
                <a:solidFill>
                  <a:schemeClr val="bg2"/>
                </a:solidFill>
              </a:rPr>
              <a:t>Phase is measured in degrees or radians [360° is 2π rad; 1°  is 2π/360 rad, and 1 rad is 360/(2π)]</a:t>
            </a:r>
          </a:p>
          <a:p>
            <a:r>
              <a:rPr lang="en-US" dirty="0">
                <a:solidFill>
                  <a:schemeClr val="bg2"/>
                </a:solidFill>
              </a:rPr>
              <a:t>A phase shift of 360° corresponds to a shift of a complete period;</a:t>
            </a:r>
          </a:p>
          <a:p>
            <a:r>
              <a:rPr lang="en-US" dirty="0">
                <a:solidFill>
                  <a:schemeClr val="bg2"/>
                </a:solidFill>
              </a:rPr>
              <a:t>A phase shift of 180° corresponds to a shift of one-half of a period</a:t>
            </a:r>
          </a:p>
          <a:p>
            <a:r>
              <a:rPr lang="en-US" dirty="0">
                <a:solidFill>
                  <a:schemeClr val="bg2"/>
                </a:solidFill>
              </a:rPr>
              <a:t>A phase shift of 90° corresponds to a shift of one-quarter of a period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BA4DC7-1AED-423B-B9E4-64C781134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868" y="2062176"/>
            <a:ext cx="4202346" cy="30584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DA3913-BB7C-4E69-B066-1CE58D39C3EB}"/>
              </a:ext>
            </a:extLst>
          </p:cNvPr>
          <p:cNvSpPr/>
          <p:nvPr/>
        </p:nvSpPr>
        <p:spPr>
          <a:xfrm>
            <a:off x="4526280" y="5251624"/>
            <a:ext cx="4617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Fig: Three sine waves with the same amplitude and frequency, but different phases</a:t>
            </a:r>
          </a:p>
        </p:txBody>
      </p:sp>
    </p:spTree>
    <p:extLst>
      <p:ext uri="{BB962C8B-B14F-4D97-AF65-F5344CB8AC3E}">
        <p14:creationId xmlns:p14="http://schemas.microsoft.com/office/powerpoint/2010/main" val="755503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F6CBC-01C2-4653-B449-73FC8B54117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30238"/>
            <a:ext cx="6529388" cy="828675"/>
          </a:xfrm>
          <a:solidFill>
            <a:schemeClr val="bg1">
              <a:alpha val="70000"/>
            </a:schemeClr>
          </a:solidFill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Wavelength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053B8-4142-4B41-A006-7E09A45E505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04988"/>
            <a:ext cx="7077075" cy="3992562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Wavelength is another characteristic of a signal traveling through a transmission medium</a:t>
            </a:r>
          </a:p>
          <a:p>
            <a:r>
              <a:rPr lang="en-US" dirty="0">
                <a:solidFill>
                  <a:schemeClr val="bg2"/>
                </a:solidFill>
              </a:rPr>
              <a:t>Wavelength binds the period or the frequency of a simple sine wave to the propagation speed of the medium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BF785-86D0-489F-BC1F-45A1E90BA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24" y="3903939"/>
            <a:ext cx="6155770" cy="16490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371EA4-DE08-4A9A-BC00-384F9E0E3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359" y="5538500"/>
            <a:ext cx="6301809" cy="120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04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C3BF-2BCF-48F7-8B6D-A635173555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and Frequency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FB77A-CF69-4BCD-83D4-904F805B7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187" y="2021953"/>
            <a:ext cx="7754112" cy="339979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/>
                </a:solidFill>
              </a:rPr>
              <a:t>Time-domain plot 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Shows changes in signal amplitude with respect to time </a:t>
            </a:r>
            <a:r>
              <a:rPr lang="en-US" sz="1800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en-US" sz="1800" dirty="0">
                <a:solidFill>
                  <a:schemeClr val="bg2"/>
                </a:solidFill>
              </a:rPr>
              <a:t>amplitude-versus-time plot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Phase is not explicitly shown on a time-domain plot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/>
                </a:solidFill>
              </a:rPr>
              <a:t>Frequency-domain plot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To show the relationship between amplitude and frequency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Concerned with only the peak value and the frequency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Changes of amplitude during one period are not shown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FFC6B-CF42-43A6-A1E8-9410902146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841"/>
          <a:stretch/>
        </p:blipFill>
        <p:spPr>
          <a:xfrm>
            <a:off x="0" y="4790420"/>
            <a:ext cx="4709169" cy="13106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9FFC6B-CF42-43A6-A1E8-9410902146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501" b="-1517"/>
          <a:stretch/>
        </p:blipFill>
        <p:spPr>
          <a:xfrm>
            <a:off x="4405746" y="4918212"/>
            <a:ext cx="4595380" cy="118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59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9325-5E51-4BF7-8D83-048CF6A974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Composite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700A8-F319-4A3F-9B7D-B65862FEF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423" y="2151263"/>
            <a:ext cx="7754112" cy="235608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bg2"/>
                </a:solidFill>
              </a:rPr>
              <a:t>A single-frequency sine wave is not useful in data communications</a:t>
            </a:r>
          </a:p>
          <a:p>
            <a:pPr algn="just"/>
            <a:r>
              <a:rPr lang="en-US" dirty="0">
                <a:solidFill>
                  <a:schemeClr val="bg2"/>
                </a:solidFill>
              </a:rPr>
              <a:t>Need to send a composite signal </a:t>
            </a:r>
            <a:r>
              <a:rPr lang="en-US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bg2"/>
                </a:solidFill>
              </a:rPr>
              <a:t> a signal made of many simple sine waves</a:t>
            </a:r>
          </a:p>
          <a:p>
            <a:pPr algn="just"/>
            <a:r>
              <a:rPr lang="en-US" dirty="0">
                <a:solidFill>
                  <a:schemeClr val="bg2"/>
                </a:solidFill>
              </a:rPr>
              <a:t>According to Fourier analysis, any composite signal is a combination of simple sine waves with different frequencies, amplitudes, and phases.</a:t>
            </a:r>
          </a:p>
          <a:p>
            <a:pPr algn="just"/>
            <a:r>
              <a:rPr lang="en-US" dirty="0">
                <a:solidFill>
                  <a:schemeClr val="bg2"/>
                </a:solidFill>
              </a:rPr>
              <a:t>If the composite signal is periodic, the decomposition gives a series of signals with discrete frequencies</a:t>
            </a:r>
          </a:p>
          <a:p>
            <a:pPr algn="just"/>
            <a:r>
              <a:rPr lang="en-US" dirty="0">
                <a:solidFill>
                  <a:schemeClr val="bg2"/>
                </a:solidFill>
              </a:rPr>
              <a:t>If the composite signal is nonperiodic, the decomposition gives a combination of sine waves with continuous frequencies</a:t>
            </a:r>
          </a:p>
        </p:txBody>
      </p:sp>
    </p:spTree>
    <p:extLst>
      <p:ext uri="{BB962C8B-B14F-4D97-AF65-F5344CB8AC3E}">
        <p14:creationId xmlns:p14="http://schemas.microsoft.com/office/powerpoint/2010/main" val="2209973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2963447-0553-408E-8412-3E1432719BD2}"/>
              </a:ext>
            </a:extLst>
          </p:cNvPr>
          <p:cNvGrpSpPr/>
          <p:nvPr/>
        </p:nvGrpSpPr>
        <p:grpSpPr>
          <a:xfrm>
            <a:off x="4417391" y="1326021"/>
            <a:ext cx="4726609" cy="2762886"/>
            <a:chOff x="4417391" y="2360495"/>
            <a:chExt cx="4726609" cy="379267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953FF6C-B8B1-4EA8-B3A4-0BB086F54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17391" y="2360495"/>
              <a:ext cx="4587061" cy="276014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94A3FB-261C-4B91-9646-28E4F099B19D}"/>
                </a:ext>
              </a:extLst>
            </p:cNvPr>
            <p:cNvSpPr/>
            <p:nvPr/>
          </p:nvSpPr>
          <p:spPr>
            <a:xfrm>
              <a:off x="4764157" y="5265940"/>
              <a:ext cx="4379843" cy="8872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Fig: Decomposition of a composite periodic signal in the time and frequency domains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3D6647-B011-4F99-B565-3833516C59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30238"/>
            <a:ext cx="7523163" cy="968375"/>
          </a:xfrm>
          <a:solidFill>
            <a:schemeClr val="bg1">
              <a:alpha val="7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2400" b="1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Periodic Composite Signal: </a:t>
            </a:r>
            <a:r>
              <a:rPr lang="en-US" sz="24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can be decomposed into a number of signals with discrete frequencies in the frequency domain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B7BBC1-E5EA-467C-BBDC-477E4CDE9525}"/>
              </a:ext>
            </a:extLst>
          </p:cNvPr>
          <p:cNvGrpSpPr/>
          <p:nvPr/>
        </p:nvGrpSpPr>
        <p:grpSpPr>
          <a:xfrm>
            <a:off x="166254" y="1648247"/>
            <a:ext cx="4251137" cy="2121494"/>
            <a:chOff x="1372000" y="2329000"/>
            <a:chExt cx="4432452" cy="21214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4A057A1-D374-4042-B195-34EEE19C9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2000" y="2329000"/>
              <a:ext cx="4432452" cy="152365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E6B99F-42EE-4A24-B3B1-8EF23AE773B5}"/>
                </a:ext>
              </a:extLst>
            </p:cNvPr>
            <p:cNvSpPr/>
            <p:nvPr/>
          </p:nvSpPr>
          <p:spPr>
            <a:xfrm>
              <a:off x="2018533" y="4081162"/>
              <a:ext cx="32732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Fig: A composite periodic signal</a:t>
              </a:r>
            </a:p>
          </p:txBody>
        </p:sp>
      </p:grp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CC6EAEE4-77DC-4CBB-B732-16372A1B271A}"/>
              </a:ext>
            </a:extLst>
          </p:cNvPr>
          <p:cNvSpPr txBox="1">
            <a:spLocks/>
          </p:cNvSpPr>
          <p:nvPr/>
        </p:nvSpPr>
        <p:spPr>
          <a:xfrm>
            <a:off x="258618" y="4015418"/>
            <a:ext cx="8660998" cy="11818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Non-periodic Composite Signal</a:t>
            </a:r>
            <a:r>
              <a:rPr lang="en-US" dirty="0">
                <a:solidFill>
                  <a:schemeClr val="bg2"/>
                </a:solidFill>
              </a:rPr>
              <a:t>: In a time-domain representation of this composite signal, there are an infinite number of simple sine frequencies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A67720-33AB-4C33-8EDB-F7ACD5E39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658" y="4764260"/>
            <a:ext cx="4992212" cy="182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10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45AB-CC47-4D0C-8ECE-20397062C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Bandwidth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DE25A-1427-4E55-8090-06291CA15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341" y="2049663"/>
            <a:ext cx="4002877" cy="3769246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/>
                </a:solidFill>
              </a:rPr>
              <a:t>The range of frequencies contained in a composite signal is its </a:t>
            </a:r>
            <a:r>
              <a:rPr lang="en-US" b="1" dirty="0">
                <a:solidFill>
                  <a:schemeClr val="bg2"/>
                </a:solidFill>
              </a:rPr>
              <a:t>bandwidth</a:t>
            </a:r>
            <a:endParaRPr lang="en-US" dirty="0">
              <a:solidFill>
                <a:schemeClr val="bg2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/>
                </a:solidFill>
              </a:rPr>
              <a:t>The bandwidth of a composite signal is the difference between the highest and the lowest frequencies contained in that signal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/>
                </a:solidFill>
              </a:rPr>
              <a:t>For example, if a composite signal contains frequencies between 1000 and 5000, its bandwidth is 5000 − 1000, or 4000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CAA36D-2144-4269-9CC2-CA5EF2DFF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280" y="2133600"/>
            <a:ext cx="4456387" cy="31516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E683AB-6CFD-44E3-807C-443E6CC01543}"/>
              </a:ext>
            </a:extLst>
          </p:cNvPr>
          <p:cNvSpPr/>
          <p:nvPr/>
        </p:nvSpPr>
        <p:spPr>
          <a:xfrm>
            <a:off x="4902813" y="5393600"/>
            <a:ext cx="3703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Fig: The bandwidth of periodic and nonperiodic composite signals</a:t>
            </a:r>
          </a:p>
        </p:txBody>
      </p:sp>
    </p:spTree>
    <p:extLst>
      <p:ext uri="{BB962C8B-B14F-4D97-AF65-F5344CB8AC3E}">
        <p14:creationId xmlns:p14="http://schemas.microsoft.com/office/powerpoint/2010/main" val="2574935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52D999-E071-4045-8763-7C325032A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251" y="3654121"/>
            <a:ext cx="4371429" cy="14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D8471F-879E-4879-9A8E-29CEF6A67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Transmission Impairment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84793-F170-4D76-8555-7E41FA480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922" y="2289809"/>
            <a:ext cx="7754112" cy="320582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/>
                </a:solidFill>
              </a:rPr>
              <a:t>Signals travel through transmission media, which are not perfect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/>
                </a:solidFill>
              </a:rPr>
              <a:t>The imperfection causes signal impairment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/>
                </a:solidFill>
              </a:rPr>
              <a:t>This means that the signal at the beginning of the medium is not the same as the signal at the end of the medium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/>
                </a:solidFill>
              </a:rPr>
              <a:t>Three causes of impairment are- </a:t>
            </a:r>
          </a:p>
          <a:p>
            <a:pPr marL="658368" lvl="1" indent="-457200" algn="l">
              <a:buFont typeface="+mj-lt"/>
              <a:buAutoNum type="arabicPeriod"/>
            </a:pPr>
            <a:r>
              <a:rPr lang="en-US" sz="2000" b="1" dirty="0">
                <a:solidFill>
                  <a:schemeClr val="bg2"/>
                </a:solidFill>
              </a:rPr>
              <a:t>attenuation, </a:t>
            </a:r>
          </a:p>
          <a:p>
            <a:pPr marL="658368" lvl="1" indent="-457200" algn="l">
              <a:buFont typeface="+mj-lt"/>
              <a:buAutoNum type="arabicPeriod"/>
            </a:pPr>
            <a:r>
              <a:rPr lang="en-US" sz="2000" b="1" dirty="0">
                <a:solidFill>
                  <a:schemeClr val="bg2"/>
                </a:solidFill>
              </a:rPr>
              <a:t>distortion, and</a:t>
            </a:r>
          </a:p>
          <a:p>
            <a:pPr marL="658368" lvl="1" indent="-457200" algn="l">
              <a:buFont typeface="+mj-lt"/>
              <a:buAutoNum type="arabicPeriod"/>
            </a:pPr>
            <a:r>
              <a:rPr lang="en-US" sz="2000" b="1" dirty="0">
                <a:solidFill>
                  <a:schemeClr val="bg2"/>
                </a:solidFill>
              </a:rPr>
              <a:t>noise</a:t>
            </a:r>
          </a:p>
        </p:txBody>
      </p:sp>
    </p:spTree>
    <p:extLst>
      <p:ext uri="{BB962C8B-B14F-4D97-AF65-F5344CB8AC3E}">
        <p14:creationId xmlns:p14="http://schemas.microsoft.com/office/powerpoint/2010/main" val="1556267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78184-C695-49C4-98C0-4E3E8428DCF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1006475"/>
            <a:ext cx="7472363" cy="40227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Attenuation</a:t>
            </a:r>
            <a:r>
              <a:rPr lang="en-US" dirty="0">
                <a:solidFill>
                  <a:schemeClr val="bg2"/>
                </a:solidFill>
              </a:rPr>
              <a:t> means a loss of energy. </a:t>
            </a:r>
          </a:p>
          <a:p>
            <a:r>
              <a:rPr lang="en-US" dirty="0">
                <a:solidFill>
                  <a:schemeClr val="bg2"/>
                </a:solidFill>
              </a:rPr>
              <a:t>When a signal, simple or composite, travels through a medium, it loses some of its energy in overcoming the resistance of the medium. 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04E33F-360C-42F0-B90F-9428A55CCD4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0" y="3044825"/>
            <a:ext cx="5767388" cy="23923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362665-910A-4A83-8E1E-5CB5A7BBBA26}"/>
              </a:ext>
            </a:extLst>
          </p:cNvPr>
          <p:cNvSpPr/>
          <p:nvPr/>
        </p:nvSpPr>
        <p:spPr>
          <a:xfrm>
            <a:off x="2963494" y="5476526"/>
            <a:ext cx="1684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Fig: Attenuation</a:t>
            </a:r>
          </a:p>
        </p:txBody>
      </p:sp>
    </p:spTree>
    <p:extLst>
      <p:ext uri="{BB962C8B-B14F-4D97-AF65-F5344CB8AC3E}">
        <p14:creationId xmlns:p14="http://schemas.microsoft.com/office/powerpoint/2010/main" val="4251509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C30107-1B0B-4C65-B450-90C858F3ACD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738188"/>
            <a:ext cx="7637463" cy="358457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Decibel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To show that a signal has lost or gained strength, engineers use the unit of the decibel.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The decibel (dB) measures the relative strengths of two signals or one signal at two different points.</a:t>
            </a:r>
          </a:p>
          <a:p>
            <a:r>
              <a:rPr lang="en-US" sz="2000" dirty="0">
                <a:solidFill>
                  <a:schemeClr val="bg2"/>
                </a:solidFill>
              </a:rPr>
              <a:t>Variables </a:t>
            </a:r>
            <a:r>
              <a:rPr lang="en-US" sz="2000" i="1" dirty="0">
                <a:solidFill>
                  <a:schemeClr val="bg2"/>
                </a:solidFill>
              </a:rPr>
              <a:t>P</a:t>
            </a:r>
            <a:r>
              <a:rPr lang="en-US" sz="2000" dirty="0">
                <a:solidFill>
                  <a:schemeClr val="bg2"/>
                </a:solidFill>
              </a:rPr>
              <a:t>1 and </a:t>
            </a:r>
            <a:r>
              <a:rPr lang="en-US" sz="2000" i="1" dirty="0">
                <a:solidFill>
                  <a:schemeClr val="bg2"/>
                </a:solidFill>
              </a:rPr>
              <a:t>P</a:t>
            </a:r>
            <a:r>
              <a:rPr lang="en-US" sz="2000" dirty="0">
                <a:solidFill>
                  <a:schemeClr val="bg2"/>
                </a:solidFill>
              </a:rPr>
              <a:t>2 are the powers of a signal at points 1 and 2, respectively.</a:t>
            </a:r>
          </a:p>
          <a:p>
            <a:r>
              <a:rPr lang="en-US" sz="2000" dirty="0">
                <a:solidFill>
                  <a:schemeClr val="bg2"/>
                </a:solidFill>
              </a:rPr>
              <a:t>Note that the decibel is negative if a signal is attenuated and positive if a signal is amplified.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1B4126-AD91-48F2-AA15-119FE7921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004" y="2091193"/>
            <a:ext cx="1590476" cy="46912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B37B7A-E1D0-45B9-8F8F-4E9179504E71}"/>
              </a:ext>
            </a:extLst>
          </p:cNvPr>
          <p:cNvSpPr txBox="1">
            <a:spLocks/>
          </p:cNvSpPr>
          <p:nvPr/>
        </p:nvSpPr>
        <p:spPr>
          <a:xfrm>
            <a:off x="369454" y="4107125"/>
            <a:ext cx="8174181" cy="113607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2"/>
                </a:solidFill>
              </a:rPr>
              <a:t>Example: The loss in a cable is usually defined in decibels per kilometer (dB/km). If the signal at the beginning of a cable with −0.3 dB/km has a power of 2 </a:t>
            </a:r>
            <a:r>
              <a:rPr lang="en-US" sz="2000" dirty="0" err="1">
                <a:solidFill>
                  <a:schemeClr val="bg2"/>
                </a:solidFill>
              </a:rPr>
              <a:t>mW</a:t>
            </a:r>
            <a:r>
              <a:rPr lang="en-US" sz="2000" dirty="0">
                <a:solidFill>
                  <a:schemeClr val="bg2"/>
                </a:solidFill>
              </a:rPr>
              <a:t>, what is the power of the signal at 5 km?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CA6506-4840-4EE9-A87D-D1CE8F4F8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15" y="5082726"/>
            <a:ext cx="7342857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0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815FC-DABD-4BBE-B3EA-02D07A19500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868363"/>
            <a:ext cx="7077075" cy="39925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Distortion</a:t>
            </a:r>
            <a:r>
              <a:rPr lang="en-US" dirty="0">
                <a:solidFill>
                  <a:schemeClr val="bg2"/>
                </a:solidFill>
              </a:rPr>
              <a:t> means that the signal changes its form or shape and can occur in a composite signal.</a:t>
            </a:r>
          </a:p>
          <a:p>
            <a:r>
              <a:rPr lang="en-US" dirty="0">
                <a:solidFill>
                  <a:schemeClr val="bg2"/>
                </a:solidFill>
              </a:rPr>
              <a:t>Each signal component has its own propagation speed through a medium and, therefore, its own delay in arriving at the final destination</a:t>
            </a:r>
          </a:p>
          <a:p>
            <a:r>
              <a:rPr lang="en-US" dirty="0">
                <a:solidFill>
                  <a:schemeClr val="bg2"/>
                </a:solidFill>
              </a:rPr>
              <a:t>Differences in delay may create a difference in phase if the delay is not exactly the same as the period duration.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D4E0BD-37DE-42D7-A1BD-52A5A2A19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39" y="4322140"/>
            <a:ext cx="6001555" cy="243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9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Analog and Digital Data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Analog and Digital Signals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Time and Frequency Domains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Composite Signal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Bandwidth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Transmission Impairment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Signal-to-Noise Ratio (SNR)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6BAC8-6945-4D4E-A2C7-3FDE29974C5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803275"/>
            <a:ext cx="7077075" cy="3992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Noise</a:t>
            </a:r>
            <a:r>
              <a:rPr lang="en-US" dirty="0">
                <a:solidFill>
                  <a:schemeClr val="bg2"/>
                </a:solidFill>
              </a:rPr>
              <a:t> is another cause of impairment.</a:t>
            </a:r>
          </a:p>
          <a:p>
            <a:r>
              <a:rPr lang="en-US" dirty="0">
                <a:solidFill>
                  <a:schemeClr val="bg2"/>
                </a:solidFill>
              </a:rPr>
              <a:t>Several types of noise, 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Thermal noise </a:t>
            </a:r>
            <a:r>
              <a:rPr lang="en-US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bg2"/>
                </a:solidFill>
              </a:rPr>
              <a:t>random motion of electrons in a wire, which creates an extra signal not originally sent by the transmitter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Induced noise</a:t>
            </a:r>
            <a:r>
              <a:rPr lang="en-US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bg2"/>
                </a:solidFill>
              </a:rPr>
              <a:t>comes from sources such as motors and appliances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Impulse noise </a:t>
            </a:r>
            <a:r>
              <a:rPr lang="en-US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bg2"/>
                </a:solidFill>
              </a:rPr>
              <a:t>that comes from power lines, lightning, and so 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A301B7-E2B2-4C1A-A271-2C434FA75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455" y="4535979"/>
            <a:ext cx="5666667" cy="2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38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8CE0-E3E7-421E-81A7-A424B6DD1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Signal-to-Noise Ratio (SNR)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53239-68F3-47A7-9B1E-31F0AE8DC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460" y="2178972"/>
            <a:ext cx="8591557" cy="40278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To find the theoretical bit rate limit, we need to know the ratio of the signal power to the noise power. The signal-to-noise ratio is defined as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SNR is actually the ratio of what is wanted (signal) to what is not wanted (noise).</a:t>
            </a:r>
          </a:p>
          <a:p>
            <a:r>
              <a:rPr lang="en-US" dirty="0">
                <a:solidFill>
                  <a:schemeClr val="bg2"/>
                </a:solidFill>
              </a:rPr>
              <a:t>Because SNR is the ratio of two powers, it is often described in decibel units, </a:t>
            </a:r>
            <a:r>
              <a:rPr lang="en-US" dirty="0" err="1">
                <a:solidFill>
                  <a:schemeClr val="bg2"/>
                </a:solidFill>
              </a:rPr>
              <a:t>SNR</a:t>
            </a:r>
            <a:r>
              <a:rPr lang="en-US" baseline="-25000" dirty="0" err="1">
                <a:solidFill>
                  <a:schemeClr val="bg2"/>
                </a:solidFill>
              </a:rPr>
              <a:t>dB</a:t>
            </a:r>
            <a:r>
              <a:rPr lang="en-US" dirty="0">
                <a:solidFill>
                  <a:schemeClr val="bg2"/>
                </a:solidFill>
              </a:rPr>
              <a:t>, defined as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Example</a:t>
            </a:r>
            <a:r>
              <a:rPr lang="en-US" dirty="0">
                <a:solidFill>
                  <a:schemeClr val="bg2"/>
                </a:solidFill>
              </a:rPr>
              <a:t>: The power of a signal is 10 </a:t>
            </a:r>
            <a:r>
              <a:rPr lang="en-US" dirty="0" err="1">
                <a:solidFill>
                  <a:schemeClr val="bg2"/>
                </a:solidFill>
              </a:rPr>
              <a:t>mW</a:t>
            </a:r>
            <a:r>
              <a:rPr lang="en-US" dirty="0">
                <a:solidFill>
                  <a:schemeClr val="bg2"/>
                </a:solidFill>
              </a:rPr>
              <a:t> and the power of the noise is 1 </a:t>
            </a:r>
            <a:r>
              <a:rPr lang="en-US" dirty="0" err="1">
                <a:solidFill>
                  <a:schemeClr val="bg2"/>
                </a:solidFill>
              </a:rPr>
              <a:t>μW</a:t>
            </a:r>
            <a:r>
              <a:rPr lang="en-US" dirty="0">
                <a:solidFill>
                  <a:schemeClr val="bg2"/>
                </a:solidFill>
              </a:rPr>
              <a:t>; what are the values of SNR and </a:t>
            </a:r>
            <a:r>
              <a:rPr lang="en-US" dirty="0" err="1">
                <a:solidFill>
                  <a:schemeClr val="bg2"/>
                </a:solidFill>
              </a:rPr>
              <a:t>SNR</a:t>
            </a:r>
            <a:r>
              <a:rPr lang="en-US" baseline="-25000" dirty="0" err="1">
                <a:solidFill>
                  <a:schemeClr val="bg2"/>
                </a:solidFill>
              </a:rPr>
              <a:t>dB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2AE93F-FE2C-4E2E-BA3C-6EDBA978F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211" y="2848853"/>
            <a:ext cx="3455153" cy="7225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12162C-A7FC-40D2-81F6-21827B434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100" y="4192904"/>
            <a:ext cx="2047619" cy="371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D50E6F-745E-4C03-9412-FBF081C28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60" y="5363366"/>
            <a:ext cx="7285714" cy="1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0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78069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AutoNum type="arabicPeriod"/>
            </a:pPr>
            <a:r>
              <a:rPr lang="en-US" dirty="0" err="1">
                <a:solidFill>
                  <a:schemeClr val="bg2"/>
                </a:solidFill>
              </a:rPr>
              <a:t>Forouzan</a:t>
            </a:r>
            <a:r>
              <a:rPr lang="en-US" dirty="0">
                <a:solidFill>
                  <a:schemeClr val="bg2"/>
                </a:solidFill>
              </a:rPr>
              <a:t>, B. A. "Data Communication and Networking. Tata McGraw." (2005).</a:t>
            </a:r>
          </a:p>
          <a:p>
            <a:pPr marL="342900" lvl="0" indent="-342900">
              <a:buAutoNum type="arabicPeriod"/>
            </a:pPr>
            <a:endParaRPr lang="en-US" dirty="0">
              <a:solidFill>
                <a:schemeClr val="bg2"/>
              </a:solidFill>
            </a:endParaRPr>
          </a:p>
          <a:p>
            <a:endParaRPr lang="en-FI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383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7688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schemeClr val="bg2"/>
                </a:solidFill>
              </a:rPr>
              <a:t>1. Prakash C. Gupta, “Data communications”, Prentice Hall India Pvt.</a:t>
            </a:r>
          </a:p>
          <a:p>
            <a:pPr lvl="0"/>
            <a:r>
              <a:rPr lang="en-US" dirty="0">
                <a:solidFill>
                  <a:schemeClr val="bg2"/>
                </a:solidFill>
              </a:rPr>
              <a:t>2. William Stallings, "Data and Computer Communications”, Pearson</a:t>
            </a:r>
          </a:p>
          <a:p>
            <a:pPr lvl="0"/>
            <a:r>
              <a:rPr lang="en-US" dirty="0">
                <a:solidFill>
                  <a:schemeClr val="bg2"/>
                </a:solidFill>
              </a:rPr>
              <a:t>3. </a:t>
            </a:r>
            <a:r>
              <a:rPr lang="en-US" dirty="0" err="1">
                <a:solidFill>
                  <a:schemeClr val="bg2"/>
                </a:solidFill>
              </a:rPr>
              <a:t>Forouzan</a:t>
            </a:r>
            <a:r>
              <a:rPr lang="en-US" dirty="0">
                <a:solidFill>
                  <a:schemeClr val="bg2"/>
                </a:solidFill>
              </a:rPr>
              <a:t>, B. A. "Data Communication and Networking. Tata McGraw." (2005).</a:t>
            </a:r>
          </a:p>
        </p:txBody>
      </p:sp>
    </p:spTree>
    <p:extLst>
      <p:ext uri="{BB962C8B-B14F-4D97-AF65-F5344CB8AC3E}">
        <p14:creationId xmlns:p14="http://schemas.microsoft.com/office/powerpoint/2010/main" val="196891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6AEE-5377-49A6-AE34-23C2E9B11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Analog and Digital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AC472-3A75-48EC-B4B9-F52222FD4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2382982"/>
            <a:ext cx="7754112" cy="35652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Data can be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Analog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Digital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Analog data </a:t>
            </a:r>
            <a:r>
              <a:rPr lang="en-US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bg2"/>
                </a:solidFill>
              </a:rPr>
              <a:t> information that is continuous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Example: sounds made by a human voice</a:t>
            </a:r>
          </a:p>
          <a:p>
            <a:r>
              <a:rPr lang="en-US" dirty="0">
                <a:solidFill>
                  <a:schemeClr val="bg2"/>
                </a:solidFill>
              </a:rPr>
              <a:t>Digital data </a:t>
            </a:r>
            <a:r>
              <a:rPr lang="en-US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bg2"/>
                </a:solidFill>
              </a:rPr>
              <a:t> information that has discrete states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Example: data stored in computer memory (O’s and 1’s)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869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BFE99-63CD-4D70-BB72-FB035BF664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Analog and Digital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28D5E-6824-4E35-B56E-B14033BDF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341" y="2172649"/>
            <a:ext cx="7754112" cy="23507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Like the data they represent, signals can be either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Analog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Digital</a:t>
            </a:r>
          </a:p>
          <a:p>
            <a:r>
              <a:rPr lang="en-US" dirty="0">
                <a:solidFill>
                  <a:schemeClr val="bg2"/>
                </a:solidFill>
              </a:rPr>
              <a:t>Analog signals can have an infinite number of values in a range</a:t>
            </a:r>
          </a:p>
          <a:p>
            <a:r>
              <a:rPr lang="en-US" dirty="0">
                <a:solidFill>
                  <a:schemeClr val="bg2"/>
                </a:solidFill>
              </a:rPr>
              <a:t>Digital signals can have only a limited number of values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4D7818-D13E-41EE-8EC9-F99B4E165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461" y="3902471"/>
            <a:ext cx="6508795" cy="226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0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D2752-AB48-4B43-9E7B-D3EDBE3FD8A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17625" y="630238"/>
            <a:ext cx="7826375" cy="968375"/>
          </a:xfr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4000" dirty="0"/>
              <a:t>Periodic and Non-periodic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C9189-9DB0-4DD5-9986-7A45088E933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598613"/>
            <a:ext cx="8368145" cy="4829896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2"/>
                </a:solidFill>
              </a:rPr>
              <a:t>Both analog and digital signals can take one of two forms: 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Periodic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Non-periodic </a:t>
            </a:r>
            <a:r>
              <a:rPr lang="en-US" dirty="0">
                <a:solidFill>
                  <a:schemeClr val="bg2"/>
                </a:solidFill>
                <a:sym typeface="Wingdings" panose="05000000000000000000" pitchFamily="2" charset="2"/>
              </a:rPr>
              <a:t> R</a:t>
            </a:r>
            <a:r>
              <a:rPr lang="en-US" dirty="0">
                <a:solidFill>
                  <a:schemeClr val="bg2"/>
                </a:solidFill>
              </a:rPr>
              <a:t>efer to as aperiodic, prefix a in Greek means "non“</a:t>
            </a:r>
          </a:p>
          <a:p>
            <a:r>
              <a:rPr lang="en-US" dirty="0">
                <a:solidFill>
                  <a:schemeClr val="bg2"/>
                </a:solidFill>
              </a:rPr>
              <a:t>Periodic signal 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Completes a pattern within a measurable time frame, called a period, and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Repeats that pattern over subsequent identical periods</a:t>
            </a:r>
          </a:p>
          <a:p>
            <a:r>
              <a:rPr lang="en-US" dirty="0">
                <a:solidFill>
                  <a:schemeClr val="bg2"/>
                </a:solidFill>
              </a:rPr>
              <a:t>Completion of one full pattern is called a cycle</a:t>
            </a:r>
          </a:p>
          <a:p>
            <a:r>
              <a:rPr lang="en-US" dirty="0">
                <a:solidFill>
                  <a:schemeClr val="bg2"/>
                </a:solidFill>
              </a:rPr>
              <a:t>Nonperiodic signal changes without exhibiting a pattern or cycle</a:t>
            </a:r>
          </a:p>
          <a:p>
            <a:r>
              <a:rPr lang="en-US" dirty="0">
                <a:solidFill>
                  <a:schemeClr val="bg2"/>
                </a:solidFill>
              </a:rPr>
              <a:t>Both analog and digital signals can be periodic or nonperiodic</a:t>
            </a:r>
          </a:p>
          <a:p>
            <a:r>
              <a:rPr lang="en-US" dirty="0">
                <a:solidFill>
                  <a:schemeClr val="bg2"/>
                </a:solidFill>
              </a:rPr>
              <a:t>Commonly use: periodic analog signals (need less bandwidth) and nonperiodic digital signals (can represent variation in data)</a:t>
            </a:r>
          </a:p>
        </p:txBody>
      </p:sp>
    </p:spTree>
    <p:extLst>
      <p:ext uri="{BB962C8B-B14F-4D97-AF65-F5344CB8AC3E}">
        <p14:creationId xmlns:p14="http://schemas.microsoft.com/office/powerpoint/2010/main" val="388106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AE394-AA08-4CC2-8C7D-BD083C774F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17625" y="630238"/>
            <a:ext cx="7826375" cy="968375"/>
          </a:xfr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Periodic Analog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B0806-91E6-4913-B4DB-A8FFB061561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11338"/>
            <a:ext cx="7077075" cy="298291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2"/>
                </a:solidFill>
              </a:rPr>
              <a:t>Periodic analog signals can be classified as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Simple or 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Composite</a:t>
            </a:r>
          </a:p>
          <a:p>
            <a:r>
              <a:rPr lang="en-US" dirty="0">
                <a:solidFill>
                  <a:schemeClr val="bg2"/>
                </a:solidFill>
              </a:rPr>
              <a:t>Simple periodic analog signal cannot be decomposed into simpler signals.</a:t>
            </a:r>
            <a:r>
              <a:rPr lang="en-US" dirty="0">
                <a:solidFill>
                  <a:schemeClr val="bg2"/>
                </a:solidFill>
                <a:sym typeface="Wingdings" panose="05000000000000000000" pitchFamily="2" charset="2"/>
              </a:rPr>
              <a:t> Example: </a:t>
            </a:r>
            <a:r>
              <a:rPr lang="en-US" dirty="0">
                <a:solidFill>
                  <a:schemeClr val="bg2"/>
                </a:solidFill>
              </a:rPr>
              <a:t>a sine wave</a:t>
            </a:r>
          </a:p>
          <a:p>
            <a:r>
              <a:rPr lang="en-US" dirty="0">
                <a:solidFill>
                  <a:schemeClr val="bg2"/>
                </a:solidFill>
              </a:rPr>
              <a:t>Composite periodic analog signal is composed of multiple sine waves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0676F3-A360-42B7-83CE-A16756DED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40" r="1"/>
          <a:stretch/>
        </p:blipFill>
        <p:spPr>
          <a:xfrm>
            <a:off x="5294846" y="4662746"/>
            <a:ext cx="3553304" cy="1919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E2175B-7747-49D9-A0B7-71D3FB5F6E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516"/>
          <a:stretch/>
        </p:blipFill>
        <p:spPr>
          <a:xfrm>
            <a:off x="748506" y="4871224"/>
            <a:ext cx="3857262" cy="16796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D957EA-F094-4B65-8E4E-149185E76139}"/>
              </a:ext>
            </a:extLst>
          </p:cNvPr>
          <p:cNvSpPr txBox="1"/>
          <p:nvPr/>
        </p:nvSpPr>
        <p:spPr>
          <a:xfrm>
            <a:off x="1862568" y="648239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Fig: Simple signal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381F3A-A04F-41A7-912A-F644D979EA02}"/>
              </a:ext>
            </a:extLst>
          </p:cNvPr>
          <p:cNvSpPr txBox="1"/>
          <p:nvPr/>
        </p:nvSpPr>
        <p:spPr>
          <a:xfrm>
            <a:off x="5532678" y="646077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Fig: Composite signal</a:t>
            </a:r>
          </a:p>
        </p:txBody>
      </p:sp>
    </p:spTree>
    <p:extLst>
      <p:ext uri="{BB962C8B-B14F-4D97-AF65-F5344CB8AC3E}">
        <p14:creationId xmlns:p14="http://schemas.microsoft.com/office/powerpoint/2010/main" val="29433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F82F-9EC4-4307-84CC-E53281FB43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30238"/>
            <a:ext cx="6381750" cy="608012"/>
          </a:xfrm>
          <a:solidFill>
            <a:schemeClr val="bg1">
              <a:alpha val="7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Sine Wave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4CC54-9D4B-48F2-8960-F9F43C7417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09688"/>
            <a:ext cx="7077075" cy="39925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Sine wave is the most fundamental form of a periodic analog signal</a:t>
            </a:r>
          </a:p>
          <a:p>
            <a:r>
              <a:rPr lang="en-US" dirty="0">
                <a:solidFill>
                  <a:schemeClr val="bg2"/>
                </a:solidFill>
              </a:rPr>
              <a:t>Its change over the course of a cycle is smooth and consistent, a continuous, rolling flow</a:t>
            </a:r>
          </a:p>
          <a:p>
            <a:r>
              <a:rPr lang="en-US" dirty="0">
                <a:solidFill>
                  <a:schemeClr val="bg2"/>
                </a:solidFill>
              </a:rPr>
              <a:t>A sine wave can be represented by three parameters: the </a:t>
            </a:r>
            <a:r>
              <a:rPr lang="en-US" i="1" dirty="0">
                <a:solidFill>
                  <a:schemeClr val="bg2"/>
                </a:solidFill>
              </a:rPr>
              <a:t>peak amplitude, </a:t>
            </a:r>
            <a:r>
              <a:rPr lang="en-US" dirty="0">
                <a:solidFill>
                  <a:schemeClr val="bg2"/>
                </a:solidFill>
              </a:rPr>
              <a:t>the </a:t>
            </a:r>
            <a:r>
              <a:rPr lang="en-US" i="1" dirty="0">
                <a:solidFill>
                  <a:schemeClr val="bg2"/>
                </a:solidFill>
              </a:rPr>
              <a:t>frequency, </a:t>
            </a:r>
            <a:r>
              <a:rPr lang="en-US" dirty="0">
                <a:solidFill>
                  <a:schemeClr val="bg2"/>
                </a:solidFill>
              </a:rPr>
              <a:t>and the </a:t>
            </a:r>
            <a:r>
              <a:rPr lang="en-US" i="1" dirty="0">
                <a:solidFill>
                  <a:schemeClr val="bg2"/>
                </a:solidFill>
              </a:rPr>
              <a:t>phase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8EB5C-FFCE-4B70-8679-37518BA0FD42}"/>
              </a:ext>
            </a:extLst>
          </p:cNvPr>
          <p:cNvSpPr txBox="1"/>
          <p:nvPr/>
        </p:nvSpPr>
        <p:spPr>
          <a:xfrm>
            <a:off x="1853295" y="5857186"/>
            <a:ext cx="429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Fig: Sine wave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0A22F7-ADEC-412B-8145-9B44C3F06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386" y="4390519"/>
            <a:ext cx="4809524" cy="1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49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8361F0-32C1-44C9-95A4-6B8D56A83F61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568325"/>
            <a:ext cx="7554913" cy="408622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Peak </a:t>
            </a:r>
            <a:r>
              <a:rPr lang="en-US" sz="2000" b="1" dirty="0">
                <a:solidFill>
                  <a:schemeClr val="bg2"/>
                </a:solidFill>
              </a:rPr>
              <a:t>Amplitude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is the absolute value of its highest intensity 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proportional to the energy it carries</a:t>
            </a:r>
          </a:p>
          <a:p>
            <a:r>
              <a:rPr lang="en-US" sz="2000" b="1" dirty="0">
                <a:solidFill>
                  <a:schemeClr val="bg2"/>
                </a:solidFill>
              </a:rPr>
              <a:t>Frequency</a:t>
            </a:r>
            <a:r>
              <a:rPr lang="en-US" sz="2000" dirty="0">
                <a:solidFill>
                  <a:schemeClr val="bg2"/>
                </a:solidFill>
              </a:rPr>
              <a:t> refers to the number of periods in 1 s. Note that period and frequency are just one characteristic defined in two ways. </a:t>
            </a:r>
          </a:p>
          <a:p>
            <a:r>
              <a:rPr lang="en-US" sz="2000" dirty="0">
                <a:solidFill>
                  <a:schemeClr val="bg2"/>
                </a:solidFill>
              </a:rPr>
              <a:t>Period is the inverse of frequency, and frequency is the inverse of period</a:t>
            </a:r>
          </a:p>
          <a:p>
            <a:r>
              <a:rPr lang="en-US" sz="2000" b="1" dirty="0">
                <a:solidFill>
                  <a:schemeClr val="bg2"/>
                </a:solidFill>
              </a:rPr>
              <a:t>Frequency</a:t>
            </a:r>
            <a:r>
              <a:rPr lang="en-US" sz="2000" dirty="0">
                <a:solidFill>
                  <a:schemeClr val="bg2"/>
                </a:solidFill>
              </a:rPr>
              <a:t> is formally expressed in Hertz (Hz), which is cycle per second.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89B9DE-7230-44E6-83AE-BAC43BAF8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827" y="3086227"/>
            <a:ext cx="2092294" cy="5251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69AE2F-E6A8-4594-8E0C-1883DC2F4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116" y="3886400"/>
            <a:ext cx="4202484" cy="28981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750656-631D-49A0-958A-8FB7BEE0C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53" y="4338283"/>
            <a:ext cx="3683263" cy="238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6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820FD9-FD69-432C-BF86-99C85D9F793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879475"/>
            <a:ext cx="7167563" cy="847725"/>
          </a:xfrm>
          <a:solidFill>
            <a:schemeClr val="bg1">
              <a:alpha val="70000"/>
            </a:schemeClr>
          </a:solidFill>
          <a:ln>
            <a:noFill/>
          </a:ln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Units of period and frequency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DD339-364D-4272-99CC-10470C3E4C0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66925" y="2133600"/>
            <a:ext cx="7077075" cy="39925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61E1DF-1874-4CAF-9260-FC59C17CD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14" y="1943430"/>
            <a:ext cx="7228571" cy="1990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AE9459-3979-4FF1-8C5C-77544E1CA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14" y="4422402"/>
            <a:ext cx="7190476" cy="1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7490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EEE">
  <a:themeElements>
    <a:clrScheme name="Custom 11">
      <a:dk1>
        <a:srgbClr val="FF6600"/>
      </a:dk1>
      <a:lt1>
        <a:srgbClr val="FEF2E6"/>
      </a:lt1>
      <a:dk2>
        <a:srgbClr val="FFA347"/>
      </a:dk2>
      <a:lt2>
        <a:srgbClr val="000000"/>
      </a:lt2>
      <a:accent1>
        <a:srgbClr val="FFFF00"/>
      </a:accent1>
      <a:accent2>
        <a:srgbClr val="FFA347"/>
      </a:accent2>
      <a:accent3>
        <a:srgbClr val="FF6600"/>
      </a:accent3>
      <a:accent4>
        <a:srgbClr val="FF6600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EEE" id="{7085EFE6-1651-4882-93F2-4A2A6E95977E}" vid="{54A24EE4-6E88-485C-AF6E-3EB622AD36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ThemeEEE</Template>
  <TotalTime>254</TotalTime>
  <Words>1340</Words>
  <Application>Microsoft Office PowerPoint</Application>
  <PresentationFormat>On-screen Show (4:3)</PresentationFormat>
  <Paragraphs>145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Corbel</vt:lpstr>
      <vt:lpstr>Wingdings</vt:lpstr>
      <vt:lpstr>ThemeEEE</vt:lpstr>
      <vt:lpstr>Analog &amp; Digital Signals</vt:lpstr>
      <vt:lpstr>Lecture Outline</vt:lpstr>
      <vt:lpstr>Analog and Digital Data</vt:lpstr>
      <vt:lpstr>Analog and Digital Signals</vt:lpstr>
      <vt:lpstr>Periodic and Non-periodic Signals</vt:lpstr>
      <vt:lpstr>Periodic Analog Signals</vt:lpstr>
      <vt:lpstr>Sine Wave</vt:lpstr>
      <vt:lpstr>PowerPoint Presentation</vt:lpstr>
      <vt:lpstr>Units of period and frequency</vt:lpstr>
      <vt:lpstr>Phase</vt:lpstr>
      <vt:lpstr>Wavelength</vt:lpstr>
      <vt:lpstr>Time and Frequency Domains</vt:lpstr>
      <vt:lpstr>Composite Signal</vt:lpstr>
      <vt:lpstr>Periodic Composite Signal: can be decomposed into a number of signals with discrete frequencies in the frequency domain</vt:lpstr>
      <vt:lpstr>Bandwidth</vt:lpstr>
      <vt:lpstr>Transmission Impairment</vt:lpstr>
      <vt:lpstr>PowerPoint Presentation</vt:lpstr>
      <vt:lpstr>PowerPoint Presentation</vt:lpstr>
      <vt:lpstr>PowerPoint Presentation</vt:lpstr>
      <vt:lpstr>PowerPoint Presentation</vt:lpstr>
      <vt:lpstr>Signal-to-Noise Ratio (SNR)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sadman alam</cp:lastModifiedBy>
  <cp:revision>54</cp:revision>
  <dcterms:created xsi:type="dcterms:W3CDTF">2018-12-10T17:20:29Z</dcterms:created>
  <dcterms:modified xsi:type="dcterms:W3CDTF">2022-09-30T13:08:19Z</dcterms:modified>
</cp:coreProperties>
</file>