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66" r:id="rId4"/>
    <p:sldId id="268" r:id="rId5"/>
    <p:sldId id="270" r:id="rId6"/>
    <p:sldId id="274" r:id="rId7"/>
    <p:sldId id="276" r:id="rId8"/>
    <p:sldId id="277" r:id="rId9"/>
    <p:sldId id="275" r:id="rId10"/>
    <p:sldId id="269" r:id="rId11"/>
    <p:sldId id="278" r:id="rId12"/>
    <p:sldId id="280" r:id="rId13"/>
    <p:sldId id="281" r:id="rId14"/>
    <p:sldId id="279" r:id="rId15"/>
    <p:sldId id="282" r:id="rId16"/>
    <p:sldId id="283" r:id="rId17"/>
    <p:sldId id="271" r:id="rId18"/>
    <p:sldId id="292" r:id="rId19"/>
    <p:sldId id="284" r:id="rId20"/>
    <p:sldId id="295" r:id="rId21"/>
    <p:sldId id="297" r:id="rId22"/>
    <p:sldId id="285" r:id="rId23"/>
    <p:sldId id="287" r:id="rId24"/>
    <p:sldId id="298" r:id="rId25"/>
    <p:sldId id="293" r:id="rId26"/>
    <p:sldId id="299" r:id="rId27"/>
    <p:sldId id="300" r:id="rId28"/>
    <p:sldId id="301" r:id="rId29"/>
    <p:sldId id="302" r:id="rId30"/>
    <p:sldId id="303" r:id="rId31"/>
    <p:sldId id="294" r:id="rId32"/>
    <p:sldId id="304" r:id="rId33"/>
    <p:sldId id="305" r:id="rId34"/>
    <p:sldId id="288" r:id="rId35"/>
    <p:sldId id="264" r:id="rId36"/>
    <p:sldId id="265"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24" autoAdjust="0"/>
    <p:restoredTop sz="94724"/>
  </p:normalViewPr>
  <p:slideViewPr>
    <p:cSldViewPr snapToGrid="0" snapToObjects="1">
      <p:cViewPr varScale="1">
        <p:scale>
          <a:sx n="72" d="100"/>
          <a:sy n="72" d="100"/>
        </p:scale>
        <p:origin x="1500" y="6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dman Shahriar Alam" userId="35c64291-5bcb-4b80-9658-6c964f181bd5" providerId="ADAL" clId="{D7C77BED-E505-4976-802E-FE3140EEBAC9}"/>
    <pc:docChg chg="custSel modSld">
      <pc:chgData name="Sadman Shahriar Alam" userId="35c64291-5bcb-4b80-9658-6c964f181bd5" providerId="ADAL" clId="{D7C77BED-E505-4976-802E-FE3140EEBAC9}" dt="2023-06-19T03:12:02.635" v="14" actId="20577"/>
      <pc:docMkLst>
        <pc:docMk/>
      </pc:docMkLst>
      <pc:sldChg chg="modSp mod">
        <pc:chgData name="Sadman Shahriar Alam" userId="35c64291-5bcb-4b80-9658-6c964f181bd5" providerId="ADAL" clId="{D7C77BED-E505-4976-802E-FE3140EEBAC9}" dt="2023-06-19T03:12:02.635" v="14" actId="20577"/>
        <pc:sldMkLst>
          <pc:docMk/>
          <pc:sldMk cId="631728362" sldId="292"/>
        </pc:sldMkLst>
        <pc:spChg chg="mod">
          <ac:chgData name="Sadman Shahriar Alam" userId="35c64291-5bcb-4b80-9658-6c964f181bd5" providerId="ADAL" clId="{D7C77BED-E505-4976-802E-FE3140EEBAC9}" dt="2023-06-19T03:12:02.635" v="14" actId="20577"/>
          <ac:spMkLst>
            <pc:docMk/>
            <pc:sldMk cId="631728362" sldId="292"/>
            <ac:spMk id="6" creationId="{6C7C8482-C46D-4641-A992-8F356F5313A1}"/>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43821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en-US"/>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40709583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0260784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en-US"/>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16857232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6/19/2023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en-US"/>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en-US"/>
              <a:t>Click icon to add picture</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29048625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6/19/2023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Tree>
    <p:extLst>
      <p:ext uri="{BB962C8B-B14F-4D97-AF65-F5344CB8AC3E}">
        <p14:creationId xmlns:p14="http://schemas.microsoft.com/office/powerpoint/2010/main" val="31472058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40257530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en-US"/>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extLst>
      <p:ext uri="{BB962C8B-B14F-4D97-AF65-F5344CB8AC3E}">
        <p14:creationId xmlns:p14="http://schemas.microsoft.com/office/powerpoint/2010/main" val="1378278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1122742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en-US"/>
              <a:t>Click icon to add picture</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en-US"/>
              <a:t>Click to edit Master title style</a:t>
            </a:r>
            <a:endParaRPr/>
          </a:p>
        </p:txBody>
      </p:sp>
    </p:spTree>
    <p:extLst>
      <p:ext uri="{BB962C8B-B14F-4D97-AF65-F5344CB8AC3E}">
        <p14:creationId xmlns:p14="http://schemas.microsoft.com/office/powerpoint/2010/main" val="3303701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n-US"/>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US"/>
              <a:t>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600119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en-US"/>
              <a:t>Click icon to add picture</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6/19/2023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en-US"/>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9902892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6/19/2023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2695343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6/19/2023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3804035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6/19/2023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extLst>
      <p:ext uri="{BB962C8B-B14F-4D97-AF65-F5344CB8AC3E}">
        <p14:creationId xmlns:p14="http://schemas.microsoft.com/office/powerpoint/2010/main" val="1807217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6/19/2023</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6580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6/19/2023</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en-US"/>
              <a:t>Click to edit Master title style</a:t>
            </a:r>
            <a:endParaRPr/>
          </a:p>
        </p:txBody>
      </p:sp>
    </p:spTree>
    <p:extLst>
      <p:ext uri="{BB962C8B-B14F-4D97-AF65-F5344CB8AC3E}">
        <p14:creationId xmlns:p14="http://schemas.microsoft.com/office/powerpoint/2010/main" val="326335058"/>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2.bin"/><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Data &amp; Signals (Part 1)</a:t>
            </a:r>
          </a:p>
        </p:txBody>
      </p:sp>
      <p:sp>
        <p:nvSpPr>
          <p:cNvPr id="3" name="Subtitle 2"/>
          <p:cNvSpPr>
            <a:spLocks noGrp="1"/>
          </p:cNvSpPr>
          <p:nvPr>
            <p:ph type="subTitle" idx="1"/>
          </p:nvPr>
        </p:nvSpPr>
        <p:spPr>
          <a:xfrm>
            <a:off x="476205" y="1532427"/>
            <a:ext cx="2789509" cy="484632"/>
          </a:xfrm>
        </p:spPr>
        <p:txBody>
          <a:bodyPr/>
          <a:lstStyle/>
          <a:p>
            <a:r>
              <a:rPr lang="en-US" dirty="0"/>
              <a:t>Course Code: COE 3201</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chemeClr val="bg2">
                    <a:lumMod val="10000"/>
                  </a:schemeClr>
                </a:solidFill>
                <a:latin typeface="Arial" panose="020B0604020202020204" pitchFamily="34" charset="0"/>
                <a:cs typeface="Arial" panose="020B0604020202020204" pitchFamily="34" charset="0"/>
              </a:rPr>
              <a:t>Dept. of Computer Engineering</a:t>
            </a:r>
          </a:p>
          <a:p>
            <a:pPr algn="ctr"/>
            <a:r>
              <a:rPr lang="en-US" sz="2000" b="1" dirty="0">
                <a:solidFill>
                  <a:schemeClr val="bg2">
                    <a:lumMod val="10000"/>
                  </a:schemeClr>
                </a:solidFill>
                <a:latin typeface="Arial" panose="020B0604020202020204" pitchFamily="34" charset="0"/>
                <a:cs typeface="Arial" panose="020B0604020202020204" pitchFamily="34" charset="0"/>
              </a:rPr>
              <a:t>Faculty of Engineering</a:t>
            </a: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2950172843"/>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a:solidFill>
                            <a:schemeClr val="bg2"/>
                          </a:solidFill>
                        </a:rPr>
                        <a:t>Lecture </a:t>
                      </a:r>
                      <a:r>
                        <a:rPr lang="en-US" dirty="0">
                          <a:solidFill>
                            <a:schemeClr val="bg2"/>
                          </a:solidFill>
                        </a:rPr>
                        <a:t>No:</a:t>
                      </a:r>
                    </a:p>
                  </a:txBody>
                  <a:tcPr/>
                </a:tc>
                <a:tc>
                  <a:txBody>
                    <a:bodyPr/>
                    <a:lstStyle/>
                    <a:p>
                      <a:r>
                        <a:rPr lang="en-US" dirty="0">
                          <a:solidFill>
                            <a:schemeClr val="bg2"/>
                          </a:solidFill>
                        </a:rPr>
                        <a:t>5</a:t>
                      </a:r>
                    </a:p>
                  </a:txBody>
                  <a:tcPr/>
                </a:tc>
                <a:tc>
                  <a:txBody>
                    <a:bodyPr/>
                    <a:lstStyle/>
                    <a:p>
                      <a:r>
                        <a:rPr lang="en-US" dirty="0">
                          <a:solidFill>
                            <a:schemeClr val="bg2"/>
                          </a:solidFill>
                        </a:rPr>
                        <a:t>Week No:</a:t>
                      </a:r>
                    </a:p>
                  </a:txBody>
                  <a:tcPr/>
                </a:tc>
                <a:tc>
                  <a:txBody>
                    <a:bodyPr/>
                    <a:lstStyle/>
                    <a:p>
                      <a:r>
                        <a:rPr lang="en-US" dirty="0">
                          <a:solidFill>
                            <a:schemeClr val="bg2"/>
                          </a:solidFill>
                        </a:rPr>
                        <a:t>5</a:t>
                      </a:r>
                    </a:p>
                  </a:txBody>
                  <a:tcPr/>
                </a:tc>
                <a:tc>
                  <a:txBody>
                    <a:bodyPr/>
                    <a:lstStyle/>
                    <a:p>
                      <a:r>
                        <a:rPr lang="en-US" dirty="0">
                          <a:solidFill>
                            <a:schemeClr val="bg2"/>
                          </a:solidFill>
                        </a:rPr>
                        <a:t>Semester:</a:t>
                      </a:r>
                    </a:p>
                  </a:txBody>
                  <a:tcPr/>
                </a:tc>
                <a:tc>
                  <a:txBody>
                    <a:bodyPr/>
                    <a:lstStyle/>
                    <a:p>
                      <a:endParaRPr lang="en-US" dirty="0">
                        <a:solidFill>
                          <a:schemeClr val="bg2"/>
                        </a:solidFill>
                      </a:endParaRP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solidFill>
                          <a:effectLst/>
                          <a:uLnTx/>
                          <a:uFillTx/>
                          <a:latin typeface="+mn-lt"/>
                          <a:ea typeface="+mn-ea"/>
                          <a:cs typeface="+mn-cs"/>
                        </a:rPr>
                        <a:t>Lecturer:</a:t>
                      </a:r>
                    </a:p>
                  </a:txBody>
                  <a:tcPr/>
                </a:tc>
                <a:tc gridSpan="5">
                  <a:txBody>
                    <a:bodyPr/>
                    <a:lstStyle/>
                    <a:p>
                      <a:endParaRPr lang="en-US" i="1" dirty="0">
                        <a:solidFill>
                          <a:schemeClr val="bg2"/>
                        </a:solidFill>
                      </a:endParaRP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Data Communication</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DC Component</a:t>
            </a:r>
          </a:p>
        </p:txBody>
      </p:sp>
      <p:sp>
        <p:nvSpPr>
          <p:cNvPr id="7" name="Rectangle 3">
            <a:extLst>
              <a:ext uri="{FF2B5EF4-FFF2-40B4-BE49-F238E27FC236}">
                <a16:creationId xmlns:a16="http://schemas.microsoft.com/office/drawing/2014/main" id="{E89D308F-F4C5-4B59-BA7D-5824D691597D}"/>
              </a:ext>
            </a:extLst>
          </p:cNvPr>
          <p:cNvSpPr txBox="1">
            <a:spLocks noChangeArrowheads="1"/>
          </p:cNvSpPr>
          <p:nvPr/>
        </p:nvSpPr>
        <p:spPr bwMode="auto">
          <a:xfrm>
            <a:off x="92125" y="1795817"/>
            <a:ext cx="8610600" cy="4209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800" kern="1200">
                <a:solidFill>
                  <a:schemeClr val="tx1"/>
                </a:solidFill>
                <a:latin typeface="+mn-lt"/>
                <a:ea typeface="+mn-ea"/>
                <a:cs typeface="+mn-cs"/>
              </a:defRPr>
            </a:lvl1pPr>
            <a:lvl2pPr marL="742950" indent="-285750" algn="l" rtl="0" fontAlgn="base">
              <a:spcBef>
                <a:spcPct val="20000"/>
              </a:spcBef>
              <a:spcAft>
                <a:spcPct val="0"/>
              </a:spcAft>
              <a:buChar char="–"/>
              <a:defRPr kumimoji="1" sz="2400" kern="1200">
                <a:solidFill>
                  <a:schemeClr val="tx1"/>
                </a:solidFill>
                <a:latin typeface="+mn-lt"/>
                <a:ea typeface="+mn-ea"/>
                <a:cs typeface="+mn-cs"/>
              </a:defRPr>
            </a:lvl2pPr>
            <a:lvl3pPr marL="1143000" indent="-228600" algn="l" rtl="0" fontAlgn="base">
              <a:spcBef>
                <a:spcPct val="20000"/>
              </a:spcBef>
              <a:spcAft>
                <a:spcPct val="0"/>
              </a:spcAft>
              <a:buChar char="•"/>
              <a:defRPr kumimoji="1" sz="2000" kern="1200">
                <a:solidFill>
                  <a:schemeClr val="tx1"/>
                </a:solidFill>
                <a:latin typeface="+mn-lt"/>
                <a:ea typeface="+mn-ea"/>
                <a:cs typeface="+mn-cs"/>
              </a:defRPr>
            </a:lvl3pPr>
            <a:lvl4pPr marL="1600200" indent="-228600" algn="l" rtl="0" fontAlgn="base">
              <a:spcBef>
                <a:spcPct val="20000"/>
              </a:spcBef>
              <a:spcAft>
                <a:spcPct val="0"/>
              </a:spcAft>
              <a:buChar char="–"/>
              <a:defRPr kumimoji="1" kern="1200">
                <a:solidFill>
                  <a:schemeClr val="tx1"/>
                </a:solidFill>
                <a:latin typeface="+mn-lt"/>
                <a:ea typeface="+mn-ea"/>
                <a:cs typeface="+mn-cs"/>
              </a:defRPr>
            </a:lvl4pPr>
            <a:lvl5pPr marL="2057400" indent="-228600" algn="l" rtl="0" fontAlgn="base">
              <a:spcBef>
                <a:spcPct val="20000"/>
              </a:spcBef>
              <a:spcAft>
                <a:spcPct val="0"/>
              </a:spcAft>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just"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endParaRPr kumimoji="1" lang="en-US" altLang="zh-TW" sz="2400" b="0" u="none" strike="noStrike" kern="1200" cap="none" spc="0" normalizeH="0" baseline="0" noProof="0" dirty="0">
              <a:ln>
                <a:noFill/>
              </a:ln>
              <a:solidFill>
                <a:schemeClr val="bg2"/>
              </a:solidFill>
              <a:effectLst/>
              <a:uLnTx/>
              <a:uFillTx/>
              <a:ea typeface="新細明體"/>
              <a:cs typeface="Times New Roman" panose="02020603050405020304" pitchFamily="18" charset="0"/>
            </a:endParaRPr>
          </a:p>
          <a:p>
            <a:pPr marR="0" lvl="1" algn="just"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r>
              <a:rPr kumimoji="1" lang="en-US" altLang="zh-TW" b="0" u="none" strike="noStrike" kern="1200" cap="none" spc="0" normalizeH="0" baseline="0" noProof="0" dirty="0">
                <a:ln>
                  <a:noFill/>
                </a:ln>
                <a:solidFill>
                  <a:schemeClr val="bg2"/>
                </a:solidFill>
                <a:effectLst/>
                <a:uLnTx/>
                <a:uFillTx/>
                <a:ea typeface="新細明體"/>
                <a:cs typeface="Times New Roman" panose="02020603050405020304" pitchFamily="18" charset="0"/>
              </a:rPr>
              <a:t>When the voltage level in a digital signal is constant for a while, the spectrum creates very low frequencies (results of Fourier analysis).</a:t>
            </a:r>
          </a:p>
          <a:p>
            <a:pPr marR="0" lvl="1" algn="just"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r>
              <a:rPr kumimoji="1" lang="en-US" altLang="zh-TW" b="0" u="none" strike="noStrike" kern="1200" cap="none" spc="0" normalizeH="0" baseline="0" noProof="0" dirty="0">
                <a:ln>
                  <a:noFill/>
                </a:ln>
                <a:solidFill>
                  <a:schemeClr val="bg2"/>
                </a:solidFill>
                <a:effectLst/>
                <a:uLnTx/>
                <a:uFillTx/>
                <a:ea typeface="新細明體"/>
                <a:cs typeface="Times New Roman" panose="02020603050405020304" pitchFamily="18" charset="0"/>
              </a:rPr>
              <a:t>These frequencies around zero, call DC (direct-current) components, present problems for a system that cannot pass low frequencies or a system that uses electrical coupling (via a transformer).</a:t>
            </a:r>
          </a:p>
          <a:p>
            <a:pPr marR="0" lvl="1" algn="just"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r>
              <a:rPr kumimoji="1" lang="en-US" altLang="zh-TW" b="0" u="none" strike="noStrike" kern="1200" cap="none" spc="0" normalizeH="0" baseline="0" noProof="0" dirty="0">
                <a:ln>
                  <a:noFill/>
                </a:ln>
                <a:solidFill>
                  <a:schemeClr val="bg2"/>
                </a:solidFill>
                <a:effectLst/>
                <a:uLnTx/>
                <a:uFillTx/>
                <a:ea typeface="新細明體"/>
                <a:cs typeface="Times New Roman" panose="02020603050405020304" pitchFamily="18" charset="0"/>
              </a:rPr>
              <a:t>For example, a telephone line cannot pass frequencies below 200 Hz.</a:t>
            </a:r>
          </a:p>
        </p:txBody>
      </p:sp>
    </p:spTree>
    <p:extLst>
      <p:ext uri="{BB962C8B-B14F-4D97-AF65-F5344CB8AC3E}">
        <p14:creationId xmlns:p14="http://schemas.microsoft.com/office/powerpoint/2010/main" val="708565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Synchronization</a:t>
            </a:r>
          </a:p>
        </p:txBody>
      </p:sp>
      <p:sp>
        <p:nvSpPr>
          <p:cNvPr id="7" name="Rectangle 3">
            <a:extLst>
              <a:ext uri="{FF2B5EF4-FFF2-40B4-BE49-F238E27FC236}">
                <a16:creationId xmlns:a16="http://schemas.microsoft.com/office/drawing/2014/main" id="{8C2D7933-785A-4807-8E87-6DE1030D536E}"/>
              </a:ext>
            </a:extLst>
          </p:cNvPr>
          <p:cNvSpPr txBox="1">
            <a:spLocks noChangeArrowheads="1"/>
          </p:cNvSpPr>
          <p:nvPr/>
        </p:nvSpPr>
        <p:spPr bwMode="auto">
          <a:xfrm>
            <a:off x="228600" y="2096076"/>
            <a:ext cx="8610600"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800" kern="1200">
                <a:solidFill>
                  <a:schemeClr val="tx1"/>
                </a:solidFill>
                <a:latin typeface="+mn-lt"/>
                <a:ea typeface="+mn-ea"/>
                <a:cs typeface="+mn-cs"/>
              </a:defRPr>
            </a:lvl1pPr>
            <a:lvl2pPr marL="742950" indent="-285750" algn="l" rtl="0" fontAlgn="base">
              <a:spcBef>
                <a:spcPct val="20000"/>
              </a:spcBef>
              <a:spcAft>
                <a:spcPct val="0"/>
              </a:spcAft>
              <a:buChar char="–"/>
              <a:defRPr kumimoji="1" sz="2400" kern="1200">
                <a:solidFill>
                  <a:schemeClr val="tx1"/>
                </a:solidFill>
                <a:latin typeface="+mn-lt"/>
                <a:ea typeface="+mn-ea"/>
                <a:cs typeface="+mn-cs"/>
              </a:defRPr>
            </a:lvl2pPr>
            <a:lvl3pPr marL="1143000" indent="-228600" algn="l" rtl="0" fontAlgn="base">
              <a:spcBef>
                <a:spcPct val="20000"/>
              </a:spcBef>
              <a:spcAft>
                <a:spcPct val="0"/>
              </a:spcAft>
              <a:buChar char="•"/>
              <a:defRPr kumimoji="1" sz="2000" kern="1200">
                <a:solidFill>
                  <a:schemeClr val="tx1"/>
                </a:solidFill>
                <a:latin typeface="+mn-lt"/>
                <a:ea typeface="+mn-ea"/>
                <a:cs typeface="+mn-cs"/>
              </a:defRPr>
            </a:lvl3pPr>
            <a:lvl4pPr marL="1600200" indent="-228600" algn="l" rtl="0" fontAlgn="base">
              <a:spcBef>
                <a:spcPct val="20000"/>
              </a:spcBef>
              <a:spcAft>
                <a:spcPct val="0"/>
              </a:spcAft>
              <a:buChar char="–"/>
              <a:defRPr kumimoji="1" kern="1200">
                <a:solidFill>
                  <a:schemeClr val="tx1"/>
                </a:solidFill>
                <a:latin typeface="+mn-lt"/>
                <a:ea typeface="+mn-ea"/>
                <a:cs typeface="+mn-cs"/>
              </a:defRPr>
            </a:lvl4pPr>
            <a:lvl5pPr marL="2057400" indent="-228600" algn="l" rtl="0" fontAlgn="base">
              <a:spcBef>
                <a:spcPct val="20000"/>
              </a:spcBef>
              <a:spcAft>
                <a:spcPct val="0"/>
              </a:spcAft>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just"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r>
              <a:rPr kumimoji="1" lang="en-US" altLang="zh-TW" sz="2200" b="0" i="0" u="none" strike="noStrike" kern="1200" cap="none" spc="0" normalizeH="0" baseline="0" noProof="0" dirty="0">
                <a:ln>
                  <a:noFill/>
                </a:ln>
                <a:solidFill>
                  <a:srgbClr val="000000"/>
                </a:solidFill>
                <a:effectLst/>
                <a:uLnTx/>
                <a:uFillTx/>
                <a:ea typeface="新細明體"/>
                <a:cs typeface="Times New Roman" panose="02020603050405020304" pitchFamily="18" charset="0"/>
              </a:rPr>
              <a:t>To correctly interpret the signals received from the sender, the receiver’s bit intervals must correspond exactly to the sender’s bit intervals. If the receiver clock is faster or slower, the bit intervals are not matched, and the receiver might misinterpret the signals.</a:t>
            </a:r>
          </a:p>
          <a:p>
            <a:pPr marR="0" lvl="0" algn="just"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r>
              <a:rPr kumimoji="1" lang="en-US" altLang="zh-TW" sz="2200" b="0" i="0" u="none" strike="noStrike" kern="1200" cap="none" spc="0" normalizeH="0" baseline="0" noProof="0" dirty="0">
                <a:ln>
                  <a:noFill/>
                </a:ln>
                <a:solidFill>
                  <a:srgbClr val="000000"/>
                </a:solidFill>
                <a:effectLst/>
                <a:uLnTx/>
                <a:uFillTx/>
                <a:ea typeface="新細明體"/>
                <a:cs typeface="Times New Roman" panose="02020603050405020304" pitchFamily="18" charset="0"/>
              </a:rPr>
              <a:t>Self-synchronization</a:t>
            </a:r>
          </a:p>
          <a:p>
            <a:pPr marR="0" lvl="1" algn="just"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sz="2200" b="0" i="0" u="none" strike="noStrike" kern="1200" cap="none" spc="0" normalizeH="0" baseline="0" noProof="0" dirty="0">
                <a:ln>
                  <a:noFill/>
                </a:ln>
                <a:solidFill>
                  <a:srgbClr val="000000"/>
                </a:solidFill>
                <a:effectLst/>
                <a:uLnTx/>
                <a:uFillTx/>
                <a:ea typeface="新細明體"/>
                <a:cs typeface="Times New Roman" panose="02020603050405020304" pitchFamily="18" charset="0"/>
              </a:rPr>
              <a:t>Digital signal includes timing information in the data being transmitted.</a:t>
            </a:r>
          </a:p>
          <a:p>
            <a:pPr marR="0" lvl="1" algn="just"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sz="2200" b="0" i="0" u="none" strike="noStrike" kern="1200" cap="none" spc="0" normalizeH="0" baseline="0" noProof="0" dirty="0">
                <a:ln>
                  <a:noFill/>
                </a:ln>
                <a:solidFill>
                  <a:srgbClr val="000000"/>
                </a:solidFill>
                <a:effectLst/>
                <a:uLnTx/>
                <a:uFillTx/>
                <a:ea typeface="新細明體"/>
                <a:cs typeface="Times New Roman" panose="02020603050405020304" pitchFamily="18" charset="0"/>
              </a:rPr>
              <a:t>This can be achieved </a:t>
            </a:r>
            <a:r>
              <a:rPr kumimoji="1" lang="en-US" altLang="zh-TW" sz="2200" b="0" i="0" u="sng" strike="noStrike" kern="1200" cap="none" spc="0" normalizeH="0" baseline="0" noProof="0" dirty="0">
                <a:ln>
                  <a:noFill/>
                </a:ln>
                <a:effectLst/>
                <a:uLnTx/>
                <a:uFillTx/>
                <a:ea typeface="新細明體"/>
                <a:cs typeface="Times New Roman" panose="02020603050405020304" pitchFamily="18" charset="0"/>
              </a:rPr>
              <a:t>if there are transitions in the signal that alert the receiver to the beginning, middle, or end of the pulse</a:t>
            </a:r>
            <a:r>
              <a:rPr kumimoji="1" lang="en-US" altLang="zh-TW" sz="2200" b="0" i="0" u="none" strike="noStrike" kern="1200" cap="none" spc="0" normalizeH="0" baseline="0" noProof="0" dirty="0">
                <a:ln>
                  <a:noFill/>
                </a:ln>
                <a:solidFill>
                  <a:srgbClr val="000000"/>
                </a:solidFill>
                <a:effectLst/>
                <a:uLnTx/>
                <a:uFillTx/>
                <a:ea typeface="新細明體"/>
                <a:cs typeface="Times New Roman" panose="02020603050405020304" pitchFamily="18" charset="0"/>
              </a:rPr>
              <a:t>.</a:t>
            </a:r>
          </a:p>
        </p:txBody>
      </p:sp>
    </p:spTree>
    <p:extLst>
      <p:ext uri="{BB962C8B-B14F-4D97-AF65-F5344CB8AC3E}">
        <p14:creationId xmlns:p14="http://schemas.microsoft.com/office/powerpoint/2010/main" val="1341802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Effect of Lack of Synchronization</a:t>
            </a:r>
          </a:p>
        </p:txBody>
      </p:sp>
      <p:pic>
        <p:nvPicPr>
          <p:cNvPr id="6" name="Picture 6">
            <a:extLst>
              <a:ext uri="{FF2B5EF4-FFF2-40B4-BE49-F238E27FC236}">
                <a16:creationId xmlns:a16="http://schemas.microsoft.com/office/drawing/2014/main" id="{AFF3DC08-89BE-483E-8062-2C4932C8CAB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9641" y="1403144"/>
            <a:ext cx="7584739" cy="4888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4936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Effect of Lack of Synchronization</a:t>
            </a:r>
          </a:p>
        </p:txBody>
      </p:sp>
      <p:sp>
        <p:nvSpPr>
          <p:cNvPr id="5" name="Rectangle 9">
            <a:extLst>
              <a:ext uri="{FF2B5EF4-FFF2-40B4-BE49-F238E27FC236}">
                <a16:creationId xmlns:a16="http://schemas.microsoft.com/office/drawing/2014/main" id="{18ACCC90-A0C4-47C7-B66E-43A906A0A566}"/>
              </a:ext>
            </a:extLst>
          </p:cNvPr>
          <p:cNvSpPr>
            <a:spLocks noChangeArrowheads="1"/>
          </p:cNvSpPr>
          <p:nvPr/>
        </p:nvSpPr>
        <p:spPr bwMode="auto">
          <a:xfrm>
            <a:off x="368487" y="1528551"/>
            <a:ext cx="8287603"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zh-TW" sz="2200" b="1" dirty="0">
                <a:solidFill>
                  <a:schemeClr val="bg2"/>
                </a:solidFill>
                <a:cs typeface="Times New Roman" panose="02020603050405020304" pitchFamily="18" charset="0"/>
              </a:rPr>
              <a:t>Problem:</a:t>
            </a:r>
          </a:p>
          <a:p>
            <a:pPr algn="just"/>
            <a:r>
              <a:rPr lang="en-US" altLang="zh-TW" sz="2200" dirty="0">
                <a:solidFill>
                  <a:schemeClr val="bg2"/>
                </a:solidFill>
                <a:ea typeface="新細明體" panose="02020500000000000000" pitchFamily="18" charset="-120"/>
                <a:cs typeface="Times New Roman" panose="02020603050405020304" pitchFamily="18" charset="0"/>
              </a:rPr>
              <a:t>In a digital transmission, the receiver clock is 0.1 percent faster than the sender clock. How many extra bits per second does the receiver receive if the data rate is 1 kbps? How many if the data rate is 1 Mbps?</a:t>
            </a:r>
          </a:p>
        </p:txBody>
      </p:sp>
      <p:sp>
        <p:nvSpPr>
          <p:cNvPr id="7" name="Rectangle 10">
            <a:extLst>
              <a:ext uri="{FF2B5EF4-FFF2-40B4-BE49-F238E27FC236}">
                <a16:creationId xmlns:a16="http://schemas.microsoft.com/office/drawing/2014/main" id="{64E913DA-1D1E-4205-A59A-4DA81212D746}"/>
              </a:ext>
            </a:extLst>
          </p:cNvPr>
          <p:cNvSpPr>
            <a:spLocks noChangeArrowheads="1"/>
          </p:cNvSpPr>
          <p:nvPr/>
        </p:nvSpPr>
        <p:spPr bwMode="auto">
          <a:xfrm>
            <a:off x="368487" y="3138983"/>
            <a:ext cx="8287603" cy="769441"/>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zh-TW" sz="2200" b="1" dirty="0">
                <a:solidFill>
                  <a:schemeClr val="bg2"/>
                </a:solidFill>
                <a:ea typeface="新細明體" panose="02020500000000000000" pitchFamily="18" charset="-120"/>
                <a:cs typeface="Times New Roman" panose="02020603050405020304" pitchFamily="18" charset="0"/>
              </a:rPr>
              <a:t>Solution:</a:t>
            </a:r>
          </a:p>
          <a:p>
            <a:pPr algn="just"/>
            <a:r>
              <a:rPr lang="en-US" altLang="zh-TW" sz="2200" dirty="0">
                <a:solidFill>
                  <a:schemeClr val="bg2"/>
                </a:solidFill>
                <a:ea typeface="新細明體" panose="02020500000000000000" pitchFamily="18" charset="-120"/>
                <a:cs typeface="Times New Roman" panose="02020603050405020304" pitchFamily="18" charset="0"/>
              </a:rPr>
              <a:t>At 1 kbps, the receiver receives 1001 bps instead of 1000 bps.</a:t>
            </a:r>
          </a:p>
        </p:txBody>
      </p:sp>
      <p:sp>
        <p:nvSpPr>
          <p:cNvPr id="8" name="Rectangle 14">
            <a:extLst>
              <a:ext uri="{FF2B5EF4-FFF2-40B4-BE49-F238E27FC236}">
                <a16:creationId xmlns:a16="http://schemas.microsoft.com/office/drawing/2014/main" id="{3FD3060C-C230-4B08-AFCE-6D52B468BEC9}"/>
              </a:ext>
            </a:extLst>
          </p:cNvPr>
          <p:cNvSpPr>
            <a:spLocks noChangeArrowheads="1"/>
          </p:cNvSpPr>
          <p:nvPr/>
        </p:nvSpPr>
        <p:spPr bwMode="auto">
          <a:xfrm>
            <a:off x="390095" y="4588874"/>
            <a:ext cx="8287603" cy="769441"/>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zh-TW" sz="2200" dirty="0">
                <a:solidFill>
                  <a:schemeClr val="bg2"/>
                </a:solidFill>
                <a:ea typeface="新細明體" panose="02020500000000000000" pitchFamily="18" charset="-120"/>
                <a:cs typeface="Times New Roman" panose="02020603050405020304" pitchFamily="18" charset="0"/>
              </a:rPr>
              <a:t>At 1 Mbps, the receiver receives 1,001,000 bps instead of 1,000,000 bps.</a:t>
            </a:r>
          </a:p>
        </p:txBody>
      </p:sp>
      <p:pic>
        <p:nvPicPr>
          <p:cNvPr id="9" name="Picture 8">
            <a:extLst>
              <a:ext uri="{FF2B5EF4-FFF2-40B4-BE49-F238E27FC236}">
                <a16:creationId xmlns:a16="http://schemas.microsoft.com/office/drawing/2014/main" id="{97711AD7-CF8D-4E6C-B182-FF21C076BF4F}"/>
              </a:ext>
            </a:extLst>
          </p:cNvPr>
          <p:cNvPicPr>
            <a:picLocks noChangeAspect="1"/>
          </p:cNvPicPr>
          <p:nvPr/>
        </p:nvPicPr>
        <p:blipFill>
          <a:blip r:embed="rId2"/>
          <a:stretch>
            <a:fillRect/>
          </a:stretch>
        </p:blipFill>
        <p:spPr>
          <a:xfrm>
            <a:off x="770852" y="4009343"/>
            <a:ext cx="7602295" cy="413761"/>
          </a:xfrm>
          <a:prstGeom prst="rect">
            <a:avLst/>
          </a:prstGeom>
        </p:spPr>
      </p:pic>
      <p:pic>
        <p:nvPicPr>
          <p:cNvPr id="10" name="Picture 9">
            <a:extLst>
              <a:ext uri="{FF2B5EF4-FFF2-40B4-BE49-F238E27FC236}">
                <a16:creationId xmlns:a16="http://schemas.microsoft.com/office/drawing/2014/main" id="{6A11F21D-38C0-468F-9062-E521CBCB4D01}"/>
              </a:ext>
            </a:extLst>
          </p:cNvPr>
          <p:cNvPicPr>
            <a:picLocks/>
          </p:cNvPicPr>
          <p:nvPr/>
        </p:nvPicPr>
        <p:blipFill>
          <a:blip r:embed="rId3"/>
          <a:stretch>
            <a:fillRect/>
          </a:stretch>
        </p:blipFill>
        <p:spPr>
          <a:xfrm>
            <a:off x="420247" y="5422715"/>
            <a:ext cx="8370368" cy="365760"/>
          </a:xfrm>
          <a:prstGeom prst="rect">
            <a:avLst/>
          </a:prstGeom>
        </p:spPr>
      </p:pic>
    </p:spTree>
    <p:extLst>
      <p:ext uri="{BB962C8B-B14F-4D97-AF65-F5344CB8AC3E}">
        <p14:creationId xmlns:p14="http://schemas.microsoft.com/office/powerpoint/2010/main" val="665403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Line Coding</a:t>
            </a:r>
          </a:p>
        </p:txBody>
      </p:sp>
      <p:sp>
        <p:nvSpPr>
          <p:cNvPr id="7" name="Rectangle 2">
            <a:extLst>
              <a:ext uri="{FF2B5EF4-FFF2-40B4-BE49-F238E27FC236}">
                <a16:creationId xmlns:a16="http://schemas.microsoft.com/office/drawing/2014/main" id="{E6F17C2B-312D-4333-9997-6CA5F710D114}"/>
              </a:ext>
            </a:extLst>
          </p:cNvPr>
          <p:cNvSpPr txBox="1">
            <a:spLocks noChangeArrowheads="1"/>
          </p:cNvSpPr>
          <p:nvPr/>
        </p:nvSpPr>
        <p:spPr>
          <a:xfrm>
            <a:off x="280359" y="1790314"/>
            <a:ext cx="8610600" cy="639762"/>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altLang="zh-TW" sz="2400" dirty="0">
                <a:latin typeface="+mn-lt"/>
                <a:cs typeface="Times New Roman" panose="02020603050405020304" pitchFamily="18" charset="0"/>
              </a:rPr>
              <a:t>Line coding schemes</a:t>
            </a:r>
          </a:p>
        </p:txBody>
      </p:sp>
      <p:pic>
        <p:nvPicPr>
          <p:cNvPr id="8" name="Picture 6">
            <a:extLst>
              <a:ext uri="{FF2B5EF4-FFF2-40B4-BE49-F238E27FC236}">
                <a16:creationId xmlns:a16="http://schemas.microsoft.com/office/drawing/2014/main" id="{D70324C7-BFAF-4062-9EF8-80904A4C1E7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512" y="2619751"/>
            <a:ext cx="7642225" cy="337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187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Unipolar</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Non-Return to Zero</a:t>
            </a:r>
            <a:endParaRPr lang="en-FI" dirty="0"/>
          </a:p>
        </p:txBody>
      </p:sp>
      <p:pic>
        <p:nvPicPr>
          <p:cNvPr id="6" name="Picture 6">
            <a:extLst>
              <a:ext uri="{FF2B5EF4-FFF2-40B4-BE49-F238E27FC236}">
                <a16:creationId xmlns:a16="http://schemas.microsoft.com/office/drawing/2014/main" id="{52314FD4-6B68-466F-B0CC-531FAFC4A43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38124" y="2077429"/>
            <a:ext cx="8267752" cy="2132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8">
            <a:extLst>
              <a:ext uri="{FF2B5EF4-FFF2-40B4-BE49-F238E27FC236}">
                <a16:creationId xmlns:a16="http://schemas.microsoft.com/office/drawing/2014/main" id="{2C06A22B-AB0A-4053-B9AA-DAEA9E8FEBE6}"/>
              </a:ext>
            </a:extLst>
          </p:cNvPr>
          <p:cNvSpPr txBox="1">
            <a:spLocks noChangeArrowheads="1"/>
          </p:cNvSpPr>
          <p:nvPr/>
        </p:nvSpPr>
        <p:spPr bwMode="auto">
          <a:xfrm>
            <a:off x="534375" y="4749879"/>
            <a:ext cx="769594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TW" sz="2400" b="0" dirty="0">
                <a:solidFill>
                  <a:schemeClr val="bg2"/>
                </a:solidFill>
                <a:ea typeface="新細明體" panose="02020500000000000000" pitchFamily="18" charset="-120"/>
                <a:cs typeface="Times New Roman" panose="02020603050405020304" pitchFamily="18" charset="0"/>
              </a:rPr>
              <a:t>It is called NRZ because the signal does not return to zero at the middle of the bit.</a:t>
            </a:r>
          </a:p>
        </p:txBody>
      </p:sp>
    </p:spTree>
    <p:extLst>
      <p:ext uri="{BB962C8B-B14F-4D97-AF65-F5344CB8AC3E}">
        <p14:creationId xmlns:p14="http://schemas.microsoft.com/office/powerpoint/2010/main" val="4249658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Polar</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NRZ-L (NRZ-Level), NRZ-I (NRZ-Invert)</a:t>
            </a:r>
            <a:endParaRPr lang="en-FI" dirty="0"/>
          </a:p>
        </p:txBody>
      </p:sp>
      <p:pic>
        <p:nvPicPr>
          <p:cNvPr id="6" name="Picture 6">
            <a:extLst>
              <a:ext uri="{FF2B5EF4-FFF2-40B4-BE49-F238E27FC236}">
                <a16:creationId xmlns:a16="http://schemas.microsoft.com/office/drawing/2014/main" id="{68D7AC71-6145-418A-BB30-9971BF97177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8906" y="2530415"/>
            <a:ext cx="8866187" cy="276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67519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Polar: NRZ-L (NRZ-Level), NRZ-I (NRZ-Invert)</a:t>
            </a:r>
          </a:p>
        </p:txBody>
      </p:sp>
      <p:sp>
        <p:nvSpPr>
          <p:cNvPr id="4" name="Rectangle 3">
            <a:extLst>
              <a:ext uri="{FF2B5EF4-FFF2-40B4-BE49-F238E27FC236}">
                <a16:creationId xmlns:a16="http://schemas.microsoft.com/office/drawing/2014/main" id="{57B8A0EA-B23E-42C6-866C-31B6C332D4A2}"/>
              </a:ext>
            </a:extLst>
          </p:cNvPr>
          <p:cNvSpPr/>
          <p:nvPr/>
        </p:nvSpPr>
        <p:spPr>
          <a:xfrm>
            <a:off x="754811" y="1500225"/>
            <a:ext cx="7634377" cy="4524315"/>
          </a:xfrm>
          <a:prstGeom prst="rect">
            <a:avLst/>
          </a:prstGeom>
        </p:spPr>
        <p:txBody>
          <a:bodyPr wrap="square">
            <a:spAutoFit/>
          </a:bodyPr>
          <a:lstStyle/>
          <a:p>
            <a:pPr marL="457200" indent="-457200">
              <a:buClr>
                <a:schemeClr val="accent3"/>
              </a:buClr>
              <a:buFont typeface="Wingdings" panose="05000000000000000000" pitchFamily="2" charset="2"/>
              <a:buChar char="v"/>
            </a:pPr>
            <a:r>
              <a:rPr lang="en-US" altLang="zh-TW" sz="2400" dirty="0">
                <a:solidFill>
                  <a:schemeClr val="bg2"/>
                </a:solidFill>
                <a:cs typeface="Times New Roman" panose="02020603050405020304" pitchFamily="18" charset="0"/>
              </a:rPr>
              <a:t>In NRZ-L the level of the voltage determines the value of the bit.</a:t>
            </a:r>
          </a:p>
          <a:p>
            <a:pPr marL="457200" indent="-457200">
              <a:buClr>
                <a:schemeClr val="accent3"/>
              </a:buClr>
              <a:buFont typeface="Wingdings" panose="05000000000000000000" pitchFamily="2" charset="2"/>
              <a:buChar char="v"/>
            </a:pPr>
            <a:endParaRPr lang="en-US" altLang="zh-TW" sz="2400" dirty="0">
              <a:solidFill>
                <a:schemeClr val="bg2"/>
              </a:solidFill>
              <a:cs typeface="Times New Roman" panose="02020603050405020304" pitchFamily="18" charset="0"/>
            </a:endParaRPr>
          </a:p>
          <a:p>
            <a:pPr marL="457200" indent="-457200">
              <a:buClr>
                <a:schemeClr val="accent3"/>
              </a:buClr>
              <a:buFont typeface="Wingdings" panose="05000000000000000000" pitchFamily="2" charset="2"/>
              <a:buChar char="v"/>
            </a:pPr>
            <a:r>
              <a:rPr lang="en-US" altLang="zh-TW" sz="2400" dirty="0">
                <a:solidFill>
                  <a:schemeClr val="bg2"/>
                </a:solidFill>
                <a:cs typeface="Times New Roman" panose="02020603050405020304" pitchFamily="18" charset="0"/>
              </a:rPr>
              <a:t>In NRZ-I the inversion or the lack of inversion determines the value of the bit.</a:t>
            </a:r>
          </a:p>
          <a:p>
            <a:pPr marL="457200" indent="-457200">
              <a:buClr>
                <a:schemeClr val="accent3"/>
              </a:buClr>
              <a:buFont typeface="Wingdings" panose="05000000000000000000" pitchFamily="2" charset="2"/>
              <a:buChar char="v"/>
            </a:pPr>
            <a:endParaRPr lang="en-US" altLang="zh-TW" sz="2400" dirty="0">
              <a:solidFill>
                <a:schemeClr val="bg2"/>
              </a:solidFill>
              <a:cs typeface="Times New Roman" panose="02020603050405020304" pitchFamily="18" charset="0"/>
            </a:endParaRPr>
          </a:p>
          <a:p>
            <a:pPr marL="457200" indent="-457200">
              <a:buClr>
                <a:schemeClr val="accent3"/>
              </a:buClr>
              <a:buFont typeface="Wingdings" panose="05000000000000000000" pitchFamily="2" charset="2"/>
              <a:buChar char="v"/>
            </a:pPr>
            <a:r>
              <a:rPr lang="en-US" altLang="zh-TW" sz="2400" dirty="0">
                <a:solidFill>
                  <a:schemeClr val="bg2"/>
                </a:solidFill>
                <a:cs typeface="Times New Roman" panose="02020603050405020304" pitchFamily="18" charset="0"/>
              </a:rPr>
              <a:t>NRZ-L and NRZ-I both have an average signal rate of N/2 Baud.</a:t>
            </a:r>
          </a:p>
          <a:p>
            <a:pPr marL="457200" indent="-457200">
              <a:buClr>
                <a:schemeClr val="accent3"/>
              </a:buClr>
              <a:buFont typeface="Wingdings" panose="05000000000000000000" pitchFamily="2" charset="2"/>
              <a:buChar char="v"/>
            </a:pPr>
            <a:endParaRPr lang="en-US" altLang="zh-TW" sz="2400" dirty="0">
              <a:solidFill>
                <a:schemeClr val="bg2"/>
              </a:solidFill>
              <a:cs typeface="Times New Roman" panose="02020603050405020304" pitchFamily="18" charset="0"/>
            </a:endParaRPr>
          </a:p>
          <a:p>
            <a:pPr marL="457200" indent="-457200">
              <a:buClr>
                <a:schemeClr val="accent3"/>
              </a:buClr>
              <a:buFont typeface="Wingdings" panose="05000000000000000000" pitchFamily="2" charset="2"/>
              <a:buChar char="v"/>
            </a:pPr>
            <a:r>
              <a:rPr lang="en-US" altLang="zh-TW" sz="2400" dirty="0">
                <a:solidFill>
                  <a:schemeClr val="bg2"/>
                </a:solidFill>
                <a:cs typeface="Times New Roman" panose="02020603050405020304" pitchFamily="18" charset="0"/>
              </a:rPr>
              <a:t>NRZ-L and NRZ-I both have a DC component problem.</a:t>
            </a:r>
          </a:p>
          <a:p>
            <a:pPr marL="457200" indent="-457200">
              <a:buClr>
                <a:schemeClr val="accent3"/>
              </a:buClr>
              <a:buFont typeface="Wingdings" panose="05000000000000000000" pitchFamily="2" charset="2"/>
              <a:buChar char="v"/>
            </a:pPr>
            <a:endParaRPr lang="en-US" altLang="zh-TW" sz="2400" dirty="0">
              <a:solidFill>
                <a:schemeClr val="bg2"/>
              </a:solidFill>
              <a:cs typeface="Times New Roman" panose="02020603050405020304" pitchFamily="18" charset="0"/>
            </a:endParaRPr>
          </a:p>
          <a:p>
            <a:pPr marL="457200" indent="-457200">
              <a:buClr>
                <a:schemeClr val="accent3"/>
              </a:buClr>
              <a:buFont typeface="Wingdings" panose="05000000000000000000" pitchFamily="2" charset="2"/>
              <a:buChar char="v"/>
            </a:pPr>
            <a:endParaRPr lang="en-US" altLang="zh-TW" sz="2400" dirty="0">
              <a:solidFill>
                <a:schemeClr val="bg2"/>
              </a:solidFill>
              <a:cs typeface="Times New Roman" panose="02020603050405020304" pitchFamily="18" charset="0"/>
            </a:endParaRPr>
          </a:p>
        </p:txBody>
      </p:sp>
    </p:spTree>
    <p:extLst>
      <p:ext uri="{BB962C8B-B14F-4D97-AF65-F5344CB8AC3E}">
        <p14:creationId xmlns:p14="http://schemas.microsoft.com/office/powerpoint/2010/main" val="3834392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Polar: NRZ-L (NRZ-Level), NRZ-I (NRZ-Invert)</a:t>
            </a:r>
          </a:p>
        </p:txBody>
      </p:sp>
      <p:sp>
        <p:nvSpPr>
          <p:cNvPr id="6" name="Rectangle 9">
            <a:extLst>
              <a:ext uri="{FF2B5EF4-FFF2-40B4-BE49-F238E27FC236}">
                <a16:creationId xmlns:a16="http://schemas.microsoft.com/office/drawing/2014/main" id="{6C7C8482-C46D-4641-A992-8F356F5313A1}"/>
              </a:ext>
            </a:extLst>
          </p:cNvPr>
          <p:cNvSpPr>
            <a:spLocks noChangeArrowheads="1"/>
          </p:cNvSpPr>
          <p:nvPr/>
        </p:nvSpPr>
        <p:spPr bwMode="auto">
          <a:xfrm>
            <a:off x="723330" y="1528225"/>
            <a:ext cx="7697338"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zh-TW" sz="2400" b="1" dirty="0">
                <a:solidFill>
                  <a:schemeClr val="bg2"/>
                </a:solidFill>
                <a:ea typeface="新細明體" panose="02020500000000000000" pitchFamily="18" charset="-120"/>
                <a:cs typeface="Times New Roman" panose="02020603050405020304" pitchFamily="18" charset="0"/>
              </a:rPr>
              <a:t>Problem:</a:t>
            </a:r>
          </a:p>
          <a:p>
            <a:pPr algn="just"/>
            <a:r>
              <a:rPr lang="en-US" altLang="zh-TW" sz="2400" dirty="0">
                <a:solidFill>
                  <a:schemeClr val="bg2"/>
                </a:solidFill>
                <a:ea typeface="新細明體" panose="02020500000000000000" pitchFamily="18" charset="-120"/>
                <a:cs typeface="Times New Roman" panose="02020603050405020304" pitchFamily="18" charset="0"/>
              </a:rPr>
              <a:t>A system is using NRZ-I to transfer 10-Mbps data. What are the average signal rate and minimum bandwidth? </a:t>
            </a:r>
            <a:r>
              <a:rPr lang="en-US" altLang="zh-TW" sz="2400">
                <a:solidFill>
                  <a:schemeClr val="bg2"/>
                </a:solidFill>
                <a:ea typeface="新細明體" panose="02020500000000000000" pitchFamily="18" charset="-120"/>
                <a:cs typeface="Times New Roman" panose="02020603050405020304" pitchFamily="18" charset="0"/>
              </a:rPr>
              <a:t>Given, c</a:t>
            </a:r>
            <a:r>
              <a:rPr lang="en-US" altLang="zh-TW" sz="2400" dirty="0">
                <a:solidFill>
                  <a:schemeClr val="bg2"/>
                </a:solidFill>
                <a:ea typeface="新細明體" panose="02020500000000000000" pitchFamily="18" charset="-120"/>
                <a:cs typeface="Times New Roman" panose="02020603050405020304" pitchFamily="18" charset="0"/>
              </a:rPr>
              <a:t>=1</a:t>
            </a:r>
          </a:p>
          <a:p>
            <a:pPr algn="just"/>
            <a:endParaRPr lang="en-US" altLang="zh-TW" sz="2400" dirty="0">
              <a:solidFill>
                <a:schemeClr val="bg2"/>
              </a:solidFill>
              <a:ea typeface="新細明體" panose="02020500000000000000" pitchFamily="18" charset="-120"/>
              <a:cs typeface="Times New Roman" panose="02020603050405020304" pitchFamily="18" charset="0"/>
            </a:endParaRPr>
          </a:p>
          <a:p>
            <a:pPr algn="just"/>
            <a:r>
              <a:rPr lang="en-US" altLang="zh-TW" sz="2400" b="1" dirty="0">
                <a:solidFill>
                  <a:schemeClr val="bg2"/>
                </a:solidFill>
                <a:cs typeface="Times New Roman" panose="02020603050405020304" pitchFamily="18" charset="0"/>
              </a:rPr>
              <a:t>Solution:</a:t>
            </a:r>
          </a:p>
          <a:p>
            <a:pPr algn="just"/>
            <a:r>
              <a:rPr lang="en-US" altLang="zh-TW" sz="2400" dirty="0">
                <a:solidFill>
                  <a:schemeClr val="bg2"/>
                </a:solidFill>
                <a:cs typeface="Times New Roman" panose="02020603050405020304" pitchFamily="18" charset="0"/>
              </a:rPr>
              <a:t>The average signal rate,</a:t>
            </a:r>
          </a:p>
          <a:p>
            <a:pPr algn="just"/>
            <a:r>
              <a:rPr lang="en-US" altLang="zh-TW" sz="2400" dirty="0">
                <a:solidFill>
                  <a:schemeClr val="bg2"/>
                </a:solidFill>
                <a:cs typeface="Times New Roman" panose="02020603050405020304" pitchFamily="18" charset="0"/>
              </a:rPr>
              <a:t>S = N/2 = 5000 </a:t>
            </a:r>
            <a:r>
              <a:rPr lang="en-US" altLang="zh-TW" sz="2400" dirty="0" err="1">
                <a:solidFill>
                  <a:schemeClr val="bg2"/>
                </a:solidFill>
                <a:cs typeface="Times New Roman" panose="02020603050405020304" pitchFamily="18" charset="0"/>
              </a:rPr>
              <a:t>kbaud</a:t>
            </a:r>
            <a:endParaRPr lang="en-US" altLang="zh-TW" sz="2400" dirty="0">
              <a:solidFill>
                <a:schemeClr val="bg2"/>
              </a:solidFill>
              <a:cs typeface="Times New Roman" panose="02020603050405020304" pitchFamily="18" charset="0"/>
            </a:endParaRPr>
          </a:p>
          <a:p>
            <a:pPr algn="just"/>
            <a:r>
              <a:rPr lang="en-US" altLang="zh-TW" sz="2400" dirty="0">
                <a:solidFill>
                  <a:schemeClr val="bg2"/>
                </a:solidFill>
                <a:cs typeface="Times New Roman" panose="02020603050405020304" pitchFamily="18" charset="0"/>
              </a:rPr>
              <a:t>The minimum bandwidth for this average baud rate,</a:t>
            </a:r>
          </a:p>
          <a:p>
            <a:pPr algn="just"/>
            <a:r>
              <a:rPr lang="en-US" altLang="zh-TW" sz="2400" dirty="0" err="1">
                <a:solidFill>
                  <a:schemeClr val="bg2"/>
                </a:solidFill>
                <a:cs typeface="Times New Roman" panose="02020603050405020304" pitchFamily="18" charset="0"/>
              </a:rPr>
              <a:t>B</a:t>
            </a:r>
            <a:r>
              <a:rPr lang="en-US" altLang="zh-TW" sz="2400" baseline="-14000" dirty="0" err="1">
                <a:solidFill>
                  <a:schemeClr val="bg2"/>
                </a:solidFill>
                <a:cs typeface="Times New Roman" panose="02020603050405020304" pitchFamily="18" charset="0"/>
              </a:rPr>
              <a:t>min</a:t>
            </a:r>
            <a:r>
              <a:rPr lang="en-US" altLang="zh-TW" sz="2400" dirty="0">
                <a:solidFill>
                  <a:schemeClr val="bg2"/>
                </a:solidFill>
                <a:cs typeface="Times New Roman" panose="02020603050405020304" pitchFamily="18" charset="0"/>
              </a:rPr>
              <a:t> = S = 5000 kHz.</a:t>
            </a:r>
          </a:p>
          <a:p>
            <a:pPr algn="just"/>
            <a:endParaRPr lang="en-US" altLang="zh-TW" sz="2400" dirty="0">
              <a:solidFill>
                <a:schemeClr val="bg2"/>
              </a:solidFill>
              <a:ea typeface="新細明體" panose="02020500000000000000" pitchFamily="18" charset="-120"/>
              <a:cs typeface="Times New Roman" panose="02020603050405020304" pitchFamily="18" charset="0"/>
            </a:endParaRPr>
          </a:p>
        </p:txBody>
      </p:sp>
    </p:spTree>
    <p:extLst>
      <p:ext uri="{BB962C8B-B14F-4D97-AF65-F5344CB8AC3E}">
        <p14:creationId xmlns:p14="http://schemas.microsoft.com/office/powerpoint/2010/main" val="6317283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Polar</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RZ: Return-to-Zero Scheme</a:t>
            </a:r>
            <a:endParaRPr lang="en-FI" dirty="0"/>
          </a:p>
        </p:txBody>
      </p:sp>
      <p:pic>
        <p:nvPicPr>
          <p:cNvPr id="7" name="Picture 6">
            <a:extLst>
              <a:ext uri="{FF2B5EF4-FFF2-40B4-BE49-F238E27FC236}">
                <a16:creationId xmlns:a16="http://schemas.microsoft.com/office/drawing/2014/main" id="{331B52EE-C4F9-4B39-BB79-6B368FAD1B7C}"/>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75542" y="2734146"/>
            <a:ext cx="8192916" cy="24815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18566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1293672"/>
          </a:xfrm>
        </p:spPr>
        <p:txBody>
          <a:bodyPr>
            <a:noAutofit/>
          </a:bodyPr>
          <a:lstStyle/>
          <a:p>
            <a:pPr marL="342900" indent="-342900">
              <a:buClr>
                <a:schemeClr val="accent3"/>
              </a:buClr>
              <a:buAutoNum type="arabicPeriod"/>
            </a:pPr>
            <a:r>
              <a:rPr lang="en-US" sz="2400" dirty="0">
                <a:solidFill>
                  <a:schemeClr val="bg2"/>
                </a:solidFill>
              </a:rPr>
              <a:t>Digital to Digital Conversion</a:t>
            </a:r>
          </a:p>
          <a:p>
            <a:pPr marL="342900" indent="-342900">
              <a:buClr>
                <a:schemeClr val="accent3"/>
              </a:buClr>
              <a:buAutoNum type="arabicPeriod"/>
            </a:pPr>
            <a:r>
              <a:rPr lang="en-US" sz="2400" dirty="0">
                <a:solidFill>
                  <a:schemeClr val="bg2"/>
                </a:solidFill>
              </a:rPr>
              <a:t>Signal Element vs Data Element</a:t>
            </a:r>
          </a:p>
          <a:p>
            <a:pPr marL="342900" indent="-342900">
              <a:buClr>
                <a:schemeClr val="accent3"/>
              </a:buClr>
              <a:buAutoNum type="arabicPeriod"/>
            </a:pPr>
            <a:r>
              <a:rPr lang="en-US" sz="2400" dirty="0">
                <a:solidFill>
                  <a:schemeClr val="bg2"/>
                </a:solidFill>
              </a:rPr>
              <a:t>Signal Rate vs Data Rate</a:t>
            </a:r>
          </a:p>
          <a:p>
            <a:pPr marL="342900" indent="-342900">
              <a:buClr>
                <a:schemeClr val="accent3"/>
              </a:buClr>
              <a:buAutoNum type="arabicPeriod"/>
            </a:pPr>
            <a:r>
              <a:rPr lang="en-US" sz="2400" dirty="0">
                <a:solidFill>
                  <a:schemeClr val="bg2"/>
                </a:solidFill>
              </a:rPr>
              <a:t>Baseline Wandering</a:t>
            </a:r>
          </a:p>
          <a:p>
            <a:pPr marL="342900" indent="-342900">
              <a:buClr>
                <a:schemeClr val="accent3"/>
              </a:buClr>
              <a:buAutoNum type="arabicPeriod"/>
            </a:pPr>
            <a:r>
              <a:rPr lang="en-US" sz="2400" dirty="0">
                <a:solidFill>
                  <a:schemeClr val="bg2"/>
                </a:solidFill>
              </a:rPr>
              <a:t>DC Component</a:t>
            </a:r>
          </a:p>
          <a:p>
            <a:pPr marL="342900" indent="-342900">
              <a:buClr>
                <a:schemeClr val="accent3"/>
              </a:buClr>
              <a:buAutoNum type="arabicPeriod"/>
            </a:pPr>
            <a:r>
              <a:rPr lang="en-US" sz="2400" dirty="0">
                <a:solidFill>
                  <a:schemeClr val="bg2"/>
                </a:solidFill>
              </a:rPr>
              <a:t>Synchronization</a:t>
            </a:r>
          </a:p>
          <a:p>
            <a:pPr marL="342900" indent="-342900">
              <a:buClr>
                <a:schemeClr val="accent3"/>
              </a:buClr>
              <a:buAutoNum type="arabicPeriod"/>
            </a:pPr>
            <a:r>
              <a:rPr lang="en-US" sz="2400" dirty="0">
                <a:solidFill>
                  <a:schemeClr val="bg2"/>
                </a:solidFill>
              </a:rPr>
              <a:t>Line Coding:	</a:t>
            </a:r>
          </a:p>
          <a:p>
            <a:pPr marL="342900" indent="-342900">
              <a:buAutoNum type="arabicPeriod"/>
            </a:pPr>
            <a:endParaRPr lang="en-US" sz="2400" dirty="0">
              <a:solidFill>
                <a:schemeClr val="bg2"/>
              </a:solidFill>
            </a:endParaRPr>
          </a:p>
          <a:p>
            <a:pPr marL="342900" indent="-342900">
              <a:buAutoNum type="arabicPeriod"/>
            </a:pPr>
            <a:endParaRPr lang="en-US" sz="2400" dirty="0">
              <a:solidFill>
                <a:schemeClr val="bg2"/>
              </a:solidFill>
            </a:endParaRPr>
          </a:p>
        </p:txBody>
      </p:sp>
      <p:sp>
        <p:nvSpPr>
          <p:cNvPr id="4" name="Subtitle 2">
            <a:extLst>
              <a:ext uri="{FF2B5EF4-FFF2-40B4-BE49-F238E27FC236}">
                <a16:creationId xmlns:a16="http://schemas.microsoft.com/office/drawing/2014/main" id="{8F3DF1FC-7EC3-4758-ACB0-BA41898E61F1}"/>
              </a:ext>
            </a:extLst>
          </p:cNvPr>
          <p:cNvSpPr txBox="1">
            <a:spLocks/>
          </p:cNvSpPr>
          <p:nvPr/>
        </p:nvSpPr>
        <p:spPr>
          <a:xfrm>
            <a:off x="2781376" y="4689112"/>
            <a:ext cx="3564833" cy="1293672"/>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pPr marL="457200" indent="-457200">
              <a:buClr>
                <a:schemeClr val="accent3"/>
              </a:buClr>
              <a:buFont typeface="+mj-lt"/>
              <a:buAutoNum type="alphaLcParenR"/>
            </a:pPr>
            <a:r>
              <a:rPr lang="en-US" dirty="0">
                <a:solidFill>
                  <a:schemeClr val="bg2"/>
                </a:solidFill>
              </a:rPr>
              <a:t>Unipolar</a:t>
            </a:r>
          </a:p>
          <a:p>
            <a:pPr marL="457200" indent="-457200">
              <a:buClr>
                <a:schemeClr val="accent3"/>
              </a:buClr>
              <a:buFont typeface="+mj-lt"/>
              <a:buAutoNum type="alphaLcParenR"/>
            </a:pPr>
            <a:r>
              <a:rPr lang="en-US" dirty="0">
                <a:solidFill>
                  <a:schemeClr val="bg2"/>
                </a:solidFill>
              </a:rPr>
              <a:t>Polar</a:t>
            </a:r>
          </a:p>
          <a:p>
            <a:pPr marL="457200" indent="-457200">
              <a:buClr>
                <a:schemeClr val="accent3"/>
              </a:buClr>
              <a:buFont typeface="+mj-lt"/>
              <a:buAutoNum type="alphaLcParenR"/>
            </a:pPr>
            <a:r>
              <a:rPr lang="en-US" dirty="0">
                <a:solidFill>
                  <a:schemeClr val="bg2"/>
                </a:solidFill>
              </a:rPr>
              <a:t>Bipolar</a:t>
            </a:r>
          </a:p>
          <a:p>
            <a:pPr marL="457200" indent="-457200">
              <a:buClr>
                <a:schemeClr val="accent3"/>
              </a:buClr>
              <a:buFont typeface="+mj-lt"/>
              <a:buAutoNum type="alphaLcParenR"/>
            </a:pPr>
            <a:r>
              <a:rPr lang="en-US" dirty="0">
                <a:solidFill>
                  <a:schemeClr val="bg2"/>
                </a:solidFill>
              </a:rPr>
              <a:t>Multilevel</a:t>
            </a:r>
          </a:p>
          <a:p>
            <a:pPr marL="457200" indent="-457200">
              <a:buClr>
                <a:schemeClr val="accent3"/>
              </a:buClr>
              <a:buFont typeface="+mj-lt"/>
              <a:buAutoNum type="alphaLcParenR"/>
            </a:pPr>
            <a:r>
              <a:rPr lang="en-US" dirty="0">
                <a:solidFill>
                  <a:schemeClr val="bg2"/>
                </a:solidFill>
              </a:rPr>
              <a:t>Multitransition</a:t>
            </a:r>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Polar Biphase</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Manchester and Differential Manchester Schemes</a:t>
            </a:r>
            <a:endParaRPr lang="en-FI" dirty="0"/>
          </a:p>
        </p:txBody>
      </p:sp>
      <p:pic>
        <p:nvPicPr>
          <p:cNvPr id="6" name="Picture 7">
            <a:extLst>
              <a:ext uri="{FF2B5EF4-FFF2-40B4-BE49-F238E27FC236}">
                <a16:creationId xmlns:a16="http://schemas.microsoft.com/office/drawing/2014/main" id="{0D8AFAC3-60EF-4917-A160-56E81502D61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28613" y="2079132"/>
            <a:ext cx="8510587" cy="408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211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fontScale="925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Manchester and differential Manchester schemes</a:t>
            </a:r>
          </a:p>
        </p:txBody>
      </p:sp>
      <p:sp>
        <p:nvSpPr>
          <p:cNvPr id="4" name="Rectangle 3">
            <a:extLst>
              <a:ext uri="{FF2B5EF4-FFF2-40B4-BE49-F238E27FC236}">
                <a16:creationId xmlns:a16="http://schemas.microsoft.com/office/drawing/2014/main" id="{1E105FF4-0CE0-4277-B1BD-642FAFF4D780}"/>
              </a:ext>
            </a:extLst>
          </p:cNvPr>
          <p:cNvSpPr/>
          <p:nvPr/>
        </p:nvSpPr>
        <p:spPr>
          <a:xfrm>
            <a:off x="421341" y="1790420"/>
            <a:ext cx="8231340" cy="2308324"/>
          </a:xfrm>
          <a:prstGeom prst="rect">
            <a:avLst/>
          </a:prstGeom>
        </p:spPr>
        <p:txBody>
          <a:bodyPr wrap="square">
            <a:spAutoFit/>
          </a:bodyPr>
          <a:lstStyle/>
          <a:p>
            <a:pPr marL="457200" indent="-457200" algn="just">
              <a:buClr>
                <a:schemeClr val="accent3"/>
              </a:buClr>
              <a:buFont typeface="Wingdings" panose="05000000000000000000" pitchFamily="2" charset="2"/>
              <a:buChar char="v"/>
            </a:pPr>
            <a:r>
              <a:rPr lang="en-US" altLang="zh-TW" sz="2400" dirty="0">
                <a:solidFill>
                  <a:schemeClr val="bg2"/>
                </a:solidFill>
                <a:cs typeface="Times New Roman" panose="02020603050405020304" pitchFamily="18" charset="0"/>
              </a:rPr>
              <a:t>In Manchester and differential Manchester encoding, the transition at the middle of the bit is used for synchronization.</a:t>
            </a:r>
          </a:p>
          <a:p>
            <a:pPr marL="457200" indent="-457200" algn="just">
              <a:buClr>
                <a:schemeClr val="accent3"/>
              </a:buClr>
              <a:buFont typeface="Wingdings" panose="05000000000000000000" pitchFamily="2" charset="2"/>
              <a:buChar char="v"/>
            </a:pPr>
            <a:endParaRPr lang="en-US" altLang="zh-TW" sz="2400" dirty="0">
              <a:solidFill>
                <a:schemeClr val="bg2"/>
              </a:solidFill>
              <a:cs typeface="Times New Roman" panose="02020603050405020304" pitchFamily="18" charset="0"/>
            </a:endParaRPr>
          </a:p>
          <a:p>
            <a:pPr marL="457200" indent="-457200" algn="just">
              <a:buClr>
                <a:schemeClr val="accent3"/>
              </a:buClr>
              <a:buFont typeface="Wingdings" panose="05000000000000000000" pitchFamily="2" charset="2"/>
              <a:buChar char="v"/>
            </a:pPr>
            <a:r>
              <a:rPr lang="en-US" altLang="zh-TW" sz="2400" dirty="0">
                <a:solidFill>
                  <a:schemeClr val="bg2"/>
                </a:solidFill>
                <a:cs typeface="Times New Roman" panose="02020603050405020304" pitchFamily="18" charset="0"/>
              </a:rPr>
              <a:t>The minimum bandwidth of Manchester and differential Manchester is 2 times that of NRZ.</a:t>
            </a:r>
          </a:p>
          <a:p>
            <a:pPr marL="457200" indent="-457200" algn="just">
              <a:buClr>
                <a:schemeClr val="accent3"/>
              </a:buClr>
              <a:buFont typeface="Wingdings" panose="05000000000000000000" pitchFamily="2" charset="2"/>
              <a:buChar char="v"/>
            </a:pPr>
            <a:endParaRPr lang="en-US" altLang="zh-TW" sz="2400" dirty="0">
              <a:solidFill>
                <a:schemeClr val="bg2"/>
              </a:solidFill>
              <a:cs typeface="Times New Roman" panose="02020603050405020304" pitchFamily="18" charset="0"/>
            </a:endParaRPr>
          </a:p>
        </p:txBody>
      </p:sp>
    </p:spTree>
    <p:extLst>
      <p:ext uri="{BB962C8B-B14F-4D97-AF65-F5344CB8AC3E}">
        <p14:creationId xmlns:p14="http://schemas.microsoft.com/office/powerpoint/2010/main" val="8798564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Bipolar Schemes</a:t>
            </a:r>
          </a:p>
        </p:txBody>
      </p:sp>
      <p:sp>
        <p:nvSpPr>
          <p:cNvPr id="6" name="Subtitle 5">
            <a:extLst>
              <a:ext uri="{FF2B5EF4-FFF2-40B4-BE49-F238E27FC236}">
                <a16:creationId xmlns:a16="http://schemas.microsoft.com/office/drawing/2014/main" id="{1FDB827D-69D3-42DB-9863-04277BCD5690}"/>
              </a:ext>
            </a:extLst>
          </p:cNvPr>
          <p:cNvSpPr>
            <a:spLocks noGrp="1"/>
          </p:cNvSpPr>
          <p:nvPr>
            <p:ph type="subTitle" idx="1"/>
          </p:nvPr>
        </p:nvSpPr>
        <p:spPr/>
        <p:txBody>
          <a:bodyPr/>
          <a:lstStyle/>
          <a:p>
            <a:r>
              <a:rPr lang="en-US" dirty="0"/>
              <a:t>AMI and Pseudoternary</a:t>
            </a:r>
          </a:p>
        </p:txBody>
      </p:sp>
      <p:sp>
        <p:nvSpPr>
          <p:cNvPr id="7" name="Rectangle 3">
            <a:extLst>
              <a:ext uri="{FF2B5EF4-FFF2-40B4-BE49-F238E27FC236}">
                <a16:creationId xmlns:a16="http://schemas.microsoft.com/office/drawing/2014/main" id="{D1F1BCD6-49DB-4AA2-9AFD-F4EB73B41D86}"/>
              </a:ext>
            </a:extLst>
          </p:cNvPr>
          <p:cNvSpPr txBox="1">
            <a:spLocks noChangeArrowheads="1"/>
          </p:cNvSpPr>
          <p:nvPr/>
        </p:nvSpPr>
        <p:spPr bwMode="auto">
          <a:xfrm>
            <a:off x="719920" y="2082428"/>
            <a:ext cx="8610600" cy="4045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800" kern="1200">
                <a:solidFill>
                  <a:schemeClr val="tx1"/>
                </a:solidFill>
                <a:latin typeface="+mn-lt"/>
                <a:ea typeface="+mn-ea"/>
                <a:cs typeface="+mn-cs"/>
              </a:defRPr>
            </a:lvl1pPr>
            <a:lvl2pPr marL="742950" indent="-285750" algn="l" rtl="0" fontAlgn="base">
              <a:spcBef>
                <a:spcPct val="20000"/>
              </a:spcBef>
              <a:spcAft>
                <a:spcPct val="0"/>
              </a:spcAft>
              <a:buChar char="–"/>
              <a:defRPr kumimoji="1" sz="2400" kern="1200">
                <a:solidFill>
                  <a:schemeClr val="tx1"/>
                </a:solidFill>
                <a:latin typeface="+mn-lt"/>
                <a:ea typeface="+mn-ea"/>
                <a:cs typeface="+mn-cs"/>
              </a:defRPr>
            </a:lvl2pPr>
            <a:lvl3pPr marL="1143000" indent="-228600" algn="l" rtl="0" fontAlgn="base">
              <a:spcBef>
                <a:spcPct val="20000"/>
              </a:spcBef>
              <a:spcAft>
                <a:spcPct val="0"/>
              </a:spcAft>
              <a:buChar char="•"/>
              <a:defRPr kumimoji="1" sz="2000" kern="1200">
                <a:solidFill>
                  <a:schemeClr val="tx1"/>
                </a:solidFill>
                <a:latin typeface="+mn-lt"/>
                <a:ea typeface="+mn-ea"/>
                <a:cs typeface="+mn-cs"/>
              </a:defRPr>
            </a:lvl3pPr>
            <a:lvl4pPr marL="1600200" indent="-228600" algn="l" rtl="0" fontAlgn="base">
              <a:spcBef>
                <a:spcPct val="20000"/>
              </a:spcBef>
              <a:spcAft>
                <a:spcPct val="0"/>
              </a:spcAft>
              <a:buChar char="–"/>
              <a:defRPr kumimoji="1" kern="1200">
                <a:solidFill>
                  <a:schemeClr val="tx1"/>
                </a:solidFill>
                <a:latin typeface="+mn-lt"/>
                <a:ea typeface="+mn-ea"/>
                <a:cs typeface="+mn-cs"/>
              </a:defRPr>
            </a:lvl4pPr>
            <a:lvl5pPr marL="2057400" indent="-228600" algn="l" rtl="0" fontAlgn="base">
              <a:spcBef>
                <a:spcPct val="20000"/>
              </a:spcBef>
              <a:spcAft>
                <a:spcPct val="0"/>
              </a:spcAft>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l"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r>
              <a:rPr kumimoji="1" lang="en-US" altLang="zh-TW" sz="20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Bipolar encoding (sometimes called multilevel binary)</a:t>
            </a:r>
          </a:p>
          <a:p>
            <a:pPr marR="0" lvl="1" algn="l"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sz="20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Three voltage levels: positive, negative, and zero</a:t>
            </a:r>
          </a:p>
          <a:p>
            <a:pPr marR="0" lvl="0" algn="l"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r>
              <a:rPr kumimoji="1" lang="en-US" altLang="zh-TW" sz="20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Two variations of bipolar encoding</a:t>
            </a:r>
          </a:p>
          <a:p>
            <a:pPr marR="0" lvl="1" algn="l" defTabSz="914400" rtl="0" eaLnBrk="1" fontAlgn="base" latinLnBrk="0" hangingPunct="1">
              <a:lnSpc>
                <a:spcPct val="100000"/>
              </a:lnSpc>
              <a:spcBef>
                <a:spcPct val="20000"/>
              </a:spcBef>
              <a:spcAft>
                <a:spcPct val="0"/>
              </a:spcAft>
              <a:buClr>
                <a:schemeClr val="accent3"/>
              </a:buClr>
              <a:buSzTx/>
              <a:buFont typeface="Courier New" panose="02070309020205020404" pitchFamily="49" charset="0"/>
              <a:buChar char="o"/>
              <a:tabLst/>
              <a:defRPr/>
            </a:pPr>
            <a:r>
              <a:rPr kumimoji="1" lang="en-US" altLang="zh-TW" sz="20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AMI (alternate mark inversion)</a:t>
            </a:r>
          </a:p>
          <a:p>
            <a:pPr marR="0" lvl="2" algn="l"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b="0" u="none" strike="noStrike" kern="1200" cap="none" spc="0" normalizeH="0" baseline="0" noProof="0" dirty="0">
                <a:ln>
                  <a:noFill/>
                </a:ln>
                <a:solidFill>
                  <a:schemeClr val="bg2"/>
                </a:solidFill>
                <a:effectLst/>
                <a:uLnTx/>
                <a:uFillTx/>
                <a:ea typeface="新細明體"/>
                <a:cs typeface="Times New Roman" panose="02020603050405020304" pitchFamily="18" charset="0"/>
              </a:rPr>
              <a:t>0: neutral zero voltage</a:t>
            </a:r>
          </a:p>
          <a:p>
            <a:pPr marR="0" lvl="2" algn="l"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b="0" u="none" strike="noStrike" kern="1200" cap="none" spc="0" normalizeH="0" baseline="0" noProof="0" dirty="0">
                <a:ln>
                  <a:noFill/>
                </a:ln>
                <a:solidFill>
                  <a:schemeClr val="bg2"/>
                </a:solidFill>
                <a:effectLst/>
                <a:uLnTx/>
                <a:uFillTx/>
                <a:ea typeface="新細明體"/>
                <a:cs typeface="Times New Roman" panose="02020603050405020304" pitchFamily="18" charset="0"/>
              </a:rPr>
              <a:t>1: alternating positive and negative voltages</a:t>
            </a:r>
          </a:p>
          <a:p>
            <a:pPr marR="0" lvl="1" algn="l" defTabSz="914400" rtl="0" eaLnBrk="1" fontAlgn="base" latinLnBrk="0" hangingPunct="1">
              <a:lnSpc>
                <a:spcPct val="100000"/>
              </a:lnSpc>
              <a:spcBef>
                <a:spcPct val="20000"/>
              </a:spcBef>
              <a:spcAft>
                <a:spcPct val="0"/>
              </a:spcAft>
              <a:buClr>
                <a:schemeClr val="accent3"/>
              </a:buClr>
              <a:buSzTx/>
              <a:buFont typeface="Courier New" panose="02070309020205020404" pitchFamily="49" charset="0"/>
              <a:buChar char="o"/>
              <a:tabLst/>
              <a:defRPr/>
            </a:pPr>
            <a:r>
              <a:rPr kumimoji="1" lang="en-US" altLang="zh-TW" sz="2000" b="0" u="none" strike="noStrike" kern="1200" cap="none" spc="0" normalizeH="0" baseline="0" noProof="0" dirty="0" err="1">
                <a:ln>
                  <a:noFill/>
                </a:ln>
                <a:solidFill>
                  <a:schemeClr val="bg2"/>
                </a:solidFill>
                <a:effectLst/>
                <a:uLnTx/>
                <a:uFillTx/>
                <a:ea typeface="新細明體"/>
                <a:cs typeface="Times New Roman" panose="02020603050405020304" pitchFamily="18" charset="0"/>
              </a:rPr>
              <a:t>Pseudoternary</a:t>
            </a:r>
            <a:endParaRPr kumimoji="1" lang="en-US" altLang="zh-TW" sz="2000" b="0" u="none" strike="noStrike" kern="1200" cap="none" spc="0" normalizeH="0" baseline="0" noProof="0" dirty="0">
              <a:ln>
                <a:noFill/>
              </a:ln>
              <a:solidFill>
                <a:schemeClr val="bg2"/>
              </a:solidFill>
              <a:effectLst/>
              <a:uLnTx/>
              <a:uFillTx/>
              <a:ea typeface="新細明體"/>
              <a:cs typeface="Times New Roman" panose="02020603050405020304" pitchFamily="18" charset="0"/>
            </a:endParaRPr>
          </a:p>
          <a:p>
            <a:pPr marR="0" lvl="2" algn="l"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b="0" u="none" strike="noStrike" kern="1200" cap="none" spc="0" normalizeH="0" baseline="0" noProof="0" dirty="0">
                <a:ln>
                  <a:noFill/>
                </a:ln>
                <a:solidFill>
                  <a:schemeClr val="bg2"/>
                </a:solidFill>
                <a:effectLst/>
                <a:uLnTx/>
                <a:uFillTx/>
                <a:ea typeface="新細明體"/>
                <a:cs typeface="Times New Roman" panose="02020603050405020304" pitchFamily="18" charset="0"/>
              </a:rPr>
              <a:t>1: neutral zero voltage</a:t>
            </a:r>
          </a:p>
          <a:p>
            <a:pPr marR="0" lvl="2" algn="l"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b="0" u="none" strike="noStrike" kern="1200" cap="none" spc="0" normalizeH="0" baseline="0" noProof="0" dirty="0">
                <a:ln>
                  <a:noFill/>
                </a:ln>
                <a:solidFill>
                  <a:schemeClr val="bg2"/>
                </a:solidFill>
                <a:effectLst/>
                <a:uLnTx/>
                <a:uFillTx/>
                <a:ea typeface="新細明體"/>
                <a:cs typeface="Times New Roman" panose="02020603050405020304" pitchFamily="18" charset="0"/>
              </a:rPr>
              <a:t>0: alternating positive and negative voltages</a:t>
            </a:r>
          </a:p>
          <a:p>
            <a:pPr marR="0" lvl="0" algn="l"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r>
              <a:rPr kumimoji="1" lang="en-US" altLang="zh-TW" sz="20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Bipolar schemes have </a:t>
            </a:r>
            <a:r>
              <a:rPr kumimoji="1" lang="en-US" altLang="zh-TW" sz="2000" b="1" u="none" strike="noStrike" kern="1200" cap="none" spc="0" normalizeH="0" baseline="0" noProof="0" dirty="0">
                <a:ln>
                  <a:noFill/>
                </a:ln>
                <a:solidFill>
                  <a:schemeClr val="bg2"/>
                </a:solidFill>
                <a:effectLst/>
                <a:uLnTx/>
                <a:uFillTx/>
                <a:ea typeface="新細明體"/>
                <a:cs typeface="Times New Roman" panose="02020603050405020304" pitchFamily="18" charset="0"/>
              </a:rPr>
              <a:t>no</a:t>
            </a:r>
            <a:r>
              <a:rPr kumimoji="1" lang="en-US" altLang="zh-TW" sz="20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 </a:t>
            </a:r>
            <a:r>
              <a:rPr kumimoji="1" lang="en-US" altLang="zh-TW" sz="2000" b="0" u="sng" strike="noStrike" kern="1200" cap="none" spc="0" normalizeH="0" baseline="0" noProof="0" dirty="0">
                <a:ln>
                  <a:noFill/>
                </a:ln>
                <a:solidFill>
                  <a:schemeClr val="bg2"/>
                </a:solidFill>
                <a:effectLst/>
                <a:uLnTx/>
                <a:uFillTx/>
                <a:ea typeface="新細明體"/>
                <a:cs typeface="Times New Roman" panose="02020603050405020304" pitchFamily="18" charset="0"/>
              </a:rPr>
              <a:t>DC component problem</a:t>
            </a:r>
          </a:p>
          <a:p>
            <a:pPr lvl="0" defTabSz="914400">
              <a:buClr>
                <a:schemeClr val="accent3"/>
              </a:buClr>
              <a:buFont typeface="Wingdings" panose="05000000000000000000" pitchFamily="2" charset="2"/>
              <a:buChar char="v"/>
            </a:pPr>
            <a:r>
              <a:rPr lang="en-US" altLang="zh-TW" sz="2000" dirty="0">
                <a:solidFill>
                  <a:schemeClr val="bg2"/>
                </a:solidFill>
                <a:ea typeface="新細明體"/>
                <a:cs typeface="Times New Roman" panose="02020603050405020304" pitchFamily="18" charset="0"/>
              </a:rPr>
              <a:t>In bipolar encoding, we use three levels: positive, zero, and negative.</a:t>
            </a:r>
          </a:p>
          <a:p>
            <a:pPr marR="0" lvl="0" algn="l"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endParaRPr kumimoji="1" lang="en-US" altLang="zh-TW" sz="2000" b="0" u="sng" strike="noStrike" kern="1200" cap="none" spc="0" normalizeH="0" baseline="0" noProof="0" dirty="0">
              <a:ln>
                <a:noFill/>
              </a:ln>
              <a:solidFill>
                <a:schemeClr val="bg2"/>
              </a:solidFill>
              <a:effectLst/>
              <a:uLnTx/>
              <a:uFillTx/>
              <a:ea typeface="新細明體"/>
              <a:cs typeface="Times New Roman" panose="02020603050405020304" pitchFamily="18" charset="0"/>
            </a:endParaRPr>
          </a:p>
        </p:txBody>
      </p:sp>
    </p:spTree>
    <p:extLst>
      <p:ext uri="{BB962C8B-B14F-4D97-AF65-F5344CB8AC3E}">
        <p14:creationId xmlns:p14="http://schemas.microsoft.com/office/powerpoint/2010/main" val="19056463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AMI and Pseudoternary</a:t>
            </a:r>
          </a:p>
        </p:txBody>
      </p:sp>
      <p:sp>
        <p:nvSpPr>
          <p:cNvPr id="6" name="Rectangle 3">
            <a:extLst>
              <a:ext uri="{FF2B5EF4-FFF2-40B4-BE49-F238E27FC236}">
                <a16:creationId xmlns:a16="http://schemas.microsoft.com/office/drawing/2014/main" id="{CF80A0C3-6F57-4A79-9F70-F5BA774E8E88}"/>
              </a:ext>
            </a:extLst>
          </p:cNvPr>
          <p:cNvSpPr txBox="1">
            <a:spLocks noChangeArrowheads="1"/>
          </p:cNvSpPr>
          <p:nvPr/>
        </p:nvSpPr>
        <p:spPr bwMode="auto">
          <a:xfrm>
            <a:off x="651684" y="1509212"/>
            <a:ext cx="7796284" cy="5257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800" kern="1200">
                <a:solidFill>
                  <a:schemeClr val="tx1"/>
                </a:solidFill>
                <a:latin typeface="+mn-lt"/>
                <a:ea typeface="+mn-ea"/>
                <a:cs typeface="+mn-cs"/>
              </a:defRPr>
            </a:lvl1pPr>
            <a:lvl2pPr marL="742950" indent="-285750" algn="l" rtl="0" fontAlgn="base">
              <a:spcBef>
                <a:spcPct val="20000"/>
              </a:spcBef>
              <a:spcAft>
                <a:spcPct val="0"/>
              </a:spcAft>
              <a:buChar char="–"/>
              <a:defRPr kumimoji="1" sz="2400" kern="1200">
                <a:solidFill>
                  <a:schemeClr val="tx1"/>
                </a:solidFill>
                <a:latin typeface="+mn-lt"/>
                <a:ea typeface="+mn-ea"/>
                <a:cs typeface="+mn-cs"/>
              </a:defRPr>
            </a:lvl2pPr>
            <a:lvl3pPr marL="1143000" indent="-228600" algn="l" rtl="0" fontAlgn="base">
              <a:spcBef>
                <a:spcPct val="20000"/>
              </a:spcBef>
              <a:spcAft>
                <a:spcPct val="0"/>
              </a:spcAft>
              <a:buChar char="•"/>
              <a:defRPr kumimoji="1" sz="2000" kern="1200">
                <a:solidFill>
                  <a:schemeClr val="tx1"/>
                </a:solidFill>
                <a:latin typeface="+mn-lt"/>
                <a:ea typeface="+mn-ea"/>
                <a:cs typeface="+mn-cs"/>
              </a:defRPr>
            </a:lvl3pPr>
            <a:lvl4pPr marL="1600200" indent="-228600" algn="l" rtl="0" fontAlgn="base">
              <a:spcBef>
                <a:spcPct val="20000"/>
              </a:spcBef>
              <a:spcAft>
                <a:spcPct val="0"/>
              </a:spcAft>
              <a:buChar char="–"/>
              <a:defRPr kumimoji="1" kern="1200">
                <a:solidFill>
                  <a:schemeClr val="tx1"/>
                </a:solidFill>
                <a:latin typeface="+mn-lt"/>
                <a:ea typeface="+mn-ea"/>
                <a:cs typeface="+mn-cs"/>
              </a:defRPr>
            </a:lvl4pPr>
            <a:lvl5pPr marL="2057400" indent="-228600" algn="l" rtl="0" fontAlgn="base">
              <a:spcBef>
                <a:spcPct val="20000"/>
              </a:spcBef>
              <a:spcAft>
                <a:spcPct val="0"/>
              </a:spcAft>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just"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r>
              <a:rPr kumimoji="1" lang="en-US" altLang="zh-TW" sz="2400" b="1" u="none" strike="noStrike" kern="1200" cap="none" spc="0" normalizeH="0" baseline="0" noProof="0" dirty="0">
                <a:ln>
                  <a:noFill/>
                </a:ln>
                <a:solidFill>
                  <a:schemeClr val="bg2"/>
                </a:solidFill>
                <a:effectLst/>
                <a:uLnTx/>
                <a:uFillTx/>
                <a:ea typeface="新細明體"/>
                <a:cs typeface="Times New Roman" panose="02020603050405020304" pitchFamily="18" charset="0"/>
              </a:rPr>
              <a:t>AMI</a:t>
            </a:r>
            <a:r>
              <a:rPr kumimoji="1" lang="en-US" altLang="zh-TW" sz="24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 (alternate mark inversion)</a:t>
            </a:r>
          </a:p>
          <a:p>
            <a:pPr marR="0" lvl="1" algn="just"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b="0" u="none" strike="noStrike" kern="1200" cap="none" spc="0" normalizeH="0" baseline="0" noProof="0" dirty="0">
                <a:ln>
                  <a:noFill/>
                </a:ln>
                <a:solidFill>
                  <a:schemeClr val="bg2"/>
                </a:solidFill>
                <a:effectLst/>
                <a:uLnTx/>
                <a:uFillTx/>
                <a:ea typeface="新細明體"/>
                <a:cs typeface="Times New Roman" panose="02020603050405020304" pitchFamily="18" charset="0"/>
              </a:rPr>
              <a:t>The </a:t>
            </a:r>
            <a:r>
              <a:rPr kumimoji="1" lang="en-US" altLang="zh-TW" u="none" strike="noStrike" kern="1200" cap="none" spc="0" normalizeH="0" baseline="0" noProof="0" dirty="0">
                <a:ln>
                  <a:noFill/>
                </a:ln>
                <a:solidFill>
                  <a:schemeClr val="bg2"/>
                </a:solidFill>
                <a:effectLst/>
                <a:uLnTx/>
                <a:uFillTx/>
                <a:ea typeface="新細明體"/>
                <a:cs typeface="Times New Roman" panose="02020603050405020304" pitchFamily="18" charset="0"/>
              </a:rPr>
              <a:t>word mark comes from telegraphy and means 1</a:t>
            </a:r>
          </a:p>
          <a:p>
            <a:pPr marR="0" lvl="1" algn="just"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u="none" strike="noStrike" kern="1200" cap="none" spc="0" normalizeH="0" baseline="0" noProof="0" dirty="0">
                <a:ln>
                  <a:noFill/>
                </a:ln>
                <a:solidFill>
                  <a:schemeClr val="bg2"/>
                </a:solidFill>
                <a:effectLst/>
                <a:uLnTx/>
                <a:uFillTx/>
                <a:ea typeface="新細明體"/>
                <a:cs typeface="Times New Roman" panose="02020603050405020304" pitchFamily="18" charset="0"/>
              </a:rPr>
              <a:t>AMI means alternate 1 inversion</a:t>
            </a:r>
          </a:p>
          <a:p>
            <a:pPr marR="0" lvl="1" algn="just"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b="0" u="none" strike="noStrike" kern="1200" cap="none" spc="0" normalizeH="0" baseline="0" noProof="0" dirty="0">
                <a:ln>
                  <a:noFill/>
                </a:ln>
                <a:solidFill>
                  <a:schemeClr val="bg2"/>
                </a:solidFill>
                <a:effectLst/>
                <a:uLnTx/>
                <a:uFillTx/>
                <a:ea typeface="新細明體"/>
                <a:cs typeface="Times New Roman" panose="02020603050405020304" pitchFamily="18" charset="0"/>
              </a:rPr>
              <a:t>The neutral zero voltage represents binary 0</a:t>
            </a:r>
          </a:p>
          <a:p>
            <a:pPr marR="0" lvl="1" algn="just"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b="0" u="none" strike="noStrike" kern="1200" cap="none" spc="0" normalizeH="0" baseline="0" noProof="0" dirty="0">
                <a:ln>
                  <a:noFill/>
                </a:ln>
                <a:solidFill>
                  <a:schemeClr val="bg2"/>
                </a:solidFill>
                <a:effectLst/>
                <a:uLnTx/>
                <a:uFillTx/>
                <a:ea typeface="新細明體"/>
                <a:cs typeface="Times New Roman" panose="02020603050405020304" pitchFamily="18" charset="0"/>
              </a:rPr>
              <a:t>Binary 1s are represented by alternating positive and negative voltages</a:t>
            </a:r>
          </a:p>
          <a:p>
            <a:pPr marR="0" lvl="0" algn="just"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r>
              <a:rPr kumimoji="1" lang="en-US" altLang="zh-TW" sz="2400" b="1" u="none" strike="noStrike" kern="1200" cap="none" spc="0" normalizeH="0" baseline="0" noProof="0" dirty="0">
                <a:ln>
                  <a:noFill/>
                </a:ln>
                <a:solidFill>
                  <a:schemeClr val="bg2"/>
                </a:solidFill>
                <a:effectLst/>
                <a:uLnTx/>
                <a:uFillTx/>
                <a:ea typeface="新細明體"/>
                <a:cs typeface="Times New Roman" panose="02020603050405020304" pitchFamily="18" charset="0"/>
              </a:rPr>
              <a:t>Pesudoternary</a:t>
            </a:r>
          </a:p>
          <a:p>
            <a:pPr marR="0" lvl="1" algn="just"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b="0" u="none" strike="noStrike" kern="1200" cap="none" spc="0" normalizeH="0" baseline="0" noProof="0" dirty="0">
                <a:ln>
                  <a:noFill/>
                </a:ln>
                <a:solidFill>
                  <a:schemeClr val="bg2"/>
                </a:solidFill>
                <a:effectLst/>
                <a:uLnTx/>
                <a:uFillTx/>
                <a:ea typeface="新細明體"/>
                <a:cs typeface="Times New Roman" panose="02020603050405020304" pitchFamily="18" charset="0"/>
              </a:rPr>
              <a:t>Same as AMI, but 1 bit is encoded as a zero voltage and the 0 bit is encoded as alternating positive and negative voltages.</a:t>
            </a:r>
          </a:p>
        </p:txBody>
      </p:sp>
    </p:spTree>
    <p:extLst>
      <p:ext uri="{BB962C8B-B14F-4D97-AF65-F5344CB8AC3E}">
        <p14:creationId xmlns:p14="http://schemas.microsoft.com/office/powerpoint/2010/main" val="21815055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AMI and Pseudoternary</a:t>
            </a:r>
          </a:p>
        </p:txBody>
      </p:sp>
      <p:pic>
        <p:nvPicPr>
          <p:cNvPr id="4" name="Picture 7">
            <a:extLst>
              <a:ext uri="{FF2B5EF4-FFF2-40B4-BE49-F238E27FC236}">
                <a16:creationId xmlns:a16="http://schemas.microsoft.com/office/drawing/2014/main" id="{FAAD1339-BBDE-4E88-AC80-C24699182768}"/>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82575" y="2344738"/>
            <a:ext cx="8556625" cy="2379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95351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Multilevel Schemes</a:t>
            </a:r>
          </a:p>
        </p:txBody>
      </p:sp>
      <p:sp>
        <p:nvSpPr>
          <p:cNvPr id="8" name="Rectangle 3">
            <a:extLst>
              <a:ext uri="{FF2B5EF4-FFF2-40B4-BE49-F238E27FC236}">
                <a16:creationId xmlns:a16="http://schemas.microsoft.com/office/drawing/2014/main" id="{607D29C2-F999-47E9-A80A-1F6E7E652C09}"/>
              </a:ext>
            </a:extLst>
          </p:cNvPr>
          <p:cNvSpPr txBox="1">
            <a:spLocks noChangeArrowheads="1"/>
          </p:cNvSpPr>
          <p:nvPr/>
        </p:nvSpPr>
        <p:spPr bwMode="auto">
          <a:xfrm>
            <a:off x="510575" y="2299646"/>
            <a:ext cx="8128455" cy="3331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800" kern="1200">
                <a:solidFill>
                  <a:schemeClr val="tx1"/>
                </a:solidFill>
                <a:latin typeface="+mn-lt"/>
                <a:ea typeface="+mn-ea"/>
                <a:cs typeface="+mn-cs"/>
              </a:defRPr>
            </a:lvl1pPr>
            <a:lvl2pPr marL="742950" indent="-285750" algn="l" rtl="0" fontAlgn="base">
              <a:spcBef>
                <a:spcPct val="20000"/>
              </a:spcBef>
              <a:spcAft>
                <a:spcPct val="0"/>
              </a:spcAft>
              <a:buChar char="–"/>
              <a:defRPr kumimoji="1" sz="2400" kern="1200">
                <a:solidFill>
                  <a:schemeClr val="tx1"/>
                </a:solidFill>
                <a:latin typeface="+mn-lt"/>
                <a:ea typeface="+mn-ea"/>
                <a:cs typeface="+mn-cs"/>
              </a:defRPr>
            </a:lvl2pPr>
            <a:lvl3pPr marL="1143000" indent="-228600" algn="l" rtl="0" fontAlgn="base">
              <a:spcBef>
                <a:spcPct val="20000"/>
              </a:spcBef>
              <a:spcAft>
                <a:spcPct val="0"/>
              </a:spcAft>
              <a:buChar char="•"/>
              <a:defRPr kumimoji="1" sz="2000" kern="1200">
                <a:solidFill>
                  <a:schemeClr val="tx1"/>
                </a:solidFill>
                <a:latin typeface="+mn-lt"/>
                <a:ea typeface="+mn-ea"/>
                <a:cs typeface="+mn-cs"/>
              </a:defRPr>
            </a:lvl3pPr>
            <a:lvl4pPr marL="1600200" indent="-228600" algn="l" rtl="0" fontAlgn="base">
              <a:spcBef>
                <a:spcPct val="20000"/>
              </a:spcBef>
              <a:spcAft>
                <a:spcPct val="0"/>
              </a:spcAft>
              <a:buChar char="–"/>
              <a:defRPr kumimoji="1" kern="1200">
                <a:solidFill>
                  <a:schemeClr val="tx1"/>
                </a:solidFill>
                <a:latin typeface="+mn-lt"/>
                <a:ea typeface="+mn-ea"/>
                <a:cs typeface="+mn-cs"/>
              </a:defRPr>
            </a:lvl4pPr>
            <a:lvl5pPr marL="2057400" indent="-228600" algn="l" rtl="0" fontAlgn="base">
              <a:spcBef>
                <a:spcPct val="20000"/>
              </a:spcBef>
              <a:spcAft>
                <a:spcPct val="0"/>
              </a:spcAft>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just" defTabSz="914400" rtl="0" eaLnBrk="1" fontAlgn="base" latinLnBrk="0" hangingPunct="1">
              <a:lnSpc>
                <a:spcPct val="90000"/>
              </a:lnSpc>
              <a:spcBef>
                <a:spcPct val="20000"/>
              </a:spcBef>
              <a:spcAft>
                <a:spcPct val="0"/>
              </a:spcAft>
              <a:buClr>
                <a:schemeClr val="accent3"/>
              </a:buClr>
              <a:buSzTx/>
              <a:buFont typeface="Wingdings" panose="05000000000000000000" pitchFamily="2" charset="2"/>
              <a:buChar char="v"/>
              <a:tabLst/>
              <a:defRPr/>
            </a:pPr>
            <a:r>
              <a:rPr kumimoji="1" lang="en-US" altLang="zh-TW" sz="22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The desire to increase the data speed or decrease the required bandwidth has resulted in the creation of many schemes.</a:t>
            </a:r>
            <a:endParaRPr lang="en-US" altLang="zh-TW" sz="2200" dirty="0">
              <a:solidFill>
                <a:schemeClr val="bg2"/>
              </a:solidFill>
              <a:ea typeface="新細明體"/>
              <a:cs typeface="Times New Roman" panose="02020603050405020304" pitchFamily="18" charset="0"/>
            </a:endParaRPr>
          </a:p>
          <a:p>
            <a:pPr marR="0" lvl="0" algn="just" defTabSz="914400" rtl="0" eaLnBrk="1" fontAlgn="base" latinLnBrk="0" hangingPunct="1">
              <a:lnSpc>
                <a:spcPct val="90000"/>
              </a:lnSpc>
              <a:spcBef>
                <a:spcPct val="20000"/>
              </a:spcBef>
              <a:spcAft>
                <a:spcPct val="0"/>
              </a:spcAft>
              <a:buClr>
                <a:schemeClr val="accent3"/>
              </a:buClr>
              <a:buSzTx/>
              <a:buFont typeface="Wingdings" panose="05000000000000000000" pitchFamily="2" charset="2"/>
              <a:buChar char="v"/>
              <a:tabLst/>
              <a:defRPr/>
            </a:pPr>
            <a:endParaRPr kumimoji="1" lang="en-US" altLang="zh-TW" sz="2200" b="0" u="none" strike="noStrike" kern="1200" cap="none" spc="0" normalizeH="0" baseline="0" noProof="0" dirty="0">
              <a:ln>
                <a:noFill/>
              </a:ln>
              <a:solidFill>
                <a:schemeClr val="bg2"/>
              </a:solidFill>
              <a:effectLst/>
              <a:uLnTx/>
              <a:uFillTx/>
              <a:ea typeface="新細明體"/>
              <a:cs typeface="Times New Roman" panose="02020603050405020304" pitchFamily="18" charset="0"/>
            </a:endParaRPr>
          </a:p>
          <a:p>
            <a:pPr marR="0" lvl="0" algn="just" defTabSz="914400" rtl="0" eaLnBrk="1" fontAlgn="base" latinLnBrk="0" hangingPunct="1">
              <a:lnSpc>
                <a:spcPct val="90000"/>
              </a:lnSpc>
              <a:spcBef>
                <a:spcPct val="20000"/>
              </a:spcBef>
              <a:spcAft>
                <a:spcPct val="0"/>
              </a:spcAft>
              <a:buClr>
                <a:schemeClr val="accent3"/>
              </a:buClr>
              <a:buSzTx/>
              <a:buFont typeface="Wingdings" panose="05000000000000000000" pitchFamily="2" charset="2"/>
              <a:buChar char="v"/>
              <a:tabLst/>
              <a:defRPr/>
            </a:pPr>
            <a:r>
              <a:rPr kumimoji="1" lang="en-US" altLang="zh-TW" sz="22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The goal is to increase the number of bits per baud by encoding a pattern of </a:t>
            </a:r>
            <a:r>
              <a:rPr kumimoji="1" lang="en-US" altLang="zh-TW" sz="2200" b="1" u="none" strike="noStrike" kern="1200" cap="none" spc="0" normalizeH="0" baseline="0" noProof="0" dirty="0">
                <a:ln>
                  <a:noFill/>
                </a:ln>
                <a:solidFill>
                  <a:schemeClr val="bg2"/>
                </a:solidFill>
                <a:effectLst/>
                <a:uLnTx/>
                <a:uFillTx/>
                <a:ea typeface="新細明體"/>
                <a:cs typeface="Times New Roman" panose="02020603050405020304" pitchFamily="18" charset="0"/>
              </a:rPr>
              <a:t>m</a:t>
            </a:r>
            <a:r>
              <a:rPr kumimoji="1" lang="en-US" altLang="zh-TW" sz="22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 data elements into a pattern of </a:t>
            </a:r>
            <a:r>
              <a:rPr kumimoji="1" lang="en-US" altLang="zh-TW" sz="2200" b="1" u="none" strike="noStrike" kern="1200" cap="none" spc="0" normalizeH="0" baseline="0" noProof="0" dirty="0">
                <a:ln>
                  <a:noFill/>
                </a:ln>
                <a:solidFill>
                  <a:schemeClr val="bg2"/>
                </a:solidFill>
                <a:effectLst/>
                <a:uLnTx/>
                <a:uFillTx/>
                <a:ea typeface="新細明體"/>
                <a:cs typeface="Times New Roman" panose="02020603050405020304" pitchFamily="18" charset="0"/>
              </a:rPr>
              <a:t>n</a:t>
            </a:r>
            <a:r>
              <a:rPr kumimoji="1" lang="en-US" altLang="zh-TW" sz="22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 signal elements.</a:t>
            </a:r>
            <a:endParaRPr lang="en-US" altLang="zh-TW" sz="2200" dirty="0">
              <a:solidFill>
                <a:schemeClr val="bg2"/>
              </a:solidFill>
              <a:ea typeface="新細明體"/>
              <a:cs typeface="Times New Roman" panose="02020603050405020304" pitchFamily="18" charset="0"/>
            </a:endParaRPr>
          </a:p>
          <a:p>
            <a:pPr marR="0" lvl="0" algn="just" defTabSz="914400" rtl="0" eaLnBrk="1" fontAlgn="base" latinLnBrk="0" hangingPunct="1">
              <a:lnSpc>
                <a:spcPct val="90000"/>
              </a:lnSpc>
              <a:spcBef>
                <a:spcPct val="20000"/>
              </a:spcBef>
              <a:spcAft>
                <a:spcPct val="0"/>
              </a:spcAft>
              <a:buClr>
                <a:schemeClr val="accent3"/>
              </a:buClr>
              <a:buSzTx/>
              <a:buFont typeface="Wingdings" panose="05000000000000000000" pitchFamily="2" charset="2"/>
              <a:buChar char="v"/>
              <a:tabLst/>
              <a:defRPr/>
            </a:pPr>
            <a:endParaRPr kumimoji="1" lang="en-US" altLang="zh-TW" sz="2200" b="0" u="none" strike="noStrike" kern="1200" cap="none" spc="0" normalizeH="0" baseline="0" noProof="0" dirty="0">
              <a:ln>
                <a:noFill/>
              </a:ln>
              <a:solidFill>
                <a:schemeClr val="bg2"/>
              </a:solidFill>
              <a:effectLst/>
              <a:uLnTx/>
              <a:uFillTx/>
              <a:ea typeface="新細明體"/>
              <a:cs typeface="Times New Roman" panose="02020603050405020304" pitchFamily="18" charset="0"/>
            </a:endParaRPr>
          </a:p>
          <a:p>
            <a:pPr marR="0" lvl="0" algn="just" defTabSz="914400" rtl="0" eaLnBrk="1" fontAlgn="base" latinLnBrk="0" hangingPunct="1">
              <a:lnSpc>
                <a:spcPct val="90000"/>
              </a:lnSpc>
              <a:spcBef>
                <a:spcPct val="20000"/>
              </a:spcBef>
              <a:spcAft>
                <a:spcPct val="0"/>
              </a:spcAft>
              <a:buClr>
                <a:schemeClr val="accent3"/>
              </a:buClr>
              <a:buSzTx/>
              <a:buFont typeface="Wingdings" panose="05000000000000000000" pitchFamily="2" charset="2"/>
              <a:buChar char="v"/>
              <a:tabLst/>
              <a:defRPr/>
            </a:pPr>
            <a:r>
              <a:rPr kumimoji="1" lang="en-US" altLang="zh-TW" sz="22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Different types of signal elements can be allowed for different signal levels.</a:t>
            </a:r>
          </a:p>
        </p:txBody>
      </p:sp>
    </p:spTree>
    <p:extLst>
      <p:ext uri="{BB962C8B-B14F-4D97-AF65-F5344CB8AC3E}">
        <p14:creationId xmlns:p14="http://schemas.microsoft.com/office/powerpoint/2010/main" val="1182196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Multilevel Schemes</a:t>
            </a:r>
          </a:p>
        </p:txBody>
      </p:sp>
      <p:sp>
        <p:nvSpPr>
          <p:cNvPr id="4" name="Rectangle 3">
            <a:extLst>
              <a:ext uri="{FF2B5EF4-FFF2-40B4-BE49-F238E27FC236}">
                <a16:creationId xmlns:a16="http://schemas.microsoft.com/office/drawing/2014/main" id="{3DA79671-7919-4437-9946-A865861BC06B}"/>
              </a:ext>
            </a:extLst>
          </p:cNvPr>
          <p:cNvSpPr txBox="1">
            <a:spLocks noChangeArrowheads="1"/>
          </p:cNvSpPr>
          <p:nvPr/>
        </p:nvSpPr>
        <p:spPr bwMode="auto">
          <a:xfrm>
            <a:off x="645565" y="1509248"/>
            <a:ext cx="7927800" cy="4250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800" kern="1200">
                <a:solidFill>
                  <a:schemeClr val="tx1"/>
                </a:solidFill>
                <a:latin typeface="+mn-lt"/>
                <a:ea typeface="+mn-ea"/>
                <a:cs typeface="+mn-cs"/>
              </a:defRPr>
            </a:lvl1pPr>
            <a:lvl2pPr marL="742950" indent="-285750" algn="l" rtl="0" fontAlgn="base">
              <a:spcBef>
                <a:spcPct val="20000"/>
              </a:spcBef>
              <a:spcAft>
                <a:spcPct val="0"/>
              </a:spcAft>
              <a:buChar char="–"/>
              <a:defRPr kumimoji="1" sz="2400" kern="1200">
                <a:solidFill>
                  <a:schemeClr val="tx1"/>
                </a:solidFill>
                <a:latin typeface="+mn-lt"/>
                <a:ea typeface="+mn-ea"/>
                <a:cs typeface="+mn-cs"/>
              </a:defRPr>
            </a:lvl2pPr>
            <a:lvl3pPr marL="1143000" indent="-228600" algn="l" rtl="0" fontAlgn="base">
              <a:spcBef>
                <a:spcPct val="20000"/>
              </a:spcBef>
              <a:spcAft>
                <a:spcPct val="0"/>
              </a:spcAft>
              <a:buChar char="•"/>
              <a:defRPr kumimoji="1" sz="2000" kern="1200">
                <a:solidFill>
                  <a:schemeClr val="tx1"/>
                </a:solidFill>
                <a:latin typeface="+mn-lt"/>
                <a:ea typeface="+mn-ea"/>
                <a:cs typeface="+mn-cs"/>
              </a:defRPr>
            </a:lvl3pPr>
            <a:lvl4pPr marL="1600200" indent="-228600" algn="l" rtl="0" fontAlgn="base">
              <a:spcBef>
                <a:spcPct val="20000"/>
              </a:spcBef>
              <a:spcAft>
                <a:spcPct val="0"/>
              </a:spcAft>
              <a:buChar char="–"/>
              <a:defRPr kumimoji="1" kern="1200">
                <a:solidFill>
                  <a:schemeClr val="tx1"/>
                </a:solidFill>
                <a:latin typeface="+mn-lt"/>
                <a:ea typeface="+mn-ea"/>
                <a:cs typeface="+mn-cs"/>
              </a:defRPr>
            </a:lvl4pPr>
            <a:lvl5pPr marL="2057400" indent="-228600" algn="l" rtl="0" fontAlgn="base">
              <a:spcBef>
                <a:spcPct val="20000"/>
              </a:spcBef>
              <a:spcAft>
                <a:spcPct val="0"/>
              </a:spcAft>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l" defTabSz="914400" rtl="0" eaLnBrk="1" fontAlgn="base" latinLnBrk="0" hangingPunct="1">
              <a:lnSpc>
                <a:spcPct val="90000"/>
              </a:lnSpc>
              <a:spcBef>
                <a:spcPct val="20000"/>
              </a:spcBef>
              <a:spcAft>
                <a:spcPct val="0"/>
              </a:spcAft>
              <a:buClr>
                <a:schemeClr val="accent3"/>
              </a:buClr>
              <a:buSzTx/>
              <a:buFont typeface="Wingdings" panose="05000000000000000000" pitchFamily="2" charset="2"/>
              <a:buChar char="v"/>
              <a:tabLst/>
              <a:defRPr/>
            </a:pPr>
            <a:r>
              <a:rPr kumimoji="1" lang="en-US" altLang="zh-TW" sz="24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If we have L different levels, then we can produce L</a:t>
            </a:r>
            <a:r>
              <a:rPr kumimoji="1" lang="en-US" altLang="zh-TW" sz="2400" b="0" u="none" strike="noStrike" kern="1200" cap="none" spc="0" normalizeH="0" baseline="30000" noProof="0" dirty="0">
                <a:ln>
                  <a:noFill/>
                </a:ln>
                <a:solidFill>
                  <a:schemeClr val="bg2"/>
                </a:solidFill>
                <a:effectLst/>
                <a:uLnTx/>
                <a:uFillTx/>
                <a:ea typeface="新細明體"/>
                <a:cs typeface="Times New Roman" panose="02020603050405020304" pitchFamily="18" charset="0"/>
              </a:rPr>
              <a:t>n</a:t>
            </a:r>
            <a:r>
              <a:rPr kumimoji="1" lang="en-US" altLang="zh-TW" sz="24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 combinations of signal patterns.</a:t>
            </a:r>
          </a:p>
          <a:p>
            <a:pPr marR="0" lvl="0" algn="l" defTabSz="914400" rtl="0" eaLnBrk="1" fontAlgn="base" latinLnBrk="0" hangingPunct="1">
              <a:lnSpc>
                <a:spcPct val="90000"/>
              </a:lnSpc>
              <a:spcBef>
                <a:spcPct val="20000"/>
              </a:spcBef>
              <a:spcAft>
                <a:spcPct val="0"/>
              </a:spcAft>
              <a:buClr>
                <a:schemeClr val="accent3"/>
              </a:buClr>
              <a:buSzTx/>
              <a:buFont typeface="Wingdings" panose="05000000000000000000" pitchFamily="2" charset="2"/>
              <a:buChar char="v"/>
              <a:tabLst/>
              <a:defRPr/>
            </a:pPr>
            <a:endParaRPr kumimoji="1" lang="en-US" altLang="zh-TW" sz="2400" b="0" u="none" strike="noStrike" kern="1200" cap="none" spc="0" normalizeH="0" baseline="0" noProof="0" dirty="0">
              <a:ln>
                <a:noFill/>
              </a:ln>
              <a:solidFill>
                <a:schemeClr val="bg2"/>
              </a:solidFill>
              <a:effectLst/>
              <a:uLnTx/>
              <a:uFillTx/>
              <a:ea typeface="新細明體"/>
              <a:cs typeface="Times New Roman" panose="02020603050405020304" pitchFamily="18" charset="0"/>
            </a:endParaRPr>
          </a:p>
          <a:p>
            <a:pPr marR="0" lvl="0" algn="l" defTabSz="914400" rtl="0" eaLnBrk="1" fontAlgn="base" latinLnBrk="0" hangingPunct="1">
              <a:lnSpc>
                <a:spcPct val="90000"/>
              </a:lnSpc>
              <a:spcBef>
                <a:spcPct val="20000"/>
              </a:spcBef>
              <a:spcAft>
                <a:spcPct val="0"/>
              </a:spcAft>
              <a:buClr>
                <a:schemeClr val="accent3"/>
              </a:buClr>
              <a:buSzTx/>
              <a:buFont typeface="Wingdings" panose="05000000000000000000" pitchFamily="2" charset="2"/>
              <a:buChar char="v"/>
              <a:tabLst/>
              <a:defRPr/>
            </a:pPr>
            <a:r>
              <a:rPr kumimoji="1" lang="en-US" altLang="zh-TW" sz="24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The data element and signal element relation is </a:t>
            </a:r>
          </a:p>
          <a:p>
            <a:pPr marR="0" lvl="0" algn="l" defTabSz="914400" rtl="0" eaLnBrk="1" fontAlgn="base" latinLnBrk="0" hangingPunct="1">
              <a:lnSpc>
                <a:spcPct val="90000"/>
              </a:lnSpc>
              <a:spcBef>
                <a:spcPct val="20000"/>
              </a:spcBef>
              <a:spcAft>
                <a:spcPct val="0"/>
              </a:spcAft>
              <a:buClr>
                <a:schemeClr val="accent3"/>
              </a:buClr>
              <a:buSzTx/>
              <a:buFont typeface="Wingdings" panose="05000000000000000000" pitchFamily="2" charset="2"/>
              <a:buChar char="v"/>
              <a:tabLst/>
              <a:defRPr/>
            </a:pPr>
            <a:endParaRPr kumimoji="1" lang="en-US" altLang="zh-TW" sz="2400" b="0" u="none" strike="noStrike" kern="1200" cap="none" spc="0" normalizeH="0" baseline="0" noProof="0" dirty="0">
              <a:ln>
                <a:noFill/>
              </a:ln>
              <a:solidFill>
                <a:schemeClr val="bg2"/>
              </a:solidFill>
              <a:effectLst/>
              <a:uLnTx/>
              <a:uFillTx/>
              <a:ea typeface="新細明體"/>
              <a:cs typeface="Times New Roman" panose="02020603050405020304" pitchFamily="18" charset="0"/>
            </a:endParaRPr>
          </a:p>
          <a:p>
            <a:pPr marR="0" lvl="0" algn="l" defTabSz="914400" rtl="0" eaLnBrk="1" fontAlgn="base" latinLnBrk="0" hangingPunct="1">
              <a:lnSpc>
                <a:spcPct val="90000"/>
              </a:lnSpc>
              <a:spcBef>
                <a:spcPct val="20000"/>
              </a:spcBef>
              <a:spcAft>
                <a:spcPct val="0"/>
              </a:spcAft>
              <a:buClr>
                <a:schemeClr val="accent3"/>
              </a:buClr>
              <a:buSzTx/>
              <a:buFont typeface="Wingdings" panose="05000000000000000000" pitchFamily="2" charset="2"/>
              <a:buChar char="v"/>
              <a:tabLst/>
              <a:defRPr/>
            </a:pPr>
            <a:r>
              <a:rPr kumimoji="1" lang="en-US" altLang="zh-TW" sz="2400" b="0" u="none" strike="noStrike" kern="1200" cap="none" spc="0" normalizeH="0" baseline="0" noProof="0" dirty="0" err="1">
                <a:ln>
                  <a:noFill/>
                </a:ln>
                <a:solidFill>
                  <a:schemeClr val="bg2"/>
                </a:solidFill>
                <a:effectLst/>
                <a:uLnTx/>
                <a:uFillTx/>
                <a:ea typeface="新細明體"/>
                <a:cs typeface="Times New Roman" panose="02020603050405020304" pitchFamily="18" charset="0"/>
              </a:rPr>
              <a:t>mBnL</a:t>
            </a:r>
            <a:r>
              <a:rPr kumimoji="1" lang="en-US" altLang="zh-TW" sz="24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 coding, where m is the length of the binary pattern, B means binary data, n is the length of the signal pattern, and L is the number of levels in the signaling.</a:t>
            </a:r>
          </a:p>
          <a:p>
            <a:pPr marR="0" lvl="0" algn="l" defTabSz="914400" rtl="0" eaLnBrk="1" fontAlgn="base" latinLnBrk="0" hangingPunct="1">
              <a:lnSpc>
                <a:spcPct val="90000"/>
              </a:lnSpc>
              <a:spcBef>
                <a:spcPct val="20000"/>
              </a:spcBef>
              <a:spcAft>
                <a:spcPct val="0"/>
              </a:spcAft>
              <a:buClr>
                <a:schemeClr val="accent3"/>
              </a:buClr>
              <a:buSzTx/>
              <a:buFont typeface="Wingdings" panose="05000000000000000000" pitchFamily="2" charset="2"/>
              <a:buChar char="v"/>
              <a:tabLst/>
              <a:defRPr/>
            </a:pPr>
            <a:endParaRPr kumimoji="1" lang="en-US" altLang="zh-TW" sz="2400" b="0" u="none" strike="noStrike" kern="1200" cap="none" spc="0" normalizeH="0" baseline="0" noProof="0" dirty="0">
              <a:ln>
                <a:noFill/>
              </a:ln>
              <a:solidFill>
                <a:schemeClr val="bg2"/>
              </a:solidFill>
              <a:effectLst/>
              <a:uLnTx/>
              <a:uFillTx/>
              <a:ea typeface="新細明體"/>
              <a:cs typeface="Times New Roman" panose="02020603050405020304" pitchFamily="18" charset="0"/>
            </a:endParaRPr>
          </a:p>
          <a:p>
            <a:pPr marR="0" lvl="0" algn="l" defTabSz="914400" rtl="0" eaLnBrk="1" fontAlgn="base" latinLnBrk="0" hangingPunct="1">
              <a:lnSpc>
                <a:spcPct val="90000"/>
              </a:lnSpc>
              <a:spcBef>
                <a:spcPct val="20000"/>
              </a:spcBef>
              <a:spcAft>
                <a:spcPct val="0"/>
              </a:spcAft>
              <a:buClr>
                <a:schemeClr val="accent3"/>
              </a:buClr>
              <a:buSzTx/>
              <a:buFont typeface="Wingdings" panose="05000000000000000000" pitchFamily="2" charset="2"/>
              <a:buChar char="v"/>
              <a:tabLst/>
              <a:defRPr/>
            </a:pPr>
            <a:r>
              <a:rPr kumimoji="1" lang="en-US" altLang="zh-TW" sz="24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B (binary, L=2), T (</a:t>
            </a:r>
            <a:r>
              <a:rPr kumimoji="1" lang="en-US" altLang="zh-TW" sz="2400" b="0" u="none" strike="noStrike" kern="1200" cap="none" spc="0" normalizeH="0" baseline="0" noProof="0" dirty="0" err="1">
                <a:ln>
                  <a:noFill/>
                </a:ln>
                <a:solidFill>
                  <a:schemeClr val="bg2"/>
                </a:solidFill>
                <a:effectLst/>
                <a:uLnTx/>
                <a:uFillTx/>
                <a:ea typeface="新細明體"/>
                <a:cs typeface="Times New Roman" panose="02020603050405020304" pitchFamily="18" charset="0"/>
              </a:rPr>
              <a:t>tenary</a:t>
            </a:r>
            <a:r>
              <a:rPr kumimoji="1" lang="en-US" altLang="zh-TW" sz="24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 L=3), and Q (quaternary, L=4).</a:t>
            </a:r>
          </a:p>
        </p:txBody>
      </p:sp>
    </p:spTree>
    <p:extLst>
      <p:ext uri="{BB962C8B-B14F-4D97-AF65-F5344CB8AC3E}">
        <p14:creationId xmlns:p14="http://schemas.microsoft.com/office/powerpoint/2010/main" val="14631256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Multilevel: 2B1Q scheme</a:t>
            </a:r>
          </a:p>
        </p:txBody>
      </p:sp>
      <p:sp>
        <p:nvSpPr>
          <p:cNvPr id="5" name="Rectangle 3">
            <a:extLst>
              <a:ext uri="{FF2B5EF4-FFF2-40B4-BE49-F238E27FC236}">
                <a16:creationId xmlns:a16="http://schemas.microsoft.com/office/drawing/2014/main" id="{F0E96BEB-02F3-4009-8D99-B20A6371FFAB}"/>
              </a:ext>
            </a:extLst>
          </p:cNvPr>
          <p:cNvSpPr txBox="1">
            <a:spLocks noChangeArrowheads="1"/>
          </p:cNvSpPr>
          <p:nvPr/>
        </p:nvSpPr>
        <p:spPr bwMode="auto">
          <a:xfrm>
            <a:off x="690113" y="1618400"/>
            <a:ext cx="7712016" cy="4386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800" kern="1200">
                <a:solidFill>
                  <a:schemeClr val="tx1"/>
                </a:solidFill>
                <a:latin typeface="+mn-lt"/>
                <a:ea typeface="+mn-ea"/>
                <a:cs typeface="+mn-cs"/>
              </a:defRPr>
            </a:lvl1pPr>
            <a:lvl2pPr marL="742950" indent="-285750" algn="l" rtl="0" fontAlgn="base">
              <a:spcBef>
                <a:spcPct val="20000"/>
              </a:spcBef>
              <a:spcAft>
                <a:spcPct val="0"/>
              </a:spcAft>
              <a:buChar char="–"/>
              <a:defRPr kumimoji="1" sz="2400" kern="1200">
                <a:solidFill>
                  <a:schemeClr val="tx1"/>
                </a:solidFill>
                <a:latin typeface="+mn-lt"/>
                <a:ea typeface="+mn-ea"/>
                <a:cs typeface="+mn-cs"/>
              </a:defRPr>
            </a:lvl2pPr>
            <a:lvl3pPr marL="1143000" indent="-228600" algn="l" rtl="0" fontAlgn="base">
              <a:spcBef>
                <a:spcPct val="20000"/>
              </a:spcBef>
              <a:spcAft>
                <a:spcPct val="0"/>
              </a:spcAft>
              <a:buChar char="•"/>
              <a:defRPr kumimoji="1" sz="2000" kern="1200">
                <a:solidFill>
                  <a:schemeClr val="tx1"/>
                </a:solidFill>
                <a:latin typeface="+mn-lt"/>
                <a:ea typeface="+mn-ea"/>
                <a:cs typeface="+mn-cs"/>
              </a:defRPr>
            </a:lvl3pPr>
            <a:lvl4pPr marL="1600200" indent="-228600" algn="l" rtl="0" fontAlgn="base">
              <a:spcBef>
                <a:spcPct val="20000"/>
              </a:spcBef>
              <a:spcAft>
                <a:spcPct val="0"/>
              </a:spcAft>
              <a:buChar char="–"/>
              <a:defRPr kumimoji="1" kern="1200">
                <a:solidFill>
                  <a:schemeClr val="tx1"/>
                </a:solidFill>
                <a:latin typeface="+mn-lt"/>
                <a:ea typeface="+mn-ea"/>
                <a:cs typeface="+mn-cs"/>
              </a:defRPr>
            </a:lvl4pPr>
            <a:lvl5pPr marL="2057400" indent="-228600" algn="l" rtl="0" fontAlgn="base">
              <a:spcBef>
                <a:spcPct val="20000"/>
              </a:spcBef>
              <a:spcAft>
                <a:spcPct val="0"/>
              </a:spcAft>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l"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r>
              <a:rPr kumimoji="1" lang="en-US" altLang="zh-TW" sz="24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2B1Q (two binary, one quaternary)</a:t>
            </a:r>
          </a:p>
          <a:p>
            <a:pPr marR="0" lvl="1" algn="l"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b="0" u="none" strike="noStrike" kern="1200" cap="none" spc="0" normalizeH="0" baseline="0" noProof="0" dirty="0">
                <a:ln>
                  <a:noFill/>
                </a:ln>
                <a:solidFill>
                  <a:schemeClr val="bg2"/>
                </a:solidFill>
                <a:effectLst/>
                <a:uLnTx/>
                <a:uFillTx/>
                <a:ea typeface="新細明體"/>
                <a:cs typeface="Times New Roman" panose="02020603050405020304" pitchFamily="18" charset="0"/>
              </a:rPr>
              <a:t>m=2, n=1, and L=4</a:t>
            </a:r>
          </a:p>
          <a:p>
            <a:pPr marR="0" lvl="1" algn="l"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b="0" u="none" strike="noStrike" kern="1200" cap="none" spc="0" normalizeH="0" baseline="0" noProof="0" dirty="0">
                <a:ln>
                  <a:noFill/>
                </a:ln>
                <a:solidFill>
                  <a:schemeClr val="bg2"/>
                </a:solidFill>
                <a:effectLst/>
                <a:uLnTx/>
                <a:uFillTx/>
                <a:ea typeface="新細明體"/>
                <a:cs typeface="Times New Roman" panose="02020603050405020304" pitchFamily="18" charset="0"/>
              </a:rPr>
              <a:t>The signal rate (baud rate)</a:t>
            </a:r>
          </a:p>
          <a:p>
            <a:pPr marR="0" lvl="1" algn="l"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endParaRPr kumimoji="1" lang="en-US" altLang="zh-TW" b="0" u="none" strike="noStrike" kern="1200" cap="none" spc="0" normalizeH="0" baseline="0" noProof="0" dirty="0">
              <a:ln>
                <a:noFill/>
              </a:ln>
              <a:solidFill>
                <a:schemeClr val="bg2"/>
              </a:solidFill>
              <a:effectLst/>
              <a:uLnTx/>
              <a:uFillTx/>
              <a:ea typeface="新細明體"/>
              <a:cs typeface="Times New Roman" panose="02020603050405020304" pitchFamily="18" charset="0"/>
            </a:endParaRPr>
          </a:p>
          <a:p>
            <a:pPr marR="0" lvl="1" algn="l"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endParaRPr kumimoji="1" lang="en-US" altLang="zh-TW" b="0" u="none" strike="noStrike" kern="1200" cap="none" spc="0" normalizeH="0" baseline="0" noProof="0" dirty="0">
              <a:ln>
                <a:noFill/>
              </a:ln>
              <a:solidFill>
                <a:schemeClr val="bg2"/>
              </a:solidFill>
              <a:effectLst/>
              <a:uLnTx/>
              <a:uFillTx/>
              <a:ea typeface="新細明體"/>
              <a:cs typeface="Times New Roman" panose="02020603050405020304" pitchFamily="18" charset="0"/>
            </a:endParaRPr>
          </a:p>
          <a:p>
            <a:pPr marR="0" lvl="1" algn="l"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endParaRPr kumimoji="1" lang="en-US" altLang="zh-TW" b="0" u="none" strike="noStrike" kern="1200" cap="none" spc="0" normalizeH="0" baseline="0" noProof="0" dirty="0">
              <a:ln>
                <a:noFill/>
              </a:ln>
              <a:solidFill>
                <a:schemeClr val="bg2"/>
              </a:solidFill>
              <a:effectLst/>
              <a:uLnTx/>
              <a:uFillTx/>
              <a:ea typeface="新細明體"/>
              <a:cs typeface="Times New Roman" panose="02020603050405020304" pitchFamily="18" charset="0"/>
            </a:endParaRPr>
          </a:p>
          <a:p>
            <a:pPr marR="0" lvl="0" algn="l"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r>
              <a:rPr kumimoji="1" lang="en-US" altLang="zh-TW" sz="2400" b="0" u="sng" strike="noStrike" kern="1200" cap="none" spc="0" normalizeH="0" baseline="0" noProof="0" dirty="0">
                <a:ln>
                  <a:noFill/>
                </a:ln>
                <a:solidFill>
                  <a:schemeClr val="bg2"/>
                </a:solidFill>
                <a:effectLst/>
                <a:uLnTx/>
                <a:uFillTx/>
                <a:ea typeface="新細明體"/>
                <a:cs typeface="Times New Roman" panose="02020603050405020304" pitchFamily="18" charset="0"/>
              </a:rPr>
              <a:t>2B1Q</a:t>
            </a:r>
            <a:r>
              <a:rPr kumimoji="1" lang="en-US" altLang="zh-TW" sz="24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 is used in </a:t>
            </a:r>
            <a:r>
              <a:rPr kumimoji="1" lang="en-US" altLang="zh-TW" sz="2400" b="0" u="sng" strike="noStrike" kern="1200" cap="none" spc="0" normalizeH="0" baseline="0" noProof="0" dirty="0">
                <a:ln>
                  <a:noFill/>
                </a:ln>
                <a:solidFill>
                  <a:schemeClr val="bg2"/>
                </a:solidFill>
                <a:effectLst/>
                <a:uLnTx/>
                <a:uFillTx/>
                <a:ea typeface="新細明體"/>
                <a:cs typeface="Times New Roman" panose="02020603050405020304" pitchFamily="18" charset="0"/>
              </a:rPr>
              <a:t>DSL (digital subscriber line)</a:t>
            </a:r>
            <a:r>
              <a:rPr kumimoji="1" lang="en-US" altLang="zh-TW" sz="24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 technology to provide a high-speed connection to the Internet by using subscriber telephone lines.</a:t>
            </a:r>
          </a:p>
        </p:txBody>
      </p:sp>
      <p:graphicFrame>
        <p:nvGraphicFramePr>
          <p:cNvPr id="6" name="Object 4">
            <a:extLst>
              <a:ext uri="{FF2B5EF4-FFF2-40B4-BE49-F238E27FC236}">
                <a16:creationId xmlns:a16="http://schemas.microsoft.com/office/drawing/2014/main" id="{E2CF69BC-CABC-48C7-8805-4DA1E342E470}"/>
              </a:ext>
            </a:extLst>
          </p:cNvPr>
          <p:cNvGraphicFramePr>
            <a:graphicFrameLocks noChangeAspect="1"/>
          </p:cNvGraphicFramePr>
          <p:nvPr>
            <p:extLst>
              <p:ext uri="{D42A27DB-BD31-4B8C-83A1-F6EECF244321}">
                <p14:modId xmlns:p14="http://schemas.microsoft.com/office/powerpoint/2010/main" val="3452776631"/>
              </p:ext>
            </p:extLst>
          </p:nvPr>
        </p:nvGraphicFramePr>
        <p:xfrm>
          <a:off x="2805208" y="2994418"/>
          <a:ext cx="2864168" cy="786012"/>
        </p:xfrm>
        <a:graphic>
          <a:graphicData uri="http://schemas.openxmlformats.org/presentationml/2006/ole">
            <mc:AlternateContent xmlns:mc="http://schemas.openxmlformats.org/markup-compatibility/2006">
              <mc:Choice xmlns:v="urn:schemas-microsoft-com:vml" Requires="v">
                <p:oleObj name="方程式" r:id="rId2" imgW="1612800" imgH="393480" progId="Equation.3">
                  <p:embed/>
                </p:oleObj>
              </mc:Choice>
              <mc:Fallback>
                <p:oleObj name="方程式" r:id="rId2" imgW="1612800" imgH="393480" progId="Equation.3">
                  <p:embed/>
                  <p:pic>
                    <p:nvPicPr>
                      <p:cNvPr id="6" name="Object 4">
                        <a:extLst>
                          <a:ext uri="{FF2B5EF4-FFF2-40B4-BE49-F238E27FC236}">
                            <a16:creationId xmlns:a16="http://schemas.microsoft.com/office/drawing/2014/main" id="{E2CF69BC-CABC-48C7-8805-4DA1E342E470}"/>
                          </a:ext>
                        </a:extLst>
                      </p:cNvPr>
                      <p:cNvPicPr>
                        <a:picLocks noChangeAspect="1" noChangeArrowheads="1"/>
                      </p:cNvPicPr>
                      <p:nvPr/>
                    </p:nvPicPr>
                    <p:blipFill>
                      <a:blip r:embed="rId3">
                        <a:lum bright="-100000" contrast="66000"/>
                        <a:extLst>
                          <a:ext uri="{28A0092B-C50C-407E-A947-70E740481C1C}">
                            <a14:useLocalDpi xmlns:a14="http://schemas.microsoft.com/office/drawing/2010/main" val="0"/>
                          </a:ext>
                        </a:extLst>
                      </a:blip>
                      <a:srcRect/>
                      <a:stretch>
                        <a:fillRect/>
                      </a:stretch>
                    </p:blipFill>
                    <p:spPr bwMode="auto">
                      <a:xfrm>
                        <a:off x="2805208" y="2994418"/>
                        <a:ext cx="2864168" cy="786012"/>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9410541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pic>
        <p:nvPicPr>
          <p:cNvPr id="6" name="Picture 6">
            <a:extLst>
              <a:ext uri="{FF2B5EF4-FFF2-40B4-BE49-F238E27FC236}">
                <a16:creationId xmlns:a16="http://schemas.microsoft.com/office/drawing/2014/main" id="{35C1F44F-5323-4A9E-92AA-C8A5EF573423}"/>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6114" y="1323833"/>
            <a:ext cx="7425430" cy="5093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Subtitle 2">
            <a:extLst>
              <a:ext uri="{FF2B5EF4-FFF2-40B4-BE49-F238E27FC236}">
                <a16:creationId xmlns:a16="http://schemas.microsoft.com/office/drawing/2014/main" id="{AA4BB8B4-8716-48C0-AD3A-F2C071B579C6}"/>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Multilevel: 2B1Q scheme</a:t>
            </a:r>
          </a:p>
        </p:txBody>
      </p:sp>
    </p:spTree>
    <p:extLst>
      <p:ext uri="{BB962C8B-B14F-4D97-AF65-F5344CB8AC3E}">
        <p14:creationId xmlns:p14="http://schemas.microsoft.com/office/powerpoint/2010/main" val="31246225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AA4BB8B4-8716-48C0-AD3A-F2C071B579C6}"/>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Multilevel: 8B6T scheme</a:t>
            </a:r>
          </a:p>
        </p:txBody>
      </p:sp>
      <p:sp>
        <p:nvSpPr>
          <p:cNvPr id="4" name="Rectangle 3">
            <a:extLst>
              <a:ext uri="{FF2B5EF4-FFF2-40B4-BE49-F238E27FC236}">
                <a16:creationId xmlns:a16="http://schemas.microsoft.com/office/drawing/2014/main" id="{EF90B74F-90CF-4301-835A-A046CB2C60B2}"/>
              </a:ext>
            </a:extLst>
          </p:cNvPr>
          <p:cNvSpPr txBox="1">
            <a:spLocks noChangeArrowheads="1"/>
          </p:cNvSpPr>
          <p:nvPr/>
        </p:nvSpPr>
        <p:spPr bwMode="auto">
          <a:xfrm>
            <a:off x="133066" y="1686643"/>
            <a:ext cx="8610600" cy="4550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800" kern="1200">
                <a:solidFill>
                  <a:schemeClr val="tx1"/>
                </a:solidFill>
                <a:latin typeface="+mn-lt"/>
                <a:ea typeface="+mn-ea"/>
                <a:cs typeface="+mn-cs"/>
              </a:defRPr>
            </a:lvl1pPr>
            <a:lvl2pPr marL="742950" indent="-285750" algn="l" rtl="0" fontAlgn="base">
              <a:spcBef>
                <a:spcPct val="20000"/>
              </a:spcBef>
              <a:spcAft>
                <a:spcPct val="0"/>
              </a:spcAft>
              <a:buChar char="–"/>
              <a:defRPr kumimoji="1" sz="2400" kern="1200">
                <a:solidFill>
                  <a:schemeClr val="tx1"/>
                </a:solidFill>
                <a:latin typeface="+mn-lt"/>
                <a:ea typeface="+mn-ea"/>
                <a:cs typeface="+mn-cs"/>
              </a:defRPr>
            </a:lvl2pPr>
            <a:lvl3pPr marL="1143000" indent="-228600" algn="l" rtl="0" fontAlgn="base">
              <a:spcBef>
                <a:spcPct val="20000"/>
              </a:spcBef>
              <a:spcAft>
                <a:spcPct val="0"/>
              </a:spcAft>
              <a:buChar char="•"/>
              <a:defRPr kumimoji="1" sz="2000" kern="1200">
                <a:solidFill>
                  <a:schemeClr val="tx1"/>
                </a:solidFill>
                <a:latin typeface="+mn-lt"/>
                <a:ea typeface="+mn-ea"/>
                <a:cs typeface="+mn-cs"/>
              </a:defRPr>
            </a:lvl3pPr>
            <a:lvl4pPr marL="1600200" indent="-228600" algn="l" rtl="0" fontAlgn="base">
              <a:spcBef>
                <a:spcPct val="20000"/>
              </a:spcBef>
              <a:spcAft>
                <a:spcPct val="0"/>
              </a:spcAft>
              <a:buChar char="–"/>
              <a:defRPr kumimoji="1" kern="1200">
                <a:solidFill>
                  <a:schemeClr val="tx1"/>
                </a:solidFill>
                <a:latin typeface="+mn-lt"/>
                <a:ea typeface="+mn-ea"/>
                <a:cs typeface="+mn-cs"/>
              </a:defRPr>
            </a:lvl4pPr>
            <a:lvl5pPr marL="2057400" indent="-228600" algn="l" rtl="0" fontAlgn="base">
              <a:spcBef>
                <a:spcPct val="20000"/>
              </a:spcBef>
              <a:spcAft>
                <a:spcPct val="0"/>
              </a:spcAft>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1" algn="l" defTabSz="914400" rtl="0" eaLnBrk="1" fontAlgn="base" latinLnBrk="0" hangingPunct="1">
              <a:spcBef>
                <a:spcPct val="20000"/>
              </a:spcBef>
              <a:spcAft>
                <a:spcPts val="1200"/>
              </a:spcAft>
              <a:buClr>
                <a:schemeClr val="accent3"/>
              </a:buClr>
              <a:buSzTx/>
              <a:buFont typeface="Wingdings" panose="05000000000000000000" pitchFamily="2" charset="2"/>
              <a:buChar char="v"/>
              <a:tabLst/>
              <a:defRPr/>
            </a:pPr>
            <a:r>
              <a:rPr kumimoji="1" lang="en-US" altLang="zh-TW"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This code is used with </a:t>
            </a:r>
            <a:r>
              <a:rPr kumimoji="1" lang="en-US" altLang="zh-TW" b="0" i="0" u="sng" strike="noStrike" kern="1200" cap="none" spc="0" normalizeH="0" baseline="0" noProof="0" dirty="0">
                <a:ln>
                  <a:noFill/>
                </a:ln>
                <a:solidFill>
                  <a:schemeClr val="bg2"/>
                </a:solidFill>
                <a:effectLst/>
                <a:uLnTx/>
                <a:uFillTx/>
                <a:ea typeface="新細明體"/>
                <a:cs typeface="Times New Roman" panose="02020603050405020304" pitchFamily="18" charset="0"/>
              </a:rPr>
              <a:t>100BASE-4T cable</a:t>
            </a:r>
            <a:r>
              <a:rPr kumimoji="1" lang="en-US" altLang="zh-TW"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a:t>
            </a:r>
          </a:p>
          <a:p>
            <a:pPr marR="0" lvl="1" algn="l" defTabSz="914400" rtl="0" eaLnBrk="1" fontAlgn="base" latinLnBrk="0" hangingPunct="1">
              <a:spcBef>
                <a:spcPct val="20000"/>
              </a:spcBef>
              <a:spcAft>
                <a:spcPts val="1200"/>
              </a:spcAft>
              <a:buClr>
                <a:schemeClr val="accent3"/>
              </a:buClr>
              <a:buSzTx/>
              <a:buFont typeface="Wingdings" panose="05000000000000000000" pitchFamily="2" charset="2"/>
              <a:buChar char="v"/>
              <a:tabLst/>
              <a:defRPr/>
            </a:pPr>
            <a:r>
              <a:rPr kumimoji="1" lang="en-US" altLang="zh-TW"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Encode a pattern of 8 bits as a pattern of 6 signal elements, where the signal has three levels (ternary).</a:t>
            </a:r>
          </a:p>
          <a:p>
            <a:pPr marR="0" lvl="1" algn="l" defTabSz="914400" rtl="0" eaLnBrk="1" fontAlgn="base" latinLnBrk="0" hangingPunct="1">
              <a:spcBef>
                <a:spcPct val="20000"/>
              </a:spcBef>
              <a:spcAft>
                <a:spcPts val="1200"/>
              </a:spcAft>
              <a:buClr>
                <a:schemeClr val="accent3"/>
              </a:buClr>
              <a:buSzTx/>
              <a:buFont typeface="Wingdings" panose="05000000000000000000" pitchFamily="2" charset="2"/>
              <a:buChar char="v"/>
              <a:tabLst/>
              <a:defRPr/>
            </a:pPr>
            <a:r>
              <a:rPr kumimoji="1" lang="en-US" altLang="zh-TW"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2</a:t>
            </a:r>
            <a:r>
              <a:rPr kumimoji="1" lang="en-US" altLang="zh-TW" b="0" i="0" u="none" strike="noStrike" kern="1200" cap="none" spc="0" normalizeH="0" baseline="30000" noProof="0" dirty="0">
                <a:ln>
                  <a:noFill/>
                </a:ln>
                <a:solidFill>
                  <a:schemeClr val="bg2"/>
                </a:solidFill>
                <a:effectLst/>
                <a:uLnTx/>
                <a:uFillTx/>
                <a:ea typeface="新細明體"/>
                <a:cs typeface="Times New Roman" panose="02020603050405020304" pitchFamily="18" charset="0"/>
              </a:rPr>
              <a:t>8</a:t>
            </a:r>
            <a:r>
              <a:rPr kumimoji="1" lang="en-US" altLang="zh-TW"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=256 different data patterns and 3</a:t>
            </a:r>
            <a:r>
              <a:rPr kumimoji="1" lang="en-US" altLang="zh-TW" b="0" i="0" u="none" strike="noStrike" kern="1200" cap="none" spc="0" normalizeH="0" baseline="30000" noProof="0" dirty="0">
                <a:ln>
                  <a:noFill/>
                </a:ln>
                <a:solidFill>
                  <a:schemeClr val="bg2"/>
                </a:solidFill>
                <a:effectLst/>
                <a:uLnTx/>
                <a:uFillTx/>
                <a:ea typeface="新細明體"/>
                <a:cs typeface="Times New Roman" panose="02020603050405020304" pitchFamily="18" charset="0"/>
              </a:rPr>
              <a:t>6</a:t>
            </a:r>
            <a:r>
              <a:rPr kumimoji="1" lang="en-US" altLang="zh-TW"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=729 different signal patterns. (The mapping is shown in Appendix D.)</a:t>
            </a:r>
          </a:p>
          <a:p>
            <a:pPr marR="0" lvl="1" algn="l" defTabSz="914400" rtl="0" eaLnBrk="1" fontAlgn="base" latinLnBrk="0" hangingPunct="1">
              <a:spcBef>
                <a:spcPct val="20000"/>
              </a:spcBef>
              <a:spcAft>
                <a:spcPts val="1200"/>
              </a:spcAft>
              <a:buClr>
                <a:schemeClr val="accent3"/>
              </a:buClr>
              <a:buSzTx/>
              <a:buFont typeface="Wingdings" panose="05000000000000000000" pitchFamily="2" charset="2"/>
              <a:buChar char="v"/>
              <a:tabLst/>
              <a:defRPr/>
            </a:pPr>
            <a:r>
              <a:rPr kumimoji="1" lang="en-US" altLang="zh-TW"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There are </a:t>
            </a:r>
            <a:r>
              <a:rPr kumimoji="1" lang="en-US" altLang="zh-TW" b="0" i="0" u="sng" strike="noStrike" kern="1200" cap="none" spc="0" normalizeH="0" baseline="0" noProof="0" dirty="0">
                <a:ln>
                  <a:noFill/>
                </a:ln>
                <a:solidFill>
                  <a:schemeClr val="bg2"/>
                </a:solidFill>
                <a:effectLst/>
                <a:uLnTx/>
                <a:uFillTx/>
                <a:ea typeface="新細明體"/>
                <a:cs typeface="Times New Roman" panose="02020603050405020304" pitchFamily="18" charset="0"/>
              </a:rPr>
              <a:t>729-256=473</a:t>
            </a:r>
            <a:r>
              <a:rPr kumimoji="1" lang="en-US" altLang="zh-TW"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 redundant signal elements that provide synchronization and error detection.</a:t>
            </a:r>
          </a:p>
          <a:p>
            <a:pPr marR="0" lvl="1" algn="l" defTabSz="914400" rtl="0" eaLnBrk="1" fontAlgn="base" latinLnBrk="0" hangingPunct="1">
              <a:spcBef>
                <a:spcPct val="20000"/>
              </a:spcBef>
              <a:spcAft>
                <a:spcPts val="1200"/>
              </a:spcAft>
              <a:buClr>
                <a:schemeClr val="accent3"/>
              </a:buClr>
              <a:buSzTx/>
              <a:buFont typeface="Wingdings" panose="05000000000000000000" pitchFamily="2" charset="2"/>
              <a:buChar char="v"/>
              <a:tabLst/>
              <a:defRPr/>
            </a:pPr>
            <a:r>
              <a:rPr kumimoji="1" lang="en-US" altLang="zh-TW"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Part of the redundancy is also used to provide </a:t>
            </a:r>
            <a:r>
              <a:rPr kumimoji="1" lang="en-US" altLang="zh-TW" b="1" i="0" u="none" strike="noStrike" kern="1200" cap="none" spc="0" normalizeH="0" baseline="0" noProof="0" dirty="0">
                <a:ln>
                  <a:noFill/>
                </a:ln>
                <a:solidFill>
                  <a:schemeClr val="bg2"/>
                </a:solidFill>
                <a:effectLst/>
                <a:uLnTx/>
                <a:uFillTx/>
                <a:ea typeface="新細明體"/>
                <a:cs typeface="Times New Roman" panose="02020603050405020304" pitchFamily="18" charset="0"/>
              </a:rPr>
              <a:t>DC (direct-current) balance</a:t>
            </a:r>
            <a:r>
              <a:rPr kumimoji="1" lang="en-US" altLang="zh-TW"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a:t>
            </a:r>
          </a:p>
        </p:txBody>
      </p:sp>
    </p:spTree>
    <p:extLst>
      <p:ext uri="{BB962C8B-B14F-4D97-AF65-F5344CB8AC3E}">
        <p14:creationId xmlns:p14="http://schemas.microsoft.com/office/powerpoint/2010/main" val="3057217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t>Digital to Digital Conversion</a:t>
            </a:r>
          </a:p>
        </p:txBody>
      </p:sp>
      <p:sp>
        <p:nvSpPr>
          <p:cNvPr id="7" name="Rectangle 5">
            <a:extLst>
              <a:ext uri="{FF2B5EF4-FFF2-40B4-BE49-F238E27FC236}">
                <a16:creationId xmlns:a16="http://schemas.microsoft.com/office/drawing/2014/main" id="{25946914-F870-48A7-8585-634CD2AA9FF9}"/>
              </a:ext>
            </a:extLst>
          </p:cNvPr>
          <p:cNvSpPr>
            <a:spLocks noChangeArrowheads="1"/>
          </p:cNvSpPr>
          <p:nvPr/>
        </p:nvSpPr>
        <p:spPr bwMode="auto">
          <a:xfrm>
            <a:off x="421341" y="2260344"/>
            <a:ext cx="8285931"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p>
            <a:pPr marL="457200" indent="-457200" algn="just" eaLnBrk="1" hangingPunct="1">
              <a:buClr>
                <a:schemeClr val="accent3"/>
              </a:buClr>
              <a:buFont typeface="Wingdings" panose="05000000000000000000" pitchFamily="2" charset="2"/>
              <a:buChar char="v"/>
            </a:pPr>
            <a:r>
              <a:rPr lang="en-US" altLang="zh-TW" sz="2400" dirty="0">
                <a:solidFill>
                  <a:schemeClr val="bg2"/>
                </a:solidFill>
                <a:ea typeface="新細明體" panose="02020500000000000000" pitchFamily="18" charset="-120"/>
              </a:rPr>
              <a:t>Digital to digital conversion is the way of representing digital data by using digital signals. The conversion involves three techniques: line coding, block coding, and scrambling.</a:t>
            </a:r>
          </a:p>
          <a:p>
            <a:pPr marL="457200" indent="-457200" algn="just" eaLnBrk="1" hangingPunct="1">
              <a:buClr>
                <a:schemeClr val="accent3"/>
              </a:buClr>
              <a:buFont typeface="Wingdings" panose="05000000000000000000" pitchFamily="2" charset="2"/>
              <a:buChar char="v"/>
            </a:pPr>
            <a:endParaRPr lang="en-US" altLang="zh-TW" sz="2400" dirty="0">
              <a:solidFill>
                <a:schemeClr val="bg2"/>
              </a:solidFill>
              <a:ea typeface="新細明體" panose="02020500000000000000" pitchFamily="18" charset="-120"/>
            </a:endParaRPr>
          </a:p>
          <a:p>
            <a:pPr marL="457200" indent="-457200" algn="just" eaLnBrk="1" hangingPunct="1">
              <a:buClr>
                <a:schemeClr val="accent3"/>
              </a:buClr>
              <a:buFont typeface="Wingdings" panose="05000000000000000000" pitchFamily="2" charset="2"/>
              <a:buChar char="v"/>
            </a:pPr>
            <a:r>
              <a:rPr lang="en-US" altLang="zh-TW" sz="2400" dirty="0">
                <a:solidFill>
                  <a:schemeClr val="bg2"/>
                </a:solidFill>
                <a:ea typeface="新細明體" panose="02020500000000000000" pitchFamily="18" charset="-120"/>
              </a:rPr>
              <a:t>Line coding is always needed. We will mainly discuss line coding in this lecture.</a:t>
            </a:r>
          </a:p>
          <a:p>
            <a:pPr marL="457200" indent="-457200" algn="just" eaLnBrk="1" hangingPunct="1">
              <a:buClr>
                <a:schemeClr val="accent3"/>
              </a:buClr>
              <a:buFont typeface="Wingdings" panose="05000000000000000000" pitchFamily="2" charset="2"/>
              <a:buChar char="v"/>
            </a:pPr>
            <a:endParaRPr lang="en-US" altLang="zh-TW" sz="2400" dirty="0">
              <a:solidFill>
                <a:schemeClr val="bg2"/>
              </a:solidFill>
              <a:ea typeface="新細明體" panose="02020500000000000000" pitchFamily="18" charset="-120"/>
            </a:endParaRPr>
          </a:p>
          <a:p>
            <a:pPr marL="457200" indent="-457200" algn="just" eaLnBrk="1" hangingPunct="1">
              <a:buClr>
                <a:schemeClr val="accent3"/>
              </a:buClr>
              <a:buFont typeface="Wingdings" panose="05000000000000000000" pitchFamily="2" charset="2"/>
              <a:buChar char="v"/>
            </a:pPr>
            <a:r>
              <a:rPr lang="en-US" altLang="zh-TW" sz="2400" dirty="0">
                <a:solidFill>
                  <a:schemeClr val="bg2"/>
                </a:solidFill>
                <a:ea typeface="新細明體" panose="02020500000000000000" pitchFamily="18" charset="-120"/>
              </a:rPr>
              <a:t>Block coding and scrambling may or may not be needed.</a:t>
            </a:r>
          </a:p>
        </p:txBody>
      </p:sp>
    </p:spTree>
    <p:extLst>
      <p:ext uri="{BB962C8B-B14F-4D97-AF65-F5344CB8AC3E}">
        <p14:creationId xmlns:p14="http://schemas.microsoft.com/office/powerpoint/2010/main" val="21343907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ubtitle 2">
            <a:extLst>
              <a:ext uri="{FF2B5EF4-FFF2-40B4-BE49-F238E27FC236}">
                <a16:creationId xmlns:a16="http://schemas.microsoft.com/office/drawing/2014/main" id="{AA4BB8B4-8716-48C0-AD3A-F2C071B579C6}"/>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Multilevel: 8B6T scheme</a:t>
            </a:r>
          </a:p>
        </p:txBody>
      </p:sp>
      <p:sp>
        <p:nvSpPr>
          <p:cNvPr id="6" name="Rectangle 3">
            <a:extLst>
              <a:ext uri="{FF2B5EF4-FFF2-40B4-BE49-F238E27FC236}">
                <a16:creationId xmlns:a16="http://schemas.microsoft.com/office/drawing/2014/main" id="{331A0B6C-E45B-44A4-AAFC-8F4CEFD8C719}"/>
              </a:ext>
            </a:extLst>
          </p:cNvPr>
          <p:cNvSpPr txBox="1">
            <a:spLocks noChangeArrowheads="1"/>
          </p:cNvSpPr>
          <p:nvPr/>
        </p:nvSpPr>
        <p:spPr bwMode="auto">
          <a:xfrm>
            <a:off x="507027" y="1480374"/>
            <a:ext cx="7924800" cy="1781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800" kern="1200">
                <a:solidFill>
                  <a:schemeClr val="tx1"/>
                </a:solidFill>
                <a:latin typeface="+mn-lt"/>
                <a:ea typeface="+mn-ea"/>
                <a:cs typeface="+mn-cs"/>
              </a:defRPr>
            </a:lvl1pPr>
            <a:lvl2pPr marL="742950" indent="-285750" algn="l" rtl="0" fontAlgn="base">
              <a:spcBef>
                <a:spcPct val="20000"/>
              </a:spcBef>
              <a:spcAft>
                <a:spcPct val="0"/>
              </a:spcAft>
              <a:buChar char="–"/>
              <a:defRPr kumimoji="1" sz="2400" kern="1200">
                <a:solidFill>
                  <a:schemeClr val="tx1"/>
                </a:solidFill>
                <a:latin typeface="+mn-lt"/>
                <a:ea typeface="+mn-ea"/>
                <a:cs typeface="+mn-cs"/>
              </a:defRPr>
            </a:lvl2pPr>
            <a:lvl3pPr marL="1143000" indent="-228600" algn="l" rtl="0" fontAlgn="base">
              <a:spcBef>
                <a:spcPct val="20000"/>
              </a:spcBef>
              <a:spcAft>
                <a:spcPct val="0"/>
              </a:spcAft>
              <a:buChar char="•"/>
              <a:defRPr kumimoji="1" sz="2000" kern="1200">
                <a:solidFill>
                  <a:schemeClr val="tx1"/>
                </a:solidFill>
                <a:latin typeface="+mn-lt"/>
                <a:ea typeface="+mn-ea"/>
                <a:cs typeface="+mn-cs"/>
              </a:defRPr>
            </a:lvl3pPr>
            <a:lvl4pPr marL="1600200" indent="-228600" algn="l" rtl="0" fontAlgn="base">
              <a:spcBef>
                <a:spcPct val="20000"/>
              </a:spcBef>
              <a:spcAft>
                <a:spcPct val="0"/>
              </a:spcAft>
              <a:buChar char="–"/>
              <a:defRPr kumimoji="1" kern="1200">
                <a:solidFill>
                  <a:schemeClr val="tx1"/>
                </a:solidFill>
                <a:latin typeface="+mn-lt"/>
                <a:ea typeface="+mn-ea"/>
                <a:cs typeface="+mn-cs"/>
              </a:defRPr>
            </a:lvl4pPr>
            <a:lvl5pPr marL="2057400" indent="-228600" algn="l" rtl="0" fontAlgn="base">
              <a:spcBef>
                <a:spcPct val="20000"/>
              </a:spcBef>
              <a:spcAft>
                <a:spcPct val="0"/>
              </a:spcAft>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l"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r>
              <a:rPr kumimoji="1" lang="en-US" altLang="zh-TW" sz="2400"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 (positive signal), - (negative signal), and 0 (lack of signal) notation.</a:t>
            </a:r>
          </a:p>
          <a:p>
            <a:pPr marR="0" lvl="0" algn="l" defTabSz="914400" rtl="0" eaLnBrk="1" fontAlgn="base" latinLnBrk="0" hangingPunct="1">
              <a:lnSpc>
                <a:spcPct val="100000"/>
              </a:lnSpc>
              <a:spcBef>
                <a:spcPct val="20000"/>
              </a:spcBef>
              <a:spcAft>
                <a:spcPct val="0"/>
              </a:spcAft>
              <a:buClr>
                <a:schemeClr val="accent3"/>
              </a:buClr>
              <a:buSzTx/>
              <a:buFont typeface="Wingdings" panose="05000000000000000000" pitchFamily="2" charset="2"/>
              <a:buChar char="v"/>
              <a:tabLst/>
              <a:defRPr/>
            </a:pPr>
            <a:r>
              <a:rPr kumimoji="1" lang="en-US" altLang="zh-TW" sz="2400"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To make whole stream DC-balanced, the sender keeps track of the weight</a:t>
            </a:r>
          </a:p>
        </p:txBody>
      </p:sp>
      <p:grpSp>
        <p:nvGrpSpPr>
          <p:cNvPr id="7" name="Group 6">
            <a:extLst>
              <a:ext uri="{FF2B5EF4-FFF2-40B4-BE49-F238E27FC236}">
                <a16:creationId xmlns:a16="http://schemas.microsoft.com/office/drawing/2014/main" id="{665E0CD6-AC9C-4A6C-962F-5E4F7C595D19}"/>
              </a:ext>
            </a:extLst>
          </p:cNvPr>
          <p:cNvGrpSpPr/>
          <p:nvPr/>
        </p:nvGrpSpPr>
        <p:grpSpPr>
          <a:xfrm>
            <a:off x="69850" y="2762474"/>
            <a:ext cx="8921750" cy="3121025"/>
            <a:chOff x="69850" y="1524000"/>
            <a:chExt cx="8921750" cy="3121025"/>
          </a:xfrm>
        </p:grpSpPr>
        <p:pic>
          <p:nvPicPr>
            <p:cNvPr id="8" name="Picture 6">
              <a:extLst>
                <a:ext uri="{FF2B5EF4-FFF2-40B4-BE49-F238E27FC236}">
                  <a16:creationId xmlns:a16="http://schemas.microsoft.com/office/drawing/2014/main" id="{02A1A4CD-14B1-4A8E-99D5-5E8F753319D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9850" y="2843213"/>
              <a:ext cx="8921750" cy="1801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 Box 7">
              <a:extLst>
                <a:ext uri="{FF2B5EF4-FFF2-40B4-BE49-F238E27FC236}">
                  <a16:creationId xmlns:a16="http://schemas.microsoft.com/office/drawing/2014/main" id="{DA49ADCA-D8DD-4AB5-8E74-58867016D591}"/>
                </a:ext>
              </a:extLst>
            </p:cNvPr>
            <p:cNvSpPr txBox="1">
              <a:spLocks noChangeArrowheads="1"/>
            </p:cNvSpPr>
            <p:nvPr/>
          </p:nvSpPr>
          <p:spPr bwMode="auto">
            <a:xfrm>
              <a:off x="5486400" y="1524000"/>
              <a:ext cx="180181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1400">
                  <a:solidFill>
                    <a:srgbClr val="CC3300"/>
                  </a:solidFill>
                  <a:ea typeface="新細明體" panose="02020500000000000000" pitchFamily="18" charset="-120"/>
                </a:rPr>
                <a:t>Invert - + + - 0 - = -1</a:t>
              </a:r>
            </a:p>
          </p:txBody>
        </p:sp>
        <p:sp>
          <p:nvSpPr>
            <p:cNvPr id="10" name="Line 8">
              <a:extLst>
                <a:ext uri="{FF2B5EF4-FFF2-40B4-BE49-F238E27FC236}">
                  <a16:creationId xmlns:a16="http://schemas.microsoft.com/office/drawing/2014/main" id="{DC4369C1-1C28-4DC9-9973-1F2A7A9B8CC7}"/>
                </a:ext>
              </a:extLst>
            </p:cNvPr>
            <p:cNvSpPr>
              <a:spLocks noChangeShapeType="1"/>
            </p:cNvSpPr>
            <p:nvPr/>
          </p:nvSpPr>
          <p:spPr bwMode="auto">
            <a:xfrm>
              <a:off x="5867400" y="1828800"/>
              <a:ext cx="457200" cy="1371600"/>
            </a:xfrm>
            <a:prstGeom prst="line">
              <a:avLst/>
            </a:prstGeom>
            <a:noFill/>
            <a:ln w="9525">
              <a:solidFill>
                <a:srgbClr val="CC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1567532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Multiline Transmission: MLT-</a:t>
            </a:r>
            <a:r>
              <a:rPr lang="en-US" dirty="0">
                <a:latin typeface="+mn-lt"/>
              </a:rPr>
              <a:t>3</a:t>
            </a:r>
          </a:p>
        </p:txBody>
      </p:sp>
      <p:sp>
        <p:nvSpPr>
          <p:cNvPr id="7" name="Rectangle 3">
            <a:extLst>
              <a:ext uri="{FF2B5EF4-FFF2-40B4-BE49-F238E27FC236}">
                <a16:creationId xmlns:a16="http://schemas.microsoft.com/office/drawing/2014/main" id="{79EF5D9B-90B0-46F8-B78B-1A6C9FC6A18B}"/>
              </a:ext>
            </a:extLst>
          </p:cNvPr>
          <p:cNvSpPr txBox="1">
            <a:spLocks noChangeArrowheads="1"/>
          </p:cNvSpPr>
          <p:nvPr/>
        </p:nvSpPr>
        <p:spPr bwMode="auto">
          <a:xfrm>
            <a:off x="675006" y="2355773"/>
            <a:ext cx="7821283" cy="3155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800" kern="1200">
                <a:solidFill>
                  <a:schemeClr val="tx1"/>
                </a:solidFill>
                <a:latin typeface="+mn-lt"/>
                <a:ea typeface="+mn-ea"/>
                <a:cs typeface="+mn-cs"/>
              </a:defRPr>
            </a:lvl1pPr>
            <a:lvl2pPr marL="742950" indent="-285750" algn="l" rtl="0" fontAlgn="base">
              <a:spcBef>
                <a:spcPct val="20000"/>
              </a:spcBef>
              <a:spcAft>
                <a:spcPct val="0"/>
              </a:spcAft>
              <a:buChar char="–"/>
              <a:defRPr kumimoji="1" sz="2400" kern="1200">
                <a:solidFill>
                  <a:schemeClr val="tx1"/>
                </a:solidFill>
                <a:latin typeface="+mn-lt"/>
                <a:ea typeface="+mn-ea"/>
                <a:cs typeface="+mn-cs"/>
              </a:defRPr>
            </a:lvl2pPr>
            <a:lvl3pPr marL="1143000" indent="-228600" algn="l" rtl="0" fontAlgn="base">
              <a:spcBef>
                <a:spcPct val="20000"/>
              </a:spcBef>
              <a:spcAft>
                <a:spcPct val="0"/>
              </a:spcAft>
              <a:buChar char="•"/>
              <a:defRPr kumimoji="1" sz="2000" kern="1200">
                <a:solidFill>
                  <a:schemeClr val="tx1"/>
                </a:solidFill>
                <a:latin typeface="+mn-lt"/>
                <a:ea typeface="+mn-ea"/>
                <a:cs typeface="+mn-cs"/>
              </a:defRPr>
            </a:lvl3pPr>
            <a:lvl4pPr marL="1600200" indent="-228600" algn="l" rtl="0" fontAlgn="base">
              <a:spcBef>
                <a:spcPct val="20000"/>
              </a:spcBef>
              <a:spcAft>
                <a:spcPct val="0"/>
              </a:spcAft>
              <a:buChar char="–"/>
              <a:defRPr kumimoji="1" kern="1200">
                <a:solidFill>
                  <a:schemeClr val="tx1"/>
                </a:solidFill>
                <a:latin typeface="+mn-lt"/>
                <a:ea typeface="+mn-ea"/>
                <a:cs typeface="+mn-cs"/>
              </a:defRPr>
            </a:lvl4pPr>
            <a:lvl5pPr marL="2057400" indent="-228600" algn="l" rtl="0" fontAlgn="base">
              <a:spcBef>
                <a:spcPct val="20000"/>
              </a:spcBef>
              <a:spcAft>
                <a:spcPct val="0"/>
              </a:spcAft>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
                <a:schemeClr val="accent3"/>
              </a:buClr>
              <a:buSzTx/>
              <a:buNone/>
              <a:tabLst/>
              <a:defRPr/>
            </a:pPr>
            <a:r>
              <a:rPr kumimoji="1" lang="en-US" altLang="zh-TW" sz="2400"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Three levels (+V, 0, and –V) and three transition rules to move the levels</a:t>
            </a:r>
          </a:p>
          <a:p>
            <a:pPr marR="0" lvl="1" algn="l"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If the next bit is 0, there is no transition</a:t>
            </a:r>
          </a:p>
          <a:p>
            <a:pPr marR="0" lvl="1" algn="l"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If the next bit is 1 and the current level is not 0, the next level is 0.</a:t>
            </a:r>
          </a:p>
          <a:p>
            <a:pPr marR="0" lvl="1" algn="l"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If the next bit is 1 and the current level is 0, the next level is the opposite of the last nonzero level.</a:t>
            </a:r>
          </a:p>
        </p:txBody>
      </p:sp>
    </p:spTree>
    <p:extLst>
      <p:ext uri="{BB962C8B-B14F-4D97-AF65-F5344CB8AC3E}">
        <p14:creationId xmlns:p14="http://schemas.microsoft.com/office/powerpoint/2010/main" val="11954940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Multiline Transmission: MLT-3</a:t>
            </a:r>
          </a:p>
          <a:p>
            <a:pPr marL="0" indent="0">
              <a:buNone/>
            </a:pPr>
            <a:endParaRPr lang="en-US" sz="2600" b="1" dirty="0">
              <a:solidFill>
                <a:schemeClr val="tx1"/>
              </a:solidFill>
            </a:endParaRPr>
          </a:p>
        </p:txBody>
      </p:sp>
      <p:sp>
        <p:nvSpPr>
          <p:cNvPr id="4" name="Rectangle 3">
            <a:extLst>
              <a:ext uri="{FF2B5EF4-FFF2-40B4-BE49-F238E27FC236}">
                <a16:creationId xmlns:a16="http://schemas.microsoft.com/office/drawing/2014/main" id="{0956328D-8BA2-45FF-82F7-2A4CAEDA8BAA}"/>
              </a:ext>
            </a:extLst>
          </p:cNvPr>
          <p:cNvSpPr txBox="1">
            <a:spLocks noChangeArrowheads="1"/>
          </p:cNvSpPr>
          <p:nvPr/>
        </p:nvSpPr>
        <p:spPr bwMode="auto">
          <a:xfrm>
            <a:off x="661358" y="1798856"/>
            <a:ext cx="7821283" cy="3414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800" kern="1200">
                <a:solidFill>
                  <a:schemeClr val="tx1"/>
                </a:solidFill>
                <a:latin typeface="+mn-lt"/>
                <a:ea typeface="+mn-ea"/>
                <a:cs typeface="+mn-cs"/>
              </a:defRPr>
            </a:lvl1pPr>
            <a:lvl2pPr marL="742950" indent="-285750" algn="l" rtl="0" fontAlgn="base">
              <a:spcBef>
                <a:spcPct val="20000"/>
              </a:spcBef>
              <a:spcAft>
                <a:spcPct val="0"/>
              </a:spcAft>
              <a:buChar char="–"/>
              <a:defRPr kumimoji="1" sz="2400" kern="1200">
                <a:solidFill>
                  <a:schemeClr val="tx1"/>
                </a:solidFill>
                <a:latin typeface="+mn-lt"/>
                <a:ea typeface="+mn-ea"/>
                <a:cs typeface="+mn-cs"/>
              </a:defRPr>
            </a:lvl2pPr>
            <a:lvl3pPr marL="1143000" indent="-228600" algn="l" rtl="0" fontAlgn="base">
              <a:spcBef>
                <a:spcPct val="20000"/>
              </a:spcBef>
              <a:spcAft>
                <a:spcPct val="0"/>
              </a:spcAft>
              <a:buChar char="•"/>
              <a:defRPr kumimoji="1" sz="2000" kern="1200">
                <a:solidFill>
                  <a:schemeClr val="tx1"/>
                </a:solidFill>
                <a:latin typeface="+mn-lt"/>
                <a:ea typeface="+mn-ea"/>
                <a:cs typeface="+mn-cs"/>
              </a:defRPr>
            </a:lvl3pPr>
            <a:lvl4pPr marL="1600200" indent="-228600" algn="l" rtl="0" fontAlgn="base">
              <a:spcBef>
                <a:spcPct val="20000"/>
              </a:spcBef>
              <a:spcAft>
                <a:spcPct val="0"/>
              </a:spcAft>
              <a:buChar char="–"/>
              <a:defRPr kumimoji="1" kern="1200">
                <a:solidFill>
                  <a:schemeClr val="tx1"/>
                </a:solidFill>
                <a:latin typeface="+mn-lt"/>
                <a:ea typeface="+mn-ea"/>
                <a:cs typeface="+mn-cs"/>
              </a:defRPr>
            </a:lvl4pPr>
            <a:lvl5pPr marL="2057400" indent="-228600" algn="l" rtl="0" fontAlgn="base">
              <a:spcBef>
                <a:spcPct val="20000"/>
              </a:spcBef>
              <a:spcAft>
                <a:spcPct val="0"/>
              </a:spcAft>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20000"/>
              </a:spcBef>
              <a:spcAft>
                <a:spcPct val="0"/>
              </a:spcAft>
              <a:buClr>
                <a:schemeClr val="accent3"/>
              </a:buClr>
              <a:buSzTx/>
              <a:buNone/>
              <a:tabLst/>
              <a:defRPr/>
            </a:pPr>
            <a:r>
              <a:rPr kumimoji="1" lang="en-US" altLang="zh-TW" sz="2400"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Why do we need to use MLT-3?</a:t>
            </a:r>
          </a:p>
          <a:p>
            <a:pPr marL="0" marR="0" lvl="0" indent="0" algn="l" defTabSz="914400" rtl="0" eaLnBrk="1" fontAlgn="base" latinLnBrk="0" hangingPunct="1">
              <a:lnSpc>
                <a:spcPct val="100000"/>
              </a:lnSpc>
              <a:spcBef>
                <a:spcPct val="20000"/>
              </a:spcBef>
              <a:spcAft>
                <a:spcPct val="0"/>
              </a:spcAft>
              <a:buClr>
                <a:schemeClr val="accent3"/>
              </a:buClr>
              <a:buSzTx/>
              <a:buNone/>
              <a:tabLst/>
              <a:defRPr/>
            </a:pPr>
            <a:endParaRPr kumimoji="1" lang="en-US" altLang="zh-TW" sz="2400" b="0" i="0" u="none" strike="noStrike" kern="1200" cap="none" spc="0" normalizeH="0" baseline="0" noProof="0" dirty="0">
              <a:ln>
                <a:noFill/>
              </a:ln>
              <a:solidFill>
                <a:schemeClr val="bg2"/>
              </a:solidFill>
              <a:effectLst/>
              <a:uLnTx/>
              <a:uFillTx/>
              <a:ea typeface="新細明體"/>
              <a:cs typeface="Times New Roman" panose="02020603050405020304" pitchFamily="18" charset="0"/>
            </a:endParaRPr>
          </a:p>
          <a:p>
            <a:pPr marR="0" lvl="1" algn="l"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The signal rate for MLT-3 is one-fourth the bit rate (N/4).</a:t>
            </a:r>
          </a:p>
          <a:p>
            <a:pPr marR="0" lvl="1" algn="l" defTabSz="914400" rtl="0" eaLnBrk="1" fontAlgn="base" latinLnBrk="0" hangingPunct="1">
              <a:lnSpc>
                <a:spcPct val="100000"/>
              </a:lnSpc>
              <a:spcBef>
                <a:spcPct val="20000"/>
              </a:spcBef>
              <a:spcAft>
                <a:spcPct val="0"/>
              </a:spcAft>
              <a:buClr>
                <a:schemeClr val="accent3"/>
              </a:buClr>
              <a:buSzTx/>
              <a:buFont typeface="Arial" panose="020B0604020202020204" pitchFamily="34" charset="0"/>
              <a:buChar char="•"/>
              <a:tabLst/>
              <a:defRPr/>
            </a:pPr>
            <a:r>
              <a:rPr kumimoji="1" lang="en-US" altLang="zh-TW" b="0" i="0" u="none" strike="noStrike" kern="1200" cap="none" spc="0" normalizeH="0" baseline="0" noProof="0" dirty="0">
                <a:ln>
                  <a:noFill/>
                </a:ln>
                <a:solidFill>
                  <a:schemeClr val="bg2"/>
                </a:solidFill>
                <a:effectLst/>
                <a:uLnTx/>
                <a:uFillTx/>
                <a:ea typeface="新細明體"/>
                <a:cs typeface="Times New Roman" panose="02020603050405020304" pitchFamily="18" charset="0"/>
              </a:rPr>
              <a:t>This makes MLT-3 a suitable choice when we need to send 100 Mbps on a copper wire that cannot support more than 32 MHz (frequencies above this level create electromagnetic emission).</a:t>
            </a:r>
          </a:p>
        </p:txBody>
      </p:sp>
    </p:spTree>
    <p:extLst>
      <p:ext uri="{BB962C8B-B14F-4D97-AF65-F5344CB8AC3E}">
        <p14:creationId xmlns:p14="http://schemas.microsoft.com/office/powerpoint/2010/main" val="31666605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Multiline Transmission: MLT-3</a:t>
            </a:r>
          </a:p>
          <a:p>
            <a:pPr marL="0" indent="0">
              <a:buNone/>
            </a:pPr>
            <a:endParaRPr lang="en-US" sz="2600" b="1" dirty="0">
              <a:solidFill>
                <a:schemeClr val="tx1"/>
              </a:solidFill>
            </a:endParaRPr>
          </a:p>
        </p:txBody>
      </p:sp>
      <p:pic>
        <p:nvPicPr>
          <p:cNvPr id="5" name="Picture 6">
            <a:extLst>
              <a:ext uri="{FF2B5EF4-FFF2-40B4-BE49-F238E27FC236}">
                <a16:creationId xmlns:a16="http://schemas.microsoft.com/office/drawing/2014/main" id="{AE2773C2-FD2D-4838-AB7A-D80996E7FB59}"/>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61925" y="1217020"/>
            <a:ext cx="8829675" cy="5402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a:extLst>
              <a:ext uri="{FF2B5EF4-FFF2-40B4-BE49-F238E27FC236}">
                <a16:creationId xmlns:a16="http://schemas.microsoft.com/office/drawing/2014/main" id="{21231106-B453-C576-DE3F-3C2F5736DA64}"/>
              </a:ext>
            </a:extLst>
          </p:cNvPr>
          <p:cNvSpPr txBox="1"/>
          <p:nvPr/>
        </p:nvSpPr>
        <p:spPr>
          <a:xfrm>
            <a:off x="4670716" y="1224576"/>
            <a:ext cx="3264635" cy="1015663"/>
          </a:xfrm>
          <a:prstGeom prst="rect">
            <a:avLst/>
          </a:prstGeom>
          <a:noFill/>
        </p:spPr>
        <p:txBody>
          <a:bodyPr wrap="square" rtlCol="0">
            <a:spAutoFit/>
          </a:bodyPr>
          <a:lstStyle/>
          <a:p>
            <a:r>
              <a:rPr lang="en-US" sz="1200" dirty="0">
                <a:solidFill>
                  <a:srgbClr val="FF0000"/>
                </a:solidFill>
              </a:rPr>
              <a:t>Given</a:t>
            </a:r>
            <a:r>
              <a:rPr lang="en-US" sz="1200" dirty="0">
                <a:solidFill>
                  <a:schemeClr val="bg2"/>
                </a:solidFill>
              </a:rPr>
              <a:t>, </a:t>
            </a:r>
            <a:r>
              <a:rPr lang="en-US" sz="1200" dirty="0">
                <a:solidFill>
                  <a:srgbClr val="0070C0"/>
                </a:solidFill>
              </a:rPr>
              <a:t>*Last level was at zero voltage</a:t>
            </a:r>
          </a:p>
          <a:p>
            <a:r>
              <a:rPr lang="en-US" sz="1200" dirty="0">
                <a:solidFill>
                  <a:srgbClr val="0070C0"/>
                </a:solidFill>
              </a:rPr>
              <a:t>*Last non-zero level is negative</a:t>
            </a:r>
          </a:p>
          <a:p>
            <a:r>
              <a:rPr lang="en-US" sz="1200" dirty="0">
                <a:solidFill>
                  <a:srgbClr val="FF0000"/>
                </a:solidFill>
              </a:rPr>
              <a:t>Rules:</a:t>
            </a:r>
            <a:r>
              <a:rPr lang="en-US" sz="1200" dirty="0">
                <a:solidFill>
                  <a:srgbClr val="0070C0"/>
                </a:solidFill>
              </a:rPr>
              <a:t> </a:t>
            </a:r>
            <a:r>
              <a:rPr lang="en-US" sz="1200" dirty="0">
                <a:solidFill>
                  <a:schemeClr val="bg2"/>
                </a:solidFill>
              </a:rPr>
              <a:t>*O=no transition</a:t>
            </a:r>
          </a:p>
          <a:p>
            <a:r>
              <a:rPr lang="en-US" sz="1200" dirty="0">
                <a:solidFill>
                  <a:schemeClr val="bg2"/>
                </a:solidFill>
              </a:rPr>
              <a:t>*1=if not 0, return to 0; if 0 then opposite of last non-zero level</a:t>
            </a:r>
          </a:p>
        </p:txBody>
      </p:sp>
    </p:spTree>
    <p:extLst>
      <p:ext uri="{BB962C8B-B14F-4D97-AF65-F5344CB8AC3E}">
        <p14:creationId xmlns:p14="http://schemas.microsoft.com/office/powerpoint/2010/main" val="13824445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Summary</a:t>
            </a:r>
          </a:p>
          <a:p>
            <a:pPr marL="0" indent="0">
              <a:buNone/>
            </a:pPr>
            <a:endParaRPr lang="en-US" sz="2600" b="1" dirty="0">
              <a:solidFill>
                <a:schemeClr val="tx1"/>
              </a:solidFill>
            </a:endParaRPr>
          </a:p>
        </p:txBody>
      </p:sp>
      <p:pic>
        <p:nvPicPr>
          <p:cNvPr id="4" name="Picture 3">
            <a:extLst>
              <a:ext uri="{FF2B5EF4-FFF2-40B4-BE49-F238E27FC236}">
                <a16:creationId xmlns:a16="http://schemas.microsoft.com/office/drawing/2014/main" id="{6B7D12D4-BE0F-48B3-8970-48D575905C28}"/>
              </a:ext>
            </a:extLst>
          </p:cNvPr>
          <p:cNvPicPr>
            <a:picLocks noChangeAspect="1"/>
          </p:cNvPicPr>
          <p:nvPr/>
        </p:nvPicPr>
        <p:blipFill>
          <a:blip r:embed="rId2"/>
          <a:stretch>
            <a:fillRect/>
          </a:stretch>
        </p:blipFill>
        <p:spPr>
          <a:xfrm>
            <a:off x="330560" y="1801504"/>
            <a:ext cx="8482880" cy="3767759"/>
          </a:xfrm>
          <a:prstGeom prst="rect">
            <a:avLst/>
          </a:prstGeom>
        </p:spPr>
      </p:pic>
    </p:spTree>
    <p:extLst>
      <p:ext uri="{BB962C8B-B14F-4D97-AF65-F5344CB8AC3E}">
        <p14:creationId xmlns:p14="http://schemas.microsoft.com/office/powerpoint/2010/main" val="16740335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TextBox 5">
            <a:extLst>
              <a:ext uri="{FF2B5EF4-FFF2-40B4-BE49-F238E27FC236}">
                <a16:creationId xmlns:a16="http://schemas.microsoft.com/office/drawing/2014/main" id="{F2944A7F-5AE5-EC49-82AF-722C8C8F62C6}"/>
              </a:ext>
            </a:extLst>
          </p:cNvPr>
          <p:cNvSpPr txBox="1"/>
          <p:nvPr/>
        </p:nvSpPr>
        <p:spPr>
          <a:xfrm>
            <a:off x="520535" y="2155055"/>
            <a:ext cx="7688323" cy="646331"/>
          </a:xfrm>
          <a:prstGeom prst="rect">
            <a:avLst/>
          </a:prstGeom>
          <a:noFill/>
        </p:spPr>
        <p:txBody>
          <a:bodyPr wrap="none" rtlCol="0">
            <a:spAutoFit/>
          </a:bodyPr>
          <a:lstStyle/>
          <a:p>
            <a:pPr lvl="0"/>
            <a:r>
              <a:rPr lang="en-US" dirty="0">
                <a:solidFill>
                  <a:schemeClr val="bg2"/>
                </a:solidFill>
              </a:rPr>
              <a:t>1. </a:t>
            </a:r>
            <a:r>
              <a:rPr lang="en-US" dirty="0" err="1">
                <a:solidFill>
                  <a:schemeClr val="bg2"/>
                </a:solidFill>
              </a:rPr>
              <a:t>Forouzan</a:t>
            </a:r>
            <a:r>
              <a:rPr lang="en-US" dirty="0">
                <a:solidFill>
                  <a:schemeClr val="bg2"/>
                </a:solidFill>
              </a:rPr>
              <a:t>, B. A. "Data Communication and Networking. Tata McGraw." (2005).</a:t>
            </a:r>
          </a:p>
          <a:p>
            <a:endParaRPr lang="en-FI" dirty="0">
              <a:solidFill>
                <a:schemeClr val="bg2"/>
              </a:solidFill>
            </a:endParaRPr>
          </a:p>
        </p:txBody>
      </p:sp>
    </p:spTree>
    <p:extLst>
      <p:ext uri="{BB962C8B-B14F-4D97-AF65-F5344CB8AC3E}">
        <p14:creationId xmlns:p14="http://schemas.microsoft.com/office/powerpoint/2010/main" val="19233823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a:extLst>
              <a:ext uri="{FF2B5EF4-FFF2-40B4-BE49-F238E27FC236}">
                <a16:creationId xmlns:a16="http://schemas.microsoft.com/office/drawing/2014/main" id="{56CD2EA8-B54C-CE4F-A943-BFB367453E0E}"/>
              </a:ext>
            </a:extLst>
          </p:cNvPr>
          <p:cNvSpPr txBox="1"/>
          <p:nvPr/>
        </p:nvSpPr>
        <p:spPr>
          <a:xfrm>
            <a:off x="783772" y="2435897"/>
            <a:ext cx="7688323" cy="923330"/>
          </a:xfrm>
          <a:prstGeom prst="rect">
            <a:avLst/>
          </a:prstGeom>
          <a:noFill/>
        </p:spPr>
        <p:txBody>
          <a:bodyPr wrap="none" rtlCol="0">
            <a:spAutoFit/>
          </a:bodyPr>
          <a:lstStyle/>
          <a:p>
            <a:pPr lvl="0"/>
            <a:r>
              <a:rPr lang="en-US" dirty="0">
                <a:solidFill>
                  <a:schemeClr val="bg2"/>
                </a:solidFill>
              </a:rPr>
              <a:t>1. Prakash C. Gupta, “Data communications”, Prentice Hall India Pvt.</a:t>
            </a:r>
          </a:p>
          <a:p>
            <a:pPr lvl="0"/>
            <a:r>
              <a:rPr lang="en-US" dirty="0">
                <a:solidFill>
                  <a:schemeClr val="bg2"/>
                </a:solidFill>
              </a:rPr>
              <a:t>2. William Stallings, "Data and Computer Communications”, Pearson</a:t>
            </a:r>
          </a:p>
          <a:p>
            <a:pPr lvl="0"/>
            <a:r>
              <a:rPr lang="en-US" dirty="0">
                <a:solidFill>
                  <a:schemeClr val="bg2"/>
                </a:solidFill>
              </a:rPr>
              <a:t>3. </a:t>
            </a:r>
            <a:r>
              <a:rPr lang="en-US" dirty="0" err="1">
                <a:solidFill>
                  <a:schemeClr val="bg2"/>
                </a:solidFill>
              </a:rPr>
              <a:t>Forouzan</a:t>
            </a:r>
            <a:r>
              <a:rPr lang="en-US" dirty="0">
                <a:solidFill>
                  <a:schemeClr val="bg2"/>
                </a:solidFill>
              </a:rPr>
              <a:t>, B. A. "Data Communication and Networking. Tata McGraw." (2005).</a:t>
            </a:r>
          </a:p>
        </p:txBody>
      </p:sp>
    </p:spTree>
    <p:extLst>
      <p:ext uri="{BB962C8B-B14F-4D97-AF65-F5344CB8AC3E}">
        <p14:creationId xmlns:p14="http://schemas.microsoft.com/office/powerpoint/2010/main" val="3224969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t>Signal Element vs Data Element</a:t>
            </a:r>
          </a:p>
        </p:txBody>
      </p:sp>
      <p:sp>
        <p:nvSpPr>
          <p:cNvPr id="7" name="Rectangle 3">
            <a:extLst>
              <a:ext uri="{FF2B5EF4-FFF2-40B4-BE49-F238E27FC236}">
                <a16:creationId xmlns:a16="http://schemas.microsoft.com/office/drawing/2014/main" id="{1BBD986F-2FB4-4E44-B108-7FC785924D5E}"/>
              </a:ext>
            </a:extLst>
          </p:cNvPr>
          <p:cNvSpPr txBox="1">
            <a:spLocks noChangeArrowheads="1"/>
          </p:cNvSpPr>
          <p:nvPr/>
        </p:nvSpPr>
        <p:spPr>
          <a:xfrm>
            <a:off x="554216" y="2272488"/>
            <a:ext cx="8071168" cy="370523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457200" indent="-457200" algn="l">
              <a:buClr>
                <a:schemeClr val="accent3"/>
              </a:buClr>
              <a:buFont typeface="Wingdings" panose="05000000000000000000" pitchFamily="2" charset="2"/>
              <a:buChar char="v"/>
            </a:pPr>
            <a:r>
              <a:rPr lang="en-US" altLang="zh-TW" b="1" dirty="0">
                <a:solidFill>
                  <a:schemeClr val="bg2"/>
                </a:solidFill>
                <a:cs typeface="Times" panose="02020603050405020304" pitchFamily="18" charset="0"/>
              </a:rPr>
              <a:t>Signal element</a:t>
            </a:r>
          </a:p>
          <a:p>
            <a:pPr marL="800100" lvl="1" indent="-342900" algn="l">
              <a:buClr>
                <a:schemeClr val="accent3"/>
              </a:buClr>
              <a:buFont typeface="Arial" panose="020B0604020202020204" pitchFamily="34" charset="0"/>
              <a:buChar char="•"/>
            </a:pPr>
            <a:r>
              <a:rPr lang="en-US" altLang="zh-TW" sz="2400" dirty="0">
                <a:solidFill>
                  <a:schemeClr val="bg2"/>
                </a:solidFill>
                <a:cs typeface="Times" panose="02020603050405020304" pitchFamily="18" charset="0"/>
              </a:rPr>
              <a:t>The shortest unit (timewise) of a </a:t>
            </a:r>
            <a:r>
              <a:rPr lang="en-US" altLang="zh-TW" sz="2400" b="1" dirty="0">
                <a:solidFill>
                  <a:schemeClr val="bg2"/>
                </a:solidFill>
                <a:cs typeface="Times" panose="02020603050405020304" pitchFamily="18" charset="0"/>
              </a:rPr>
              <a:t>digital signal</a:t>
            </a:r>
            <a:r>
              <a:rPr lang="en-US" altLang="zh-TW" sz="2400" dirty="0">
                <a:solidFill>
                  <a:schemeClr val="bg2"/>
                </a:solidFill>
                <a:cs typeface="Times" panose="02020603050405020304" pitchFamily="18" charset="0"/>
              </a:rPr>
              <a:t>.</a:t>
            </a:r>
          </a:p>
          <a:p>
            <a:pPr marL="457200" indent="-457200" algn="l">
              <a:buClr>
                <a:schemeClr val="accent3"/>
              </a:buClr>
              <a:buFont typeface="Wingdings" panose="05000000000000000000" pitchFamily="2" charset="2"/>
              <a:buChar char="v"/>
            </a:pPr>
            <a:r>
              <a:rPr lang="en-US" altLang="zh-TW" b="1" dirty="0">
                <a:solidFill>
                  <a:schemeClr val="bg2"/>
                </a:solidFill>
                <a:cs typeface="Times" panose="02020603050405020304" pitchFamily="18" charset="0"/>
              </a:rPr>
              <a:t>Data element</a:t>
            </a:r>
          </a:p>
          <a:p>
            <a:pPr marL="800100" lvl="1" indent="-342900" algn="l">
              <a:buClr>
                <a:schemeClr val="accent3"/>
              </a:buClr>
              <a:buFont typeface="Arial" panose="020B0604020202020204" pitchFamily="34" charset="0"/>
              <a:buChar char="•"/>
            </a:pPr>
            <a:r>
              <a:rPr lang="en-US" altLang="zh-TW" sz="2400" dirty="0">
                <a:solidFill>
                  <a:schemeClr val="bg2"/>
                </a:solidFill>
                <a:cs typeface="Times" panose="02020603050405020304" pitchFamily="18" charset="0"/>
              </a:rPr>
              <a:t>The smallest entity that can represent a piece of information: this is </a:t>
            </a:r>
            <a:r>
              <a:rPr lang="en-US" altLang="zh-TW" sz="2400" b="1" dirty="0">
                <a:solidFill>
                  <a:schemeClr val="bg2"/>
                </a:solidFill>
                <a:cs typeface="Times" panose="02020603050405020304" pitchFamily="18" charset="0"/>
              </a:rPr>
              <a:t>bit</a:t>
            </a:r>
            <a:r>
              <a:rPr lang="en-US" altLang="zh-TW" sz="2400" dirty="0">
                <a:solidFill>
                  <a:schemeClr val="bg2"/>
                </a:solidFill>
                <a:cs typeface="Times" panose="02020603050405020304" pitchFamily="18" charset="0"/>
              </a:rPr>
              <a:t>.</a:t>
            </a:r>
          </a:p>
          <a:p>
            <a:pPr marL="457200" indent="-457200" algn="l">
              <a:buClr>
                <a:schemeClr val="accent3"/>
              </a:buClr>
              <a:buFont typeface="Wingdings" panose="05000000000000000000" pitchFamily="2" charset="2"/>
              <a:buChar char="v"/>
            </a:pPr>
            <a:r>
              <a:rPr lang="en-US" altLang="zh-TW" dirty="0">
                <a:solidFill>
                  <a:schemeClr val="bg2"/>
                </a:solidFill>
                <a:cs typeface="Times" panose="02020603050405020304" pitchFamily="18" charset="0"/>
              </a:rPr>
              <a:t>In other words</a:t>
            </a:r>
          </a:p>
          <a:p>
            <a:pPr marL="800100" lvl="1" indent="-342900" algn="l">
              <a:buClr>
                <a:schemeClr val="accent3"/>
              </a:buClr>
              <a:buFont typeface="Arial" panose="020B0604020202020204" pitchFamily="34" charset="0"/>
              <a:buChar char="•"/>
            </a:pPr>
            <a:r>
              <a:rPr lang="en-US" altLang="zh-TW" sz="2400" dirty="0">
                <a:solidFill>
                  <a:schemeClr val="bg2"/>
                </a:solidFill>
                <a:cs typeface="Times" panose="02020603050405020304" pitchFamily="18" charset="0"/>
              </a:rPr>
              <a:t>Data elements are what we need to send.</a:t>
            </a:r>
          </a:p>
          <a:p>
            <a:pPr marL="800100" lvl="1" indent="-342900" algn="l">
              <a:buClr>
                <a:schemeClr val="accent3"/>
              </a:buClr>
              <a:buFont typeface="Arial" panose="020B0604020202020204" pitchFamily="34" charset="0"/>
              <a:buChar char="•"/>
            </a:pPr>
            <a:r>
              <a:rPr lang="en-US" altLang="zh-TW" sz="2400" dirty="0">
                <a:solidFill>
                  <a:schemeClr val="bg2"/>
                </a:solidFill>
                <a:cs typeface="Times" panose="02020603050405020304" pitchFamily="18" charset="0"/>
              </a:rPr>
              <a:t>Signal elements are what we can send.</a:t>
            </a:r>
          </a:p>
        </p:txBody>
      </p:sp>
    </p:spTree>
    <p:extLst>
      <p:ext uri="{BB962C8B-B14F-4D97-AF65-F5344CB8AC3E}">
        <p14:creationId xmlns:p14="http://schemas.microsoft.com/office/powerpoint/2010/main" val="1649281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Signal Element vs Data Element</a:t>
            </a:r>
          </a:p>
        </p:txBody>
      </p:sp>
      <p:pic>
        <p:nvPicPr>
          <p:cNvPr id="4" name="Picture 6">
            <a:extLst>
              <a:ext uri="{FF2B5EF4-FFF2-40B4-BE49-F238E27FC236}">
                <a16:creationId xmlns:a16="http://schemas.microsoft.com/office/drawing/2014/main" id="{95E16195-3D47-4D36-9CFB-4E3083C0F12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300196" y="1459173"/>
            <a:ext cx="6543608" cy="5238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68355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Signal Rate vs Data Rate</a:t>
            </a:r>
          </a:p>
        </p:txBody>
      </p:sp>
      <p:sp>
        <p:nvSpPr>
          <p:cNvPr id="6" name="TextBox 5">
            <a:extLst>
              <a:ext uri="{FF2B5EF4-FFF2-40B4-BE49-F238E27FC236}">
                <a16:creationId xmlns:a16="http://schemas.microsoft.com/office/drawing/2014/main" id="{37C26D19-85DA-834B-9600-C9820C508897}"/>
              </a:ext>
            </a:extLst>
          </p:cNvPr>
          <p:cNvSpPr txBox="1"/>
          <p:nvPr/>
        </p:nvSpPr>
        <p:spPr>
          <a:xfrm>
            <a:off x="339457" y="2108351"/>
            <a:ext cx="8490646" cy="3693319"/>
          </a:xfrm>
          <a:prstGeom prst="rect">
            <a:avLst/>
          </a:prstGeom>
          <a:noFill/>
        </p:spPr>
        <p:txBody>
          <a:bodyPr wrap="square" rtlCol="0">
            <a:spAutoFit/>
          </a:bodyPr>
          <a:lstStyle/>
          <a:p>
            <a:pPr marL="342900" lvl="0" indent="-342900" fontAlgn="base">
              <a:lnSpc>
                <a:spcPct val="90000"/>
              </a:lnSpc>
              <a:spcBef>
                <a:spcPct val="20000"/>
              </a:spcBef>
              <a:spcAft>
                <a:spcPct val="0"/>
              </a:spcAft>
              <a:buClr>
                <a:schemeClr val="accent3"/>
              </a:buClr>
              <a:buFont typeface="Wingdings" panose="05000000000000000000" pitchFamily="2" charset="2"/>
              <a:buChar char="v"/>
              <a:defRPr/>
            </a:pPr>
            <a:r>
              <a:rPr kumimoji="1" lang="en-US" altLang="zh-TW" sz="2000" b="1" dirty="0">
                <a:solidFill>
                  <a:schemeClr val="bg2"/>
                </a:solidFill>
                <a:ea typeface="新細明體"/>
                <a:cs typeface="Times New Roman" panose="02020603050405020304" pitchFamily="18" charset="0"/>
              </a:rPr>
              <a:t>Signal rate</a:t>
            </a:r>
          </a:p>
          <a:p>
            <a:pPr marL="800100" lvl="1" indent="-342900" fontAlgn="base">
              <a:lnSpc>
                <a:spcPct val="90000"/>
              </a:lnSpc>
              <a:spcBef>
                <a:spcPct val="20000"/>
              </a:spcBef>
              <a:spcAft>
                <a:spcPct val="0"/>
              </a:spcAft>
              <a:buClr>
                <a:schemeClr val="accent3"/>
              </a:buClr>
              <a:buFont typeface="Arial" panose="020B0604020202020204" pitchFamily="34" charset="0"/>
              <a:buChar char="•"/>
              <a:defRPr/>
            </a:pPr>
            <a:r>
              <a:rPr kumimoji="1" lang="en-US" altLang="zh-TW" sz="2000" dirty="0">
                <a:solidFill>
                  <a:schemeClr val="bg2"/>
                </a:solidFill>
                <a:ea typeface="新細明體"/>
                <a:cs typeface="Times New Roman" panose="02020603050405020304" pitchFamily="18" charset="0"/>
              </a:rPr>
              <a:t>The number of signal elements sent in 1s</a:t>
            </a:r>
          </a:p>
          <a:p>
            <a:pPr marL="800100" lvl="1" indent="-342900" fontAlgn="base">
              <a:lnSpc>
                <a:spcPct val="90000"/>
              </a:lnSpc>
              <a:spcBef>
                <a:spcPct val="20000"/>
              </a:spcBef>
              <a:spcAft>
                <a:spcPct val="0"/>
              </a:spcAft>
              <a:buClr>
                <a:schemeClr val="accent3"/>
              </a:buClr>
              <a:buFont typeface="Arial" panose="020B0604020202020204" pitchFamily="34" charset="0"/>
              <a:buChar char="•"/>
              <a:defRPr/>
            </a:pPr>
            <a:r>
              <a:rPr kumimoji="1" lang="en-US" altLang="zh-TW" sz="2000" dirty="0">
                <a:solidFill>
                  <a:schemeClr val="bg2"/>
                </a:solidFill>
                <a:ea typeface="新細明體"/>
                <a:cs typeface="Times New Roman" panose="02020603050405020304" pitchFamily="18" charset="0"/>
              </a:rPr>
              <a:t>The unit is </a:t>
            </a:r>
            <a:r>
              <a:rPr kumimoji="1" lang="en-US" altLang="zh-TW" sz="2000" b="1" dirty="0">
                <a:solidFill>
                  <a:schemeClr val="bg2"/>
                </a:solidFill>
                <a:ea typeface="新細明體"/>
                <a:cs typeface="Times New Roman" panose="02020603050405020304" pitchFamily="18" charset="0"/>
              </a:rPr>
              <a:t>baud</a:t>
            </a:r>
          </a:p>
          <a:p>
            <a:pPr marL="342900" lvl="0" indent="-342900" fontAlgn="base">
              <a:lnSpc>
                <a:spcPct val="90000"/>
              </a:lnSpc>
              <a:spcBef>
                <a:spcPct val="20000"/>
              </a:spcBef>
              <a:spcAft>
                <a:spcPct val="0"/>
              </a:spcAft>
              <a:buClr>
                <a:schemeClr val="accent3"/>
              </a:buClr>
              <a:buFont typeface="Wingdings" panose="05000000000000000000" pitchFamily="2" charset="2"/>
              <a:buChar char="v"/>
              <a:defRPr/>
            </a:pPr>
            <a:r>
              <a:rPr kumimoji="1" lang="en-US" altLang="zh-TW" sz="2000" b="1" dirty="0">
                <a:solidFill>
                  <a:schemeClr val="bg2"/>
                </a:solidFill>
                <a:ea typeface="新細明體"/>
                <a:cs typeface="Times New Roman" panose="02020603050405020304" pitchFamily="18" charset="0"/>
              </a:rPr>
              <a:t>Data rate</a:t>
            </a:r>
          </a:p>
          <a:p>
            <a:pPr marL="800100" lvl="1" indent="-342900" fontAlgn="base">
              <a:lnSpc>
                <a:spcPct val="90000"/>
              </a:lnSpc>
              <a:spcBef>
                <a:spcPct val="20000"/>
              </a:spcBef>
              <a:spcAft>
                <a:spcPct val="0"/>
              </a:spcAft>
              <a:buClr>
                <a:schemeClr val="accent3"/>
              </a:buClr>
              <a:buFont typeface="Arial" panose="020B0604020202020204" pitchFamily="34" charset="0"/>
              <a:buChar char="•"/>
              <a:defRPr/>
            </a:pPr>
            <a:r>
              <a:rPr kumimoji="1" lang="en-US" altLang="zh-TW" sz="2000" dirty="0">
                <a:solidFill>
                  <a:schemeClr val="bg2"/>
                </a:solidFill>
                <a:ea typeface="新細明體"/>
                <a:cs typeface="Times New Roman" panose="02020603050405020304" pitchFamily="18" charset="0"/>
              </a:rPr>
              <a:t>The number of data elements (bits) sent in 1s</a:t>
            </a:r>
          </a:p>
          <a:p>
            <a:pPr marL="800100" lvl="1" indent="-342900" fontAlgn="base">
              <a:lnSpc>
                <a:spcPct val="90000"/>
              </a:lnSpc>
              <a:spcBef>
                <a:spcPct val="20000"/>
              </a:spcBef>
              <a:spcAft>
                <a:spcPct val="0"/>
              </a:spcAft>
              <a:buClr>
                <a:schemeClr val="accent3"/>
              </a:buClr>
              <a:buFont typeface="Arial" panose="020B0604020202020204" pitchFamily="34" charset="0"/>
              <a:buChar char="•"/>
              <a:defRPr/>
            </a:pPr>
            <a:r>
              <a:rPr kumimoji="1" lang="en-US" altLang="zh-TW" sz="2000" dirty="0">
                <a:solidFill>
                  <a:schemeClr val="bg2"/>
                </a:solidFill>
                <a:ea typeface="新細明體"/>
                <a:cs typeface="Times New Roman" panose="02020603050405020304" pitchFamily="18" charset="0"/>
              </a:rPr>
              <a:t>The unit is bits per second (</a:t>
            </a:r>
            <a:r>
              <a:rPr kumimoji="1" lang="en-US" altLang="zh-TW" sz="2000" b="1" dirty="0">
                <a:solidFill>
                  <a:schemeClr val="bg2"/>
                </a:solidFill>
                <a:ea typeface="新細明體"/>
                <a:cs typeface="Times New Roman" panose="02020603050405020304" pitchFamily="18" charset="0"/>
              </a:rPr>
              <a:t>bps</a:t>
            </a:r>
            <a:r>
              <a:rPr kumimoji="1" lang="en-US" altLang="zh-TW" sz="2000" dirty="0">
                <a:solidFill>
                  <a:schemeClr val="bg2"/>
                </a:solidFill>
                <a:ea typeface="新細明體"/>
                <a:cs typeface="Times New Roman" panose="02020603050405020304" pitchFamily="18" charset="0"/>
              </a:rPr>
              <a:t>)</a:t>
            </a:r>
            <a:endParaRPr kumimoji="1" lang="en-US" altLang="zh-TW" sz="2000" b="1" dirty="0">
              <a:solidFill>
                <a:schemeClr val="bg2"/>
              </a:solidFill>
              <a:ea typeface="新細明體"/>
              <a:cs typeface="Times New Roman" panose="02020603050405020304" pitchFamily="18" charset="0"/>
            </a:endParaRPr>
          </a:p>
          <a:p>
            <a:pPr marL="342900" lvl="0" indent="-342900" fontAlgn="base">
              <a:lnSpc>
                <a:spcPct val="90000"/>
              </a:lnSpc>
              <a:spcBef>
                <a:spcPct val="20000"/>
              </a:spcBef>
              <a:spcAft>
                <a:spcPct val="0"/>
              </a:spcAft>
              <a:buClr>
                <a:schemeClr val="accent3"/>
              </a:buClr>
              <a:buFont typeface="Wingdings" panose="05000000000000000000" pitchFamily="2" charset="2"/>
              <a:buChar char="v"/>
              <a:defRPr/>
            </a:pPr>
            <a:r>
              <a:rPr kumimoji="1" lang="en-US" altLang="zh-TW" sz="2000" dirty="0">
                <a:solidFill>
                  <a:schemeClr val="bg2"/>
                </a:solidFill>
                <a:ea typeface="新細明體"/>
                <a:cs typeface="Times New Roman" panose="02020603050405020304" pitchFamily="18" charset="0"/>
              </a:rPr>
              <a:t>Relationship between data rate and signal rate</a:t>
            </a:r>
          </a:p>
          <a:p>
            <a:pPr marL="342900" lvl="0" indent="-342900" fontAlgn="base">
              <a:lnSpc>
                <a:spcPct val="90000"/>
              </a:lnSpc>
              <a:spcBef>
                <a:spcPct val="20000"/>
              </a:spcBef>
              <a:spcAft>
                <a:spcPct val="0"/>
              </a:spcAft>
              <a:buClr>
                <a:schemeClr val="accent3"/>
              </a:buClr>
              <a:buFont typeface="Wingdings" panose="05000000000000000000" pitchFamily="2" charset="2"/>
              <a:buChar char="v"/>
              <a:defRPr/>
            </a:pPr>
            <a:endParaRPr kumimoji="1" lang="en-US" altLang="zh-TW" sz="2000" dirty="0">
              <a:solidFill>
                <a:schemeClr val="bg2"/>
              </a:solidFill>
              <a:ea typeface="新細明體"/>
              <a:cs typeface="Times New Roman" panose="02020603050405020304" pitchFamily="18" charset="0"/>
            </a:endParaRPr>
          </a:p>
          <a:p>
            <a:pPr marL="342900" lvl="0" indent="-342900" fontAlgn="base">
              <a:lnSpc>
                <a:spcPct val="90000"/>
              </a:lnSpc>
              <a:spcBef>
                <a:spcPct val="20000"/>
              </a:spcBef>
              <a:spcAft>
                <a:spcPct val="0"/>
              </a:spcAft>
              <a:buClr>
                <a:schemeClr val="accent3"/>
              </a:buClr>
              <a:buFont typeface="Wingdings" panose="05000000000000000000" pitchFamily="2" charset="2"/>
              <a:buChar char="v"/>
              <a:defRPr/>
            </a:pPr>
            <a:endParaRPr kumimoji="1" lang="en-US" altLang="zh-TW" sz="2000" dirty="0">
              <a:solidFill>
                <a:schemeClr val="bg2"/>
              </a:solidFill>
              <a:ea typeface="新細明體"/>
              <a:cs typeface="Times New Roman" panose="02020603050405020304" pitchFamily="18" charset="0"/>
            </a:endParaRPr>
          </a:p>
          <a:p>
            <a:pPr marL="342900" lvl="0" indent="-342900" fontAlgn="base">
              <a:lnSpc>
                <a:spcPct val="90000"/>
              </a:lnSpc>
              <a:spcBef>
                <a:spcPct val="20000"/>
              </a:spcBef>
              <a:spcAft>
                <a:spcPct val="0"/>
              </a:spcAft>
              <a:buClr>
                <a:schemeClr val="accent3"/>
              </a:buClr>
              <a:buFont typeface="Wingdings" panose="05000000000000000000" pitchFamily="2" charset="2"/>
              <a:buChar char="v"/>
              <a:defRPr/>
            </a:pPr>
            <a:r>
              <a:rPr kumimoji="1" lang="en-US" altLang="zh-TW" sz="2000" dirty="0">
                <a:solidFill>
                  <a:schemeClr val="bg2"/>
                </a:solidFill>
                <a:ea typeface="新細明體"/>
                <a:cs typeface="Times New Roman" panose="02020603050405020304" pitchFamily="18" charset="0"/>
              </a:rPr>
              <a:t>S: signal rate (baud), c: case factor, N: data rate (bps), r: data elements per signal elements</a:t>
            </a:r>
          </a:p>
        </p:txBody>
      </p:sp>
      <p:graphicFrame>
        <p:nvGraphicFramePr>
          <p:cNvPr id="7" name="Object 4">
            <a:extLst>
              <a:ext uri="{FF2B5EF4-FFF2-40B4-BE49-F238E27FC236}">
                <a16:creationId xmlns:a16="http://schemas.microsoft.com/office/drawing/2014/main" id="{E7C807C1-8CA1-4915-BBB4-59E5C4EB1A13}"/>
              </a:ext>
            </a:extLst>
          </p:cNvPr>
          <p:cNvGraphicFramePr>
            <a:graphicFrameLocks noChangeAspect="1"/>
          </p:cNvGraphicFramePr>
          <p:nvPr>
            <p:extLst>
              <p:ext uri="{D42A27DB-BD31-4B8C-83A1-F6EECF244321}">
                <p14:modId xmlns:p14="http://schemas.microsoft.com/office/powerpoint/2010/main" val="158411108"/>
              </p:ext>
            </p:extLst>
          </p:nvPr>
        </p:nvGraphicFramePr>
        <p:xfrm>
          <a:off x="2700089" y="4419817"/>
          <a:ext cx="2209800" cy="736600"/>
        </p:xfrm>
        <a:graphic>
          <a:graphicData uri="http://schemas.openxmlformats.org/presentationml/2006/ole">
            <mc:AlternateContent xmlns:mc="http://schemas.openxmlformats.org/markup-compatibility/2006">
              <mc:Choice xmlns:v="urn:schemas-microsoft-com:vml" Requires="v">
                <p:oleObj name="方程式" r:id="rId2" imgW="825480" imgH="393480" progId="Equation.3">
                  <p:embed/>
                </p:oleObj>
              </mc:Choice>
              <mc:Fallback>
                <p:oleObj name="方程式" r:id="rId2" imgW="825480" imgH="393480" progId="Equation.3">
                  <p:embed/>
                  <p:pic>
                    <p:nvPicPr>
                      <p:cNvPr id="7" name="Object 4">
                        <a:extLst>
                          <a:ext uri="{FF2B5EF4-FFF2-40B4-BE49-F238E27FC236}">
                            <a16:creationId xmlns:a16="http://schemas.microsoft.com/office/drawing/2014/main" id="{E7C807C1-8CA1-4915-BBB4-59E5C4EB1A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0089" y="4419817"/>
                        <a:ext cx="2209800"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 Box 6">
            <a:extLst>
              <a:ext uri="{FF2B5EF4-FFF2-40B4-BE49-F238E27FC236}">
                <a16:creationId xmlns:a16="http://schemas.microsoft.com/office/drawing/2014/main" id="{A06CB3D3-7E60-47AE-935A-5004D2A84B15}"/>
              </a:ext>
            </a:extLst>
          </p:cNvPr>
          <p:cNvSpPr txBox="1">
            <a:spLocks noChangeArrowheads="1"/>
          </p:cNvSpPr>
          <p:nvPr/>
        </p:nvSpPr>
        <p:spPr bwMode="auto">
          <a:xfrm>
            <a:off x="5062289" y="4572217"/>
            <a:ext cx="83227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TW" sz="2400" b="1" dirty="0">
                <a:solidFill>
                  <a:schemeClr val="bg2"/>
                </a:solidFill>
                <a:ea typeface="新細明體" panose="02020500000000000000" pitchFamily="18" charset="-120"/>
              </a:rPr>
              <a:t>baud</a:t>
            </a:r>
            <a:endParaRPr lang="en-US" altLang="zh-TW" sz="2000" b="1" dirty="0">
              <a:solidFill>
                <a:schemeClr val="bg2"/>
              </a:solidFill>
              <a:ea typeface="新細明體" panose="02020500000000000000" pitchFamily="18" charset="-120"/>
            </a:endParaRPr>
          </a:p>
        </p:txBody>
      </p:sp>
    </p:spTree>
    <p:extLst>
      <p:ext uri="{BB962C8B-B14F-4D97-AF65-F5344CB8AC3E}">
        <p14:creationId xmlns:p14="http://schemas.microsoft.com/office/powerpoint/2010/main" val="16272663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Signal Rate vs Data Rate</a:t>
            </a:r>
          </a:p>
        </p:txBody>
      </p:sp>
      <p:sp>
        <p:nvSpPr>
          <p:cNvPr id="4" name="Rectangle 9">
            <a:extLst>
              <a:ext uri="{FF2B5EF4-FFF2-40B4-BE49-F238E27FC236}">
                <a16:creationId xmlns:a16="http://schemas.microsoft.com/office/drawing/2014/main" id="{3EACA6AC-F6F9-4590-B229-38220AEABB30}"/>
              </a:ext>
            </a:extLst>
          </p:cNvPr>
          <p:cNvSpPr>
            <a:spLocks noChangeArrowheads="1"/>
          </p:cNvSpPr>
          <p:nvPr/>
        </p:nvSpPr>
        <p:spPr bwMode="auto">
          <a:xfrm>
            <a:off x="555018" y="1666766"/>
            <a:ext cx="789748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zh-TW" sz="2400" b="1" dirty="0">
                <a:solidFill>
                  <a:schemeClr val="bg2"/>
                </a:solidFill>
                <a:ea typeface="新細明體" panose="02020500000000000000" pitchFamily="18" charset="-120"/>
                <a:cs typeface="Times New Roman" panose="02020603050405020304" pitchFamily="18" charset="0"/>
              </a:rPr>
              <a:t>Problem:</a:t>
            </a:r>
          </a:p>
          <a:p>
            <a:pPr algn="just"/>
            <a:r>
              <a:rPr lang="en-US" altLang="zh-TW" sz="2400" dirty="0">
                <a:solidFill>
                  <a:schemeClr val="bg2"/>
                </a:solidFill>
                <a:ea typeface="新細明體" panose="02020500000000000000" pitchFamily="18" charset="-120"/>
                <a:cs typeface="Times New Roman" panose="02020603050405020304" pitchFamily="18" charset="0"/>
              </a:rPr>
              <a:t>A signal is carrying data in which one data element is encoded as one signal element (r = 1). If the bit rate is 100 kbps, what is the average value of the baud rate if c is assumed to vary between 0 and 1?</a:t>
            </a:r>
          </a:p>
        </p:txBody>
      </p:sp>
      <p:sp>
        <p:nvSpPr>
          <p:cNvPr id="6" name="Rectangle 10">
            <a:extLst>
              <a:ext uri="{FF2B5EF4-FFF2-40B4-BE49-F238E27FC236}">
                <a16:creationId xmlns:a16="http://schemas.microsoft.com/office/drawing/2014/main" id="{329ED596-D2D0-40B3-AAB9-E6E9188B0716}"/>
              </a:ext>
            </a:extLst>
          </p:cNvPr>
          <p:cNvSpPr>
            <a:spLocks noChangeArrowheads="1"/>
          </p:cNvSpPr>
          <p:nvPr/>
        </p:nvSpPr>
        <p:spPr bwMode="auto">
          <a:xfrm>
            <a:off x="555018" y="3706704"/>
            <a:ext cx="7897483" cy="1200329"/>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zh-TW" sz="2400" b="1" dirty="0">
                <a:solidFill>
                  <a:schemeClr val="bg2"/>
                </a:solidFill>
                <a:ea typeface="新細明體" panose="02020500000000000000" pitchFamily="18" charset="-120"/>
                <a:cs typeface="Times New Roman" panose="02020603050405020304" pitchFamily="18" charset="0"/>
              </a:rPr>
              <a:t>Solution:</a:t>
            </a:r>
            <a:endParaRPr lang="en-US" altLang="zh-TW" sz="2400" dirty="0">
              <a:solidFill>
                <a:schemeClr val="bg2"/>
              </a:solidFill>
              <a:ea typeface="新細明體" panose="02020500000000000000" pitchFamily="18" charset="-120"/>
              <a:cs typeface="Times New Roman" panose="02020603050405020304" pitchFamily="18" charset="0"/>
            </a:endParaRPr>
          </a:p>
          <a:p>
            <a:pPr algn="just"/>
            <a:r>
              <a:rPr lang="en-US" altLang="zh-TW" sz="2400" dirty="0">
                <a:solidFill>
                  <a:schemeClr val="bg2"/>
                </a:solidFill>
                <a:ea typeface="新細明體" panose="02020500000000000000" pitchFamily="18" charset="-120"/>
                <a:cs typeface="Times New Roman" panose="02020603050405020304" pitchFamily="18" charset="0"/>
              </a:rPr>
              <a:t>We assume that the average value of c is 1/2 . The baud rate is then</a:t>
            </a:r>
          </a:p>
        </p:txBody>
      </p:sp>
      <p:pic>
        <p:nvPicPr>
          <p:cNvPr id="7" name="Picture 11">
            <a:extLst>
              <a:ext uri="{FF2B5EF4-FFF2-40B4-BE49-F238E27FC236}">
                <a16:creationId xmlns:a16="http://schemas.microsoft.com/office/drawing/2014/main" id="{CB028B5D-5E7E-4C65-9A8A-9D65E0CE375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297010" y="4958188"/>
            <a:ext cx="6635750" cy="739775"/>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1222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Signal Rate vs Data Rate</a:t>
            </a:r>
          </a:p>
        </p:txBody>
      </p:sp>
      <p:pic>
        <p:nvPicPr>
          <p:cNvPr id="8" name="Picture 7">
            <a:extLst>
              <a:ext uri="{FF2B5EF4-FFF2-40B4-BE49-F238E27FC236}">
                <a16:creationId xmlns:a16="http://schemas.microsoft.com/office/drawing/2014/main" id="{0ACC9F87-3339-4A05-AE28-E50B45733224}"/>
              </a:ext>
            </a:extLst>
          </p:cNvPr>
          <p:cNvPicPr>
            <a:picLocks noChangeAspect="1"/>
          </p:cNvPicPr>
          <p:nvPr/>
        </p:nvPicPr>
        <p:blipFill>
          <a:blip r:embed="rId2"/>
          <a:stretch>
            <a:fillRect/>
          </a:stretch>
        </p:blipFill>
        <p:spPr>
          <a:xfrm>
            <a:off x="1978923" y="5120782"/>
            <a:ext cx="5280843" cy="443148"/>
          </a:xfrm>
          <a:prstGeom prst="rect">
            <a:avLst/>
          </a:prstGeom>
        </p:spPr>
      </p:pic>
      <p:sp>
        <p:nvSpPr>
          <p:cNvPr id="9" name="Rectangle 9">
            <a:extLst>
              <a:ext uri="{FF2B5EF4-FFF2-40B4-BE49-F238E27FC236}">
                <a16:creationId xmlns:a16="http://schemas.microsoft.com/office/drawing/2014/main" id="{D58A1981-AEEB-452A-A823-673179749204}"/>
              </a:ext>
            </a:extLst>
          </p:cNvPr>
          <p:cNvSpPr>
            <a:spLocks noChangeArrowheads="1"/>
          </p:cNvSpPr>
          <p:nvPr/>
        </p:nvSpPr>
        <p:spPr bwMode="auto">
          <a:xfrm>
            <a:off x="666390" y="1556623"/>
            <a:ext cx="7811219"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zh-TW" sz="2400" b="1" dirty="0">
                <a:solidFill>
                  <a:schemeClr val="bg2"/>
                </a:solidFill>
                <a:ea typeface="新細明體" panose="02020500000000000000" pitchFamily="18" charset="-120"/>
                <a:cs typeface="Times New Roman" panose="02020603050405020304" pitchFamily="18" charset="0"/>
              </a:rPr>
              <a:t>Problem:</a:t>
            </a:r>
          </a:p>
          <a:p>
            <a:pPr algn="just"/>
            <a:r>
              <a:rPr lang="en-US" altLang="zh-TW" sz="2400" dirty="0">
                <a:solidFill>
                  <a:schemeClr val="bg2"/>
                </a:solidFill>
                <a:ea typeface="新細明體" panose="02020500000000000000" pitchFamily="18" charset="-120"/>
                <a:cs typeface="Times New Roman" panose="02020603050405020304" pitchFamily="18" charset="0"/>
              </a:rPr>
              <a:t>The maximum data rate of a channel is </a:t>
            </a:r>
            <a:r>
              <a:rPr lang="en-US" altLang="zh-TW" sz="2400" dirty="0" err="1">
                <a:solidFill>
                  <a:schemeClr val="bg2"/>
                </a:solidFill>
                <a:ea typeface="新細明體" panose="02020500000000000000" pitchFamily="18" charset="-120"/>
                <a:cs typeface="Times New Roman" panose="02020603050405020304" pitchFamily="18" charset="0"/>
              </a:rPr>
              <a:t>N</a:t>
            </a:r>
            <a:r>
              <a:rPr lang="en-US" altLang="zh-TW" sz="2400" baseline="-14000" dirty="0" err="1">
                <a:solidFill>
                  <a:schemeClr val="bg2"/>
                </a:solidFill>
                <a:ea typeface="新細明體" panose="02020500000000000000" pitchFamily="18" charset="-120"/>
                <a:cs typeface="Times New Roman" panose="02020603050405020304" pitchFamily="18" charset="0"/>
              </a:rPr>
              <a:t>max</a:t>
            </a:r>
            <a:r>
              <a:rPr lang="en-US" altLang="zh-TW" sz="2400" dirty="0">
                <a:solidFill>
                  <a:schemeClr val="bg2"/>
                </a:solidFill>
                <a:ea typeface="新細明體" panose="02020500000000000000" pitchFamily="18" charset="-120"/>
                <a:cs typeface="Times New Roman" panose="02020603050405020304" pitchFamily="18" charset="0"/>
              </a:rPr>
              <a:t> = 2 × B × log</a:t>
            </a:r>
            <a:r>
              <a:rPr lang="en-US" altLang="zh-TW" sz="2400" baseline="-25000" dirty="0">
                <a:solidFill>
                  <a:schemeClr val="bg2"/>
                </a:solidFill>
                <a:ea typeface="新細明體" panose="02020500000000000000" pitchFamily="18" charset="-120"/>
                <a:cs typeface="Times New Roman" panose="02020603050405020304" pitchFamily="18" charset="0"/>
              </a:rPr>
              <a:t>2</a:t>
            </a:r>
            <a:r>
              <a:rPr lang="en-US" altLang="zh-TW" sz="2400" dirty="0">
                <a:solidFill>
                  <a:schemeClr val="bg2"/>
                </a:solidFill>
                <a:ea typeface="新細明體" panose="02020500000000000000" pitchFamily="18" charset="-120"/>
                <a:cs typeface="Times New Roman" panose="02020603050405020304" pitchFamily="18" charset="0"/>
              </a:rPr>
              <a:t> L (defined by the Nyquist formula). Does this agree with the previous formula for </a:t>
            </a:r>
            <a:r>
              <a:rPr lang="en-US" altLang="zh-TW" sz="2400" dirty="0" err="1">
                <a:solidFill>
                  <a:schemeClr val="bg2"/>
                </a:solidFill>
                <a:ea typeface="新細明體" panose="02020500000000000000" pitchFamily="18" charset="-120"/>
                <a:cs typeface="Times New Roman" panose="02020603050405020304" pitchFamily="18" charset="0"/>
              </a:rPr>
              <a:t>N</a:t>
            </a:r>
            <a:r>
              <a:rPr lang="en-US" altLang="zh-TW" sz="2400" baseline="-25000" dirty="0" err="1">
                <a:solidFill>
                  <a:schemeClr val="bg2"/>
                </a:solidFill>
                <a:ea typeface="新細明體" panose="02020500000000000000" pitchFamily="18" charset="-120"/>
                <a:cs typeface="Times New Roman" panose="02020603050405020304" pitchFamily="18" charset="0"/>
              </a:rPr>
              <a:t>max</a:t>
            </a:r>
            <a:r>
              <a:rPr lang="en-US" altLang="zh-TW" sz="2400" dirty="0">
                <a:solidFill>
                  <a:schemeClr val="bg2"/>
                </a:solidFill>
                <a:ea typeface="新細明體" panose="02020500000000000000" pitchFamily="18" charset="-120"/>
                <a:cs typeface="Times New Roman" panose="02020603050405020304" pitchFamily="18" charset="0"/>
              </a:rPr>
              <a:t>?</a:t>
            </a:r>
          </a:p>
        </p:txBody>
      </p:sp>
      <p:sp>
        <p:nvSpPr>
          <p:cNvPr id="10" name="Rectangle 10">
            <a:extLst>
              <a:ext uri="{FF2B5EF4-FFF2-40B4-BE49-F238E27FC236}">
                <a16:creationId xmlns:a16="http://schemas.microsoft.com/office/drawing/2014/main" id="{6DD89DBF-548E-4B2D-9964-BD701B20663A}"/>
              </a:ext>
            </a:extLst>
          </p:cNvPr>
          <p:cNvSpPr>
            <a:spLocks noChangeArrowheads="1"/>
          </p:cNvSpPr>
          <p:nvPr/>
        </p:nvSpPr>
        <p:spPr bwMode="auto">
          <a:xfrm>
            <a:off x="666390" y="3385423"/>
            <a:ext cx="7811219" cy="156966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r>
              <a:rPr lang="en-US" altLang="zh-TW" sz="2400" b="1" dirty="0">
                <a:solidFill>
                  <a:schemeClr val="bg2"/>
                </a:solidFill>
                <a:ea typeface="新細明體" panose="02020500000000000000" pitchFamily="18" charset="-120"/>
                <a:cs typeface="Times New Roman" panose="02020603050405020304" pitchFamily="18" charset="0"/>
              </a:rPr>
              <a:t>Solution:</a:t>
            </a:r>
            <a:endParaRPr lang="en-US" altLang="zh-TW" sz="2400" dirty="0">
              <a:solidFill>
                <a:schemeClr val="bg2"/>
              </a:solidFill>
              <a:ea typeface="新細明體" panose="02020500000000000000" pitchFamily="18" charset="-120"/>
              <a:cs typeface="Times New Roman" panose="02020603050405020304" pitchFamily="18" charset="0"/>
            </a:endParaRPr>
          </a:p>
          <a:p>
            <a:pPr algn="just"/>
            <a:r>
              <a:rPr lang="en-US" altLang="zh-TW" sz="2400" dirty="0">
                <a:solidFill>
                  <a:schemeClr val="bg2"/>
                </a:solidFill>
                <a:ea typeface="新細明體" panose="02020500000000000000" pitchFamily="18" charset="-120"/>
                <a:cs typeface="Times New Roman" panose="02020603050405020304" pitchFamily="18" charset="0"/>
              </a:rPr>
              <a:t>A signal with L levels can carry log</a:t>
            </a:r>
            <a:r>
              <a:rPr lang="en-US" altLang="zh-TW" sz="2400" baseline="-16000" dirty="0">
                <a:solidFill>
                  <a:schemeClr val="bg2"/>
                </a:solidFill>
                <a:ea typeface="新細明體" panose="02020500000000000000" pitchFamily="18" charset="-120"/>
                <a:cs typeface="Times New Roman" panose="02020603050405020304" pitchFamily="18" charset="0"/>
              </a:rPr>
              <a:t>2</a:t>
            </a:r>
            <a:r>
              <a:rPr lang="en-US" altLang="zh-TW" sz="2400" dirty="0">
                <a:solidFill>
                  <a:schemeClr val="bg2"/>
                </a:solidFill>
                <a:ea typeface="新細明體" panose="02020500000000000000" pitchFamily="18" charset="-120"/>
                <a:cs typeface="Times New Roman" panose="02020603050405020304" pitchFamily="18" charset="0"/>
              </a:rPr>
              <a:t>L bits per level. If each level corresponds to one signal element and we assume the average case (c = 1/2), then we have</a:t>
            </a:r>
          </a:p>
        </p:txBody>
      </p:sp>
    </p:spTree>
    <p:extLst>
      <p:ext uri="{BB962C8B-B14F-4D97-AF65-F5344CB8AC3E}">
        <p14:creationId xmlns:p14="http://schemas.microsoft.com/office/powerpoint/2010/main" val="16903986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Baseline Wandering</a:t>
            </a:r>
          </a:p>
        </p:txBody>
      </p:sp>
      <p:sp>
        <p:nvSpPr>
          <p:cNvPr id="9" name="Rectangle 3">
            <a:extLst>
              <a:ext uri="{FF2B5EF4-FFF2-40B4-BE49-F238E27FC236}">
                <a16:creationId xmlns:a16="http://schemas.microsoft.com/office/drawing/2014/main" id="{12FD0C85-B9F4-4A5A-97D5-088653755931}"/>
              </a:ext>
            </a:extLst>
          </p:cNvPr>
          <p:cNvSpPr txBox="1">
            <a:spLocks noChangeArrowheads="1"/>
          </p:cNvSpPr>
          <p:nvPr/>
        </p:nvSpPr>
        <p:spPr bwMode="auto">
          <a:xfrm>
            <a:off x="460616" y="2195985"/>
            <a:ext cx="8273954" cy="33723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kumimoji="1" sz="2800" kern="1200">
                <a:solidFill>
                  <a:schemeClr val="tx1"/>
                </a:solidFill>
                <a:latin typeface="+mn-lt"/>
                <a:ea typeface="+mn-ea"/>
                <a:cs typeface="+mn-cs"/>
              </a:defRPr>
            </a:lvl1pPr>
            <a:lvl2pPr marL="742950" indent="-285750" algn="l" rtl="0" fontAlgn="base">
              <a:spcBef>
                <a:spcPct val="20000"/>
              </a:spcBef>
              <a:spcAft>
                <a:spcPct val="0"/>
              </a:spcAft>
              <a:buChar char="–"/>
              <a:defRPr kumimoji="1" sz="2400" kern="1200">
                <a:solidFill>
                  <a:schemeClr val="tx1"/>
                </a:solidFill>
                <a:latin typeface="+mn-lt"/>
                <a:ea typeface="+mn-ea"/>
                <a:cs typeface="+mn-cs"/>
              </a:defRPr>
            </a:lvl2pPr>
            <a:lvl3pPr marL="1143000" indent="-228600" algn="l" rtl="0" fontAlgn="base">
              <a:spcBef>
                <a:spcPct val="20000"/>
              </a:spcBef>
              <a:spcAft>
                <a:spcPct val="0"/>
              </a:spcAft>
              <a:buChar char="•"/>
              <a:defRPr kumimoji="1" sz="2000" kern="1200">
                <a:solidFill>
                  <a:schemeClr val="tx1"/>
                </a:solidFill>
                <a:latin typeface="+mn-lt"/>
                <a:ea typeface="+mn-ea"/>
                <a:cs typeface="+mn-cs"/>
              </a:defRPr>
            </a:lvl3pPr>
            <a:lvl4pPr marL="1600200" indent="-228600" algn="l" rtl="0" fontAlgn="base">
              <a:spcBef>
                <a:spcPct val="20000"/>
              </a:spcBef>
              <a:spcAft>
                <a:spcPct val="0"/>
              </a:spcAft>
              <a:buChar char="–"/>
              <a:defRPr kumimoji="1" kern="1200">
                <a:solidFill>
                  <a:schemeClr val="tx1"/>
                </a:solidFill>
                <a:latin typeface="+mn-lt"/>
                <a:ea typeface="+mn-ea"/>
                <a:cs typeface="+mn-cs"/>
              </a:defRPr>
            </a:lvl4pPr>
            <a:lvl5pPr marL="2057400" indent="-228600" algn="l" rtl="0" fontAlgn="base">
              <a:spcBef>
                <a:spcPct val="20000"/>
              </a:spcBef>
              <a:spcAft>
                <a:spcPct val="0"/>
              </a:spcAft>
              <a:buChar char="»"/>
              <a:defRPr kumimoji="1"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R="0" lvl="0" algn="just" defTabSz="914400" rtl="0" eaLnBrk="1" fontAlgn="base" latinLnBrk="0" hangingPunct="1">
              <a:lnSpc>
                <a:spcPct val="100000"/>
              </a:lnSpc>
              <a:spcBef>
                <a:spcPct val="20000"/>
              </a:spcBef>
              <a:spcAft>
                <a:spcPct val="0"/>
              </a:spcAft>
              <a:buClr>
                <a:srgbClr val="0070C0"/>
              </a:buClr>
              <a:buSzTx/>
              <a:buFont typeface="Wingdings" panose="05000000000000000000" pitchFamily="2" charset="2"/>
              <a:buChar char="v"/>
              <a:tabLst/>
              <a:defRPr/>
            </a:pPr>
            <a:r>
              <a:rPr kumimoji="1" lang="en-US" altLang="zh-TW" sz="22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In decoding a digital signal, the receiver calculates a running average of the received signal power.</a:t>
            </a:r>
          </a:p>
          <a:p>
            <a:pPr marR="0" lvl="0" algn="just" defTabSz="914400" rtl="0" eaLnBrk="1" fontAlgn="base" latinLnBrk="0" hangingPunct="1">
              <a:lnSpc>
                <a:spcPct val="100000"/>
              </a:lnSpc>
              <a:spcBef>
                <a:spcPct val="20000"/>
              </a:spcBef>
              <a:spcAft>
                <a:spcPct val="0"/>
              </a:spcAft>
              <a:buClr>
                <a:srgbClr val="0070C0"/>
              </a:buClr>
              <a:buSzTx/>
              <a:buFont typeface="Wingdings" panose="05000000000000000000" pitchFamily="2" charset="2"/>
              <a:buChar char="v"/>
              <a:tabLst/>
              <a:defRPr/>
            </a:pPr>
            <a:r>
              <a:rPr kumimoji="1" lang="en-US" altLang="zh-TW" sz="22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This average is called the </a:t>
            </a:r>
            <a:r>
              <a:rPr kumimoji="1" lang="en-US" altLang="zh-TW" sz="2200" b="1" u="none" strike="noStrike" kern="1200" cap="none" spc="0" normalizeH="0" baseline="0" noProof="0" dirty="0">
                <a:ln>
                  <a:noFill/>
                </a:ln>
                <a:solidFill>
                  <a:schemeClr val="bg2"/>
                </a:solidFill>
                <a:effectLst/>
                <a:uLnTx/>
                <a:uFillTx/>
                <a:ea typeface="新細明體"/>
                <a:cs typeface="Times New Roman" panose="02020603050405020304" pitchFamily="18" charset="0"/>
              </a:rPr>
              <a:t>baseline</a:t>
            </a:r>
            <a:r>
              <a:rPr kumimoji="1" lang="en-US" altLang="zh-TW" sz="22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a:t>
            </a:r>
          </a:p>
          <a:p>
            <a:pPr marR="0" lvl="0" algn="just" defTabSz="914400" rtl="0" eaLnBrk="1" fontAlgn="base" latinLnBrk="0" hangingPunct="1">
              <a:lnSpc>
                <a:spcPct val="100000"/>
              </a:lnSpc>
              <a:spcBef>
                <a:spcPct val="20000"/>
              </a:spcBef>
              <a:spcAft>
                <a:spcPct val="0"/>
              </a:spcAft>
              <a:buClr>
                <a:srgbClr val="0070C0"/>
              </a:buClr>
              <a:buSzTx/>
              <a:buFont typeface="Wingdings" panose="05000000000000000000" pitchFamily="2" charset="2"/>
              <a:buChar char="v"/>
              <a:tabLst/>
              <a:defRPr/>
            </a:pPr>
            <a:r>
              <a:rPr kumimoji="1" lang="en-US" altLang="zh-TW" sz="22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The incoming signal power is evaluated against this baseline to determine the value of the data element.</a:t>
            </a:r>
          </a:p>
          <a:p>
            <a:pPr marR="0" lvl="0" algn="just" defTabSz="914400" rtl="0" eaLnBrk="1" fontAlgn="base" latinLnBrk="0" hangingPunct="1">
              <a:lnSpc>
                <a:spcPct val="100000"/>
              </a:lnSpc>
              <a:spcBef>
                <a:spcPct val="20000"/>
              </a:spcBef>
              <a:spcAft>
                <a:spcPct val="0"/>
              </a:spcAft>
              <a:buClr>
                <a:srgbClr val="0070C0"/>
              </a:buClr>
              <a:buSzTx/>
              <a:buFont typeface="Wingdings" panose="05000000000000000000" pitchFamily="2" charset="2"/>
              <a:buChar char="v"/>
              <a:tabLst/>
              <a:defRPr/>
            </a:pPr>
            <a:r>
              <a:rPr kumimoji="1" lang="en-US" altLang="zh-TW" sz="22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A long string of 0s or 1s can cause a drift in the baseline (</a:t>
            </a:r>
            <a:r>
              <a:rPr kumimoji="1" lang="en-US" altLang="zh-TW" sz="2200" b="1" u="none" strike="noStrike" kern="1200" cap="none" spc="0" normalizeH="0" baseline="0" noProof="0" dirty="0">
                <a:ln>
                  <a:noFill/>
                </a:ln>
                <a:solidFill>
                  <a:schemeClr val="bg2"/>
                </a:solidFill>
                <a:effectLst/>
                <a:uLnTx/>
                <a:uFillTx/>
                <a:ea typeface="新細明體"/>
                <a:cs typeface="Times New Roman" panose="02020603050405020304" pitchFamily="18" charset="0"/>
              </a:rPr>
              <a:t>baseline wandering</a:t>
            </a:r>
            <a:r>
              <a:rPr kumimoji="1" lang="en-US" altLang="zh-TW" sz="22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 and make it difficult for the receiver to decode correctly.</a:t>
            </a:r>
          </a:p>
          <a:p>
            <a:pPr marR="0" lvl="0" algn="just" defTabSz="914400" rtl="0" eaLnBrk="1" fontAlgn="base" latinLnBrk="0" hangingPunct="1">
              <a:lnSpc>
                <a:spcPct val="100000"/>
              </a:lnSpc>
              <a:spcBef>
                <a:spcPct val="20000"/>
              </a:spcBef>
              <a:spcAft>
                <a:spcPct val="0"/>
              </a:spcAft>
              <a:buClr>
                <a:srgbClr val="0070C0"/>
              </a:buClr>
              <a:buSzTx/>
              <a:buFont typeface="Wingdings" panose="05000000000000000000" pitchFamily="2" charset="2"/>
              <a:buChar char="v"/>
              <a:tabLst/>
              <a:defRPr/>
            </a:pPr>
            <a:r>
              <a:rPr kumimoji="1" lang="en-US" altLang="zh-TW" sz="2200" b="0" u="none" strike="noStrike" kern="1200" cap="none" spc="0" normalizeH="0" baseline="0" noProof="0" dirty="0">
                <a:ln>
                  <a:noFill/>
                </a:ln>
                <a:solidFill>
                  <a:schemeClr val="bg2"/>
                </a:solidFill>
                <a:effectLst/>
                <a:uLnTx/>
                <a:uFillTx/>
                <a:ea typeface="新細明體"/>
                <a:cs typeface="Times New Roman" panose="02020603050405020304" pitchFamily="18" charset="0"/>
              </a:rPr>
              <a:t>A good line coding scheme needs to prevent baseline wandering.</a:t>
            </a:r>
          </a:p>
        </p:txBody>
      </p:sp>
    </p:spTree>
    <p:extLst>
      <p:ext uri="{BB962C8B-B14F-4D97-AF65-F5344CB8AC3E}">
        <p14:creationId xmlns:p14="http://schemas.microsoft.com/office/powerpoint/2010/main" val="609477485"/>
      </p:ext>
    </p:extLst>
  </p:cSld>
  <p:clrMapOvr>
    <a:masterClrMapping/>
  </p:clrMapOvr>
</p:sld>
</file>

<file path=ppt/theme/theme1.xml><?xml version="1.0" encoding="utf-8"?>
<a:theme xmlns:a="http://schemas.openxmlformats.org/drawingml/2006/main" name="ThemeEEE">
  <a:themeElements>
    <a:clrScheme name="Custom 11">
      <a:dk1>
        <a:srgbClr val="FF6600"/>
      </a:dk1>
      <a:lt1>
        <a:srgbClr val="FEF2E6"/>
      </a:lt1>
      <a:dk2>
        <a:srgbClr val="FFA347"/>
      </a:dk2>
      <a:lt2>
        <a:srgbClr val="000000"/>
      </a:lt2>
      <a:accent1>
        <a:srgbClr val="FFFF00"/>
      </a:accent1>
      <a:accent2>
        <a:srgbClr val="FFA347"/>
      </a:accent2>
      <a:accent3>
        <a:srgbClr val="FF6600"/>
      </a:accent3>
      <a:accent4>
        <a:srgbClr val="FF6600"/>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hemeEEE" id="{7085EFE6-1651-4882-93F2-4A2A6E95977E}" vid="{54A24EE4-6E88-485C-AF6E-3EB622AD365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BEBDDA8D838A4686747943A0DB7C84" ma:contentTypeVersion="4" ma:contentTypeDescription="Create a new document." ma:contentTypeScope="" ma:versionID="b63a3dc0401ec84a0af0b4087381f050">
  <xsd:schema xmlns:xsd="http://www.w3.org/2001/XMLSchema" xmlns:xs="http://www.w3.org/2001/XMLSchema" xmlns:p="http://schemas.microsoft.com/office/2006/metadata/properties" xmlns:ns2="28013899-7984-4c6f-833b-f43ae29268d6" targetNamespace="http://schemas.microsoft.com/office/2006/metadata/properties" ma:root="true" ma:fieldsID="d0c0b676fe751101f70278e1c0480587" ns2:_="">
    <xsd:import namespace="28013899-7984-4c6f-833b-f43ae29268d6"/>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8013899-7984-4c6f-833b-f43ae29268d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98C745E-2E5E-4E75-8CD9-4DCEFC8C03C1}"/>
</file>

<file path=customXml/itemProps2.xml><?xml version="1.0" encoding="utf-8"?>
<ds:datastoreItem xmlns:ds="http://schemas.openxmlformats.org/officeDocument/2006/customXml" ds:itemID="{D179233B-7F94-4DC6-9A48-CD740DB18FE4}"/>
</file>

<file path=docProps/app.xml><?xml version="1.0" encoding="utf-8"?>
<Properties xmlns="http://schemas.openxmlformats.org/officeDocument/2006/extended-properties" xmlns:vt="http://schemas.openxmlformats.org/officeDocument/2006/docPropsVTypes">
  <Template>ThemeEEE</Template>
  <TotalTime>327</TotalTime>
  <Words>1718</Words>
  <Application>Microsoft Office PowerPoint</Application>
  <PresentationFormat>On-screen Show (4:3)</PresentationFormat>
  <Paragraphs>193</Paragraphs>
  <Slides>36</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3" baseType="lpstr">
      <vt:lpstr>Arial</vt:lpstr>
      <vt:lpstr>Calibri</vt:lpstr>
      <vt:lpstr>Corbel</vt:lpstr>
      <vt:lpstr>Courier New</vt:lpstr>
      <vt:lpstr>Wingdings</vt:lpstr>
      <vt:lpstr>ThemeEEE</vt:lpstr>
      <vt:lpstr>方程式</vt:lpstr>
      <vt:lpstr>Data &amp; Signals (Part 1)</vt:lpstr>
      <vt:lpstr>Lecture Outline</vt:lpstr>
      <vt:lpstr>Digital to Digital Conversion</vt:lpstr>
      <vt:lpstr>Signal Element vs Data Element</vt:lpstr>
      <vt:lpstr>PowerPoint Presentation</vt:lpstr>
      <vt:lpstr>Signal Rate vs Data Rate</vt:lpstr>
      <vt:lpstr>PowerPoint Presentation</vt:lpstr>
      <vt:lpstr>PowerPoint Presentation</vt:lpstr>
      <vt:lpstr>Baseline Wandering</vt:lpstr>
      <vt:lpstr>DC Component</vt:lpstr>
      <vt:lpstr>Synchronization</vt:lpstr>
      <vt:lpstr>PowerPoint Presentation</vt:lpstr>
      <vt:lpstr>PowerPoint Presentation</vt:lpstr>
      <vt:lpstr>Line Coding</vt:lpstr>
      <vt:lpstr>Unipolar</vt:lpstr>
      <vt:lpstr>Polar</vt:lpstr>
      <vt:lpstr>PowerPoint Presentation</vt:lpstr>
      <vt:lpstr>PowerPoint Presentation</vt:lpstr>
      <vt:lpstr>Polar</vt:lpstr>
      <vt:lpstr>Polar Biphase</vt:lpstr>
      <vt:lpstr>PowerPoint Presentation</vt:lpstr>
      <vt:lpstr>Bipolar Schemes</vt:lpstr>
      <vt:lpstr>PowerPoint Presentation</vt:lpstr>
      <vt:lpstr>PowerPoint Presentation</vt:lpstr>
      <vt:lpstr>Multilevel Schemes</vt:lpstr>
      <vt:lpstr>PowerPoint Presentation</vt:lpstr>
      <vt:lpstr>PowerPoint Presentation</vt:lpstr>
      <vt:lpstr>PowerPoint Presentation</vt:lpstr>
      <vt:lpstr>PowerPoint Presentation</vt:lpstr>
      <vt:lpstr>PowerPoint Presentation</vt:lpstr>
      <vt:lpstr>Multiline Transmission: MLT-3</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Sadman Shahriar Alam</cp:lastModifiedBy>
  <cp:revision>63</cp:revision>
  <dcterms:created xsi:type="dcterms:W3CDTF">2018-12-10T17:20:29Z</dcterms:created>
  <dcterms:modified xsi:type="dcterms:W3CDTF">2023-06-19T03:12:03Z</dcterms:modified>
</cp:coreProperties>
</file>