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4746" r:id="rId4"/>
    <p:sldMasterId id="2147484758" r:id="rId5"/>
  </p:sldMasterIdLst>
  <p:notesMasterIdLst>
    <p:notesMasterId r:id="rId43"/>
  </p:notesMasterIdLst>
  <p:sldIdLst>
    <p:sldId id="273" r:id="rId6"/>
    <p:sldId id="298" r:id="rId7"/>
    <p:sldId id="367" r:id="rId8"/>
    <p:sldId id="371" r:id="rId9"/>
    <p:sldId id="372" r:id="rId10"/>
    <p:sldId id="368" r:id="rId11"/>
    <p:sldId id="369" r:id="rId12"/>
    <p:sldId id="370" r:id="rId13"/>
    <p:sldId id="301" r:id="rId14"/>
    <p:sldId id="302" r:id="rId15"/>
    <p:sldId id="306" r:id="rId16"/>
    <p:sldId id="307" r:id="rId17"/>
    <p:sldId id="308" r:id="rId18"/>
    <p:sldId id="309" r:id="rId19"/>
    <p:sldId id="323" r:id="rId20"/>
    <p:sldId id="347" r:id="rId21"/>
    <p:sldId id="346" r:id="rId22"/>
    <p:sldId id="329" r:id="rId23"/>
    <p:sldId id="376" r:id="rId24"/>
    <p:sldId id="330" r:id="rId25"/>
    <p:sldId id="331" r:id="rId26"/>
    <p:sldId id="344" r:id="rId27"/>
    <p:sldId id="333" r:id="rId28"/>
    <p:sldId id="349" r:id="rId29"/>
    <p:sldId id="350" r:id="rId30"/>
    <p:sldId id="353" r:id="rId31"/>
    <p:sldId id="351" r:id="rId32"/>
    <p:sldId id="352" r:id="rId33"/>
    <p:sldId id="366" r:id="rId34"/>
    <p:sldId id="364" r:id="rId35"/>
    <p:sldId id="365" r:id="rId36"/>
    <p:sldId id="356" r:id="rId37"/>
    <p:sldId id="374" r:id="rId38"/>
    <p:sldId id="375" r:id="rId39"/>
    <p:sldId id="358" r:id="rId40"/>
    <p:sldId id="357" r:id="rId41"/>
    <p:sldId id="373" r:id="rId4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F2"/>
    <a:srgbClr val="D633E6"/>
    <a:srgbClr val="6CF632"/>
    <a:srgbClr val="B7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64" autoAdjust="0"/>
  </p:normalViewPr>
  <p:slideViewPr>
    <p:cSldViewPr>
      <p:cViewPr varScale="1">
        <p:scale>
          <a:sx n="72" d="100"/>
          <a:sy n="72" d="100"/>
        </p:scale>
        <p:origin x="6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iduddin Ahmed" userId="c0e69ddc-ec2e-4035-8334-dea925de11fc" providerId="ADAL" clId="{22CC67C9-F749-4B77-B8F6-8025D23594F7}"/>
    <pc:docChg chg="undo addSld delSld modSld">
      <pc:chgData name="Zahiduddin Ahmed" userId="c0e69ddc-ec2e-4035-8334-dea925de11fc" providerId="ADAL" clId="{22CC67C9-F749-4B77-B8F6-8025D23594F7}" dt="2019-03-23T11:11:14.888" v="6"/>
      <pc:docMkLst>
        <pc:docMk/>
      </pc:docMkLst>
      <pc:sldChg chg="modSp">
        <pc:chgData name="Zahiduddin Ahmed" userId="c0e69ddc-ec2e-4035-8334-dea925de11fc" providerId="ADAL" clId="{22CC67C9-F749-4B77-B8F6-8025D23594F7}" dt="2019-03-23T11:01:33.477" v="1" actId="1076"/>
        <pc:sldMkLst>
          <pc:docMk/>
          <pc:sldMk cId="0" sldId="302"/>
        </pc:sldMkLst>
        <pc:spChg chg="mod">
          <ac:chgData name="Zahiduddin Ahmed" userId="c0e69ddc-ec2e-4035-8334-dea925de11fc" providerId="ADAL" clId="{22CC67C9-F749-4B77-B8F6-8025D23594F7}" dt="2019-03-23T11:01:33.477" v="1" actId="1076"/>
          <ac:spMkLst>
            <pc:docMk/>
            <pc:sldMk cId="0" sldId="302"/>
            <ac:spMk id="6" creationId="{00000000-0000-0000-0000-000000000000}"/>
          </ac:spMkLst>
        </pc:spChg>
      </pc:sldChg>
      <pc:sldChg chg="add">
        <pc:chgData name="Zahiduddin Ahmed" userId="c0e69ddc-ec2e-4035-8334-dea925de11fc" providerId="ADAL" clId="{22CC67C9-F749-4B77-B8F6-8025D23594F7}" dt="2019-03-23T11:11:14.888" v="6"/>
        <pc:sldMkLst>
          <pc:docMk/>
          <pc:sldMk cId="544621858" sldId="376"/>
        </pc:sldMkLst>
      </pc:sldChg>
    </pc:docChg>
  </pc:docChgLst>
  <pc:docChgLst>
    <pc:chgData name="Zahiduddin Ahmed" userId="c0e69ddc-ec2e-4035-8334-dea925de11fc" providerId="ADAL" clId="{991FD28C-CAA6-428A-AF57-E88DE053FBD1}"/>
    <pc:docChg chg="modSld">
      <pc:chgData name="Zahiduddin Ahmed" userId="c0e69ddc-ec2e-4035-8334-dea925de11fc" providerId="ADAL" clId="{991FD28C-CAA6-428A-AF57-E88DE053FBD1}" dt="2019-03-27T06:07:40.288" v="7" actId="20577"/>
      <pc:docMkLst>
        <pc:docMk/>
      </pc:docMkLst>
      <pc:sldChg chg="modSp">
        <pc:chgData name="Zahiduddin Ahmed" userId="c0e69ddc-ec2e-4035-8334-dea925de11fc" providerId="ADAL" clId="{991FD28C-CAA6-428A-AF57-E88DE053FBD1}" dt="2019-03-27T04:25:41.472" v="0" actId="1036"/>
        <pc:sldMkLst>
          <pc:docMk/>
          <pc:sldMk cId="0" sldId="367"/>
        </pc:sldMkLst>
        <pc:spChg chg="mod">
          <ac:chgData name="Zahiduddin Ahmed" userId="c0e69ddc-ec2e-4035-8334-dea925de11fc" providerId="ADAL" clId="{991FD28C-CAA6-428A-AF57-E88DE053FBD1}" dt="2019-03-27T04:25:41.472" v="0" actId="1036"/>
          <ac:spMkLst>
            <pc:docMk/>
            <pc:sldMk cId="0" sldId="367"/>
            <ac:spMk id="3" creationId="{00000000-0000-0000-0000-000000000000}"/>
          </ac:spMkLst>
        </pc:spChg>
      </pc:sldChg>
      <pc:sldChg chg="modSp">
        <pc:chgData name="Zahiduddin Ahmed" userId="c0e69ddc-ec2e-4035-8334-dea925de11fc" providerId="ADAL" clId="{991FD28C-CAA6-428A-AF57-E88DE053FBD1}" dt="2019-03-27T06:07:40.288" v="7" actId="20577"/>
        <pc:sldMkLst>
          <pc:docMk/>
          <pc:sldMk cId="0" sldId="370"/>
        </pc:sldMkLst>
        <pc:spChg chg="mod">
          <ac:chgData name="Zahiduddin Ahmed" userId="c0e69ddc-ec2e-4035-8334-dea925de11fc" providerId="ADAL" clId="{991FD28C-CAA6-428A-AF57-E88DE053FBD1}" dt="2019-03-27T06:07:22.133" v="2" actId="20577"/>
          <ac:spMkLst>
            <pc:docMk/>
            <pc:sldMk cId="0" sldId="370"/>
            <ac:spMk id="3" creationId="{00000000-0000-0000-0000-000000000000}"/>
          </ac:spMkLst>
        </pc:spChg>
        <pc:spChg chg="mod">
          <ac:chgData name="Zahiduddin Ahmed" userId="c0e69ddc-ec2e-4035-8334-dea925de11fc" providerId="ADAL" clId="{991FD28C-CAA6-428A-AF57-E88DE053FBD1}" dt="2019-03-27T06:07:35.126" v="5" actId="20577"/>
          <ac:spMkLst>
            <pc:docMk/>
            <pc:sldMk cId="0" sldId="370"/>
            <ac:spMk id="10" creationId="{00000000-0000-0000-0000-000000000000}"/>
          </ac:spMkLst>
        </pc:spChg>
        <pc:spChg chg="mod">
          <ac:chgData name="Zahiduddin Ahmed" userId="c0e69ddc-ec2e-4035-8334-dea925de11fc" providerId="ADAL" clId="{991FD28C-CAA6-428A-AF57-E88DE053FBD1}" dt="2019-03-27T06:07:40.288" v="7" actId="20577"/>
          <ac:spMkLst>
            <pc:docMk/>
            <pc:sldMk cId="0" sldId="370"/>
            <ac:spMk id="15" creationId="{00000000-0000-0000-0000-000000000000}"/>
          </ac:spMkLst>
        </pc:spChg>
        <pc:cxnChg chg="mod">
          <ac:chgData name="Zahiduddin Ahmed" userId="c0e69ddc-ec2e-4035-8334-dea925de11fc" providerId="ADAL" clId="{991FD28C-CAA6-428A-AF57-E88DE053FBD1}" dt="2019-03-27T06:07:29.275" v="3" actId="14100"/>
          <ac:cxnSpMkLst>
            <pc:docMk/>
            <pc:sldMk cId="0" sldId="370"/>
            <ac:cxnSpMk id="20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458FF772-93C8-4753-B8A8-32C5AB712214}" type="datetimeFigureOut">
              <a:rPr lang="ja-JP" altLang="en-US"/>
              <a:pPr>
                <a:defRPr/>
              </a:pPr>
              <a:t>2019/3/27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A5E04963-CE39-4DC2-9F04-61EABC28F73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1EF20-6DFB-40D4-A32C-3051C47D5ABC}" type="slidenum">
              <a:rPr lang="en-US" altLang="ja-JP" smtClean="0"/>
              <a:pPr/>
              <a:t>2</a:t>
            </a:fld>
            <a:endParaRPr lang="en-US" altLang="ja-JP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6FA6D1-3812-41F2-B28B-A59AC8085540}" type="slidenum">
              <a:rPr lang="en-US" altLang="ja-JP" smtClean="0">
                <a:solidFill>
                  <a:srgbClr val="000000"/>
                </a:solidFill>
              </a:rPr>
              <a:pPr/>
              <a:t>24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9948DF-FA0C-425C-9541-92ADC5A4D412}" type="slidenum">
              <a:rPr lang="en-US" altLang="ja-JP" smtClean="0"/>
              <a:pPr/>
              <a:t>25</a:t>
            </a:fld>
            <a:endParaRPr lang="en-US" altLang="ja-JP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36B91-52D2-4863-B5D8-71EDB4B8E3D7}" type="slidenum">
              <a:rPr lang="en-US" altLang="ja-JP" smtClean="0"/>
              <a:pPr/>
              <a:t>26</a:t>
            </a:fld>
            <a:endParaRPr lang="en-US" altLang="ja-JP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C0580E-E3F8-4E86-AFAF-23A8FD2E2160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A87869-1DFA-4D91-B8EE-5CF0E0291F10}" type="slidenum">
              <a:rPr lang="en-US" altLang="ja-JP" smtClean="0"/>
              <a:pPr/>
              <a:t>29</a:t>
            </a:fld>
            <a:endParaRPr lang="en-US" altLang="ja-JP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E1EF20-6DFB-40D4-A32C-3051C47D5ABC}" type="slidenum"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ja-JP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16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4BBCA3-6A2D-442A-ACAC-CF6B77B16CE0}" type="slidenum">
              <a:rPr lang="en-US" altLang="ja-JP" smtClean="0"/>
              <a:pPr/>
              <a:t>4</a:t>
            </a:fld>
            <a:endParaRPr lang="en-US" altLang="ja-JP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4D23AF-7A00-4115-AA8F-07C2098760BC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AF3F32-699F-45D2-9944-EBE5F0B272E0}" type="slidenum">
              <a:rPr lang="en-US" altLang="ja-JP" smtClean="0"/>
              <a:pPr/>
              <a:t>13</a:t>
            </a:fld>
            <a:endParaRPr lang="en-US" altLang="ja-JP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6A4ACF-8A55-4AEA-93AC-D50F69D3EAAC}" type="slidenum">
              <a:rPr lang="en-US" altLang="ja-JP" smtClean="0"/>
              <a:pPr/>
              <a:t>14</a:t>
            </a:fld>
            <a:endParaRPr lang="en-US" altLang="ja-JP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16E66A-5D82-4CFB-9804-079C97B934DC}" type="slidenum">
              <a:rPr lang="en-US" altLang="ja-JP" smtClean="0"/>
              <a:pPr/>
              <a:t>15</a:t>
            </a:fld>
            <a:endParaRPr lang="en-US" altLang="ja-JP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B5BFA8-8B38-483D-AC1C-B2280C6EB57D}" type="slidenum">
              <a:rPr lang="en-US" altLang="ja-JP" smtClean="0"/>
              <a:pPr/>
              <a:t>16</a:t>
            </a:fld>
            <a:endParaRPr lang="en-US" altLang="ja-JP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30FADA-966E-4540-BE76-2B288482F93B}" type="slidenum">
              <a:rPr lang="en-US" altLang="ja-JP" smtClean="0"/>
              <a:pPr/>
              <a:t>17</a:t>
            </a:fld>
            <a:endParaRPr lang="en-US" altLang="ja-JP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en-AU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1136DD-93C8-4C90-AA06-0B3122529EAA}" type="slidenum">
              <a:rPr lang="en-US" altLang="ja-JP" smtClean="0"/>
              <a:pPr/>
              <a:t>18</a:t>
            </a:fld>
            <a:endParaRPr lang="en-US" altLang="ja-JP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5ABE8-1C32-4B92-84D0-D23EA5EFB652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21F1F-DBA0-4138-880C-37B7F38504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08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C9A5D-E8FD-43C1-856D-B9983EFBDE1F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93F97-F8E6-491B-8920-BB3C00026D1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347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5B295-4959-4CC6-9F40-5CC8667FC5EE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C449D-E966-456B-A2BF-6A7FD9E59B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508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5588" y="5715000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73C12A02-81AC-464F-8400-EAA3A24F66A2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613" y="5715000"/>
            <a:ext cx="3860800" cy="276225"/>
          </a:xfrm>
        </p:spPr>
        <p:txBody>
          <a:bodyPr/>
          <a:lstStyle>
            <a:lvl1pPr>
              <a:defRPr dirty="0" err="1" smtClean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0"/>
            <a:ext cx="609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87277A08-B4AB-4BA5-A4F8-CA30CC078A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94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C1105-C4B3-449A-8A03-92BD007E7AE4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24EB3-BFB0-45F0-9740-546A48D79C9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997399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5588" y="6215063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554F2B4-B52E-4874-9100-CDBE0305F4A4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613" y="6215063"/>
            <a:ext cx="3860800" cy="274637"/>
          </a:xfrm>
        </p:spPr>
        <p:txBody>
          <a:bodyPr/>
          <a:lstStyle>
            <a:lvl1pPr>
              <a:defRPr dirty="0" err="1" smtClean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3"/>
            <a:ext cx="609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EBAFCCFB-E5A7-4A1C-BDB8-DAFAF6EF09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4755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C3E71-32AC-4747-88E3-CC79E8889EFF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F9281-2459-4C6A-B4CE-3F5560E99D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469890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17D45-7052-423A-9775-E0EEE96B87F1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2410C-6125-4687-9C9B-121A4DFC00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397361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A34265-6AFC-454A-A17F-4ACE582341E1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A5140-C5A8-4088-889B-BDF05D31A9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83527358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6C10B-5097-4860-B2BF-7923899F4C20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681F3-FC1E-4EE3-BCC6-FAB0B1B0AA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732896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DC5ED-9086-4787-84E6-247A0F4C5D26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3087C-9A85-4E7F-891C-147F44A5E30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4873369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03782-655D-4380-B8A9-A1E6EF2A8247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5DB77-B54C-4B63-A5CC-964F6EEC51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3345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28C21-DC3E-4790-AB8A-ED7F0A8655B0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50E79-8DC0-44A8-958C-83B233D387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2983495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788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788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2866C-150B-4ADF-991A-B2B01A4DD53E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0B9A1-3C76-493F-8453-EBCAD6FAEC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33407784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071E3-9EA1-4A90-A65F-E9B363039107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CF6D-8BBB-40A6-855D-729BC623B8E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7768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838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838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693E4-4A8E-4E10-83EA-C931A681E3E2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F68FE-1246-4682-A77E-B6272ACC0CE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8236522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54AA0-CB8D-4F06-88AF-3957D1F884BD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81DE9-A35A-43AD-8E63-7DE7F08FE2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7614434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8" y="860425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70B9B-9748-407A-A301-39D68236D1E4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BFE5A-B129-4298-AA25-5CDB9B25EBC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223299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86300"/>
            <a:ext cx="97536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017" y="1905000"/>
            <a:ext cx="9251951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018" y="3487271"/>
            <a:ext cx="9251948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875588" y="5715000"/>
            <a:ext cx="28448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590C634A-EC3A-49E5-9BC5-A3B8F1F1D7F8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1613" y="5715000"/>
            <a:ext cx="38608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91200" y="5715000"/>
            <a:ext cx="609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96140180-6A1A-4ADC-908A-24B8B67983F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8052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670D1-7BA9-49AF-8A9C-F56540BC879F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BBFA2-C72F-4344-993C-6449F05009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2853545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916363"/>
            <a:ext cx="975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6" y="4038600"/>
            <a:ext cx="9251951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0027" y="5212978"/>
            <a:ext cx="9251948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584960" y="1004456"/>
            <a:ext cx="902208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7875588" y="6215063"/>
            <a:ext cx="28448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71B96C60-B8BE-42EE-B0D8-D42F65E188FD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471613" y="6215063"/>
            <a:ext cx="38608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791200" y="6215063"/>
            <a:ext cx="609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D81B6655-8491-4109-AE19-F92F4B0CBED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155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91063"/>
            <a:ext cx="9753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6" y="1904999"/>
            <a:ext cx="9251952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016" y="3487271"/>
            <a:ext cx="9251947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7E0E4-39C0-49C3-B66C-E96585F14264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F5841A-C72A-4B80-AAD4-3BB8F7B710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377479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4B39B-70BD-41F1-908C-90EFA41DF404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40AF9-C664-46DC-99EE-DE60A38A2B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2685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8141" y="2084293"/>
            <a:ext cx="4572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D418B-A857-460E-B38E-08902BD7CA73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FA7D9-32C4-4D33-8541-D12BB3D887E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1694744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2686050"/>
            <a:ext cx="347980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800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600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25341" y="1839914"/>
            <a:ext cx="36576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8141" y="2971800"/>
            <a:ext cx="4572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3918-AB72-4772-83ED-95C4C4DB5D67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E5D94-A14E-4D41-AB03-A5020F39719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83486145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A9246-D5C6-46D9-B229-E7129A2F3F5D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5A293-F8E1-457A-B0C5-F45DBFB9648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0376827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D6D9A-B7A1-4D6B-B4B6-0A55DD2039C3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A5731-C2E1-40F7-A658-CD09E87A72E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2692143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141" y="914401"/>
            <a:ext cx="4572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2E64B-4C1E-4B0A-8750-77BAE809ECFA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6095-A437-4823-A8A4-316DD59A7A9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4839253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8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788" y="5637213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788" y="6731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325688"/>
            <a:ext cx="45720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914400"/>
            <a:ext cx="4572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774828" y="914401"/>
            <a:ext cx="414528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2667001"/>
            <a:ext cx="4572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5A9E9-15BD-45DE-9C47-669FAD7CD132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FC35B-FFC6-4A72-8CC8-291F7FDA594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7821013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600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0" y="780826"/>
            <a:ext cx="6096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9ACC-CB2C-41C6-B075-F82EA84110A8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07EF-B492-4C5B-8778-C43BA392A31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6626599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838" y="412750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838" y="565150"/>
            <a:ext cx="9906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5203825"/>
            <a:ext cx="848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880" y="4406153"/>
            <a:ext cx="877824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32000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5446059"/>
            <a:ext cx="100584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6550212" y="780826"/>
            <a:ext cx="36576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3504D-40AD-4444-8F45-EBAC00446E1F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E774F-94CF-4C19-85D0-4807499E24F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5443573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689100"/>
            <a:ext cx="10604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2084294"/>
            <a:ext cx="100584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69C91-10F1-484D-A9C7-0BE087B5ABC2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457F5-A7C6-4A4F-AAB5-D5C109128D5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5172494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438" y="860425"/>
            <a:ext cx="330200" cy="493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922048"/>
            <a:ext cx="22352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922048"/>
            <a:ext cx="75184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82DF-7534-4891-AA15-C5223B35D17A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FC780-7115-45F8-B57A-FD98F1F4EA9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702844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ACAB-8C18-404E-B783-5965D3D4237F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1ACAB-81B4-402B-9A8D-105D3686539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8422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anose="02020603050405020304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1BFE6-D92F-4D7E-8F0F-9582C4342A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42488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7303425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1117600" y="152400"/>
            <a:ext cx="103632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562272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11643360" cy="3527730"/>
          </a:xfrm>
        </p:spPr>
        <p:txBody>
          <a:bodyPr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1350"/>
              </a:spcAft>
              <a:buClrTx/>
              <a:buSzTx/>
              <a:buFontTx/>
              <a:buNone/>
              <a:tabLst/>
              <a:defRPr sz="4500" b="1"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56331"/>
            <a:ext cx="11643360" cy="2379041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0231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1" y="98427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1" y="1063624"/>
            <a:ext cx="11976100" cy="5172075"/>
          </a:xfrm>
        </p:spPr>
        <p:txBody>
          <a:bodyPr/>
          <a:lstStyle>
            <a:lvl1pPr marL="297656" indent="-297656" algn="just" defTabSz="6858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27435" indent="-258366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596504" indent="-248841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775097" indent="-258366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944166" indent="-258366"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45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C24BA6CA-20B8-420A-9C2C-D5A768B1D5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790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11643360" cy="3527730"/>
          </a:xfrm>
        </p:spPr>
        <p:txBody>
          <a:bodyPr anchorCtr="0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1350"/>
              </a:spcAft>
              <a:buClrTx/>
              <a:buSzTx/>
              <a:buFontTx/>
              <a:buNone/>
              <a:tabLst/>
              <a:defRPr sz="4500" b="1"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56331"/>
            <a:ext cx="11643360" cy="2379041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57026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3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2" y="1196629"/>
            <a:ext cx="5801139" cy="4980333"/>
          </a:xfrm>
        </p:spPr>
        <p:txBody>
          <a:bodyPr/>
          <a:lstStyle>
            <a:lvl1pPr marL="258366" indent="-25836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1800"/>
            </a:lvl1pPr>
            <a:lvl2pPr marL="466725" indent="-24765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1650"/>
            </a:lvl2pPr>
            <a:lvl3pPr marL="646510" indent="-2190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1500"/>
            </a:lvl3pPr>
            <a:lvl4pPr marL="815579" indent="-2190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425"/>
            </a:lvl4pPr>
            <a:lvl5pPr marL="983456" indent="-20836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/>
          <a:lstStyle>
            <a:lvl1pPr marL="258366" indent="-258366" algn="l" defTabSz="6858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144" indent="-219075" algn="l" defTabSz="6858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16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610" indent="-257175" algn="l" defTabSz="6858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3679" indent="-257175" algn="l" defTabSz="6858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42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409" indent="-214313" algn="l" defTabSz="6858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213" y="63738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363" y="6364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5E7B311E-3041-4956-9BF2-C982939C3C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01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3"/>
            <a:ext cx="11816039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/>
          <a:lstStyle>
            <a:lvl1pPr marL="0" indent="0">
              <a:buNone/>
              <a:defRPr sz="1800" b="1">
                <a:latin typeface="Book Antiqua" panose="0204060205030503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297656" indent="-29765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250" indent="-257175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16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610" indent="-2571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1822" indent="-25836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42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409" indent="-2143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2" y="1158737"/>
            <a:ext cx="5830956" cy="823912"/>
          </a:xfrm>
        </p:spPr>
        <p:txBody>
          <a:bodyPr/>
          <a:lstStyle>
            <a:lvl1pPr marL="0" indent="0">
              <a:buNone/>
              <a:defRPr sz="1800" b="1">
                <a:latin typeface="Book Antiqua" panose="02040602050305030304" pitchFamily="18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2" y="1982649"/>
            <a:ext cx="5830956" cy="4207014"/>
          </a:xfrm>
        </p:spPr>
        <p:txBody>
          <a:bodyPr/>
          <a:lstStyle>
            <a:lvl1pPr marL="297656" indent="-29765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6250" indent="-257175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16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610" indent="-2571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41822" indent="-25836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42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9409" indent="-2143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438" y="63595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363" y="63515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02428AB3-9047-44FA-8747-7BE9B0CDD0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2129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219353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438" y="63785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347BDC68-ECFA-4A58-AAD1-337572592F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06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3DD8CEAD-94F1-4E2E-996E-9BDB6C34AA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5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0CCB-B442-4FAC-9CBB-DCFBCAD1E185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F8ECB-0586-425E-AFDF-5F00A7B556F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6885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1" y="187325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6"/>
            <a:ext cx="8034131" cy="6181725"/>
          </a:xfrm>
        </p:spPr>
        <p:txBody>
          <a:bodyPr/>
          <a:lstStyle>
            <a:lvl1pPr marL="347663" indent="-34766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556022" indent="-336947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100"/>
            </a:lvl2pPr>
            <a:lvl3pPr marL="725091" indent="-29765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944166" algn="l"/>
              </a:tabLst>
              <a:defRPr sz="1800"/>
            </a:lvl3pPr>
            <a:lvl4pPr marL="854869" indent="-25836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500"/>
            </a:lvl4pPr>
            <a:lvl5pPr marL="1033463" indent="-258366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1" y="1787524"/>
            <a:ext cx="3932237" cy="458152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976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762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6038"/>
            <a:ext cx="34623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728751EA-6CBC-47F7-9952-27946DC169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913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4" y="19526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1" cy="6173786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4" y="1835220"/>
            <a:ext cx="3932237" cy="45338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976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762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6038"/>
            <a:ext cx="34623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C6F2BDE6-4526-45F0-9420-E0FB4B7F1E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172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lnSpc>
                <a:spcPct val="100000"/>
              </a:lnSpc>
              <a:buClr>
                <a:schemeClr val="tx1"/>
              </a:buClr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lnSpc>
                <a:spcPct val="100000"/>
              </a:lnSpc>
              <a:buClr>
                <a:schemeClr val="tx1"/>
              </a:buClr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58F75288-1F11-47F4-AB0F-E52F658A00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061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1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1" y="119270"/>
            <a:ext cx="9332843" cy="6223276"/>
          </a:xfrm>
        </p:spPr>
        <p:txBody>
          <a:bodyPr vert="eaVert"/>
          <a:lstStyle>
            <a:lvl1pPr marL="171450" indent="-171450">
              <a:lnSpc>
                <a:spcPct val="100000"/>
              </a:lnSpc>
              <a:buClr>
                <a:schemeClr val="tx1"/>
              </a:buClr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lnSpc>
                <a:spcPct val="100000"/>
              </a:lnSpc>
              <a:buClr>
                <a:schemeClr val="tx1"/>
              </a:buClr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538" y="635793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79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89915EA4-FBEF-4175-AA55-363357EBFF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11643360" cy="3527730"/>
          </a:xfrm>
        </p:spPr>
        <p:txBody>
          <a:bodyPr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2045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45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773C4CC2-406C-4F15-82B6-43EF1478D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48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880"/>
            <a:ext cx="11643360" cy="3527730"/>
          </a:xfrm>
        </p:spPr>
        <p:txBody>
          <a:bodyPr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41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6213" y="63738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363" y="63642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575EBF78-10FC-48EE-BD3A-7764DC436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765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438" y="63595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363" y="635158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DD75CCB2-3E55-4F7B-9C1B-60CFC35674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02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438" y="63785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363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0995745D-3F0F-4521-A811-0BA5761A5B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77CA4-82E1-4EE3-B02C-4E3EFDE414D1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97689-7643-4D8B-930F-B0B044D8835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739548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BA164351-4BC2-42A5-B0A5-8F6598FAF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735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976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762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6038"/>
            <a:ext cx="34623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3CFB847B-19FB-42D8-BAC3-273E9645C6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6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538" y="639762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7625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6038"/>
            <a:ext cx="34623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AEE77E04-4605-463A-BA7B-DABEFA209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84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C2F5965B-5DC6-498C-AB25-8436C624B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62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538" y="6357938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7938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BA056AD3-3FD9-4B6A-BFC0-8AE81149F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8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6DABE-F080-4505-8646-A57AA15B8782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1755F-A7E4-4D00-B203-100765CFBDF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18446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C1219-0441-49AE-B939-2D9B8B068DAF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350B-E2D9-4621-A026-54F5B1D405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81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FB0F-B23B-4D43-8822-5C0E88353D1F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281DF-F307-484B-849F-C2A74F1D7C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290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ECD5613-AAA3-4265-BAF0-309E69E7169A}" type="datetimeFigureOut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D77FC6F-B96B-47BA-8933-089EF5A0210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52" r:id="rId1"/>
    <p:sldLayoutId id="2147485153" r:id="rId2"/>
    <p:sldLayoutId id="2147485154" r:id="rId3"/>
    <p:sldLayoutId id="2147485155" r:id="rId4"/>
    <p:sldLayoutId id="2147485156" r:id="rId5"/>
    <p:sldLayoutId id="2147485157" r:id="rId6"/>
    <p:sldLayoutId id="2147485158" r:id="rId7"/>
    <p:sldLayoutId id="2147485159" r:id="rId8"/>
    <p:sldLayoutId id="2147485160" r:id="rId9"/>
    <p:sldLayoutId id="2147485161" r:id="rId10"/>
    <p:sldLayoutId id="214748516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088" y="2084388"/>
            <a:ext cx="9267825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5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EDC5ED-9086-4787-84E6-247A0F4C5D26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5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5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59E55B3D-04F1-47D8-A4F5-A9800059539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67" r:id="rId1"/>
    <p:sldLayoutId id="2147485168" r:id="rId2"/>
    <p:sldLayoutId id="2147485169" r:id="rId3"/>
    <p:sldLayoutId id="2147485170" r:id="rId4"/>
    <p:sldLayoutId id="2147485171" r:id="rId5"/>
    <p:sldLayoutId id="2147485172" r:id="rId6"/>
    <p:sldLayoutId id="2147485173" r:id="rId7"/>
    <p:sldLayoutId id="2147485174" r:id="rId8"/>
    <p:sldLayoutId id="2147485175" r:id="rId9"/>
    <p:sldLayoutId id="2147485176" r:id="rId10"/>
    <p:sldLayoutId id="2147485177" r:id="rId11"/>
    <p:sldLayoutId id="2147485178" r:id="rId12"/>
    <p:sldLayoutId id="2147485179" r:id="rId13"/>
    <p:sldLayoutId id="2147485180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interiorEdging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381000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62088" y="2084388"/>
            <a:ext cx="9267825" cy="364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118225"/>
            <a:ext cx="28448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AD6D9A-B7A1-4D6B-B4B6-0A55DD2039C3}" type="datetime1">
              <a:rPr lang="en-US" altLang="ja-JP"/>
              <a:pPr>
                <a:defRPr/>
              </a:pPr>
              <a:t>3/27/2019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18225"/>
            <a:ext cx="38608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 dirty="0" err="1" smtClean="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Zahiduddin Ahmed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1200" y="6118225"/>
            <a:ext cx="609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fld id="{31EBE597-2683-4FEF-A803-6AB4D239EDE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81" r:id="rId1"/>
    <p:sldLayoutId id="2147485182" r:id="rId2"/>
    <p:sldLayoutId id="2147485183" r:id="rId3"/>
    <p:sldLayoutId id="2147485184" r:id="rId4"/>
    <p:sldLayoutId id="2147485185" r:id="rId5"/>
    <p:sldLayoutId id="2147485186" r:id="rId6"/>
    <p:sldLayoutId id="2147485187" r:id="rId7"/>
    <p:sldLayoutId id="2147485188" r:id="rId8"/>
    <p:sldLayoutId id="2147485189" r:id="rId9"/>
    <p:sldLayoutId id="2147485190" r:id="rId10"/>
    <p:sldLayoutId id="2147485191" r:id="rId11"/>
    <p:sldLayoutId id="2147485192" r:id="rId12"/>
    <p:sldLayoutId id="2147485193" r:id="rId13"/>
    <p:sldLayoutId id="2147485194" r:id="rId14"/>
    <p:sldLayoutId id="2147485195" r:id="rId15"/>
    <p:sldLayoutId id="2147485196" r:id="rId16"/>
    <p:sldLayoutId id="2147485197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anose="05000000000000000000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8" y="112713"/>
            <a:ext cx="11963400" cy="81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538" y="954088"/>
            <a:ext cx="1196340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38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Zahiduddin Ahmed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6858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1750"/>
            <a:ext cx="3462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685800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BC280B0D-85F4-4CE4-B249-CF32147958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8" r:id="rId1"/>
    <p:sldLayoutId id="2147485199" r:id="rId2"/>
    <p:sldLayoutId id="2147485200" r:id="rId3"/>
    <p:sldLayoutId id="2147485201" r:id="rId4"/>
    <p:sldLayoutId id="2147485202" r:id="rId5"/>
    <p:sldLayoutId id="2147485203" r:id="rId6"/>
    <p:sldLayoutId id="2147485163" r:id="rId7"/>
    <p:sldLayoutId id="2147485204" r:id="rId8"/>
    <p:sldLayoutId id="2147485205" r:id="rId9"/>
    <p:sldLayoutId id="2147485164" r:id="rId10"/>
    <p:sldLayoutId id="2147485206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300" b="1" kern="1200" cap="small" dirty="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lang="en-US" sz="2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95313" indent="-427038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lang="en-US" sz="13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38" y="112713"/>
            <a:ext cx="11963400" cy="81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538" y="954088"/>
            <a:ext cx="11963400" cy="540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538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CSC 2015: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1750"/>
            <a:ext cx="3462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D8C277E-7037-4C5E-8B30-5C73CD0CFA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7" r:id="rId1"/>
    <p:sldLayoutId id="2147485208" r:id="rId2"/>
    <p:sldLayoutId id="2147485209" r:id="rId3"/>
    <p:sldLayoutId id="2147485210" r:id="rId4"/>
    <p:sldLayoutId id="2147485211" r:id="rId5"/>
    <p:sldLayoutId id="2147485212" r:id="rId6"/>
    <p:sldLayoutId id="2147485165" r:id="rId7"/>
    <p:sldLayoutId id="2147485213" r:id="rId8"/>
    <p:sldLayoutId id="2147485214" r:id="rId9"/>
    <p:sldLayoutId id="2147485166" r:id="rId10"/>
    <p:sldLayoutId id="214748521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400" b="1" kern="1200" cap="small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95538" y="1752600"/>
            <a:ext cx="7162800" cy="1219200"/>
          </a:xfrm>
        </p:spPr>
        <p:txBody>
          <a:bodyPr anchor="t" anchorCtr="1"/>
          <a:lstStyle/>
          <a:p>
            <a:pPr eaLnBrk="1" hangingPunct="1">
              <a:defRPr/>
            </a:pPr>
            <a:r>
              <a:rPr lang="en-US" altLang="ja-JP" sz="7200" dirty="0">
                <a:ea typeface="+mj-ea"/>
                <a:cs typeface="+mj-cs"/>
              </a:rPr>
              <a:t>Data Structure</a:t>
            </a:r>
          </a:p>
        </p:txBody>
      </p:sp>
      <p:sp>
        <p:nvSpPr>
          <p:cNvPr id="57347" name="テキスト ボックス 2"/>
          <p:cNvSpPr txBox="1">
            <a:spLocks noChangeArrowheads="1"/>
          </p:cNvSpPr>
          <p:nvPr/>
        </p:nvSpPr>
        <p:spPr bwMode="auto">
          <a:xfrm>
            <a:off x="2895600" y="3352800"/>
            <a:ext cx="6161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>
                <a:solidFill>
                  <a:srgbClr val="0070C0"/>
                </a:solidFill>
                <a:latin typeface="Arial" panose="020B0604020202020204" pitchFamily="34" charset="0"/>
              </a:rPr>
              <a:t>Binary Search Tree</a:t>
            </a:r>
            <a:endParaRPr lang="ja-JP" altLang="en-US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55713"/>
            <a:ext cx="9067800" cy="52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71600" y="609600"/>
            <a:ext cx="67056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734447-AFE1-457F-AFCC-2E6A380FF111}" type="datetime1">
              <a:rPr kumimoji="0"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2019/3/27</a:t>
            </a:fld>
            <a:endParaRPr kumimoji="0" lang="en-US" altLang="ja-JP" sz="1200">
              <a:solidFill>
                <a:srgbClr val="898989"/>
              </a:solidFill>
            </a:endParaRPr>
          </a:p>
        </p:txBody>
      </p:sp>
      <p:sp>
        <p:nvSpPr>
          <p:cNvPr id="70659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ja-JP" sz="1200">
                <a:solidFill>
                  <a:srgbClr val="898989"/>
                </a:solidFill>
                <a:latin typeface="Times New Roman" panose="02020603050405020304" pitchFamily="18" charset="0"/>
              </a:rPr>
              <a:t>Zahiduddin Ahmed</a:t>
            </a:r>
          </a:p>
        </p:txBody>
      </p:sp>
      <p:sp>
        <p:nvSpPr>
          <p:cNvPr id="70660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B1F4D-DA5B-43EB-A64E-014AA4B6B8A0}" type="slidenum">
              <a:rPr kumimoji="0"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ja-JP" sz="1200">
              <a:solidFill>
                <a:srgbClr val="898989"/>
              </a:solidFill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2324100" y="-76200"/>
            <a:ext cx="7543800" cy="1371600"/>
          </a:xfrm>
        </p:spPr>
        <p:txBody>
          <a:bodyPr/>
          <a:lstStyle/>
          <a:p>
            <a:r>
              <a:rPr lang="en-US" altLang="ja-JP"/>
              <a:t>Exercises : 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10972800" cy="4114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/>
              <a:t>Construct a binary search tree for the words </a:t>
            </a:r>
            <a:r>
              <a:rPr lang="en-US" altLang="ja-JP">
                <a:solidFill>
                  <a:srgbClr val="0000FF"/>
                </a:solidFill>
              </a:rPr>
              <a:t>mathematics, physics, geography, zoology, meteorology, geology, psychology</a:t>
            </a:r>
            <a:r>
              <a:rPr lang="en-US" altLang="ja-JP"/>
              <a:t>, and </a:t>
            </a:r>
            <a:r>
              <a:rPr lang="en-US" altLang="ja-JP">
                <a:solidFill>
                  <a:srgbClr val="0000FF"/>
                </a:solidFill>
              </a:rPr>
              <a:t>chemistry</a:t>
            </a:r>
            <a:r>
              <a:rPr lang="en-US" altLang="ja-JP"/>
              <a:t> 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>
                <a:solidFill>
                  <a:srgbClr val="090409"/>
                </a:solidFill>
              </a:rPr>
              <a:t>Build a binary search tree for the words </a:t>
            </a:r>
            <a:r>
              <a:rPr lang="en-US" altLang="ja-JP" i="1">
                <a:solidFill>
                  <a:srgbClr val="FF3300"/>
                </a:solidFill>
              </a:rPr>
              <a:t>banana, peach, apple, pear, coconut, mango, </a:t>
            </a:r>
            <a:r>
              <a:rPr lang="en-US" altLang="ja-JP">
                <a:solidFill>
                  <a:srgbClr val="090409"/>
                </a:solidFill>
              </a:rPr>
              <a:t>and</a:t>
            </a:r>
            <a:r>
              <a:rPr lang="en-US" altLang="ja-JP" i="1">
                <a:solidFill>
                  <a:srgbClr val="FF3300"/>
                </a:solidFill>
              </a:rPr>
              <a:t> papaya</a:t>
            </a:r>
            <a:r>
              <a:rPr lang="en-US" altLang="ja-JP">
                <a:solidFill>
                  <a:srgbClr val="FF3300"/>
                </a:solidFill>
              </a:rPr>
              <a:t> </a:t>
            </a:r>
            <a:r>
              <a:rPr lang="en-US" altLang="ja-JP">
                <a:solidFill>
                  <a:srgbClr val="090409"/>
                </a:solidFill>
              </a:rPr>
              <a:t>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>
              <a:solidFill>
                <a:srgbClr val="090409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ja-JP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付プレースホルダー 2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6E02F7-F109-464E-8BB6-3523EBACADCB}" type="datetime1">
              <a:rPr kumimoji="0"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2019/3/27</a:t>
            </a:fld>
            <a:endParaRPr kumimoji="0" lang="en-US" altLang="ja-JP" sz="1200">
              <a:solidFill>
                <a:srgbClr val="898989"/>
              </a:solidFill>
            </a:endParaRPr>
          </a:p>
        </p:txBody>
      </p:sp>
      <p:sp>
        <p:nvSpPr>
          <p:cNvPr id="71683" name="フッター プレースホルダー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ja-JP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t>Dr. Kazi A Kalpoma</a:t>
            </a:r>
            <a:endParaRPr kumimoji="0" lang="en-US" altLang="ja-JP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9B48A-C4D2-4003-9D3B-86D956134E62}" type="slidenum">
              <a:rPr kumimoji="0" lang="ja-JP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ja-JP" sz="1200">
              <a:solidFill>
                <a:srgbClr val="898989"/>
              </a:solidFill>
            </a:endParaRPr>
          </a:p>
        </p:txBody>
      </p:sp>
      <p:pic>
        <p:nvPicPr>
          <p:cNvPr id="716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10874375" cy="629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Rectangle 5"/>
          <p:cNvSpPr>
            <a:spLocks noGrp="1" noChangeArrowheads="1"/>
          </p:cNvSpPr>
          <p:nvPr>
            <p:ph type="title"/>
          </p:nvPr>
        </p:nvSpPr>
        <p:spPr>
          <a:xfrm>
            <a:off x="587375" y="-228600"/>
            <a:ext cx="10972800" cy="1143000"/>
          </a:xfrm>
        </p:spPr>
        <p:txBody>
          <a:bodyPr/>
          <a:lstStyle/>
          <a:p>
            <a:r>
              <a:rPr lang="en-US" altLang="ja-JP" sz="4000" b="1"/>
              <a:t>Answer 1: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ea typeface="+mj-ea"/>
                <a:cs typeface="+mj-cs"/>
              </a:rPr>
              <a:t>Insert a node into a BST (example)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3657600" y="2819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31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791200" y="2057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848600" y="2819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72710" name="Oval 6"/>
          <p:cNvSpPr>
            <a:spLocks noChangeArrowheads="1"/>
          </p:cNvSpPr>
          <p:nvPr/>
        </p:nvSpPr>
        <p:spPr bwMode="auto">
          <a:xfrm>
            <a:off x="5791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11" name="Line 7"/>
          <p:cNvSpPr>
            <a:spLocks noChangeShapeType="1"/>
          </p:cNvSpPr>
          <p:nvPr/>
        </p:nvSpPr>
        <p:spPr bwMode="auto">
          <a:xfrm flipH="1">
            <a:off x="4191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6324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Oval 9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 flipH="1">
            <a:off x="3048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4191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6" name="Oval 12"/>
          <p:cNvSpPr>
            <a:spLocks noChangeArrowheads="1"/>
          </p:cNvSpPr>
          <p:nvPr/>
        </p:nvSpPr>
        <p:spPr bwMode="auto">
          <a:xfrm>
            <a:off x="7848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17" name="Line 13"/>
          <p:cNvSpPr>
            <a:spLocks noChangeShapeType="1"/>
          </p:cNvSpPr>
          <p:nvPr/>
        </p:nvSpPr>
        <p:spPr bwMode="auto">
          <a:xfrm flipH="1">
            <a:off x="7467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838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2590800" y="37338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2590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H="1">
            <a:off x="2286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3048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7244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72724" name="Oval 20"/>
          <p:cNvSpPr>
            <a:spLocks noChangeArrowheads="1"/>
          </p:cNvSpPr>
          <p:nvPr/>
        </p:nvSpPr>
        <p:spPr bwMode="auto">
          <a:xfrm>
            <a:off x="4724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4572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5257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70104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56</a:t>
            </a:r>
          </a:p>
        </p:txBody>
      </p:sp>
      <p:sp>
        <p:nvSpPr>
          <p:cNvPr id="72728" name="Oval 24"/>
          <p:cNvSpPr>
            <a:spLocks noChangeArrowheads="1"/>
          </p:cNvSpPr>
          <p:nvPr/>
        </p:nvSpPr>
        <p:spPr bwMode="auto">
          <a:xfrm>
            <a:off x="701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29" name="Line 25"/>
          <p:cNvSpPr>
            <a:spLocks noChangeShapeType="1"/>
          </p:cNvSpPr>
          <p:nvPr/>
        </p:nvSpPr>
        <p:spPr bwMode="auto">
          <a:xfrm flipH="1">
            <a:off x="6629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Line 26"/>
          <p:cNvSpPr>
            <a:spLocks noChangeShapeType="1"/>
          </p:cNvSpPr>
          <p:nvPr/>
        </p:nvSpPr>
        <p:spPr bwMode="auto">
          <a:xfrm>
            <a:off x="754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31242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2732" name="Oval 28"/>
          <p:cNvSpPr>
            <a:spLocks noChangeArrowheads="1"/>
          </p:cNvSpPr>
          <p:nvPr/>
        </p:nvSpPr>
        <p:spPr bwMode="auto">
          <a:xfrm>
            <a:off x="3124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 flipH="1">
            <a:off x="3124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3581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43434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72736" name="Oval 32"/>
          <p:cNvSpPr>
            <a:spLocks noChangeArrowheads="1"/>
          </p:cNvSpPr>
          <p:nvPr/>
        </p:nvSpPr>
        <p:spPr bwMode="auto">
          <a:xfrm>
            <a:off x="4343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 flipH="1">
            <a:off x="4419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8" name="Line 34"/>
          <p:cNvSpPr>
            <a:spLocks noChangeShapeType="1"/>
          </p:cNvSpPr>
          <p:nvPr/>
        </p:nvSpPr>
        <p:spPr bwMode="auto">
          <a:xfrm>
            <a:off x="4800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72740" name="Oval 36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41" name="Line 37"/>
          <p:cNvSpPr>
            <a:spLocks noChangeShapeType="1"/>
          </p:cNvSpPr>
          <p:nvPr/>
        </p:nvSpPr>
        <p:spPr bwMode="auto">
          <a:xfrm flipH="1">
            <a:off x="6400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38"/>
          <p:cNvSpPr>
            <a:spLocks noChangeShapeType="1"/>
          </p:cNvSpPr>
          <p:nvPr/>
        </p:nvSpPr>
        <p:spPr bwMode="auto">
          <a:xfrm>
            <a:off x="6781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76200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59</a:t>
            </a:r>
          </a:p>
        </p:txBody>
      </p:sp>
      <p:sp>
        <p:nvSpPr>
          <p:cNvPr id="72744" name="Oval 40"/>
          <p:cNvSpPr>
            <a:spLocks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45" name="Line 41"/>
          <p:cNvSpPr>
            <a:spLocks noChangeShapeType="1"/>
          </p:cNvSpPr>
          <p:nvPr/>
        </p:nvSpPr>
        <p:spPr bwMode="auto">
          <a:xfrm flipH="1">
            <a:off x="7696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42"/>
          <p:cNvSpPr>
            <a:spLocks noChangeShapeType="1"/>
          </p:cNvSpPr>
          <p:nvPr/>
        </p:nvSpPr>
        <p:spPr bwMode="auto">
          <a:xfrm>
            <a:off x="8077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Text Box 43"/>
          <p:cNvSpPr txBox="1">
            <a:spLocks noChangeArrowheads="1"/>
          </p:cNvSpPr>
          <p:nvPr/>
        </p:nvSpPr>
        <p:spPr bwMode="auto">
          <a:xfrm>
            <a:off x="86106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89</a:t>
            </a:r>
          </a:p>
        </p:txBody>
      </p:sp>
      <p:sp>
        <p:nvSpPr>
          <p:cNvPr id="72748" name="Oval 44"/>
          <p:cNvSpPr>
            <a:spLocks noChangeArrowheads="1"/>
          </p:cNvSpPr>
          <p:nvPr/>
        </p:nvSpPr>
        <p:spPr bwMode="auto">
          <a:xfrm>
            <a:off x="8610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49" name="Line 45"/>
          <p:cNvSpPr>
            <a:spLocks noChangeShapeType="1"/>
          </p:cNvSpPr>
          <p:nvPr/>
        </p:nvSpPr>
        <p:spPr bwMode="auto">
          <a:xfrm flipH="1">
            <a:off x="8686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46"/>
          <p:cNvSpPr>
            <a:spLocks noChangeShapeType="1"/>
          </p:cNvSpPr>
          <p:nvPr/>
        </p:nvSpPr>
        <p:spPr bwMode="auto">
          <a:xfrm>
            <a:off x="9067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47"/>
          <p:cNvSpPr>
            <a:spLocks noChangeShapeType="1"/>
          </p:cNvSpPr>
          <p:nvPr/>
        </p:nvSpPr>
        <p:spPr bwMode="auto">
          <a:xfrm>
            <a:off x="2209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48"/>
          <p:cNvSpPr>
            <a:spLocks noChangeShapeType="1"/>
          </p:cNvSpPr>
          <p:nvPr/>
        </p:nvSpPr>
        <p:spPr bwMode="auto">
          <a:xfrm>
            <a:off x="304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49"/>
          <p:cNvSpPr>
            <a:spLocks noChangeShapeType="1"/>
          </p:cNvSpPr>
          <p:nvPr/>
        </p:nvSpPr>
        <p:spPr bwMode="auto">
          <a:xfrm>
            <a:off x="434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0"/>
          <p:cNvSpPr>
            <a:spLocks noChangeShapeType="1"/>
          </p:cNvSpPr>
          <p:nvPr/>
        </p:nvSpPr>
        <p:spPr bwMode="auto">
          <a:xfrm>
            <a:off x="6324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51"/>
          <p:cNvSpPr>
            <a:spLocks noChangeShapeType="1"/>
          </p:cNvSpPr>
          <p:nvPr/>
        </p:nvSpPr>
        <p:spPr bwMode="auto">
          <a:xfrm>
            <a:off x="7620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6" name="Line 52"/>
          <p:cNvSpPr>
            <a:spLocks noChangeShapeType="1"/>
          </p:cNvSpPr>
          <p:nvPr/>
        </p:nvSpPr>
        <p:spPr bwMode="auto">
          <a:xfrm>
            <a:off x="8610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7" name="Line 53"/>
          <p:cNvSpPr>
            <a:spLocks noChangeShapeType="1"/>
          </p:cNvSpPr>
          <p:nvPr/>
        </p:nvSpPr>
        <p:spPr bwMode="auto">
          <a:xfrm flipV="1">
            <a:off x="5486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8" name="Line 54"/>
          <p:cNvSpPr>
            <a:spLocks noChangeShapeType="1"/>
          </p:cNvSpPr>
          <p:nvPr/>
        </p:nvSpPr>
        <p:spPr bwMode="auto">
          <a:xfrm flipV="1">
            <a:off x="3657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9" name="Line 55"/>
          <p:cNvSpPr>
            <a:spLocks noChangeShapeType="1"/>
          </p:cNvSpPr>
          <p:nvPr/>
        </p:nvSpPr>
        <p:spPr bwMode="auto">
          <a:xfrm flipV="1">
            <a:off x="4876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0" name="Line 56"/>
          <p:cNvSpPr>
            <a:spLocks noChangeShapeType="1"/>
          </p:cNvSpPr>
          <p:nvPr/>
        </p:nvSpPr>
        <p:spPr bwMode="auto">
          <a:xfrm flipV="1">
            <a:off x="685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1" name="Line 57"/>
          <p:cNvSpPr>
            <a:spLocks noChangeShapeType="1"/>
          </p:cNvSpPr>
          <p:nvPr/>
        </p:nvSpPr>
        <p:spPr bwMode="auto">
          <a:xfrm flipV="1">
            <a:off x="815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2" name="Line 58"/>
          <p:cNvSpPr>
            <a:spLocks noChangeShapeType="1"/>
          </p:cNvSpPr>
          <p:nvPr/>
        </p:nvSpPr>
        <p:spPr bwMode="auto">
          <a:xfrm flipV="1">
            <a:off x="9144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3" name="Oval 59"/>
          <p:cNvSpPr>
            <a:spLocks noChangeArrowheads="1"/>
          </p:cNvSpPr>
          <p:nvPr/>
        </p:nvSpPr>
        <p:spPr bwMode="auto">
          <a:xfrm>
            <a:off x="25146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2764" name="Text Box 61"/>
          <p:cNvSpPr txBox="1">
            <a:spLocks noChangeArrowheads="1"/>
          </p:cNvSpPr>
          <p:nvPr/>
        </p:nvSpPr>
        <p:spPr bwMode="auto">
          <a:xfrm>
            <a:off x="2514600" y="2057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57</a:t>
            </a:r>
          </a:p>
        </p:txBody>
      </p:sp>
      <p:sp>
        <p:nvSpPr>
          <p:cNvPr id="72765" name="Line 62"/>
          <p:cNvSpPr>
            <a:spLocks noChangeShapeType="1"/>
          </p:cNvSpPr>
          <p:nvPr/>
        </p:nvSpPr>
        <p:spPr bwMode="auto">
          <a:xfrm flipH="1">
            <a:off x="2514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6" name="Line 63"/>
          <p:cNvSpPr>
            <a:spLocks noChangeShapeType="1"/>
          </p:cNvSpPr>
          <p:nvPr/>
        </p:nvSpPr>
        <p:spPr bwMode="auto">
          <a:xfrm>
            <a:off x="2895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7" name="Line 64"/>
          <p:cNvSpPr>
            <a:spLocks noChangeShapeType="1"/>
          </p:cNvSpPr>
          <p:nvPr/>
        </p:nvSpPr>
        <p:spPr bwMode="auto">
          <a:xfrm>
            <a:off x="24384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68" name="Line 65"/>
          <p:cNvSpPr>
            <a:spLocks noChangeShapeType="1"/>
          </p:cNvSpPr>
          <p:nvPr/>
        </p:nvSpPr>
        <p:spPr bwMode="auto">
          <a:xfrm flipV="1">
            <a:off x="2971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AU" altLang="ja-JP"/>
              <a:t>Insert (example )</a:t>
            </a: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3657600" y="2819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31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791200" y="2057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7848600" y="2819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791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>
            <a:off x="4191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6324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Oval 9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3048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4191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7848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>
            <a:off x="7467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>
            <a:off x="838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2590800" y="37338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2590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286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3048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Text Box 19"/>
          <p:cNvSpPr txBox="1">
            <a:spLocks noChangeArrowheads="1"/>
          </p:cNvSpPr>
          <p:nvPr/>
        </p:nvSpPr>
        <p:spPr bwMode="auto">
          <a:xfrm>
            <a:off x="47244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4724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H="1">
            <a:off x="4572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5257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70104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56</a:t>
            </a:r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701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77" name="Line 25"/>
          <p:cNvSpPr>
            <a:spLocks noChangeShapeType="1"/>
          </p:cNvSpPr>
          <p:nvPr/>
        </p:nvSpPr>
        <p:spPr bwMode="auto">
          <a:xfrm flipH="1">
            <a:off x="6629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754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Text Box 27"/>
          <p:cNvSpPr txBox="1">
            <a:spLocks noChangeArrowheads="1"/>
          </p:cNvSpPr>
          <p:nvPr/>
        </p:nvSpPr>
        <p:spPr bwMode="auto">
          <a:xfrm>
            <a:off x="31242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3124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81" name="Line 29"/>
          <p:cNvSpPr>
            <a:spLocks noChangeShapeType="1"/>
          </p:cNvSpPr>
          <p:nvPr/>
        </p:nvSpPr>
        <p:spPr bwMode="auto">
          <a:xfrm flipH="1">
            <a:off x="3124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Line 30"/>
          <p:cNvSpPr>
            <a:spLocks noChangeShapeType="1"/>
          </p:cNvSpPr>
          <p:nvPr/>
        </p:nvSpPr>
        <p:spPr bwMode="auto">
          <a:xfrm>
            <a:off x="3581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Text Box 31"/>
          <p:cNvSpPr txBox="1">
            <a:spLocks noChangeArrowheads="1"/>
          </p:cNvSpPr>
          <p:nvPr/>
        </p:nvSpPr>
        <p:spPr bwMode="auto">
          <a:xfrm>
            <a:off x="43434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4343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85" name="Line 33"/>
          <p:cNvSpPr>
            <a:spLocks noChangeShapeType="1"/>
          </p:cNvSpPr>
          <p:nvPr/>
        </p:nvSpPr>
        <p:spPr bwMode="auto">
          <a:xfrm flipH="1">
            <a:off x="4419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6" name="Line 34"/>
          <p:cNvSpPr>
            <a:spLocks noChangeShapeType="1"/>
          </p:cNvSpPr>
          <p:nvPr/>
        </p:nvSpPr>
        <p:spPr bwMode="auto">
          <a:xfrm>
            <a:off x="4800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74788" name="Oval 36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89" name="Line 37"/>
          <p:cNvSpPr>
            <a:spLocks noChangeShapeType="1"/>
          </p:cNvSpPr>
          <p:nvPr/>
        </p:nvSpPr>
        <p:spPr bwMode="auto">
          <a:xfrm flipH="1">
            <a:off x="6400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0" name="Line 38"/>
          <p:cNvSpPr>
            <a:spLocks noChangeShapeType="1"/>
          </p:cNvSpPr>
          <p:nvPr/>
        </p:nvSpPr>
        <p:spPr bwMode="auto">
          <a:xfrm>
            <a:off x="6781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1" name="Text Box 39"/>
          <p:cNvSpPr txBox="1">
            <a:spLocks noChangeArrowheads="1"/>
          </p:cNvSpPr>
          <p:nvPr/>
        </p:nvSpPr>
        <p:spPr bwMode="auto">
          <a:xfrm>
            <a:off x="76200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59</a:t>
            </a:r>
          </a:p>
        </p:txBody>
      </p:sp>
      <p:sp>
        <p:nvSpPr>
          <p:cNvPr id="74792" name="Oval 40"/>
          <p:cNvSpPr>
            <a:spLocks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93" name="Line 41"/>
          <p:cNvSpPr>
            <a:spLocks noChangeShapeType="1"/>
          </p:cNvSpPr>
          <p:nvPr/>
        </p:nvSpPr>
        <p:spPr bwMode="auto">
          <a:xfrm flipH="1">
            <a:off x="7696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4" name="Line 42"/>
          <p:cNvSpPr>
            <a:spLocks noChangeShapeType="1"/>
          </p:cNvSpPr>
          <p:nvPr/>
        </p:nvSpPr>
        <p:spPr bwMode="auto">
          <a:xfrm>
            <a:off x="8077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5" name="Text Box 43"/>
          <p:cNvSpPr txBox="1">
            <a:spLocks noChangeArrowheads="1"/>
          </p:cNvSpPr>
          <p:nvPr/>
        </p:nvSpPr>
        <p:spPr bwMode="auto">
          <a:xfrm>
            <a:off x="86106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89</a:t>
            </a:r>
          </a:p>
        </p:txBody>
      </p:sp>
      <p:sp>
        <p:nvSpPr>
          <p:cNvPr id="74796" name="Oval 44"/>
          <p:cNvSpPr>
            <a:spLocks noChangeArrowheads="1"/>
          </p:cNvSpPr>
          <p:nvPr/>
        </p:nvSpPr>
        <p:spPr bwMode="auto">
          <a:xfrm>
            <a:off x="8610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797" name="Line 45"/>
          <p:cNvSpPr>
            <a:spLocks noChangeShapeType="1"/>
          </p:cNvSpPr>
          <p:nvPr/>
        </p:nvSpPr>
        <p:spPr bwMode="auto">
          <a:xfrm flipH="1">
            <a:off x="8686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8" name="Line 46"/>
          <p:cNvSpPr>
            <a:spLocks noChangeShapeType="1"/>
          </p:cNvSpPr>
          <p:nvPr/>
        </p:nvSpPr>
        <p:spPr bwMode="auto">
          <a:xfrm>
            <a:off x="9067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Line 47"/>
          <p:cNvSpPr>
            <a:spLocks noChangeShapeType="1"/>
          </p:cNvSpPr>
          <p:nvPr/>
        </p:nvSpPr>
        <p:spPr bwMode="auto">
          <a:xfrm>
            <a:off x="2209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0" name="Line 48"/>
          <p:cNvSpPr>
            <a:spLocks noChangeShapeType="1"/>
          </p:cNvSpPr>
          <p:nvPr/>
        </p:nvSpPr>
        <p:spPr bwMode="auto">
          <a:xfrm>
            <a:off x="304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1" name="Line 49"/>
          <p:cNvSpPr>
            <a:spLocks noChangeShapeType="1"/>
          </p:cNvSpPr>
          <p:nvPr/>
        </p:nvSpPr>
        <p:spPr bwMode="auto">
          <a:xfrm>
            <a:off x="434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2" name="Line 50"/>
          <p:cNvSpPr>
            <a:spLocks noChangeShapeType="1"/>
          </p:cNvSpPr>
          <p:nvPr/>
        </p:nvSpPr>
        <p:spPr bwMode="auto">
          <a:xfrm>
            <a:off x="6324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3" name="Line 51"/>
          <p:cNvSpPr>
            <a:spLocks noChangeShapeType="1"/>
          </p:cNvSpPr>
          <p:nvPr/>
        </p:nvSpPr>
        <p:spPr bwMode="auto">
          <a:xfrm>
            <a:off x="7620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4" name="Line 52"/>
          <p:cNvSpPr>
            <a:spLocks noChangeShapeType="1"/>
          </p:cNvSpPr>
          <p:nvPr/>
        </p:nvSpPr>
        <p:spPr bwMode="auto">
          <a:xfrm>
            <a:off x="8610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5" name="Line 53"/>
          <p:cNvSpPr>
            <a:spLocks noChangeShapeType="1"/>
          </p:cNvSpPr>
          <p:nvPr/>
        </p:nvSpPr>
        <p:spPr bwMode="auto">
          <a:xfrm flipV="1">
            <a:off x="5486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6" name="Line 54"/>
          <p:cNvSpPr>
            <a:spLocks noChangeShapeType="1"/>
          </p:cNvSpPr>
          <p:nvPr/>
        </p:nvSpPr>
        <p:spPr bwMode="auto">
          <a:xfrm flipV="1">
            <a:off x="3657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7" name="Line 55"/>
          <p:cNvSpPr>
            <a:spLocks noChangeShapeType="1"/>
          </p:cNvSpPr>
          <p:nvPr/>
        </p:nvSpPr>
        <p:spPr bwMode="auto">
          <a:xfrm flipV="1">
            <a:off x="4876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8" name="Line 56"/>
          <p:cNvSpPr>
            <a:spLocks noChangeShapeType="1"/>
          </p:cNvSpPr>
          <p:nvPr/>
        </p:nvSpPr>
        <p:spPr bwMode="auto">
          <a:xfrm flipV="1">
            <a:off x="685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9" name="Line 57"/>
          <p:cNvSpPr>
            <a:spLocks noChangeShapeType="1"/>
          </p:cNvSpPr>
          <p:nvPr/>
        </p:nvSpPr>
        <p:spPr bwMode="auto">
          <a:xfrm flipV="1">
            <a:off x="815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0" name="Line 58"/>
          <p:cNvSpPr>
            <a:spLocks noChangeShapeType="1"/>
          </p:cNvSpPr>
          <p:nvPr/>
        </p:nvSpPr>
        <p:spPr bwMode="auto">
          <a:xfrm flipV="1">
            <a:off x="9144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1" name="Oval 59"/>
          <p:cNvSpPr>
            <a:spLocks noChangeArrowheads="1"/>
          </p:cNvSpPr>
          <p:nvPr/>
        </p:nvSpPr>
        <p:spPr bwMode="auto">
          <a:xfrm>
            <a:off x="26670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74812" name="Text Box 61"/>
          <p:cNvSpPr txBox="1">
            <a:spLocks noChangeArrowheads="1"/>
          </p:cNvSpPr>
          <p:nvPr/>
        </p:nvSpPr>
        <p:spPr bwMode="auto">
          <a:xfrm>
            <a:off x="2667000" y="2057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kumimoji="0"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57</a:t>
            </a:r>
          </a:p>
        </p:txBody>
      </p:sp>
      <p:sp>
        <p:nvSpPr>
          <p:cNvPr id="74813" name="Line 62"/>
          <p:cNvSpPr>
            <a:spLocks noChangeShapeType="1"/>
          </p:cNvSpPr>
          <p:nvPr/>
        </p:nvSpPr>
        <p:spPr bwMode="auto">
          <a:xfrm flipH="1">
            <a:off x="2667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4" name="Line 63"/>
          <p:cNvSpPr>
            <a:spLocks noChangeShapeType="1"/>
          </p:cNvSpPr>
          <p:nvPr/>
        </p:nvSpPr>
        <p:spPr bwMode="auto">
          <a:xfrm>
            <a:off x="3048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5" name="Line 64"/>
          <p:cNvSpPr>
            <a:spLocks noChangeShapeType="1"/>
          </p:cNvSpPr>
          <p:nvPr/>
        </p:nvSpPr>
        <p:spPr bwMode="auto">
          <a:xfrm>
            <a:off x="2590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6" name="Line 65"/>
          <p:cNvSpPr>
            <a:spLocks noChangeShapeType="1"/>
          </p:cNvSpPr>
          <p:nvPr/>
        </p:nvSpPr>
        <p:spPr bwMode="auto">
          <a:xfrm flipV="1">
            <a:off x="31242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4930" name="Oval 66"/>
          <p:cNvSpPr>
            <a:spLocks noChangeArrowheads="1"/>
          </p:cNvSpPr>
          <p:nvPr/>
        </p:nvSpPr>
        <p:spPr bwMode="auto">
          <a:xfrm>
            <a:off x="5791200" y="1981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804931" name="Line 67"/>
          <p:cNvSpPr>
            <a:spLocks noChangeShapeType="1"/>
          </p:cNvSpPr>
          <p:nvPr/>
        </p:nvSpPr>
        <p:spPr bwMode="auto">
          <a:xfrm>
            <a:off x="6324600" y="25146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4932" name="Oval 68"/>
          <p:cNvSpPr>
            <a:spLocks noChangeArrowheads="1"/>
          </p:cNvSpPr>
          <p:nvPr/>
        </p:nvSpPr>
        <p:spPr bwMode="auto">
          <a:xfrm>
            <a:off x="7848600" y="2743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804933" name="Line 69"/>
          <p:cNvSpPr>
            <a:spLocks noChangeShapeType="1"/>
          </p:cNvSpPr>
          <p:nvPr/>
        </p:nvSpPr>
        <p:spPr bwMode="auto">
          <a:xfrm flipH="1">
            <a:off x="7467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4934" name="Oval 70"/>
          <p:cNvSpPr>
            <a:spLocks noChangeArrowheads="1"/>
          </p:cNvSpPr>
          <p:nvPr/>
        </p:nvSpPr>
        <p:spPr bwMode="auto">
          <a:xfrm>
            <a:off x="7010400" y="37338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804935" name="Line 71"/>
          <p:cNvSpPr>
            <a:spLocks noChangeShapeType="1"/>
          </p:cNvSpPr>
          <p:nvPr/>
        </p:nvSpPr>
        <p:spPr bwMode="auto">
          <a:xfrm>
            <a:off x="7543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4936" name="Oval 72"/>
          <p:cNvSpPr>
            <a:spLocks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7620000" y="5334000"/>
            <a:ext cx="228600" cy="457200"/>
            <a:chOff x="3840" y="3360"/>
            <a:chExt cx="144" cy="288"/>
          </a:xfrm>
        </p:grpSpPr>
        <p:sp>
          <p:nvSpPr>
            <p:cNvPr id="74832" name="Line 74"/>
            <p:cNvSpPr>
              <a:spLocks noChangeShapeType="1"/>
            </p:cNvSpPr>
            <p:nvPr/>
          </p:nvSpPr>
          <p:spPr bwMode="auto">
            <a:xfrm flipH="1">
              <a:off x="3888" y="336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3" name="Line 75"/>
            <p:cNvSpPr>
              <a:spLocks noChangeShapeType="1"/>
            </p:cNvSpPr>
            <p:nvPr/>
          </p:nvSpPr>
          <p:spPr bwMode="auto">
            <a:xfrm>
              <a:off x="3840" y="355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7162800" y="5562600"/>
            <a:ext cx="685800" cy="1066800"/>
            <a:chOff x="2544" y="3456"/>
            <a:chExt cx="432" cy="672"/>
          </a:xfrm>
        </p:grpSpPr>
        <p:sp>
          <p:nvSpPr>
            <p:cNvPr id="74826" name="Oval 77"/>
            <p:cNvSpPr>
              <a:spLocks noChangeArrowheads="1"/>
            </p:cNvSpPr>
            <p:nvPr/>
          </p:nvSpPr>
          <p:spPr bwMode="auto">
            <a:xfrm>
              <a:off x="2544" y="3456"/>
              <a:ext cx="384" cy="384"/>
            </a:xfrm>
            <a:prstGeom prst="ellipse">
              <a:avLst/>
            </a:prstGeom>
            <a:solidFill>
              <a:srgbClr val="CC0000"/>
            </a:solidFill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kumimoji="0" lang="ja-JP" altLang="en-US" sz="1800">
                <a:solidFill>
                  <a:srgbClr val="09040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827" name="Text Box 78"/>
            <p:cNvSpPr txBox="1">
              <a:spLocks noChangeArrowheads="1"/>
            </p:cNvSpPr>
            <p:nvPr/>
          </p:nvSpPr>
          <p:spPr bwMode="auto">
            <a:xfrm>
              <a:off x="2544" y="3504"/>
              <a:ext cx="384" cy="23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0" lang="en-AU" altLang="ja-JP" sz="1800">
                  <a:solidFill>
                    <a:srgbClr val="090409"/>
                  </a:solidFill>
                  <a:latin typeface="Arial" panose="020B0604020202020204" pitchFamily="34" charset="0"/>
                </a:rPr>
                <a:t>57</a:t>
              </a:r>
            </a:p>
          </p:txBody>
        </p:sp>
        <p:sp>
          <p:nvSpPr>
            <p:cNvPr id="74828" name="Line 79"/>
            <p:cNvSpPr>
              <a:spLocks noChangeShapeType="1"/>
            </p:cNvSpPr>
            <p:nvPr/>
          </p:nvSpPr>
          <p:spPr bwMode="auto">
            <a:xfrm flipH="1">
              <a:off x="259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29" name="Line 80"/>
            <p:cNvSpPr>
              <a:spLocks noChangeShapeType="1"/>
            </p:cNvSpPr>
            <p:nvPr/>
          </p:nvSpPr>
          <p:spPr bwMode="auto">
            <a:xfrm>
              <a:off x="283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0" name="Line 81"/>
            <p:cNvSpPr>
              <a:spLocks noChangeShapeType="1"/>
            </p:cNvSpPr>
            <p:nvPr/>
          </p:nvSpPr>
          <p:spPr bwMode="auto">
            <a:xfrm>
              <a:off x="2544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831" name="Line 82"/>
            <p:cNvSpPr>
              <a:spLocks noChangeShapeType="1"/>
            </p:cNvSpPr>
            <p:nvPr/>
          </p:nvSpPr>
          <p:spPr bwMode="auto">
            <a:xfrm flipV="1">
              <a:off x="2880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30" grpId="0" animBg="1"/>
      <p:bldP spid="804932" grpId="0" animBg="1"/>
      <p:bldP spid="804934" grpId="0" animBg="1"/>
      <p:bldP spid="8049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Search: Checklist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10591800" cy="4419600"/>
          </a:xfrm>
        </p:spPr>
        <p:txBody>
          <a:bodyPr/>
          <a:lstStyle/>
          <a:p>
            <a:pPr eaLnBrk="1" hangingPunct="1"/>
            <a:r>
              <a:rPr lang="en-AU" altLang="ja-JP" sz="2800"/>
              <a:t>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less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left sub-tree</a:t>
            </a:r>
            <a:r>
              <a:rPr lang="en-AU" altLang="ja-JP" sz="2800"/>
              <a:t>.</a:t>
            </a:r>
          </a:p>
          <a:p>
            <a:pPr eaLnBrk="1" hangingPunct="1"/>
            <a:r>
              <a:rPr lang="en-AU" altLang="ja-JP" sz="2800"/>
              <a:t>else, 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greater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right sub-tree</a:t>
            </a:r>
            <a:r>
              <a:rPr lang="en-AU" altLang="ja-JP" sz="2800">
                <a:solidFill>
                  <a:srgbClr val="FF66FF"/>
                </a:solidFill>
              </a:rPr>
              <a:t>.</a:t>
            </a:r>
            <a:endParaRPr lang="en-AU" altLang="ja-JP" sz="2800"/>
          </a:p>
          <a:p>
            <a:pPr eaLnBrk="1" hangingPunct="1"/>
            <a:r>
              <a:rPr lang="en-AU" altLang="ja-JP" sz="2800"/>
              <a:t>returns:</a:t>
            </a:r>
          </a:p>
          <a:p>
            <a:pPr lvl="1" eaLnBrk="1" hangingPunct="1"/>
            <a:r>
              <a:rPr lang="en-AU" altLang="ja-JP"/>
              <a:t>if found, </a:t>
            </a:r>
            <a:r>
              <a:rPr lang="en-AU" altLang="ja-JP">
                <a:solidFill>
                  <a:srgbClr val="FF0000"/>
                </a:solidFill>
              </a:rPr>
              <a:t>pointer</a:t>
            </a:r>
            <a:r>
              <a:rPr lang="en-AU" altLang="ja-JP"/>
              <a:t> to node containing target key.</a:t>
            </a:r>
          </a:p>
          <a:p>
            <a:pPr lvl="1" eaLnBrk="1" hangingPunct="1"/>
            <a:r>
              <a:rPr lang="en-AU" altLang="ja-JP"/>
              <a:t>otherwise,</a:t>
            </a:r>
            <a:r>
              <a:rPr lang="en-AU" altLang="ja-JP">
                <a:solidFill>
                  <a:srgbClr val="FF0000"/>
                </a:solidFill>
              </a:rPr>
              <a:t> NULL</a:t>
            </a:r>
            <a:r>
              <a:rPr lang="en-AU" altLang="ja-JP"/>
              <a:t> pointer.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657600" y="28194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791200" y="2057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848600" y="2819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5791200" y="1981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H="1">
            <a:off x="4191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Line 8"/>
          <p:cNvSpPr>
            <a:spLocks noChangeShapeType="1"/>
          </p:cNvSpPr>
          <p:nvPr/>
        </p:nvSpPr>
        <p:spPr bwMode="auto">
          <a:xfrm>
            <a:off x="6324600" y="25146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 flipH="1">
            <a:off x="3048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4191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0" name="Oval 12"/>
          <p:cNvSpPr>
            <a:spLocks noChangeArrowheads="1"/>
          </p:cNvSpPr>
          <p:nvPr/>
        </p:nvSpPr>
        <p:spPr bwMode="auto">
          <a:xfrm>
            <a:off x="7848600" y="2743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H="1">
            <a:off x="7467600" y="3276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838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2590800" y="37338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78864" name="Oval 16"/>
          <p:cNvSpPr>
            <a:spLocks noChangeArrowheads="1"/>
          </p:cNvSpPr>
          <p:nvPr/>
        </p:nvSpPr>
        <p:spPr bwMode="auto">
          <a:xfrm>
            <a:off x="2590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H="1">
            <a:off x="2286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3048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4724400" y="38100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78868" name="Oval 20"/>
          <p:cNvSpPr>
            <a:spLocks noChangeArrowheads="1"/>
          </p:cNvSpPr>
          <p:nvPr/>
        </p:nvSpPr>
        <p:spPr bwMode="auto">
          <a:xfrm>
            <a:off x="4724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 flipH="1">
            <a:off x="4572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5257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7010400" y="3810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78872" name="Oval 24"/>
          <p:cNvSpPr>
            <a:spLocks noChangeArrowheads="1"/>
          </p:cNvSpPr>
          <p:nvPr/>
        </p:nvSpPr>
        <p:spPr bwMode="auto">
          <a:xfrm>
            <a:off x="7010400" y="3733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73" name="Line 25"/>
          <p:cNvSpPr>
            <a:spLocks noChangeShapeType="1"/>
          </p:cNvSpPr>
          <p:nvPr/>
        </p:nvSpPr>
        <p:spPr bwMode="auto">
          <a:xfrm flipH="1">
            <a:off x="6629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Line 26"/>
          <p:cNvSpPr>
            <a:spLocks noChangeShapeType="1"/>
          </p:cNvSpPr>
          <p:nvPr/>
        </p:nvSpPr>
        <p:spPr bwMode="auto">
          <a:xfrm>
            <a:off x="7543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3124200" y="48006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78876" name="Oval 28"/>
          <p:cNvSpPr>
            <a:spLocks noChangeArrowheads="1"/>
          </p:cNvSpPr>
          <p:nvPr/>
        </p:nvSpPr>
        <p:spPr bwMode="auto">
          <a:xfrm>
            <a:off x="3124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 flipH="1">
            <a:off x="3124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581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4343400" y="48006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78880" name="Oval 32"/>
          <p:cNvSpPr>
            <a:spLocks noChangeArrowheads="1"/>
          </p:cNvSpPr>
          <p:nvPr/>
        </p:nvSpPr>
        <p:spPr bwMode="auto">
          <a:xfrm>
            <a:off x="4343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 flipH="1">
            <a:off x="4419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4800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3" name="Text Box 35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78884" name="Oval 36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 flipH="1">
            <a:off x="6400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6781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7620000" y="48006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78888" name="Oval 40"/>
          <p:cNvSpPr>
            <a:spLocks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 flipH="1">
            <a:off x="7696200" y="53340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8077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1" name="Text Box 43"/>
          <p:cNvSpPr txBox="1">
            <a:spLocks noChangeArrowheads="1"/>
          </p:cNvSpPr>
          <p:nvPr/>
        </p:nvSpPr>
        <p:spPr bwMode="auto">
          <a:xfrm>
            <a:off x="8610600" y="38100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78892" name="Oval 44"/>
          <p:cNvSpPr>
            <a:spLocks noChangeArrowheads="1"/>
          </p:cNvSpPr>
          <p:nvPr/>
        </p:nvSpPr>
        <p:spPr bwMode="auto">
          <a:xfrm>
            <a:off x="8610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893" name="Line 45"/>
          <p:cNvSpPr>
            <a:spLocks noChangeShapeType="1"/>
          </p:cNvSpPr>
          <p:nvPr/>
        </p:nvSpPr>
        <p:spPr bwMode="auto">
          <a:xfrm flipH="1">
            <a:off x="8686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4" name="Line 46"/>
          <p:cNvSpPr>
            <a:spLocks noChangeShapeType="1"/>
          </p:cNvSpPr>
          <p:nvPr/>
        </p:nvSpPr>
        <p:spPr bwMode="auto">
          <a:xfrm>
            <a:off x="9067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5" name="Line 47"/>
          <p:cNvSpPr>
            <a:spLocks noChangeShapeType="1"/>
          </p:cNvSpPr>
          <p:nvPr/>
        </p:nvSpPr>
        <p:spPr bwMode="auto">
          <a:xfrm>
            <a:off x="2209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6" name="Line 48"/>
          <p:cNvSpPr>
            <a:spLocks noChangeShapeType="1"/>
          </p:cNvSpPr>
          <p:nvPr/>
        </p:nvSpPr>
        <p:spPr bwMode="auto">
          <a:xfrm>
            <a:off x="304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7" name="Line 49"/>
          <p:cNvSpPr>
            <a:spLocks noChangeShapeType="1"/>
          </p:cNvSpPr>
          <p:nvPr/>
        </p:nvSpPr>
        <p:spPr bwMode="auto">
          <a:xfrm>
            <a:off x="434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8" name="Line 50"/>
          <p:cNvSpPr>
            <a:spLocks noChangeShapeType="1"/>
          </p:cNvSpPr>
          <p:nvPr/>
        </p:nvSpPr>
        <p:spPr bwMode="auto">
          <a:xfrm>
            <a:off x="6324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99" name="Line 51"/>
          <p:cNvSpPr>
            <a:spLocks noChangeShapeType="1"/>
          </p:cNvSpPr>
          <p:nvPr/>
        </p:nvSpPr>
        <p:spPr bwMode="auto">
          <a:xfrm>
            <a:off x="8610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0" name="Line 52"/>
          <p:cNvSpPr>
            <a:spLocks noChangeShapeType="1"/>
          </p:cNvSpPr>
          <p:nvPr/>
        </p:nvSpPr>
        <p:spPr bwMode="auto">
          <a:xfrm flipV="1">
            <a:off x="5486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 flipV="1">
            <a:off x="3657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2" name="Line 54"/>
          <p:cNvSpPr>
            <a:spLocks noChangeShapeType="1"/>
          </p:cNvSpPr>
          <p:nvPr/>
        </p:nvSpPr>
        <p:spPr bwMode="auto">
          <a:xfrm flipV="1">
            <a:off x="4876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3" name="Line 55"/>
          <p:cNvSpPr>
            <a:spLocks noChangeShapeType="1"/>
          </p:cNvSpPr>
          <p:nvPr/>
        </p:nvSpPr>
        <p:spPr bwMode="auto">
          <a:xfrm flipV="1">
            <a:off x="685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4" name="Line 56"/>
          <p:cNvSpPr>
            <a:spLocks noChangeShapeType="1"/>
          </p:cNvSpPr>
          <p:nvPr/>
        </p:nvSpPr>
        <p:spPr bwMode="auto">
          <a:xfrm flipV="1">
            <a:off x="815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5" name="Line 57"/>
          <p:cNvSpPr>
            <a:spLocks noChangeShapeType="1"/>
          </p:cNvSpPr>
          <p:nvPr/>
        </p:nvSpPr>
        <p:spPr bwMode="auto">
          <a:xfrm flipV="1">
            <a:off x="9144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06" name="Oval 58"/>
          <p:cNvSpPr>
            <a:spLocks noChangeArrowheads="1"/>
          </p:cNvSpPr>
          <p:nvPr/>
        </p:nvSpPr>
        <p:spPr bwMode="auto">
          <a:xfrm>
            <a:off x="3886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78907" name="Text Box 59"/>
          <p:cNvSpPr txBox="1">
            <a:spLocks noChangeArrowheads="1"/>
          </p:cNvSpPr>
          <p:nvPr/>
        </p:nvSpPr>
        <p:spPr bwMode="auto">
          <a:xfrm>
            <a:off x="1905000" y="1219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78908" name="Text Box 60"/>
          <p:cNvSpPr txBox="1">
            <a:spLocks noChangeArrowheads="1"/>
          </p:cNvSpPr>
          <p:nvPr/>
        </p:nvSpPr>
        <p:spPr bwMode="auto">
          <a:xfrm>
            <a:off x="3886200" y="1295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09021" name="Oval 61"/>
          <p:cNvSpPr>
            <a:spLocks noChangeArrowheads="1"/>
          </p:cNvSpPr>
          <p:nvPr/>
        </p:nvSpPr>
        <p:spPr bwMode="auto">
          <a:xfrm>
            <a:off x="5791200" y="1981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>
            <a:off x="6324600" y="25146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3" name="Oval 63"/>
          <p:cNvSpPr>
            <a:spLocks noChangeArrowheads="1"/>
          </p:cNvSpPr>
          <p:nvPr/>
        </p:nvSpPr>
        <p:spPr bwMode="auto">
          <a:xfrm>
            <a:off x="7848600" y="2743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>
            <a:off x="7467600" y="32766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5" name="Oval 65"/>
          <p:cNvSpPr>
            <a:spLocks noChangeArrowheads="1"/>
          </p:cNvSpPr>
          <p:nvPr/>
        </p:nvSpPr>
        <p:spPr bwMode="auto">
          <a:xfrm>
            <a:off x="7010400" y="3733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>
            <a:off x="7543800" y="42672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27" name="Oval 67"/>
          <p:cNvSpPr>
            <a:spLocks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916" name="Oval 68"/>
          <p:cNvSpPr>
            <a:spLocks noChangeArrowheads="1"/>
          </p:cNvSpPr>
          <p:nvPr/>
        </p:nvSpPr>
        <p:spPr bwMode="auto">
          <a:xfrm>
            <a:off x="7162800" y="5562600"/>
            <a:ext cx="609600" cy="609600"/>
          </a:xfrm>
          <a:prstGeom prst="ellips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78917" name="Text Box 69"/>
          <p:cNvSpPr txBox="1">
            <a:spLocks noChangeArrowheads="1"/>
          </p:cNvSpPr>
          <p:nvPr/>
        </p:nvSpPr>
        <p:spPr bwMode="auto">
          <a:xfrm>
            <a:off x="7162800" y="5638800"/>
            <a:ext cx="609600" cy="369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78918" name="Line 70"/>
          <p:cNvSpPr>
            <a:spLocks noChangeShapeType="1"/>
          </p:cNvSpPr>
          <p:nvPr/>
        </p:nvSpPr>
        <p:spPr bwMode="auto">
          <a:xfrm flipH="1">
            <a:off x="7239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19" name="Line 71"/>
          <p:cNvSpPr>
            <a:spLocks noChangeShapeType="1"/>
          </p:cNvSpPr>
          <p:nvPr/>
        </p:nvSpPr>
        <p:spPr bwMode="auto">
          <a:xfrm>
            <a:off x="7620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0" name="Line 72"/>
          <p:cNvSpPr>
            <a:spLocks noChangeShapeType="1"/>
          </p:cNvSpPr>
          <p:nvPr/>
        </p:nvSpPr>
        <p:spPr bwMode="auto">
          <a:xfrm>
            <a:off x="71628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921" name="Line 73"/>
          <p:cNvSpPr>
            <a:spLocks noChangeShapeType="1"/>
          </p:cNvSpPr>
          <p:nvPr/>
        </p:nvSpPr>
        <p:spPr bwMode="auto">
          <a:xfrm flipV="1">
            <a:off x="76962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034" name="AutoShape 74"/>
          <p:cNvSpPr>
            <a:spLocks noChangeArrowheads="1"/>
          </p:cNvSpPr>
          <p:nvPr/>
        </p:nvSpPr>
        <p:spPr bwMode="auto">
          <a:xfrm>
            <a:off x="8915400" y="5638800"/>
            <a:ext cx="1524000" cy="838200"/>
          </a:xfrm>
          <a:prstGeom prst="wedgeRectCallout">
            <a:avLst>
              <a:gd name="adj1" fmla="val -93125"/>
              <a:gd name="adj2" fmla="val -109468"/>
            </a:avLst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ja-JP" sz="2800" b="1" i="1">
                <a:solidFill>
                  <a:schemeClr val="bg1"/>
                </a:solidFill>
              </a:rPr>
              <a:t> found</a:t>
            </a:r>
          </a:p>
        </p:txBody>
      </p:sp>
      <p:sp>
        <p:nvSpPr>
          <p:cNvPr id="78923" name="Text Box 75"/>
          <p:cNvSpPr txBox="1">
            <a:spLocks noChangeArrowheads="1"/>
          </p:cNvSpPr>
          <p:nvPr/>
        </p:nvSpPr>
        <p:spPr bwMode="auto">
          <a:xfrm>
            <a:off x="10306050" y="6553200"/>
            <a:ext cx="3841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DB8809-7329-4277-B1BE-2EC64BF0343E}" type="slidenum">
              <a:rPr lang="en-US" altLang="ja-JP" sz="1400">
                <a:solidFill>
                  <a:schemeClr val="tx2"/>
                </a:solidFill>
              </a:rPr>
              <a:pPr/>
              <a:t>16</a:t>
            </a:fld>
            <a:endParaRPr lang="en-US" altLang="ja-JP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1" grpId="0" animBg="1"/>
      <p:bldP spid="809023" grpId="0" animBg="1"/>
      <p:bldP spid="809025" grpId="0" animBg="1"/>
      <p:bldP spid="809027" grpId="0" animBg="1"/>
      <p:bldP spid="80903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657600" y="26670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5791200" y="1905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7848600" y="2667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0902" name="Oval 6"/>
          <p:cNvSpPr>
            <a:spLocks noChangeArrowheads="1"/>
          </p:cNvSpPr>
          <p:nvPr/>
        </p:nvSpPr>
        <p:spPr bwMode="auto">
          <a:xfrm>
            <a:off x="5791200" y="1828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H="1">
            <a:off x="4191000" y="2362200"/>
            <a:ext cx="1676400" cy="3048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>
            <a:off x="6324600" y="23622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3657600" y="25908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H="1">
            <a:off x="3048000" y="3124200"/>
            <a:ext cx="6858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4191000" y="3124200"/>
            <a:ext cx="609600" cy="533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08" name="Oval 12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H="1">
            <a:off x="7467600" y="31242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8382000" y="31242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2590800" y="35814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34160" name="Oval 16"/>
          <p:cNvSpPr>
            <a:spLocks noChangeArrowheads="1"/>
          </p:cNvSpPr>
          <p:nvPr/>
        </p:nvSpPr>
        <p:spPr bwMode="auto">
          <a:xfrm>
            <a:off x="2590800" y="35052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2286000" y="40386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30480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4724400" y="36576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47244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65" name="Line 21"/>
          <p:cNvSpPr>
            <a:spLocks noChangeShapeType="1"/>
          </p:cNvSpPr>
          <p:nvPr/>
        </p:nvSpPr>
        <p:spPr bwMode="auto">
          <a:xfrm flipH="1">
            <a:off x="4572000" y="4114800"/>
            <a:ext cx="2286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52578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19" name="Text Box 23"/>
          <p:cNvSpPr txBox="1">
            <a:spLocks noChangeArrowheads="1"/>
          </p:cNvSpPr>
          <p:nvPr/>
        </p:nvSpPr>
        <p:spPr bwMode="auto">
          <a:xfrm>
            <a:off x="7010400" y="36576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0920" name="Oval 24"/>
          <p:cNvSpPr>
            <a:spLocks noChangeArrowheads="1"/>
          </p:cNvSpPr>
          <p:nvPr/>
        </p:nvSpPr>
        <p:spPr bwMode="auto">
          <a:xfrm>
            <a:off x="7010400" y="3581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 flipH="1">
            <a:off x="6629400" y="4114800"/>
            <a:ext cx="4572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22" name="Line 26"/>
          <p:cNvSpPr>
            <a:spLocks noChangeShapeType="1"/>
          </p:cNvSpPr>
          <p:nvPr/>
        </p:nvSpPr>
        <p:spPr bwMode="auto">
          <a:xfrm>
            <a:off x="7543800" y="4114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3124200" y="46482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31242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 flipH="1">
            <a:off x="31242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35814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4343400" y="46482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34176" name="Oval 32"/>
          <p:cNvSpPr>
            <a:spLocks noChangeArrowheads="1"/>
          </p:cNvSpPr>
          <p:nvPr/>
        </p:nvSpPr>
        <p:spPr bwMode="auto">
          <a:xfrm>
            <a:off x="43434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4419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4800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6324600" y="46482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34180" name="Oval 36"/>
          <p:cNvSpPr>
            <a:spLocks noChangeArrowheads="1"/>
          </p:cNvSpPr>
          <p:nvPr/>
        </p:nvSpPr>
        <p:spPr bwMode="auto">
          <a:xfrm>
            <a:off x="63246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81" name="Line 37"/>
          <p:cNvSpPr>
            <a:spLocks noChangeShapeType="1"/>
          </p:cNvSpPr>
          <p:nvPr/>
        </p:nvSpPr>
        <p:spPr bwMode="auto">
          <a:xfrm flipH="1">
            <a:off x="6400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82" name="Line 38"/>
          <p:cNvSpPr>
            <a:spLocks noChangeShapeType="1"/>
          </p:cNvSpPr>
          <p:nvPr/>
        </p:nvSpPr>
        <p:spPr bwMode="auto">
          <a:xfrm>
            <a:off x="6781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35" name="Text Box 39"/>
          <p:cNvSpPr txBox="1">
            <a:spLocks noChangeArrowheads="1"/>
          </p:cNvSpPr>
          <p:nvPr/>
        </p:nvSpPr>
        <p:spPr bwMode="auto">
          <a:xfrm>
            <a:off x="7620000" y="4648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0936" name="Oval 40"/>
          <p:cNvSpPr>
            <a:spLocks noChangeArrowheads="1"/>
          </p:cNvSpPr>
          <p:nvPr/>
        </p:nvSpPr>
        <p:spPr bwMode="auto">
          <a:xfrm>
            <a:off x="7620000" y="4572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H="1">
            <a:off x="7696200" y="51816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38" name="Line 42"/>
          <p:cNvSpPr>
            <a:spLocks noChangeShapeType="1"/>
          </p:cNvSpPr>
          <p:nvPr/>
        </p:nvSpPr>
        <p:spPr bwMode="auto">
          <a:xfrm>
            <a:off x="8077200" y="51816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8610600" y="36576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34188" name="Oval 44"/>
          <p:cNvSpPr>
            <a:spLocks noChangeArrowheads="1"/>
          </p:cNvSpPr>
          <p:nvPr/>
        </p:nvSpPr>
        <p:spPr bwMode="auto">
          <a:xfrm>
            <a:off x="86106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189" name="Line 45"/>
          <p:cNvSpPr>
            <a:spLocks noChangeShapeType="1"/>
          </p:cNvSpPr>
          <p:nvPr/>
        </p:nvSpPr>
        <p:spPr bwMode="auto">
          <a:xfrm flipH="1">
            <a:off x="8686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0" name="Line 46"/>
          <p:cNvSpPr>
            <a:spLocks noChangeShapeType="1"/>
          </p:cNvSpPr>
          <p:nvPr/>
        </p:nvSpPr>
        <p:spPr bwMode="auto">
          <a:xfrm>
            <a:off x="9067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>
            <a:off x="2209800" y="44196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3048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3" name="Line 49"/>
          <p:cNvSpPr>
            <a:spLocks noChangeShapeType="1"/>
          </p:cNvSpPr>
          <p:nvPr/>
        </p:nvSpPr>
        <p:spPr bwMode="auto">
          <a:xfrm>
            <a:off x="43434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4" name="Line 50"/>
          <p:cNvSpPr>
            <a:spLocks noChangeShapeType="1"/>
          </p:cNvSpPr>
          <p:nvPr/>
        </p:nvSpPr>
        <p:spPr bwMode="auto">
          <a:xfrm>
            <a:off x="6324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>
            <a:off x="86106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 flipV="1">
            <a:off x="54864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3657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8" name="Line 54"/>
          <p:cNvSpPr>
            <a:spLocks noChangeShapeType="1"/>
          </p:cNvSpPr>
          <p:nvPr/>
        </p:nvSpPr>
        <p:spPr bwMode="auto">
          <a:xfrm flipV="1">
            <a:off x="48768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V="1">
            <a:off x="6858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52" name="Line 56"/>
          <p:cNvSpPr>
            <a:spLocks noChangeShapeType="1"/>
          </p:cNvSpPr>
          <p:nvPr/>
        </p:nvSpPr>
        <p:spPr bwMode="auto">
          <a:xfrm flipV="1">
            <a:off x="8153400" y="5486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Line 57"/>
          <p:cNvSpPr>
            <a:spLocks noChangeShapeType="1"/>
          </p:cNvSpPr>
          <p:nvPr/>
        </p:nvSpPr>
        <p:spPr bwMode="auto">
          <a:xfrm flipV="1">
            <a:off x="91440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954" name="Oval 58"/>
          <p:cNvSpPr>
            <a:spLocks noChangeArrowheads="1"/>
          </p:cNvSpPr>
          <p:nvPr/>
        </p:nvSpPr>
        <p:spPr bwMode="auto">
          <a:xfrm>
            <a:off x="3886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1905000" y="1219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80956" name="Text Box 60"/>
          <p:cNvSpPr txBox="1">
            <a:spLocks noChangeArrowheads="1"/>
          </p:cNvSpPr>
          <p:nvPr/>
        </p:nvSpPr>
        <p:spPr bwMode="auto">
          <a:xfrm>
            <a:off x="3886200" y="1295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811069" name="Oval 61"/>
          <p:cNvSpPr>
            <a:spLocks noChangeArrowheads="1"/>
          </p:cNvSpPr>
          <p:nvPr/>
        </p:nvSpPr>
        <p:spPr bwMode="auto">
          <a:xfrm>
            <a:off x="5791200" y="1828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811070" name="Line 62"/>
          <p:cNvSpPr>
            <a:spLocks noChangeShapeType="1"/>
          </p:cNvSpPr>
          <p:nvPr/>
        </p:nvSpPr>
        <p:spPr bwMode="auto">
          <a:xfrm>
            <a:off x="6324600" y="23622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071" name="Oval 63"/>
          <p:cNvSpPr>
            <a:spLocks noChangeArrowheads="1"/>
          </p:cNvSpPr>
          <p:nvPr/>
        </p:nvSpPr>
        <p:spPr bwMode="auto">
          <a:xfrm>
            <a:off x="7848600" y="2590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2" name="Line 64"/>
          <p:cNvSpPr>
            <a:spLocks noChangeShapeType="1"/>
          </p:cNvSpPr>
          <p:nvPr/>
        </p:nvSpPr>
        <p:spPr bwMode="auto">
          <a:xfrm flipH="1">
            <a:off x="7467600" y="31242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073" name="Oval 65"/>
          <p:cNvSpPr>
            <a:spLocks noChangeArrowheads="1"/>
          </p:cNvSpPr>
          <p:nvPr/>
        </p:nvSpPr>
        <p:spPr bwMode="auto">
          <a:xfrm>
            <a:off x="7010400" y="3581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4" name="Line 66"/>
          <p:cNvSpPr>
            <a:spLocks noChangeShapeType="1"/>
          </p:cNvSpPr>
          <p:nvPr/>
        </p:nvSpPr>
        <p:spPr bwMode="auto">
          <a:xfrm>
            <a:off x="7543800" y="41148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1075" name="Oval 67"/>
          <p:cNvSpPr>
            <a:spLocks noChangeArrowheads="1"/>
          </p:cNvSpPr>
          <p:nvPr/>
        </p:nvSpPr>
        <p:spPr bwMode="auto">
          <a:xfrm>
            <a:off x="7620000" y="45720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2" name="Oval 68"/>
          <p:cNvSpPr>
            <a:spLocks noChangeArrowheads="1"/>
          </p:cNvSpPr>
          <p:nvPr/>
        </p:nvSpPr>
        <p:spPr bwMode="auto">
          <a:xfrm>
            <a:off x="7162800" y="5410200"/>
            <a:ext cx="609600" cy="6096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7162800" y="5486400"/>
            <a:ext cx="609600" cy="369888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 flipH="1">
            <a:off x="7239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>
            <a:off x="7620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>
            <a:off x="71628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7" name="Line 73"/>
          <p:cNvSpPr>
            <a:spLocks noChangeShapeType="1"/>
          </p:cNvSpPr>
          <p:nvPr/>
        </p:nvSpPr>
        <p:spPr bwMode="auto">
          <a:xfrm flipV="1">
            <a:off x="76962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1082" name="AutoShape 74"/>
          <p:cNvSpPr>
            <a:spLocks noChangeArrowheads="1"/>
          </p:cNvSpPr>
          <p:nvPr/>
        </p:nvSpPr>
        <p:spPr bwMode="auto">
          <a:xfrm>
            <a:off x="8915400" y="5486400"/>
            <a:ext cx="1524000" cy="838200"/>
          </a:xfrm>
          <a:prstGeom prst="wedgeRectCallout">
            <a:avLst>
              <a:gd name="adj1" fmla="val -87917"/>
              <a:gd name="adj2" fmla="val -33713"/>
            </a:avLst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ja-JP" sz="2800" b="1" i="1">
                <a:solidFill>
                  <a:srgbClr val="090409"/>
                </a:solidFill>
              </a:rPr>
              <a:t> failed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8077200" y="5181600"/>
            <a:ext cx="228600" cy="457200"/>
            <a:chOff x="4224" y="3456"/>
            <a:chExt cx="144" cy="288"/>
          </a:xfrm>
        </p:grpSpPr>
        <p:sp>
          <p:nvSpPr>
            <p:cNvPr id="80972" name="Line 76"/>
            <p:cNvSpPr>
              <a:spLocks noChangeShapeType="1"/>
            </p:cNvSpPr>
            <p:nvPr/>
          </p:nvSpPr>
          <p:spPr bwMode="auto">
            <a:xfrm>
              <a:off x="4224" y="3456"/>
              <a:ext cx="9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73" name="Line 77"/>
            <p:cNvSpPr>
              <a:spLocks noChangeShapeType="1"/>
            </p:cNvSpPr>
            <p:nvPr/>
          </p:nvSpPr>
          <p:spPr bwMode="auto">
            <a:xfrm flipV="1">
              <a:off x="4272" y="3648"/>
              <a:ext cx="96" cy="9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69" grpId="0" animBg="1"/>
      <p:bldP spid="811071" grpId="0" animBg="1"/>
      <p:bldP spid="811073" grpId="0" animBg="1"/>
      <p:bldP spid="811075" grpId="0" animBg="1"/>
      <p:bldP spid="81108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79613" y="76200"/>
            <a:ext cx="8226425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Deleting a node in BST</a:t>
            </a:r>
          </a:p>
        </p:txBody>
      </p:sp>
      <p:sp>
        <p:nvSpPr>
          <p:cNvPr id="84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20725" y="1295400"/>
            <a:ext cx="10744200" cy="5105400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As is common with many data structures, the hardest operation is deletion.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Once we have found the node to be deleted, we need to consider several possibilities.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is a </a:t>
            </a:r>
            <a:r>
              <a:rPr lang="en-US" altLang="ja-JP" sz="2400" i="1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leaf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it can be deleted immediately.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has one child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the node can be deleted after its parent adjusts a pointer to bypass the node and connect to in-order successor (child).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The complicated case is when the node to be deleted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has both left and right subtrees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. The strategy is to replace the data of this node with the smallest data of the right subtree and recursively delete that node</a:t>
            </a: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889625" y="289242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28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BST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184275"/>
            <a:ext cx="11976100" cy="5172075"/>
          </a:xfrm>
        </p:spPr>
        <p:txBody>
          <a:bodyPr/>
          <a:lstStyle/>
          <a:p>
            <a:r>
              <a:rPr altLang="en-US"/>
              <a:t>Delete 47 (leaf node);</a:t>
            </a:r>
          </a:p>
          <a:p>
            <a:r>
              <a:rPr altLang="en-US"/>
              <a:t>Delete 40 (have only one child);</a:t>
            </a:r>
          </a:p>
          <a:p>
            <a:r>
              <a:rPr altLang="en-US"/>
              <a:t>Delete 64 and 31 (have both child).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CSC 2015: Data Structures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fld id="{E51B8EBB-8845-4F0E-8D7D-528305D5DBF9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8405813" y="96520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6775450" y="1909763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10271125" y="18891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64</a:t>
            </a:r>
          </a:p>
        </p:txBody>
      </p:sp>
      <p:sp>
        <p:nvSpPr>
          <p:cNvPr id="11" name="Oval 10"/>
          <p:cNvSpPr/>
          <p:nvPr/>
        </p:nvSpPr>
        <p:spPr>
          <a:xfrm>
            <a:off x="7500938" y="29749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11169650" y="290036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92417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7192963" y="389255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</a:p>
        </p:txBody>
      </p:sp>
      <p:sp>
        <p:nvSpPr>
          <p:cNvPr id="15" name="Oval 14"/>
          <p:cNvSpPr/>
          <p:nvPr/>
        </p:nvSpPr>
        <p:spPr>
          <a:xfrm>
            <a:off x="6384925" y="388937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16" name="Oval 15"/>
          <p:cNvSpPr/>
          <p:nvPr/>
        </p:nvSpPr>
        <p:spPr>
          <a:xfrm>
            <a:off x="8667750" y="391953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7118350" y="1473200"/>
            <a:ext cx="1387475" cy="43656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7535863" y="3568700"/>
            <a:ext cx="307975" cy="3238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8990013" y="1473200"/>
            <a:ext cx="1624012" cy="4159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6232525" y="2505075"/>
            <a:ext cx="885825" cy="3873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7118350" y="2505075"/>
            <a:ext cx="725488" cy="4699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6232525" y="3487738"/>
            <a:ext cx="495300" cy="4016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9639300" y="2482850"/>
            <a:ext cx="974725" cy="4413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10614025" y="2482850"/>
            <a:ext cx="898525" cy="41751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9010650" y="3519488"/>
            <a:ext cx="628650" cy="4000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45688" y="391795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9639300" y="3519488"/>
            <a:ext cx="649288" cy="39846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819900" y="481647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</a:t>
            </a:r>
          </a:p>
        </p:txBody>
      </p:sp>
      <p:cxnSp>
        <p:nvCxnSpPr>
          <p:cNvPr id="36" name="Straight Arrow Connector 35"/>
          <p:cNvCxnSpPr>
            <a:stCxn id="14" idx="4"/>
            <a:endCxn id="35" idx="0"/>
          </p:cNvCxnSpPr>
          <p:nvPr/>
        </p:nvCxnSpPr>
        <p:spPr>
          <a:xfrm flipH="1">
            <a:off x="7162800" y="4487863"/>
            <a:ext cx="373063" cy="3286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26300" y="57626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33</a:t>
            </a:r>
          </a:p>
        </p:txBody>
      </p:sp>
      <p:cxnSp>
        <p:nvCxnSpPr>
          <p:cNvPr id="38" name="Straight Arrow Connector 37"/>
          <p:cNvCxnSpPr>
            <a:stCxn id="35" idx="4"/>
            <a:endCxn id="37" idx="0"/>
          </p:cNvCxnSpPr>
          <p:nvPr/>
        </p:nvCxnSpPr>
        <p:spPr>
          <a:xfrm>
            <a:off x="7162800" y="5411788"/>
            <a:ext cx="406400" cy="3508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4" idx="0"/>
          </p:cNvCxnSpPr>
          <p:nvPr/>
        </p:nvCxnSpPr>
        <p:spPr>
          <a:xfrm>
            <a:off x="7118350" y="2505075"/>
            <a:ext cx="417513" cy="1387475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267950" y="189071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59</a:t>
            </a:r>
          </a:p>
        </p:txBody>
      </p:sp>
      <p:sp>
        <p:nvSpPr>
          <p:cNvPr id="44" name="Oval 43"/>
          <p:cNvSpPr/>
          <p:nvPr/>
        </p:nvSpPr>
        <p:spPr>
          <a:xfrm>
            <a:off x="6775450" y="19081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</a:t>
            </a:r>
          </a:p>
        </p:txBody>
      </p:sp>
      <p:cxnSp>
        <p:nvCxnSpPr>
          <p:cNvPr id="46" name="Straight Connector 45"/>
          <p:cNvCxnSpPr>
            <a:stCxn id="14" idx="4"/>
            <a:endCxn id="37" idx="0"/>
          </p:cNvCxnSpPr>
          <p:nvPr/>
        </p:nvCxnSpPr>
        <p:spPr>
          <a:xfrm>
            <a:off x="7535863" y="4487863"/>
            <a:ext cx="33337" cy="1274762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37500" y="4632325"/>
            <a:ext cx="25034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Leaf Node: Just Delete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80538" y="4627563"/>
            <a:ext cx="2501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Leaf Node: Just Delete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2850" y="1984375"/>
            <a:ext cx="232410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Node with one child: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connect the parent to the child and Delete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4688" y="4816475"/>
            <a:ext cx="34671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Node with one child: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 connect the parent to the child and Delete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813" y="3244850"/>
            <a:ext cx="5097462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t>Node with two children : 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Times New Roman" charset="0"/>
              </a:rPr>
              <a:t>The strategy is to replace the data of this node with the smallest data of the right subtree / largest data of left subtree and recursively delete that node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Times New Roman" charset="0"/>
              </a:rPr>
              <a:t>.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495800" y="152400"/>
            <a:ext cx="73596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Node with two children :</a:t>
            </a:r>
            <a:r>
              <a:rPr kumimoji="0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The strategy is to replace the data of this node with the smallest data of the right subtree / largest data of left subtree and recursively delete that node</a:t>
            </a:r>
            <a:r>
              <a:rPr kumimoji="0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62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6" grpId="0" animBg="1"/>
      <p:bldP spid="35" grpId="0" animBg="1"/>
      <p:bldP spid="43" grpId="0" animBg="1"/>
      <p:bldP spid="44" grpId="0" animBg="1"/>
      <p:bldP spid="28" grpId="0"/>
      <p:bldP spid="28" grpId="1"/>
      <p:bldP spid="39" grpId="0"/>
      <p:bldP spid="39" grpId="1"/>
      <p:bldP spid="40" grpId="0"/>
      <p:bldP spid="40" grpId="1"/>
      <p:bldP spid="41" grpId="0"/>
      <p:bldP spid="41" grpId="1"/>
      <p:bldP spid="45" grpId="0"/>
      <p:bldP spid="45" grpId="1"/>
      <p:bldP spid="47" grpId="0"/>
      <p:bldP spid="4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u="sng">
                <a:ea typeface="ヒラギノ明朝 Pro W3" charset="-128"/>
              </a:rPr>
              <a:t>Binary Search Tree(BST)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>
                <a:ea typeface="ヒラギノ明朝 Pro W3" charset="-128"/>
              </a:rPr>
              <a:t>Is also a Binary Tree such that:</a:t>
            </a:r>
          </a:p>
          <a:p>
            <a:pPr eaLnBrk="1" hangingPunct="1"/>
            <a:r>
              <a:rPr lang="en-US" altLang="ja-JP">
                <a:ea typeface="ヒラギノ明朝 Pro W3" charset="-128"/>
              </a:rPr>
              <a:t>Every node entry has a </a:t>
            </a:r>
            <a:r>
              <a:rPr lang="en-US" altLang="ja-JP">
                <a:solidFill>
                  <a:srgbClr val="FF0000"/>
                </a:solidFill>
                <a:ea typeface="ヒラギノ明朝 Pro W3" charset="-128"/>
              </a:rPr>
              <a:t>unique</a:t>
            </a:r>
            <a:r>
              <a:rPr lang="en-US" altLang="ja-JP">
                <a:ea typeface="ヒラギノ明朝 Pro W3" charset="-128"/>
              </a:rPr>
              <a:t> key </a:t>
            </a:r>
            <a:r>
              <a:rPr lang="en-US" altLang="ja-JP">
                <a:solidFill>
                  <a:srgbClr val="0000FF"/>
                </a:solidFill>
                <a:ea typeface="ヒラギノ明朝 Pro W3" charset="-128"/>
              </a:rPr>
              <a:t>(i.e. no duplication item).</a:t>
            </a:r>
          </a:p>
          <a:p>
            <a:pPr eaLnBrk="1" hangingPunct="1"/>
            <a:r>
              <a:rPr lang="en-US" altLang="ja-JP">
                <a:ea typeface="ヒラギノ明朝 Pro W3" charset="-128"/>
              </a:rPr>
              <a:t>All the keys in the </a:t>
            </a:r>
            <a:r>
              <a:rPr lang="en-US" altLang="ja-JP">
                <a:solidFill>
                  <a:srgbClr val="FF0000"/>
                </a:solidFill>
                <a:ea typeface="ヒラギノ明朝 Pro W3" charset="-128"/>
              </a:rPr>
              <a:t>left subtree </a:t>
            </a:r>
            <a:r>
              <a:rPr lang="en-US" altLang="ja-JP">
                <a:ea typeface="ヒラギノ明朝 Pro W3" charset="-128"/>
              </a:rPr>
              <a:t>of a node are </a:t>
            </a:r>
            <a:r>
              <a:rPr lang="en-US" altLang="ja-JP">
                <a:solidFill>
                  <a:srgbClr val="FF0000"/>
                </a:solidFill>
                <a:ea typeface="ヒラギノ明朝 Pro W3" charset="-128"/>
              </a:rPr>
              <a:t>less</a:t>
            </a:r>
            <a:r>
              <a:rPr lang="en-US" altLang="ja-JP">
                <a:ea typeface="ヒラギノ明朝 Pro W3" charset="-128"/>
              </a:rPr>
              <a:t> than the key of the node.</a:t>
            </a:r>
          </a:p>
          <a:p>
            <a:pPr eaLnBrk="1" hangingPunct="1"/>
            <a:r>
              <a:rPr lang="en-US" altLang="ja-JP">
                <a:solidFill>
                  <a:srgbClr val="FF0000"/>
                </a:solidFill>
                <a:ea typeface="ヒラギノ明朝 Pro W3" charset="-128"/>
              </a:rPr>
              <a:t>All </a:t>
            </a:r>
            <a:r>
              <a:rPr lang="en-US" altLang="ja-JP">
                <a:ea typeface="ヒラギノ明朝 Pro W3" charset="-128"/>
              </a:rPr>
              <a:t>the keys in the </a:t>
            </a:r>
            <a:r>
              <a:rPr lang="en-US" altLang="ja-JP">
                <a:solidFill>
                  <a:srgbClr val="FF0000"/>
                </a:solidFill>
                <a:ea typeface="ヒラギノ明朝 Pro W3" charset="-128"/>
              </a:rPr>
              <a:t>right subtree </a:t>
            </a:r>
            <a:r>
              <a:rPr lang="en-US" altLang="ja-JP">
                <a:ea typeface="ヒラギノ明朝 Pro W3" charset="-128"/>
              </a:rPr>
              <a:t>of a node are </a:t>
            </a:r>
            <a:r>
              <a:rPr lang="en-US" altLang="ja-JP">
                <a:solidFill>
                  <a:srgbClr val="FF0000"/>
                </a:solidFill>
                <a:ea typeface="ヒラギノ明朝 Pro W3" charset="-128"/>
              </a:rPr>
              <a:t>greater</a:t>
            </a:r>
            <a:r>
              <a:rPr lang="en-US" altLang="ja-JP">
                <a:ea typeface="ヒラギノ明朝 Pro W3" charset="-128"/>
              </a:rPr>
              <a:t> than the key of the node.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F0E630-C629-4641-9CF8-57D443CAE17D}" type="datetime1">
              <a:rPr lang="en-US" altLang="ja-JP" smtClean="0"/>
              <a:pPr/>
              <a:t>3/27/2019</a:t>
            </a:fld>
            <a:endParaRPr lang="en-US" altLang="ja-JP"/>
          </a:p>
        </p:txBody>
      </p:sp>
      <p:sp>
        <p:nvSpPr>
          <p:cNvPr id="84995" name="フッター プレースホルダー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>
                <a:latin typeface="Times New Roman" panose="02020603050405020304" pitchFamily="18" charset="0"/>
              </a:rPr>
              <a:t>Zahiduddin Ahmed</a:t>
            </a:r>
            <a:endParaRPr lang="ja-JP" altLang="en-US">
              <a:latin typeface="Times New Roman" panose="02020603050405020304" pitchFamily="18" charset="0"/>
            </a:endParaRPr>
          </a:p>
        </p:txBody>
      </p:sp>
      <p:sp>
        <p:nvSpPr>
          <p:cNvPr id="84996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E1A565-891E-4C70-A524-D86868E10CE4}" type="slidenum">
              <a:rPr lang="en-US" altLang="ja-JP" smtClean="0"/>
              <a:pPr/>
              <a:t>20</a:t>
            </a:fld>
            <a:endParaRPr lang="en-US" altLang="ja-JP"/>
          </a:p>
        </p:txBody>
      </p:sp>
      <p:sp>
        <p:nvSpPr>
          <p:cNvPr id="84997" name="Text Box 3"/>
          <p:cNvSpPr txBox="1">
            <a:spLocks noChangeArrowheads="1"/>
          </p:cNvSpPr>
          <p:nvPr/>
        </p:nvSpPr>
        <p:spPr bwMode="auto">
          <a:xfrm>
            <a:off x="3657600" y="1905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84998" name="Text Box 4"/>
          <p:cNvSpPr txBox="1">
            <a:spLocks noChangeArrowheads="1"/>
          </p:cNvSpPr>
          <p:nvPr/>
        </p:nvSpPr>
        <p:spPr bwMode="auto">
          <a:xfrm>
            <a:off x="5791200" y="1143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84999" name="Text Box 5"/>
          <p:cNvSpPr txBox="1">
            <a:spLocks noChangeArrowheads="1"/>
          </p:cNvSpPr>
          <p:nvPr/>
        </p:nvSpPr>
        <p:spPr bwMode="auto">
          <a:xfrm>
            <a:off x="7848600" y="1905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5000" name="Oval 6"/>
          <p:cNvSpPr>
            <a:spLocks noChangeArrowheads="1"/>
          </p:cNvSpPr>
          <p:nvPr/>
        </p:nvSpPr>
        <p:spPr bwMode="auto">
          <a:xfrm>
            <a:off x="5791200" y="1066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01" name="Line 7"/>
          <p:cNvSpPr>
            <a:spLocks noChangeShapeType="1"/>
          </p:cNvSpPr>
          <p:nvPr/>
        </p:nvSpPr>
        <p:spPr bwMode="auto">
          <a:xfrm flipH="1">
            <a:off x="4191000" y="16002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2" name="Line 8"/>
          <p:cNvSpPr>
            <a:spLocks noChangeShapeType="1"/>
          </p:cNvSpPr>
          <p:nvPr/>
        </p:nvSpPr>
        <p:spPr bwMode="auto">
          <a:xfrm>
            <a:off x="6324600" y="16002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Oval 9"/>
          <p:cNvSpPr>
            <a:spLocks noChangeArrowheads="1"/>
          </p:cNvSpPr>
          <p:nvPr/>
        </p:nvSpPr>
        <p:spPr bwMode="auto">
          <a:xfrm>
            <a:off x="3657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04" name="Line 10"/>
          <p:cNvSpPr>
            <a:spLocks noChangeShapeType="1"/>
          </p:cNvSpPr>
          <p:nvPr/>
        </p:nvSpPr>
        <p:spPr bwMode="auto">
          <a:xfrm flipH="1">
            <a:off x="3048000" y="23622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Line 11"/>
          <p:cNvSpPr>
            <a:spLocks noChangeShapeType="1"/>
          </p:cNvSpPr>
          <p:nvPr/>
        </p:nvSpPr>
        <p:spPr bwMode="auto">
          <a:xfrm>
            <a:off x="4191000" y="23622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6" name="Oval 12"/>
          <p:cNvSpPr>
            <a:spLocks noChangeArrowheads="1"/>
          </p:cNvSpPr>
          <p:nvPr/>
        </p:nvSpPr>
        <p:spPr bwMode="auto">
          <a:xfrm>
            <a:off x="7848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07" name="Line 13"/>
          <p:cNvSpPr>
            <a:spLocks noChangeShapeType="1"/>
          </p:cNvSpPr>
          <p:nvPr/>
        </p:nvSpPr>
        <p:spPr bwMode="auto">
          <a:xfrm flipH="1">
            <a:off x="7467600" y="2362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8" name="Line 14"/>
          <p:cNvSpPr>
            <a:spLocks noChangeShapeType="1"/>
          </p:cNvSpPr>
          <p:nvPr/>
        </p:nvSpPr>
        <p:spPr bwMode="auto">
          <a:xfrm>
            <a:off x="8382000" y="2362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Text Box 15"/>
          <p:cNvSpPr txBox="1">
            <a:spLocks noChangeArrowheads="1"/>
          </p:cNvSpPr>
          <p:nvPr/>
        </p:nvSpPr>
        <p:spPr bwMode="auto">
          <a:xfrm>
            <a:off x="2590800" y="2819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85010" name="Oval 16"/>
          <p:cNvSpPr>
            <a:spLocks noChangeArrowheads="1"/>
          </p:cNvSpPr>
          <p:nvPr/>
        </p:nvSpPr>
        <p:spPr bwMode="auto">
          <a:xfrm>
            <a:off x="25908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11" name="Line 17"/>
          <p:cNvSpPr>
            <a:spLocks noChangeShapeType="1"/>
          </p:cNvSpPr>
          <p:nvPr/>
        </p:nvSpPr>
        <p:spPr bwMode="auto">
          <a:xfrm flipH="1">
            <a:off x="2286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Line 18"/>
          <p:cNvSpPr>
            <a:spLocks noChangeShapeType="1"/>
          </p:cNvSpPr>
          <p:nvPr/>
        </p:nvSpPr>
        <p:spPr bwMode="auto">
          <a:xfrm>
            <a:off x="30480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Text Box 19"/>
          <p:cNvSpPr txBox="1">
            <a:spLocks noChangeArrowheads="1"/>
          </p:cNvSpPr>
          <p:nvPr/>
        </p:nvSpPr>
        <p:spPr bwMode="auto">
          <a:xfrm>
            <a:off x="4724400" y="2895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85014" name="Oval 20"/>
          <p:cNvSpPr>
            <a:spLocks noChangeArrowheads="1"/>
          </p:cNvSpPr>
          <p:nvPr/>
        </p:nvSpPr>
        <p:spPr bwMode="auto">
          <a:xfrm>
            <a:off x="4724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15" name="Line 21"/>
          <p:cNvSpPr>
            <a:spLocks noChangeShapeType="1"/>
          </p:cNvSpPr>
          <p:nvPr/>
        </p:nvSpPr>
        <p:spPr bwMode="auto">
          <a:xfrm flipH="1">
            <a:off x="4572000" y="33528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Line 22"/>
          <p:cNvSpPr>
            <a:spLocks noChangeShapeType="1"/>
          </p:cNvSpPr>
          <p:nvPr/>
        </p:nvSpPr>
        <p:spPr bwMode="auto">
          <a:xfrm>
            <a:off x="5257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Text Box 23"/>
          <p:cNvSpPr txBox="1">
            <a:spLocks noChangeArrowheads="1"/>
          </p:cNvSpPr>
          <p:nvPr/>
        </p:nvSpPr>
        <p:spPr bwMode="auto">
          <a:xfrm>
            <a:off x="7010400" y="2895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5018" name="Oval 24"/>
          <p:cNvSpPr>
            <a:spLocks noChangeArrowheads="1"/>
          </p:cNvSpPr>
          <p:nvPr/>
        </p:nvSpPr>
        <p:spPr bwMode="auto">
          <a:xfrm>
            <a:off x="7010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19" name="Line 25"/>
          <p:cNvSpPr>
            <a:spLocks noChangeShapeType="1"/>
          </p:cNvSpPr>
          <p:nvPr/>
        </p:nvSpPr>
        <p:spPr bwMode="auto">
          <a:xfrm flipH="1">
            <a:off x="6629400" y="3352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0" name="Line 26"/>
          <p:cNvSpPr>
            <a:spLocks noChangeShapeType="1"/>
          </p:cNvSpPr>
          <p:nvPr/>
        </p:nvSpPr>
        <p:spPr bwMode="auto">
          <a:xfrm>
            <a:off x="7543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1" name="Text Box 27"/>
          <p:cNvSpPr txBox="1">
            <a:spLocks noChangeArrowheads="1"/>
          </p:cNvSpPr>
          <p:nvPr/>
        </p:nvSpPr>
        <p:spPr bwMode="auto">
          <a:xfrm>
            <a:off x="3124200" y="3886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85022" name="Oval 28"/>
          <p:cNvSpPr>
            <a:spLocks noChangeArrowheads="1"/>
          </p:cNvSpPr>
          <p:nvPr/>
        </p:nvSpPr>
        <p:spPr bwMode="auto">
          <a:xfrm>
            <a:off x="31242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23" name="Line 29"/>
          <p:cNvSpPr>
            <a:spLocks noChangeShapeType="1"/>
          </p:cNvSpPr>
          <p:nvPr/>
        </p:nvSpPr>
        <p:spPr bwMode="auto">
          <a:xfrm flipH="1">
            <a:off x="3124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30"/>
          <p:cNvSpPr>
            <a:spLocks noChangeShapeType="1"/>
          </p:cNvSpPr>
          <p:nvPr/>
        </p:nvSpPr>
        <p:spPr bwMode="auto">
          <a:xfrm>
            <a:off x="35814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5" name="Oval 32"/>
          <p:cNvSpPr>
            <a:spLocks noChangeArrowheads="1"/>
          </p:cNvSpPr>
          <p:nvPr/>
        </p:nvSpPr>
        <p:spPr bwMode="auto">
          <a:xfrm>
            <a:off x="43434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26" name="Line 33"/>
          <p:cNvSpPr>
            <a:spLocks noChangeShapeType="1"/>
          </p:cNvSpPr>
          <p:nvPr/>
        </p:nvSpPr>
        <p:spPr bwMode="auto">
          <a:xfrm flipH="1">
            <a:off x="4419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7" name="Line 34"/>
          <p:cNvSpPr>
            <a:spLocks noChangeShapeType="1"/>
          </p:cNvSpPr>
          <p:nvPr/>
        </p:nvSpPr>
        <p:spPr bwMode="auto">
          <a:xfrm>
            <a:off x="4800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28" name="Text Box 35"/>
          <p:cNvSpPr txBox="1">
            <a:spLocks noChangeArrowheads="1"/>
          </p:cNvSpPr>
          <p:nvPr/>
        </p:nvSpPr>
        <p:spPr bwMode="auto">
          <a:xfrm>
            <a:off x="6324600" y="3886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85029" name="Oval 36"/>
          <p:cNvSpPr>
            <a:spLocks noChangeArrowheads="1"/>
          </p:cNvSpPr>
          <p:nvPr/>
        </p:nvSpPr>
        <p:spPr bwMode="auto">
          <a:xfrm>
            <a:off x="63246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30" name="Line 37"/>
          <p:cNvSpPr>
            <a:spLocks noChangeShapeType="1"/>
          </p:cNvSpPr>
          <p:nvPr/>
        </p:nvSpPr>
        <p:spPr bwMode="auto">
          <a:xfrm flipH="1">
            <a:off x="6400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1" name="Line 38"/>
          <p:cNvSpPr>
            <a:spLocks noChangeShapeType="1"/>
          </p:cNvSpPr>
          <p:nvPr/>
        </p:nvSpPr>
        <p:spPr bwMode="auto">
          <a:xfrm>
            <a:off x="6781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7620000" y="3886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5033" name="Oval 40"/>
          <p:cNvSpPr>
            <a:spLocks noChangeArrowheads="1"/>
          </p:cNvSpPr>
          <p:nvPr/>
        </p:nvSpPr>
        <p:spPr bwMode="auto">
          <a:xfrm>
            <a:off x="76200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34" name="Line 41"/>
          <p:cNvSpPr>
            <a:spLocks noChangeShapeType="1"/>
          </p:cNvSpPr>
          <p:nvPr/>
        </p:nvSpPr>
        <p:spPr bwMode="auto">
          <a:xfrm flipH="1">
            <a:off x="7696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5" name="Line 42"/>
          <p:cNvSpPr>
            <a:spLocks noChangeShapeType="1"/>
          </p:cNvSpPr>
          <p:nvPr/>
        </p:nvSpPr>
        <p:spPr bwMode="auto">
          <a:xfrm>
            <a:off x="8077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6" name="Text Box 43"/>
          <p:cNvSpPr txBox="1">
            <a:spLocks noChangeArrowheads="1"/>
          </p:cNvSpPr>
          <p:nvPr/>
        </p:nvSpPr>
        <p:spPr bwMode="auto">
          <a:xfrm>
            <a:off x="8610600" y="2895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85037" name="Oval 44"/>
          <p:cNvSpPr>
            <a:spLocks noChangeArrowheads="1"/>
          </p:cNvSpPr>
          <p:nvPr/>
        </p:nvSpPr>
        <p:spPr bwMode="auto">
          <a:xfrm>
            <a:off x="86106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5038" name="Line 45"/>
          <p:cNvSpPr>
            <a:spLocks noChangeShapeType="1"/>
          </p:cNvSpPr>
          <p:nvPr/>
        </p:nvSpPr>
        <p:spPr bwMode="auto">
          <a:xfrm flipH="1">
            <a:off x="8686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39" name="Line 46"/>
          <p:cNvSpPr>
            <a:spLocks noChangeShapeType="1"/>
          </p:cNvSpPr>
          <p:nvPr/>
        </p:nvSpPr>
        <p:spPr bwMode="auto">
          <a:xfrm>
            <a:off x="9067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0" name="Line 47"/>
          <p:cNvSpPr>
            <a:spLocks noChangeShapeType="1"/>
          </p:cNvSpPr>
          <p:nvPr/>
        </p:nvSpPr>
        <p:spPr bwMode="auto">
          <a:xfrm>
            <a:off x="2209800" y="3657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1" name="Line 48"/>
          <p:cNvSpPr>
            <a:spLocks noChangeShapeType="1"/>
          </p:cNvSpPr>
          <p:nvPr/>
        </p:nvSpPr>
        <p:spPr bwMode="auto">
          <a:xfrm>
            <a:off x="3048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2" name="Line 49"/>
          <p:cNvSpPr>
            <a:spLocks noChangeShapeType="1"/>
          </p:cNvSpPr>
          <p:nvPr/>
        </p:nvSpPr>
        <p:spPr bwMode="auto">
          <a:xfrm>
            <a:off x="4343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3" name="Line 50"/>
          <p:cNvSpPr>
            <a:spLocks noChangeShapeType="1"/>
          </p:cNvSpPr>
          <p:nvPr/>
        </p:nvSpPr>
        <p:spPr bwMode="auto">
          <a:xfrm>
            <a:off x="6324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4" name="Line 51"/>
          <p:cNvSpPr>
            <a:spLocks noChangeShapeType="1"/>
          </p:cNvSpPr>
          <p:nvPr/>
        </p:nvSpPr>
        <p:spPr bwMode="auto">
          <a:xfrm>
            <a:off x="7620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5" name="Line 52"/>
          <p:cNvSpPr>
            <a:spLocks noChangeShapeType="1"/>
          </p:cNvSpPr>
          <p:nvPr/>
        </p:nvSpPr>
        <p:spPr bwMode="auto">
          <a:xfrm>
            <a:off x="86106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6" name="Line 53"/>
          <p:cNvSpPr>
            <a:spLocks noChangeShapeType="1"/>
          </p:cNvSpPr>
          <p:nvPr/>
        </p:nvSpPr>
        <p:spPr bwMode="auto">
          <a:xfrm flipV="1">
            <a:off x="54864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7" name="Line 54"/>
          <p:cNvSpPr>
            <a:spLocks noChangeShapeType="1"/>
          </p:cNvSpPr>
          <p:nvPr/>
        </p:nvSpPr>
        <p:spPr bwMode="auto">
          <a:xfrm flipV="1">
            <a:off x="3657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8" name="Line 55"/>
          <p:cNvSpPr>
            <a:spLocks noChangeShapeType="1"/>
          </p:cNvSpPr>
          <p:nvPr/>
        </p:nvSpPr>
        <p:spPr bwMode="auto">
          <a:xfrm flipV="1">
            <a:off x="48768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49" name="Line 56"/>
          <p:cNvSpPr>
            <a:spLocks noChangeShapeType="1"/>
          </p:cNvSpPr>
          <p:nvPr/>
        </p:nvSpPr>
        <p:spPr bwMode="auto">
          <a:xfrm flipV="1">
            <a:off x="6858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0" name="Line 57"/>
          <p:cNvSpPr>
            <a:spLocks noChangeShapeType="1"/>
          </p:cNvSpPr>
          <p:nvPr/>
        </p:nvSpPr>
        <p:spPr bwMode="auto">
          <a:xfrm flipV="1">
            <a:off x="8153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51" name="Line 58"/>
          <p:cNvSpPr>
            <a:spLocks noChangeShapeType="1"/>
          </p:cNvSpPr>
          <p:nvPr/>
        </p:nvSpPr>
        <p:spPr bwMode="auto">
          <a:xfrm flipV="1">
            <a:off x="91440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4191000" y="16002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6324600" y="16002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>
            <a:off x="3048000" y="23622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4191000" y="23622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7467600" y="2362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8382000" y="23622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30480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4572000" y="33528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>
            <a:off x="6629400" y="3352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75438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209800" y="3276600"/>
            <a:ext cx="457200" cy="533400"/>
            <a:chOff x="528" y="2352"/>
            <a:chExt cx="288" cy="336"/>
          </a:xfrm>
        </p:grpSpPr>
        <p:sp>
          <p:nvSpPr>
            <p:cNvPr id="85109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0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048000" y="4419600"/>
            <a:ext cx="228600" cy="457200"/>
            <a:chOff x="1056" y="3072"/>
            <a:chExt cx="144" cy="288"/>
          </a:xfrm>
        </p:grpSpPr>
        <p:sp>
          <p:nvSpPr>
            <p:cNvPr id="85107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8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343400" y="4419600"/>
            <a:ext cx="228600" cy="457200"/>
            <a:chOff x="1872" y="3072"/>
            <a:chExt cx="144" cy="288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6324600" y="4419600"/>
            <a:ext cx="228600" cy="457200"/>
            <a:chOff x="3120" y="3072"/>
            <a:chExt cx="144" cy="288"/>
          </a:xfrm>
        </p:grpSpPr>
        <p:sp>
          <p:nvSpPr>
            <p:cNvPr id="85103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4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0" y="4419600"/>
            <a:ext cx="228600" cy="457200"/>
            <a:chOff x="3936" y="3072"/>
            <a:chExt cx="144" cy="288"/>
          </a:xfrm>
        </p:grpSpPr>
        <p:sp>
          <p:nvSpPr>
            <p:cNvPr id="85101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2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8610600" y="3429000"/>
            <a:ext cx="228600" cy="457200"/>
            <a:chOff x="4560" y="2448"/>
            <a:chExt cx="144" cy="288"/>
          </a:xfrm>
        </p:grpSpPr>
        <p:sp>
          <p:nvSpPr>
            <p:cNvPr id="85099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0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5257800" y="3352800"/>
            <a:ext cx="381000" cy="533400"/>
            <a:chOff x="2448" y="2400"/>
            <a:chExt cx="240" cy="336"/>
          </a:xfrm>
        </p:grpSpPr>
        <p:sp>
          <p:nvSpPr>
            <p:cNvPr id="85097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8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581400" y="4419600"/>
            <a:ext cx="228600" cy="457200"/>
            <a:chOff x="1392" y="3072"/>
            <a:chExt cx="144" cy="288"/>
          </a:xfrm>
        </p:grpSpPr>
        <p:sp>
          <p:nvSpPr>
            <p:cNvPr id="85095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6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4800600" y="4419600"/>
            <a:ext cx="228600" cy="457200"/>
            <a:chOff x="2160" y="3072"/>
            <a:chExt cx="144" cy="288"/>
          </a:xfrm>
        </p:grpSpPr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6781800" y="4419600"/>
            <a:ext cx="228600" cy="457200"/>
            <a:chOff x="3408" y="3072"/>
            <a:chExt cx="144" cy="288"/>
          </a:xfrm>
        </p:grpSpPr>
        <p:sp>
          <p:nvSpPr>
            <p:cNvPr id="85091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2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8077200" y="4419600"/>
            <a:ext cx="228600" cy="457200"/>
            <a:chOff x="4224" y="3072"/>
            <a:chExt cx="144" cy="288"/>
          </a:xfrm>
        </p:grpSpPr>
        <p:sp>
          <p:nvSpPr>
            <p:cNvPr id="85089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0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9067800" y="3429000"/>
            <a:ext cx="228600" cy="457200"/>
            <a:chOff x="4848" y="2448"/>
            <a:chExt cx="144" cy="288"/>
          </a:xfrm>
        </p:grpSpPr>
        <p:sp>
          <p:nvSpPr>
            <p:cNvPr id="85087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88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74" name="Text Box 19"/>
          <p:cNvSpPr txBox="1">
            <a:spLocks noChangeArrowheads="1"/>
          </p:cNvSpPr>
          <p:nvPr/>
        </p:nvSpPr>
        <p:spPr bwMode="auto">
          <a:xfrm>
            <a:off x="4343400" y="3886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85075" name="テキスト ボックス 106"/>
          <p:cNvSpPr txBox="1">
            <a:spLocks noChangeArrowheads="1"/>
          </p:cNvSpPr>
          <p:nvPr/>
        </p:nvSpPr>
        <p:spPr bwMode="auto">
          <a:xfrm>
            <a:off x="2286000" y="685800"/>
            <a:ext cx="29194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Example of BST</a:t>
            </a:r>
            <a:endParaRPr kumimoji="1" lang="ja-JP" altLang="en-US" sz="2800" b="1" u="sng">
              <a:solidFill>
                <a:srgbClr val="090409"/>
              </a:solidFill>
            </a:endParaRPr>
          </a:p>
        </p:txBody>
      </p:sp>
      <p:sp>
        <p:nvSpPr>
          <p:cNvPr id="85076" name="テキスト ボックス 107"/>
          <p:cNvSpPr txBox="1">
            <a:spLocks noChangeArrowheads="1"/>
          </p:cNvSpPr>
          <p:nvPr/>
        </p:nvSpPr>
        <p:spPr bwMode="auto">
          <a:xfrm>
            <a:off x="4900613" y="3962400"/>
            <a:ext cx="75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85077" name="テキスト ボックス 107"/>
          <p:cNvSpPr txBox="1">
            <a:spLocks noChangeArrowheads="1"/>
          </p:cNvSpPr>
          <p:nvPr/>
        </p:nvSpPr>
        <p:spPr bwMode="auto">
          <a:xfrm>
            <a:off x="2514600" y="41148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85078" name="テキスト ボックス 107"/>
          <p:cNvSpPr txBox="1">
            <a:spLocks noChangeArrowheads="1"/>
          </p:cNvSpPr>
          <p:nvPr/>
        </p:nvSpPr>
        <p:spPr bwMode="auto">
          <a:xfrm>
            <a:off x="5792788" y="4248150"/>
            <a:ext cx="75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85079" name="テキスト ボックス 107"/>
          <p:cNvSpPr txBox="1">
            <a:spLocks noChangeArrowheads="1"/>
          </p:cNvSpPr>
          <p:nvPr/>
        </p:nvSpPr>
        <p:spPr bwMode="auto">
          <a:xfrm>
            <a:off x="8231188" y="4114800"/>
            <a:ext cx="754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85080" name="テキスト ボックス 107"/>
          <p:cNvSpPr txBox="1">
            <a:spLocks noChangeArrowheads="1"/>
          </p:cNvSpPr>
          <p:nvPr/>
        </p:nvSpPr>
        <p:spPr bwMode="auto">
          <a:xfrm>
            <a:off x="9220200" y="31242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85081" name="テキスト ボックス 107"/>
          <p:cNvSpPr txBox="1">
            <a:spLocks noChangeArrowheads="1"/>
          </p:cNvSpPr>
          <p:nvPr/>
        </p:nvSpPr>
        <p:spPr bwMode="auto">
          <a:xfrm>
            <a:off x="5257800" y="280035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85082" name="テキスト ボックス 107"/>
          <p:cNvSpPr txBox="1">
            <a:spLocks noChangeArrowheads="1"/>
          </p:cNvSpPr>
          <p:nvPr/>
        </p:nvSpPr>
        <p:spPr bwMode="auto">
          <a:xfrm>
            <a:off x="3154363" y="2952750"/>
            <a:ext cx="1338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85083" name="テキスト ボックス 107"/>
          <p:cNvSpPr txBox="1">
            <a:spLocks noChangeArrowheads="1"/>
          </p:cNvSpPr>
          <p:nvPr/>
        </p:nvSpPr>
        <p:spPr bwMode="auto">
          <a:xfrm>
            <a:off x="6354763" y="1066800"/>
            <a:ext cx="1325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5084" name="テキスト ボックス 107"/>
          <p:cNvSpPr txBox="1">
            <a:spLocks noChangeArrowheads="1"/>
          </p:cNvSpPr>
          <p:nvPr/>
        </p:nvSpPr>
        <p:spPr bwMode="auto">
          <a:xfrm>
            <a:off x="8386763" y="1905000"/>
            <a:ext cx="1325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5085" name="テキスト ボックス 107"/>
          <p:cNvSpPr txBox="1">
            <a:spLocks noChangeArrowheads="1"/>
          </p:cNvSpPr>
          <p:nvPr/>
        </p:nvSpPr>
        <p:spPr bwMode="auto">
          <a:xfrm>
            <a:off x="4191000" y="19050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5086" name="テキスト ボックス 107"/>
          <p:cNvSpPr txBox="1">
            <a:spLocks noChangeArrowheads="1"/>
          </p:cNvSpPr>
          <p:nvPr/>
        </p:nvSpPr>
        <p:spPr bwMode="auto">
          <a:xfrm>
            <a:off x="7467600" y="2667000"/>
            <a:ext cx="1325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3"/>
          <p:cNvSpPr txBox="1">
            <a:spLocks noChangeArrowheads="1"/>
          </p:cNvSpPr>
          <p:nvPr/>
        </p:nvSpPr>
        <p:spPr bwMode="auto">
          <a:xfrm>
            <a:off x="3657600" y="2514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5791200" y="1752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7848600" y="2514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6021" name="Oval 6"/>
          <p:cNvSpPr>
            <a:spLocks noChangeArrowheads="1"/>
          </p:cNvSpPr>
          <p:nvPr/>
        </p:nvSpPr>
        <p:spPr bwMode="auto">
          <a:xfrm>
            <a:off x="5791200" y="1676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22" name="Line 7"/>
          <p:cNvSpPr>
            <a:spLocks noChangeShapeType="1"/>
          </p:cNvSpPr>
          <p:nvPr/>
        </p:nvSpPr>
        <p:spPr bwMode="auto">
          <a:xfrm flipH="1">
            <a:off x="4191000" y="22098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>
            <a:off x="6324600" y="22098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Oval 9"/>
          <p:cNvSpPr>
            <a:spLocks noChangeArrowheads="1"/>
          </p:cNvSpPr>
          <p:nvPr/>
        </p:nvSpPr>
        <p:spPr bwMode="auto">
          <a:xfrm>
            <a:off x="3657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25" name="Line 10"/>
          <p:cNvSpPr>
            <a:spLocks noChangeShapeType="1"/>
          </p:cNvSpPr>
          <p:nvPr/>
        </p:nvSpPr>
        <p:spPr bwMode="auto">
          <a:xfrm flipH="1">
            <a:off x="3048000" y="29718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1"/>
          <p:cNvSpPr>
            <a:spLocks noChangeShapeType="1"/>
          </p:cNvSpPr>
          <p:nvPr/>
        </p:nvSpPr>
        <p:spPr bwMode="auto">
          <a:xfrm>
            <a:off x="4191000" y="29718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Oval 12"/>
          <p:cNvSpPr>
            <a:spLocks noChangeArrowheads="1"/>
          </p:cNvSpPr>
          <p:nvPr/>
        </p:nvSpPr>
        <p:spPr bwMode="auto">
          <a:xfrm>
            <a:off x="7848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28" name="Line 13"/>
          <p:cNvSpPr>
            <a:spLocks noChangeShapeType="1"/>
          </p:cNvSpPr>
          <p:nvPr/>
        </p:nvSpPr>
        <p:spPr bwMode="auto">
          <a:xfrm flipH="1">
            <a:off x="7467600" y="2971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4"/>
          <p:cNvSpPr>
            <a:spLocks noChangeShapeType="1"/>
          </p:cNvSpPr>
          <p:nvPr/>
        </p:nvSpPr>
        <p:spPr bwMode="auto">
          <a:xfrm>
            <a:off x="8382000" y="2971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Text Box 15"/>
          <p:cNvSpPr txBox="1">
            <a:spLocks noChangeArrowheads="1"/>
          </p:cNvSpPr>
          <p:nvPr/>
        </p:nvSpPr>
        <p:spPr bwMode="auto">
          <a:xfrm>
            <a:off x="2590800" y="3429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86031" name="Oval 16"/>
          <p:cNvSpPr>
            <a:spLocks noChangeArrowheads="1"/>
          </p:cNvSpPr>
          <p:nvPr/>
        </p:nvSpPr>
        <p:spPr bwMode="auto">
          <a:xfrm>
            <a:off x="2590800" y="3352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32" name="Line 17"/>
          <p:cNvSpPr>
            <a:spLocks noChangeShapeType="1"/>
          </p:cNvSpPr>
          <p:nvPr/>
        </p:nvSpPr>
        <p:spPr bwMode="auto">
          <a:xfrm flipH="1">
            <a:off x="2286000" y="3886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8"/>
          <p:cNvSpPr>
            <a:spLocks noChangeShapeType="1"/>
          </p:cNvSpPr>
          <p:nvPr/>
        </p:nvSpPr>
        <p:spPr bwMode="auto">
          <a:xfrm>
            <a:off x="30480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Text Box 19"/>
          <p:cNvSpPr txBox="1">
            <a:spLocks noChangeArrowheads="1"/>
          </p:cNvSpPr>
          <p:nvPr/>
        </p:nvSpPr>
        <p:spPr bwMode="auto">
          <a:xfrm>
            <a:off x="4724400" y="3505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86035" name="Oval 20"/>
          <p:cNvSpPr>
            <a:spLocks noChangeArrowheads="1"/>
          </p:cNvSpPr>
          <p:nvPr/>
        </p:nvSpPr>
        <p:spPr bwMode="auto">
          <a:xfrm>
            <a:off x="4724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36" name="Line 21"/>
          <p:cNvSpPr>
            <a:spLocks noChangeShapeType="1"/>
          </p:cNvSpPr>
          <p:nvPr/>
        </p:nvSpPr>
        <p:spPr bwMode="auto">
          <a:xfrm flipH="1">
            <a:off x="4572000" y="39624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Line 22"/>
          <p:cNvSpPr>
            <a:spLocks noChangeShapeType="1"/>
          </p:cNvSpPr>
          <p:nvPr/>
        </p:nvSpPr>
        <p:spPr bwMode="auto">
          <a:xfrm>
            <a:off x="5257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Text Box 23"/>
          <p:cNvSpPr txBox="1">
            <a:spLocks noChangeArrowheads="1"/>
          </p:cNvSpPr>
          <p:nvPr/>
        </p:nvSpPr>
        <p:spPr bwMode="auto">
          <a:xfrm>
            <a:off x="7010400" y="3505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6039" name="Oval 24"/>
          <p:cNvSpPr>
            <a:spLocks noChangeArrowheads="1"/>
          </p:cNvSpPr>
          <p:nvPr/>
        </p:nvSpPr>
        <p:spPr bwMode="auto">
          <a:xfrm>
            <a:off x="7010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40" name="Line 25"/>
          <p:cNvSpPr>
            <a:spLocks noChangeShapeType="1"/>
          </p:cNvSpPr>
          <p:nvPr/>
        </p:nvSpPr>
        <p:spPr bwMode="auto">
          <a:xfrm flipH="1">
            <a:off x="6629400" y="3962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26"/>
          <p:cNvSpPr>
            <a:spLocks noChangeShapeType="1"/>
          </p:cNvSpPr>
          <p:nvPr/>
        </p:nvSpPr>
        <p:spPr bwMode="auto">
          <a:xfrm>
            <a:off x="7543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Text Box 27"/>
          <p:cNvSpPr txBox="1">
            <a:spLocks noChangeArrowheads="1"/>
          </p:cNvSpPr>
          <p:nvPr/>
        </p:nvSpPr>
        <p:spPr bwMode="auto">
          <a:xfrm>
            <a:off x="3124200" y="44958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86043" name="Oval 28"/>
          <p:cNvSpPr>
            <a:spLocks noChangeArrowheads="1"/>
          </p:cNvSpPr>
          <p:nvPr/>
        </p:nvSpPr>
        <p:spPr bwMode="auto">
          <a:xfrm>
            <a:off x="31242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44" name="Line 29"/>
          <p:cNvSpPr>
            <a:spLocks noChangeShapeType="1"/>
          </p:cNvSpPr>
          <p:nvPr/>
        </p:nvSpPr>
        <p:spPr bwMode="auto">
          <a:xfrm flipH="1">
            <a:off x="3124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Line 30"/>
          <p:cNvSpPr>
            <a:spLocks noChangeShapeType="1"/>
          </p:cNvSpPr>
          <p:nvPr/>
        </p:nvSpPr>
        <p:spPr bwMode="auto">
          <a:xfrm>
            <a:off x="35814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4343400" y="4419600"/>
            <a:ext cx="609600" cy="609600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0" lang="ja-JP" altLang="en-US" sz="1800">
              <a:solidFill>
                <a:srgbClr val="090409"/>
              </a:solidFill>
            </a:endParaRPr>
          </a:p>
        </p:txBody>
      </p:sp>
      <p:sp>
        <p:nvSpPr>
          <p:cNvPr id="86047" name="Line 33"/>
          <p:cNvSpPr>
            <a:spLocks noChangeShapeType="1"/>
          </p:cNvSpPr>
          <p:nvPr/>
        </p:nvSpPr>
        <p:spPr bwMode="auto">
          <a:xfrm flipH="1">
            <a:off x="4419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34"/>
          <p:cNvSpPr>
            <a:spLocks noChangeShapeType="1"/>
          </p:cNvSpPr>
          <p:nvPr/>
        </p:nvSpPr>
        <p:spPr bwMode="auto">
          <a:xfrm>
            <a:off x="4800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Text Box 35"/>
          <p:cNvSpPr txBox="1">
            <a:spLocks noChangeArrowheads="1"/>
          </p:cNvSpPr>
          <p:nvPr/>
        </p:nvSpPr>
        <p:spPr bwMode="auto">
          <a:xfrm>
            <a:off x="6324600" y="44958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86050" name="Oval 36"/>
          <p:cNvSpPr>
            <a:spLocks noChangeArrowheads="1"/>
          </p:cNvSpPr>
          <p:nvPr/>
        </p:nvSpPr>
        <p:spPr bwMode="auto">
          <a:xfrm>
            <a:off x="63246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51" name="Line 37"/>
          <p:cNvSpPr>
            <a:spLocks noChangeShapeType="1"/>
          </p:cNvSpPr>
          <p:nvPr/>
        </p:nvSpPr>
        <p:spPr bwMode="auto">
          <a:xfrm flipH="1">
            <a:off x="6400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38"/>
          <p:cNvSpPr>
            <a:spLocks noChangeShapeType="1"/>
          </p:cNvSpPr>
          <p:nvPr/>
        </p:nvSpPr>
        <p:spPr bwMode="auto">
          <a:xfrm>
            <a:off x="6781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Text Box 39"/>
          <p:cNvSpPr txBox="1">
            <a:spLocks noChangeArrowheads="1"/>
          </p:cNvSpPr>
          <p:nvPr/>
        </p:nvSpPr>
        <p:spPr bwMode="auto">
          <a:xfrm>
            <a:off x="7620000" y="44958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6054" name="Oval 40"/>
          <p:cNvSpPr>
            <a:spLocks noChangeArrowheads="1"/>
          </p:cNvSpPr>
          <p:nvPr/>
        </p:nvSpPr>
        <p:spPr bwMode="auto">
          <a:xfrm>
            <a:off x="76200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55" name="Line 41"/>
          <p:cNvSpPr>
            <a:spLocks noChangeShapeType="1"/>
          </p:cNvSpPr>
          <p:nvPr/>
        </p:nvSpPr>
        <p:spPr bwMode="auto">
          <a:xfrm flipH="1">
            <a:off x="7696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Line 42"/>
          <p:cNvSpPr>
            <a:spLocks noChangeShapeType="1"/>
          </p:cNvSpPr>
          <p:nvPr/>
        </p:nvSpPr>
        <p:spPr bwMode="auto">
          <a:xfrm>
            <a:off x="8077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Text Box 43"/>
          <p:cNvSpPr txBox="1">
            <a:spLocks noChangeArrowheads="1"/>
          </p:cNvSpPr>
          <p:nvPr/>
        </p:nvSpPr>
        <p:spPr bwMode="auto">
          <a:xfrm>
            <a:off x="8610600" y="35052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86058" name="Oval 44"/>
          <p:cNvSpPr>
            <a:spLocks noChangeArrowheads="1"/>
          </p:cNvSpPr>
          <p:nvPr/>
        </p:nvSpPr>
        <p:spPr bwMode="auto">
          <a:xfrm>
            <a:off x="86106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6059" name="Line 45"/>
          <p:cNvSpPr>
            <a:spLocks noChangeShapeType="1"/>
          </p:cNvSpPr>
          <p:nvPr/>
        </p:nvSpPr>
        <p:spPr bwMode="auto">
          <a:xfrm flipH="1">
            <a:off x="8686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0" name="Line 46"/>
          <p:cNvSpPr>
            <a:spLocks noChangeShapeType="1"/>
          </p:cNvSpPr>
          <p:nvPr/>
        </p:nvSpPr>
        <p:spPr bwMode="auto">
          <a:xfrm>
            <a:off x="9067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47"/>
          <p:cNvSpPr>
            <a:spLocks noChangeShapeType="1"/>
          </p:cNvSpPr>
          <p:nvPr/>
        </p:nvSpPr>
        <p:spPr bwMode="auto">
          <a:xfrm>
            <a:off x="2209800" y="4267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48"/>
          <p:cNvSpPr>
            <a:spLocks noChangeShapeType="1"/>
          </p:cNvSpPr>
          <p:nvPr/>
        </p:nvSpPr>
        <p:spPr bwMode="auto">
          <a:xfrm>
            <a:off x="3048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49"/>
          <p:cNvSpPr>
            <a:spLocks noChangeShapeType="1"/>
          </p:cNvSpPr>
          <p:nvPr/>
        </p:nvSpPr>
        <p:spPr bwMode="auto">
          <a:xfrm>
            <a:off x="4343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Line 50"/>
          <p:cNvSpPr>
            <a:spLocks noChangeShapeType="1"/>
          </p:cNvSpPr>
          <p:nvPr/>
        </p:nvSpPr>
        <p:spPr bwMode="auto">
          <a:xfrm>
            <a:off x="6324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5" name="Line 51"/>
          <p:cNvSpPr>
            <a:spLocks noChangeShapeType="1"/>
          </p:cNvSpPr>
          <p:nvPr/>
        </p:nvSpPr>
        <p:spPr bwMode="auto">
          <a:xfrm>
            <a:off x="7620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6" name="Line 52"/>
          <p:cNvSpPr>
            <a:spLocks noChangeShapeType="1"/>
          </p:cNvSpPr>
          <p:nvPr/>
        </p:nvSpPr>
        <p:spPr bwMode="auto">
          <a:xfrm>
            <a:off x="86106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7" name="Line 53"/>
          <p:cNvSpPr>
            <a:spLocks noChangeShapeType="1"/>
          </p:cNvSpPr>
          <p:nvPr/>
        </p:nvSpPr>
        <p:spPr bwMode="auto">
          <a:xfrm flipV="1">
            <a:off x="54864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8" name="Line 54"/>
          <p:cNvSpPr>
            <a:spLocks noChangeShapeType="1"/>
          </p:cNvSpPr>
          <p:nvPr/>
        </p:nvSpPr>
        <p:spPr bwMode="auto">
          <a:xfrm flipV="1">
            <a:off x="3657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69" name="Line 55"/>
          <p:cNvSpPr>
            <a:spLocks noChangeShapeType="1"/>
          </p:cNvSpPr>
          <p:nvPr/>
        </p:nvSpPr>
        <p:spPr bwMode="auto">
          <a:xfrm flipV="1">
            <a:off x="48768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0" name="Line 56"/>
          <p:cNvSpPr>
            <a:spLocks noChangeShapeType="1"/>
          </p:cNvSpPr>
          <p:nvPr/>
        </p:nvSpPr>
        <p:spPr bwMode="auto">
          <a:xfrm flipV="1">
            <a:off x="6858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1" name="Line 57"/>
          <p:cNvSpPr>
            <a:spLocks noChangeShapeType="1"/>
          </p:cNvSpPr>
          <p:nvPr/>
        </p:nvSpPr>
        <p:spPr bwMode="auto">
          <a:xfrm flipV="1">
            <a:off x="8153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72" name="Line 58"/>
          <p:cNvSpPr>
            <a:spLocks noChangeShapeType="1"/>
          </p:cNvSpPr>
          <p:nvPr/>
        </p:nvSpPr>
        <p:spPr bwMode="auto">
          <a:xfrm flipV="1">
            <a:off x="91440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4191000" y="22098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6324600" y="22098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3048000" y="29718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4191000" y="29718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>
            <a:off x="7467600" y="2971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8382000" y="29718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30480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>
            <a:off x="4572000" y="39624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>
            <a:off x="6629400" y="39624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75438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209800" y="3886200"/>
            <a:ext cx="457200" cy="533400"/>
            <a:chOff x="528" y="2352"/>
            <a:chExt cx="288" cy="336"/>
          </a:xfrm>
        </p:grpSpPr>
        <p:sp>
          <p:nvSpPr>
            <p:cNvPr id="86119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20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048000" y="5029200"/>
            <a:ext cx="228600" cy="457200"/>
            <a:chOff x="1056" y="3072"/>
            <a:chExt cx="144" cy="288"/>
          </a:xfrm>
        </p:grpSpPr>
        <p:sp>
          <p:nvSpPr>
            <p:cNvPr id="86117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8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4343400" y="5029200"/>
            <a:ext cx="228600" cy="457200"/>
            <a:chOff x="1872" y="3072"/>
            <a:chExt cx="144" cy="288"/>
          </a:xfrm>
        </p:grpSpPr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6324600" y="5029200"/>
            <a:ext cx="228600" cy="457200"/>
            <a:chOff x="3120" y="3072"/>
            <a:chExt cx="144" cy="288"/>
          </a:xfrm>
        </p:grpSpPr>
        <p:sp>
          <p:nvSpPr>
            <p:cNvPr id="86113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4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7620000" y="5029200"/>
            <a:ext cx="228600" cy="457200"/>
            <a:chOff x="3936" y="3072"/>
            <a:chExt cx="144" cy="288"/>
          </a:xfrm>
        </p:grpSpPr>
        <p:sp>
          <p:nvSpPr>
            <p:cNvPr id="86111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2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8610600" y="4038600"/>
            <a:ext cx="228600" cy="457200"/>
            <a:chOff x="4560" y="2448"/>
            <a:chExt cx="144" cy="288"/>
          </a:xfrm>
        </p:grpSpPr>
        <p:sp>
          <p:nvSpPr>
            <p:cNvPr id="86109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10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5257800" y="3962400"/>
            <a:ext cx="381000" cy="533400"/>
            <a:chOff x="2448" y="2400"/>
            <a:chExt cx="240" cy="336"/>
          </a:xfrm>
        </p:grpSpPr>
        <p:sp>
          <p:nvSpPr>
            <p:cNvPr id="86107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8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3581400" y="5029200"/>
            <a:ext cx="228600" cy="457200"/>
            <a:chOff x="1392" y="3072"/>
            <a:chExt cx="144" cy="288"/>
          </a:xfrm>
        </p:grpSpPr>
        <p:sp>
          <p:nvSpPr>
            <p:cNvPr id="86105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6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4800600" y="5029200"/>
            <a:ext cx="228600" cy="457200"/>
            <a:chOff x="2160" y="3072"/>
            <a:chExt cx="144" cy="288"/>
          </a:xfrm>
        </p:grpSpPr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  <a:ex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6781800" y="5029200"/>
            <a:ext cx="228600" cy="457200"/>
            <a:chOff x="3408" y="3072"/>
            <a:chExt cx="144" cy="288"/>
          </a:xfrm>
        </p:grpSpPr>
        <p:sp>
          <p:nvSpPr>
            <p:cNvPr id="86101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2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8077200" y="5029200"/>
            <a:ext cx="228600" cy="457200"/>
            <a:chOff x="4224" y="3072"/>
            <a:chExt cx="144" cy="288"/>
          </a:xfrm>
        </p:grpSpPr>
        <p:sp>
          <p:nvSpPr>
            <p:cNvPr id="86099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100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9067800" y="4038600"/>
            <a:ext cx="228600" cy="457200"/>
            <a:chOff x="4848" y="2448"/>
            <a:chExt cx="144" cy="288"/>
          </a:xfrm>
        </p:grpSpPr>
        <p:sp>
          <p:nvSpPr>
            <p:cNvPr id="86097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98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95" name="テキスト ボックス 106"/>
          <p:cNvSpPr txBox="1">
            <a:spLocks noChangeArrowheads="1"/>
          </p:cNvSpPr>
          <p:nvPr/>
        </p:nvSpPr>
        <p:spPr bwMode="auto">
          <a:xfrm>
            <a:off x="2286000" y="685800"/>
            <a:ext cx="582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1. Deleted node 33</a:t>
            </a:r>
            <a:r>
              <a:rPr kumimoji="1" lang="en-US" altLang="ja-JP" sz="2800" b="1">
                <a:solidFill>
                  <a:srgbClr val="090409"/>
                </a:solidFill>
              </a:rPr>
              <a:t> (</a:t>
            </a:r>
            <a:r>
              <a:rPr lang="en-US" altLang="ja-JP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node is a </a:t>
            </a:r>
            <a:r>
              <a:rPr lang="en-US" altLang="ja-JP" sz="2800" i="1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leaf</a:t>
            </a:r>
            <a:r>
              <a:rPr kumimoji="1" lang="en-US" altLang="ja-JP" sz="2800" b="1">
                <a:solidFill>
                  <a:srgbClr val="090409"/>
                </a:solidFill>
              </a:rPr>
              <a:t>)</a:t>
            </a:r>
            <a:endParaRPr kumimoji="1" lang="ja-JP" altLang="en-US" sz="2800" b="1">
              <a:solidFill>
                <a:srgbClr val="090409"/>
              </a:solidFill>
            </a:endParaRPr>
          </a:p>
        </p:txBody>
      </p:sp>
      <p:sp>
        <p:nvSpPr>
          <p:cNvPr id="86096" name="テキスト ボックス 107"/>
          <p:cNvSpPr txBox="1">
            <a:spLocks noChangeArrowheads="1"/>
          </p:cNvSpPr>
          <p:nvPr/>
        </p:nvSpPr>
        <p:spPr bwMode="auto">
          <a:xfrm>
            <a:off x="4900613" y="4572000"/>
            <a:ext cx="132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Leaf node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http://www.cs.cmu.edu/~adamchik/15-121/lectures/Trees/pix/del01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608138"/>
            <a:ext cx="8031162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3" name="テキスト ボックス 106"/>
          <p:cNvSpPr txBox="1">
            <a:spLocks noChangeArrowheads="1"/>
          </p:cNvSpPr>
          <p:nvPr/>
        </p:nvSpPr>
        <p:spPr bwMode="auto">
          <a:xfrm>
            <a:off x="2286000" y="685800"/>
            <a:ext cx="6503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2. Deleted node 9 (</a:t>
            </a:r>
            <a:r>
              <a:rPr lang="en-US" altLang="ja-JP" sz="2800">
                <a:solidFill>
                  <a:srgbClr val="FF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node has one child</a:t>
            </a:r>
            <a:r>
              <a:rPr kumimoji="1" lang="en-US" altLang="ja-JP" sz="2800" b="1" u="sng">
                <a:solidFill>
                  <a:srgbClr val="090409"/>
                </a:solidFill>
              </a:rPr>
              <a:t>)</a:t>
            </a:r>
            <a:endParaRPr kumimoji="1" lang="ja-JP" altLang="en-US" sz="2800" b="1" u="sng">
              <a:solidFill>
                <a:srgbClr val="09040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15400" y="1600200"/>
            <a:ext cx="2209800" cy="4400550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000" dirty="0">
                <a:latin typeface="Helvetica" charset="0"/>
                <a:cs typeface="Times New Roman" pitchFamily="18" charset="0"/>
              </a:rPr>
              <a:t>this node can be deleted after its parent adjusts a pointer to bypass the node and connect to inorder successor. </a:t>
            </a:r>
          </a:p>
          <a:p>
            <a:pPr eaLnBrk="1" hangingPunct="1">
              <a:defRPr/>
            </a:pPr>
            <a:endParaRPr lang="en-US" altLang="ja-JP" sz="2000" dirty="0">
              <a:latin typeface="Helvetica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ja-JP" sz="2000" dirty="0">
                <a:latin typeface="Helvetica" charset="0"/>
                <a:cs typeface="Times New Roman" pitchFamily="18" charset="0"/>
              </a:rPr>
              <a:t>(</a:t>
            </a:r>
            <a:r>
              <a:rPr lang="en-US" altLang="ja-JP" sz="2000" dirty="0">
                <a:solidFill>
                  <a:srgbClr val="3366FF"/>
                </a:solidFill>
              </a:rPr>
              <a:t>Inorder successor of a node is the next node in Inorder traversal of the Binary Tree</a:t>
            </a:r>
            <a:r>
              <a:rPr lang="en-US" altLang="ja-JP" sz="2000" dirty="0"/>
              <a:t>.</a:t>
            </a:r>
            <a:r>
              <a:rPr lang="en-US" altLang="ja-JP" sz="2000" dirty="0">
                <a:latin typeface="Helvetica" charset="0"/>
                <a:cs typeface="Times New Roman" pitchFamily="18" charset="0"/>
              </a:rPr>
              <a:t>)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テキスト ボックス 4"/>
          <p:cNvSpPr txBox="1">
            <a:spLocks noChangeArrowheads="1"/>
          </p:cNvSpPr>
          <p:nvPr/>
        </p:nvSpPr>
        <p:spPr bwMode="auto">
          <a:xfrm>
            <a:off x="1676400" y="695325"/>
            <a:ext cx="849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3. Deleted node 9</a:t>
            </a:r>
            <a:r>
              <a:rPr kumimoji="1" lang="en-US" altLang="ja-JP" sz="2800" b="1">
                <a:solidFill>
                  <a:srgbClr val="090409"/>
                </a:solidFill>
              </a:rPr>
              <a:t> </a:t>
            </a:r>
            <a:r>
              <a:rPr kumimoji="1" lang="en-US" altLang="ja-JP" sz="2400" b="1">
                <a:solidFill>
                  <a:srgbClr val="C00000"/>
                </a:solidFill>
              </a:rPr>
              <a:t>(</a:t>
            </a:r>
            <a:r>
              <a:rPr kumimoji="1" lang="en-US" altLang="ja-JP" sz="2400" b="1">
                <a:solidFill>
                  <a:srgbClr val="C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node</a:t>
            </a:r>
            <a:r>
              <a:rPr lang="en-US" altLang="ja-JP" sz="2400">
                <a:solidFill>
                  <a:srgbClr val="C00000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 has both left and right subtrees</a:t>
            </a:r>
            <a:r>
              <a:rPr kumimoji="1" lang="en-US" altLang="ja-JP" sz="2400" b="1">
                <a:solidFill>
                  <a:srgbClr val="C00000"/>
                </a:solidFill>
              </a:rPr>
              <a:t>)</a:t>
            </a:r>
            <a:endParaRPr kumimoji="1" lang="ja-JP" altLang="en-US" sz="2400" b="1">
              <a:solidFill>
                <a:srgbClr val="C00000"/>
              </a:solidFill>
            </a:endParaRPr>
          </a:p>
        </p:txBody>
      </p:sp>
      <p:pic>
        <p:nvPicPr>
          <p:cNvPr id="88067" name="Picture 2" descr="http://www.cs.cmu.edu/~adamchik/15-121/lectures/Trees/pix/del0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66900"/>
            <a:ext cx="8229600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Rectangle 97"/>
          <p:cNvSpPr/>
          <p:nvPr/>
        </p:nvSpPr>
        <p:spPr>
          <a:xfrm>
            <a:off x="3276600" y="4154488"/>
            <a:ext cx="14478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Helvetica" charset="0"/>
                <a:cs typeface="Times New Roman" charset="0"/>
              </a:rPr>
              <a:t>and delete this node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3352800" y="4114800"/>
            <a:ext cx="304800" cy="1174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293225" y="1866900"/>
            <a:ext cx="2362200" cy="4154488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400" dirty="0">
                <a:latin typeface="Helvetica" charset="0"/>
                <a:cs typeface="Times New Roman" pitchFamily="18" charset="0"/>
              </a:rPr>
              <a:t>The strategy is </a:t>
            </a:r>
            <a:r>
              <a:rPr lang="en-US" altLang="ja-JP" sz="24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to replace the data of this node with the smallest/largest data of the right/left subtree and </a:t>
            </a:r>
            <a:r>
              <a:rPr lang="en-US" altLang="ja-JP" sz="2400" dirty="0">
                <a:solidFill>
                  <a:srgbClr val="3366FF"/>
                </a:solidFill>
                <a:latin typeface="Helvetica" charset="0"/>
                <a:cs typeface="Times New Roman" pitchFamily="18" charset="0"/>
              </a:rPr>
              <a:t>recursively delete that node.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Binary Tree implementation</a:t>
            </a:r>
            <a:br>
              <a:rPr lang="en-AU" sz="4800" dirty="0">
                <a:ea typeface="+mj-ea"/>
                <a:cs typeface="+mj-cs"/>
              </a:rPr>
            </a:br>
            <a:r>
              <a:rPr lang="en-AU" sz="4800" dirty="0">
                <a:ea typeface="+mj-ea"/>
                <a:cs typeface="+mj-cs"/>
              </a:rPr>
              <a:t>by linked list</a:t>
            </a:r>
          </a:p>
        </p:txBody>
      </p:sp>
      <p:sp>
        <p:nvSpPr>
          <p:cNvPr id="89091" name="Oval 3"/>
          <p:cNvSpPr>
            <a:spLocks noChangeArrowheads="1"/>
          </p:cNvSpPr>
          <p:nvPr/>
        </p:nvSpPr>
        <p:spPr bwMode="auto">
          <a:xfrm>
            <a:off x="5486400" y="2971800"/>
            <a:ext cx="609600" cy="609600"/>
          </a:xfrm>
          <a:prstGeom prst="ellipse">
            <a:avLst/>
          </a:prstGeom>
          <a:solidFill>
            <a:srgbClr val="339966"/>
          </a:solidFill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9092" name="Line 4"/>
          <p:cNvSpPr>
            <a:spLocks noChangeShapeType="1"/>
          </p:cNvSpPr>
          <p:nvPr/>
        </p:nvSpPr>
        <p:spPr bwMode="auto">
          <a:xfrm flipH="1">
            <a:off x="5105400" y="3505200"/>
            <a:ext cx="4572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3" name="Line 5"/>
          <p:cNvSpPr>
            <a:spLocks noChangeShapeType="1"/>
          </p:cNvSpPr>
          <p:nvPr/>
        </p:nvSpPr>
        <p:spPr bwMode="auto">
          <a:xfrm>
            <a:off x="6019800" y="3505200"/>
            <a:ext cx="3810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4" name="AutoShape 6"/>
          <p:cNvSpPr>
            <a:spLocks noChangeArrowheads="1"/>
          </p:cNvSpPr>
          <p:nvPr/>
        </p:nvSpPr>
        <p:spPr bwMode="auto">
          <a:xfrm>
            <a:off x="6324600" y="1828800"/>
            <a:ext cx="1524000" cy="685800"/>
          </a:xfrm>
          <a:prstGeom prst="wedgeRectCallout">
            <a:avLst>
              <a:gd name="adj1" fmla="val -81773"/>
              <a:gd name="adj2" fmla="val 1523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ja-JP" sz="2800" b="1" i="1">
                <a:solidFill>
                  <a:srgbClr val="FFFFFF"/>
                </a:solidFill>
              </a:rPr>
              <a:t>entry</a:t>
            </a:r>
            <a:endParaRPr lang="en-AU" altLang="ja-JP" sz="2800" b="1">
              <a:solidFill>
                <a:srgbClr val="FFFFFF"/>
              </a:solidFill>
            </a:endParaRPr>
          </a:p>
        </p:txBody>
      </p:sp>
      <p:sp>
        <p:nvSpPr>
          <p:cNvPr id="89095" name="AutoShape 7"/>
          <p:cNvSpPr>
            <a:spLocks noChangeArrowheads="1"/>
          </p:cNvSpPr>
          <p:nvPr/>
        </p:nvSpPr>
        <p:spPr bwMode="auto">
          <a:xfrm>
            <a:off x="7543800" y="3886200"/>
            <a:ext cx="2438400" cy="1295400"/>
          </a:xfrm>
          <a:prstGeom prst="wedgeRectCallout">
            <a:avLst>
              <a:gd name="adj1" fmla="val -93491"/>
              <a:gd name="adj2" fmla="val -36889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ja-JP" sz="2800" b="1" i="1">
                <a:solidFill>
                  <a:srgbClr val="FFFFFF"/>
                </a:solidFill>
              </a:rPr>
              <a:t>link to right </a:t>
            </a:r>
          </a:p>
          <a:p>
            <a:pPr algn="ctr"/>
            <a:r>
              <a:rPr lang="en-AU" altLang="ja-JP" sz="2800" b="1" i="1">
                <a:solidFill>
                  <a:srgbClr val="FFFFFF"/>
                </a:solidFill>
              </a:rPr>
              <a:t>child node</a:t>
            </a:r>
            <a:endParaRPr lang="en-AU" altLang="ja-JP" sz="2800" b="1">
              <a:solidFill>
                <a:srgbClr val="FFFFFF"/>
              </a:solidFill>
            </a:endParaRPr>
          </a:p>
        </p:txBody>
      </p:sp>
      <p:sp>
        <p:nvSpPr>
          <p:cNvPr id="89096" name="AutoShape 8"/>
          <p:cNvSpPr>
            <a:spLocks noChangeArrowheads="1"/>
          </p:cNvSpPr>
          <p:nvPr/>
        </p:nvSpPr>
        <p:spPr bwMode="auto">
          <a:xfrm>
            <a:off x="1981200" y="4114800"/>
            <a:ext cx="2438400" cy="1295400"/>
          </a:xfrm>
          <a:prstGeom prst="wedgeRectCallout">
            <a:avLst>
              <a:gd name="adj1" fmla="val 76889"/>
              <a:gd name="adj2" fmla="val -5502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AU" altLang="ja-JP" sz="2800" b="1" i="1">
                <a:solidFill>
                  <a:srgbClr val="FFFFFF"/>
                </a:solidFill>
              </a:rPr>
              <a:t>link to left</a:t>
            </a:r>
          </a:p>
          <a:p>
            <a:pPr algn="ctr"/>
            <a:r>
              <a:rPr lang="en-AU" altLang="ja-JP" sz="2800" b="1" i="1">
                <a:solidFill>
                  <a:srgbClr val="FFFFFF"/>
                </a:solidFill>
              </a:rPr>
              <a:t>child node</a:t>
            </a:r>
            <a:endParaRPr lang="en-AU" altLang="ja-JP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1905000" y="2209800"/>
            <a:ext cx="9525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2000" b="1" dirty="0" err="1">
                <a:latin typeface="Courier New" panose="02070309020205020404" pitchFamily="49" charset="0"/>
              </a:rPr>
              <a:t>struct</a:t>
            </a:r>
            <a:r>
              <a:rPr lang="en-US" altLang="ja-JP" sz="2000" b="1" dirty="0">
                <a:latin typeface="Courier New" panose="02070309020205020404" pitchFamily="49" charset="0"/>
              </a:rPr>
              <a:t> 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treenode</a:t>
            </a:r>
            <a:endParaRPr lang="en-US" altLang="ja-JP" sz="2000" b="1" dirty="0">
              <a:latin typeface="Courier New" panose="02070309020205020404" pitchFamily="49" charset="0"/>
            </a:endParaRPr>
          </a:p>
          <a:p>
            <a:r>
              <a:rPr lang="en-US" altLang="ja-JP" sz="2000" b="1" dirty="0">
                <a:latin typeface="Courier New" panose="02070309020205020404" pitchFamily="49" charset="0"/>
              </a:rPr>
              <a:t>{</a:t>
            </a:r>
          </a:p>
          <a:p>
            <a:r>
              <a:rPr lang="en-US" altLang="ja-JP" sz="2000" b="1" dirty="0">
                <a:latin typeface="Courier New" panose="02070309020205020404" pitchFamily="49" charset="0"/>
              </a:rPr>
              <a:t>    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int</a:t>
            </a:r>
            <a:r>
              <a:rPr lang="en-US" altLang="ja-JP" sz="2000" b="1" dirty="0">
                <a:latin typeface="Courier New" panose="02070309020205020404" pitchFamily="49" charset="0"/>
              </a:rPr>
              <a:t> data;</a:t>
            </a:r>
          </a:p>
          <a:p>
            <a:r>
              <a:rPr lang="en-US" altLang="ja-JP" sz="2000" b="1" dirty="0">
                <a:latin typeface="Courier New" panose="02070309020205020404" pitchFamily="49" charset="0"/>
              </a:rPr>
              <a:t>    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struct</a:t>
            </a:r>
            <a:r>
              <a:rPr lang="en-US" altLang="ja-JP" sz="2000" b="1" dirty="0">
                <a:latin typeface="Courier New" panose="02070309020205020404" pitchFamily="49" charset="0"/>
              </a:rPr>
              <a:t> 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treenode</a:t>
            </a:r>
            <a:r>
              <a:rPr lang="en-US" altLang="ja-JP" sz="2000" b="1" dirty="0">
                <a:latin typeface="Courier New" panose="02070309020205020404" pitchFamily="49" charset="0"/>
              </a:rPr>
              <a:t> *left, *right;</a:t>
            </a:r>
          </a:p>
          <a:p>
            <a:r>
              <a:rPr lang="en-US" altLang="ja-JP" sz="2000" b="1" dirty="0">
                <a:latin typeface="Courier New" panose="02070309020205020404" pitchFamily="49" charset="0"/>
              </a:rPr>
              <a:t>};</a:t>
            </a:r>
          </a:p>
          <a:p>
            <a:endParaRPr lang="en-US" altLang="ja-JP" sz="2000" b="1" dirty="0">
              <a:latin typeface="Courier New" panose="02070309020205020404" pitchFamily="49" charset="0"/>
            </a:endParaRPr>
          </a:p>
          <a:p>
            <a:r>
              <a:rPr lang="en-US" altLang="ja-JP" sz="2000" b="1" dirty="0" err="1">
                <a:latin typeface="Courier New" panose="02070309020205020404" pitchFamily="49" charset="0"/>
              </a:rPr>
              <a:t>struct</a:t>
            </a:r>
            <a:r>
              <a:rPr lang="en-US" altLang="ja-JP" sz="2000" b="1" dirty="0">
                <a:latin typeface="Courier New" panose="02070309020205020404" pitchFamily="49" charset="0"/>
              </a:rPr>
              <a:t> 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treenode</a:t>
            </a:r>
            <a:r>
              <a:rPr lang="en-US" altLang="ja-JP" sz="2000" b="1" dirty="0">
                <a:latin typeface="Courier New" panose="02070309020205020404" pitchFamily="49" charset="0"/>
              </a:rPr>
              <a:t> *root, *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ptr</a:t>
            </a:r>
            <a:r>
              <a:rPr lang="en-US" altLang="ja-JP" sz="2000" b="1" dirty="0">
                <a:latin typeface="Courier New" panose="02070309020205020404" pitchFamily="49" charset="0"/>
              </a:rPr>
              <a:t>;</a:t>
            </a:r>
          </a:p>
          <a:p>
            <a:endParaRPr lang="en-US" altLang="ja-JP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ja-JP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ja-JP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make_root</a:t>
            </a:r>
            <a:r>
              <a:rPr lang="en-US" altLang="ja-JP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ja-JP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x); 		</a:t>
            </a:r>
            <a:r>
              <a:rPr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//to make the root node</a:t>
            </a:r>
            <a:endParaRPr lang="en-US" altLang="ja-JP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ja-JP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void </a:t>
            </a:r>
            <a:r>
              <a:rPr lang="en-US" altLang="ja-JP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make_node</a:t>
            </a:r>
            <a:r>
              <a:rPr lang="en-US" altLang="ja-JP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2000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int</a:t>
            </a:r>
            <a:r>
              <a:rPr lang="en-US" altLang="ja-JP" sz="2000" b="1" dirty="0">
                <a:solidFill>
                  <a:schemeClr val="tx2"/>
                </a:solidFill>
                <a:latin typeface="Courier New" panose="02070309020205020404" pitchFamily="49" charset="0"/>
              </a:rPr>
              <a:t> x); 		</a:t>
            </a:r>
            <a:r>
              <a:rPr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//to make node</a:t>
            </a:r>
            <a:endParaRPr lang="en-US" altLang="ja-JP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r>
              <a:rPr lang="en-US" altLang="ja-JP" sz="2000" b="1" dirty="0">
                <a:latin typeface="Courier New" panose="02070309020205020404" pitchFamily="49" charset="0"/>
              </a:rPr>
              <a:t>void 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inorder</a:t>
            </a:r>
            <a:r>
              <a:rPr lang="en-US" altLang="ja-JP" sz="2000" b="1" dirty="0">
                <a:latin typeface="Courier New" panose="02070309020205020404" pitchFamily="49" charset="0"/>
              </a:rPr>
              <a:t>(</a:t>
            </a:r>
            <a:r>
              <a:rPr lang="en-US" altLang="ja-JP" sz="2000" b="1" dirty="0" err="1">
                <a:latin typeface="Courier New" panose="02070309020205020404" pitchFamily="49" charset="0"/>
              </a:rPr>
              <a:t>treenode</a:t>
            </a:r>
            <a:r>
              <a:rPr lang="en-US" altLang="ja-JP" sz="2000" b="1" dirty="0">
                <a:latin typeface="Courier New" panose="02070309020205020404" pitchFamily="49" charset="0"/>
              </a:rPr>
              <a:t> *p); 	</a:t>
            </a:r>
            <a:r>
              <a:rPr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//to display the tree</a:t>
            </a:r>
          </a:p>
          <a:p>
            <a:endParaRPr lang="en-US" altLang="ja-JP" sz="2000" b="1" dirty="0">
              <a:latin typeface="Courier New" panose="02070309020205020404" pitchFamily="49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Data type of a Tree Node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057400" y="990600"/>
            <a:ext cx="75438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root=NULL;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x;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while(1)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{   cout&lt;&lt;"Enter data or -1 for exit: ";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cin&gt;&gt;x;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if(x == -1) break;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else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{   if(root==NULL)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{   make_root(x);}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else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{   make_node(x);}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}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inorder(root);</a:t>
            </a:r>
            <a:r>
              <a:rPr lang="en-US" altLang="ja-JP" sz="2000" b="1">
                <a:solidFill>
                  <a:srgbClr val="1724F2"/>
                </a:solidFill>
                <a:latin typeface="Courier New" panose="02070309020205020404" pitchFamily="49" charset="0"/>
              </a:rPr>
              <a:t>//to display the tree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r>
              <a:rPr lang="en-US" altLang="ja-JP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209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ja-JP" sz="2600" b="1">
                <a:solidFill>
                  <a:srgbClr val="003366"/>
                </a:solidFill>
                <a:latin typeface="Verdana" panose="020B0604030504040204" pitchFamily="34" charset="0"/>
              </a:rPr>
              <a:t>main() Function for BST creation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タイトル 1"/>
          <p:cNvSpPr>
            <a:spLocks noGrp="1"/>
          </p:cNvSpPr>
          <p:nvPr>
            <p:ph type="title"/>
          </p:nvPr>
        </p:nvSpPr>
        <p:spPr>
          <a:xfrm>
            <a:off x="2133600" y="1752600"/>
            <a:ext cx="8534400" cy="4572000"/>
          </a:xfrm>
        </p:spPr>
        <p:txBody>
          <a:bodyPr/>
          <a:lstStyle/>
          <a:p>
            <a:pPr algn="l" eaLnBrk="1" hangingPunct="1"/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void make_root(int x)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{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root=new treenode;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root-&gt;data=x;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root-&gt;left=NULL;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root-&gt;right=NULL;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}</a:t>
            </a:r>
            <a:endParaRPr lang="ja-JP" altLang="en-US" sz="3200">
              <a:ea typeface="ヒラギノ明朝 Pro W3" charset="-128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2209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ja-JP" sz="2600" b="1">
                <a:solidFill>
                  <a:srgbClr val="003366"/>
                </a:solidFill>
                <a:latin typeface="Verdana" panose="020B0604030504040204" pitchFamily="34" charset="0"/>
              </a:rPr>
              <a:t>Make_root() Function for root creation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タイトル 1"/>
          <p:cNvSpPr>
            <a:spLocks noGrp="1"/>
          </p:cNvSpPr>
          <p:nvPr>
            <p:ph type="title"/>
          </p:nvPr>
        </p:nvSpPr>
        <p:spPr>
          <a:xfrm>
            <a:off x="1981200" y="762000"/>
            <a:ext cx="8458200" cy="5943600"/>
          </a:xfrm>
        </p:spPr>
        <p:txBody>
          <a:bodyPr>
            <a:normAutofit fontScale="90000"/>
          </a:bodyPr>
          <a:lstStyle/>
          <a:p>
            <a:pPr algn="l" eaLnBrk="1" hangingPunct="1">
              <a:defRPr/>
            </a:pPr>
            <a:r>
              <a:rPr lang="en-US" altLang="ja-JP" sz="2000" dirty="0">
                <a:solidFill>
                  <a:schemeClr val="tx2"/>
                </a:solidFill>
              </a:rPr>
              <a:t>void </a:t>
            </a:r>
            <a:r>
              <a:rPr lang="en-US" altLang="ja-JP" sz="2000" dirty="0" err="1">
                <a:solidFill>
                  <a:schemeClr val="tx2"/>
                </a:solidFill>
              </a:rPr>
              <a:t>make_node</a:t>
            </a:r>
            <a:r>
              <a:rPr lang="en-US" altLang="ja-JP" sz="2000" dirty="0">
                <a:solidFill>
                  <a:schemeClr val="tx2"/>
                </a:solidFill>
              </a:rPr>
              <a:t>(</a:t>
            </a:r>
            <a:r>
              <a:rPr lang="en-US" altLang="ja-JP" sz="2000" dirty="0" err="1">
                <a:solidFill>
                  <a:schemeClr val="tx2"/>
                </a:solidFill>
              </a:rPr>
              <a:t>int</a:t>
            </a:r>
            <a:r>
              <a:rPr lang="en-US" altLang="ja-JP" sz="2000" dirty="0">
                <a:solidFill>
                  <a:schemeClr val="tx2"/>
                </a:solidFill>
              </a:rPr>
              <a:t> x)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{  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</a:t>
            </a:r>
            <a:r>
              <a:rPr lang="en-US" altLang="ja-JP" sz="2000" dirty="0" err="1">
                <a:solidFill>
                  <a:schemeClr val="tx2"/>
                </a:solidFill>
              </a:rPr>
              <a:t>struct</a:t>
            </a:r>
            <a:r>
              <a:rPr lang="en-US" altLang="ja-JP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 err="1">
                <a:solidFill>
                  <a:schemeClr val="tx2"/>
                </a:solidFill>
              </a:rPr>
              <a:t>treenode</a:t>
            </a:r>
            <a:r>
              <a:rPr lang="en-US" altLang="ja-JP" sz="2000" dirty="0">
                <a:solidFill>
                  <a:schemeClr val="tx2"/>
                </a:solidFill>
              </a:rPr>
              <a:t> *np = new </a:t>
            </a:r>
            <a:r>
              <a:rPr lang="en-US" altLang="ja-JP" sz="2000" dirty="0" err="1">
                <a:solidFill>
                  <a:schemeClr val="tx2"/>
                </a:solidFill>
              </a:rPr>
              <a:t>treenode</a:t>
            </a:r>
            <a:r>
              <a:rPr lang="en-US" altLang="ja-JP" sz="2000" dirty="0">
                <a:solidFill>
                  <a:schemeClr val="tx2"/>
                </a:solidFill>
              </a:rPr>
              <a:t>;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np-&gt;data=x;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np-&gt;left=NULL;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np-&gt;right=NULL;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=root;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while(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!=NULL)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{  if(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-&gt;data==x) break;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else if (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-&gt;data&gt;x)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{  if(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-&gt;left==NULL)</a:t>
            </a:r>
            <a:r>
              <a:rPr lang="en-US" altLang="ja-JP" sz="2000" dirty="0">
                <a:solidFill>
                  <a:srgbClr val="1724F2"/>
                </a:solidFill>
              </a:rPr>
              <a:t>//if left child NULL then link node as left child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    </a:t>
            </a:r>
            <a:r>
              <a:rPr lang="en-US" altLang="ja-JP" sz="2000" b="1" dirty="0">
                <a:solidFill>
                  <a:schemeClr val="tx2"/>
                </a:solidFill>
              </a:rPr>
              <a:t>{  </a:t>
            </a:r>
            <a:r>
              <a:rPr lang="en-US" altLang="ja-JP" sz="2000" b="1" dirty="0" err="1">
                <a:solidFill>
                  <a:schemeClr val="tx2"/>
                </a:solidFill>
              </a:rPr>
              <a:t>ptr</a:t>
            </a:r>
            <a:r>
              <a:rPr lang="en-US" altLang="ja-JP" sz="2000" b="1" dirty="0">
                <a:solidFill>
                  <a:schemeClr val="tx2"/>
                </a:solidFill>
              </a:rPr>
              <a:t>-&gt;left=np</a:t>
            </a:r>
            <a:r>
              <a:rPr lang="en-US" altLang="ja-JP" sz="2000" dirty="0">
                <a:solidFill>
                  <a:schemeClr val="tx2"/>
                </a:solidFill>
              </a:rPr>
              <a:t>; break; }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    else        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	 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=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-&gt;left; </a:t>
            </a:r>
            <a:r>
              <a:rPr lang="en-US" altLang="ja-JP" sz="2000" dirty="0">
                <a:solidFill>
                  <a:srgbClr val="1724F2"/>
                </a:solidFill>
              </a:rPr>
              <a:t>//move left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 }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else if (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-&gt;data&lt;x)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{   if(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-&gt;right==NULL) </a:t>
            </a:r>
            <a:r>
              <a:rPr lang="en-US" altLang="ja-JP" sz="2000" dirty="0">
                <a:solidFill>
                  <a:srgbClr val="1724F2"/>
                </a:solidFill>
              </a:rPr>
              <a:t>// if right child NULL then link node as right child 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    {  </a:t>
            </a:r>
            <a:r>
              <a:rPr lang="en-US" altLang="ja-JP" sz="2000" b="1" dirty="0" err="1">
                <a:solidFill>
                  <a:schemeClr val="tx2"/>
                </a:solidFill>
              </a:rPr>
              <a:t>ptr</a:t>
            </a:r>
            <a:r>
              <a:rPr lang="en-US" altLang="ja-JP" sz="2000" b="1" dirty="0">
                <a:solidFill>
                  <a:schemeClr val="tx2"/>
                </a:solidFill>
              </a:rPr>
              <a:t>-&gt;right=np</a:t>
            </a:r>
            <a:r>
              <a:rPr lang="en-US" altLang="ja-JP" sz="2000" dirty="0">
                <a:solidFill>
                  <a:schemeClr val="tx2"/>
                </a:solidFill>
              </a:rPr>
              <a:t>; break;}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        else        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	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=</a:t>
            </a:r>
            <a:r>
              <a:rPr lang="en-US" altLang="ja-JP" sz="2000" dirty="0" err="1">
                <a:solidFill>
                  <a:schemeClr val="tx2"/>
                </a:solidFill>
              </a:rPr>
              <a:t>ptr</a:t>
            </a:r>
            <a:r>
              <a:rPr lang="en-US" altLang="ja-JP" sz="2000" dirty="0">
                <a:solidFill>
                  <a:schemeClr val="tx2"/>
                </a:solidFill>
              </a:rPr>
              <a:t>-&gt;right; </a:t>
            </a:r>
            <a:r>
              <a:rPr lang="en-US" altLang="ja-JP" sz="2000" dirty="0">
                <a:solidFill>
                  <a:srgbClr val="1724F2"/>
                </a:solidFill>
              </a:rPr>
              <a:t>//move right   </a:t>
            </a:r>
            <a:r>
              <a:rPr lang="en-US" altLang="ja-JP" sz="2000" dirty="0">
                <a:solidFill>
                  <a:schemeClr val="tx2"/>
                </a:solidFill>
              </a:rPr>
              <a:t>}</a:t>
            </a:r>
            <a:br>
              <a:rPr lang="en-US" altLang="ja-JP" sz="2000" dirty="0">
                <a:solidFill>
                  <a:schemeClr val="tx2"/>
                </a:solidFill>
              </a:rPr>
            </a:br>
            <a:r>
              <a:rPr lang="en-US" altLang="ja-JP" sz="2000" dirty="0">
                <a:solidFill>
                  <a:schemeClr val="tx2"/>
                </a:solidFill>
              </a:rPr>
              <a:t>    }}</a:t>
            </a:r>
            <a:endParaRPr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2209800" y="-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ja-JP" sz="2000" b="1">
                <a:solidFill>
                  <a:srgbClr val="003366"/>
                </a:solidFill>
                <a:latin typeface="Verdana" panose="020B0604030504040204" pitchFamily="34" charset="0"/>
              </a:rPr>
              <a:t>Make_node() Function for other node creation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2057400"/>
            <a:ext cx="4800600" cy="1077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 err="1"/>
              <a:t>cout</a:t>
            </a:r>
            <a:r>
              <a:rPr lang="en-US" sz="1600" dirty="0"/>
              <a:t>&lt;&lt; "Duplicate data\</a:t>
            </a:r>
            <a:r>
              <a:rPr lang="en-US" sz="1600" dirty="0" err="1"/>
              <a:t>nEnter</a:t>
            </a:r>
            <a:r>
              <a:rPr lang="en-US" sz="1600" dirty="0"/>
              <a:t> data again ";</a:t>
            </a:r>
          </a:p>
          <a:p>
            <a:pPr>
              <a:defRPr/>
            </a:pPr>
            <a:r>
              <a:rPr lang="en-US" sz="1600" dirty="0"/>
              <a:t>              </a:t>
            </a:r>
            <a:r>
              <a:rPr lang="en-US" sz="1600" dirty="0" err="1"/>
              <a:t>cin</a:t>
            </a:r>
            <a:r>
              <a:rPr lang="en-US" sz="1600" dirty="0"/>
              <a:t>&gt;&gt;x;//new data to avoid duplicate one</a:t>
            </a:r>
          </a:p>
          <a:p>
            <a:pPr>
              <a:defRPr/>
            </a:pPr>
            <a:r>
              <a:rPr lang="en-US" sz="1600" dirty="0"/>
              <a:t>              </a:t>
            </a:r>
            <a:r>
              <a:rPr lang="en-US" sz="1600" dirty="0" err="1"/>
              <a:t>np</a:t>
            </a:r>
            <a:r>
              <a:rPr lang="en-US" sz="1600" dirty="0"/>
              <a:t>-&gt;data=x;</a:t>
            </a:r>
          </a:p>
          <a:p>
            <a:pPr>
              <a:defRPr/>
            </a:pPr>
            <a:r>
              <a:rPr lang="en-US" sz="1600" dirty="0"/>
              <a:t>              </a:t>
            </a:r>
            <a:r>
              <a:rPr lang="en-US" sz="1600" dirty="0" err="1"/>
              <a:t>ptr</a:t>
            </a:r>
            <a:r>
              <a:rPr lang="en-US" sz="1600" dirty="0"/>
              <a:t>=root;//start again from root 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24400" y="28194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2"/>
          <p:cNvSpPr>
            <a:spLocks noChangeArrowheads="1"/>
          </p:cNvSpPr>
          <p:nvPr/>
        </p:nvSpPr>
        <p:spPr bwMode="auto">
          <a:xfrm>
            <a:off x="1600200" y="1524000"/>
            <a:ext cx="8991600" cy="4710113"/>
          </a:xfrm>
          <a:prstGeom prst="rect">
            <a:avLst/>
          </a:prstGeom>
          <a:noFill/>
          <a:ln>
            <a:noFill/>
          </a:ln>
          <a:extLst/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kumimoji="0" lang="en-US" altLang="ja-JP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</a:t>
            </a: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root=NULL;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inorder(root);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//to display the tree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    insert();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2000" dirty="0">
                <a:ea typeface="ヒラギノ明朝 Pro W3" charset="-128"/>
              </a:rPr>
              <a:t>  </a:t>
            </a:r>
            <a:r>
              <a:rPr lang="en-US" altLang="ja-JP" sz="2000" dirty="0" err="1">
                <a:ea typeface="ヒラギノ明朝 Pro W3" charset="-128"/>
              </a:rPr>
              <a:t>int</a:t>
            </a:r>
            <a:r>
              <a:rPr lang="en-US" altLang="ja-JP" sz="2000" dirty="0">
                <a:ea typeface="ヒラギノ明朝 Pro W3" charset="-128"/>
              </a:rPr>
              <a:t> item;</a:t>
            </a:r>
            <a:br>
              <a:rPr lang="en-US" altLang="ja-JP" sz="2000" dirty="0">
                <a:ea typeface="ヒラギノ明朝 Pro W3" charset="-128"/>
              </a:rPr>
            </a:br>
            <a:r>
              <a:rPr lang="en-US" altLang="ja-JP" sz="2000" dirty="0">
                <a:ea typeface="ヒラギノ明朝 Pro W3" charset="-128"/>
              </a:rPr>
              <a:t>         </a:t>
            </a:r>
            <a:r>
              <a:rPr lang="en-US" altLang="ja-JP" sz="2000" dirty="0" err="1">
                <a:ea typeface="ヒラギノ明朝 Pro W3" charset="-128"/>
              </a:rPr>
              <a:t>cout</a:t>
            </a:r>
            <a:r>
              <a:rPr lang="en-US" altLang="ja-JP" sz="2000" dirty="0">
                <a:ea typeface="ヒラギノ明朝 Pro W3" charset="-128"/>
              </a:rPr>
              <a:t>&lt;&lt;"\</a:t>
            </a:r>
            <a:r>
              <a:rPr lang="en-US" altLang="ja-JP" sz="2000" dirty="0" err="1">
                <a:ea typeface="ヒラギノ明朝 Pro W3" charset="-128"/>
              </a:rPr>
              <a:t>nEnter</a:t>
            </a:r>
            <a:r>
              <a:rPr lang="en-US" altLang="ja-JP" sz="2000" dirty="0">
                <a:ea typeface="ヒラギノ明朝 Pro W3" charset="-128"/>
              </a:rPr>
              <a:t> item want to search:";  </a:t>
            </a:r>
            <a:r>
              <a:rPr lang="en-US" altLang="ja-JP" sz="2000" dirty="0" err="1">
                <a:ea typeface="ヒラギノ明朝 Pro W3" charset="-128"/>
              </a:rPr>
              <a:t>cin</a:t>
            </a:r>
            <a:r>
              <a:rPr lang="en-US" altLang="ja-JP" sz="2000" dirty="0">
                <a:ea typeface="ヒラギノ明朝 Pro W3" charset="-128"/>
              </a:rPr>
              <a:t>&gt;&gt;item;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    </a:t>
            </a:r>
            <a:r>
              <a:rPr kumimoji="0" lang="en-US" altLang="ja-JP" sz="2000" b="1" dirty="0" err="1">
                <a:solidFill>
                  <a:srgbClr val="1724F2"/>
                </a:solidFill>
                <a:latin typeface="Courier New" panose="02070309020205020404" pitchFamily="49" charset="0"/>
              </a:rPr>
              <a:t>ptr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 = search(item); </a:t>
            </a:r>
            <a:r>
              <a:rPr kumimoji="0" lang="en-US" altLang="ja-JP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//function will return a pointer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    if(</a:t>
            </a:r>
            <a:r>
              <a:rPr kumimoji="0" lang="en-US" altLang="ja-JP" sz="2000" b="1" dirty="0" err="1">
                <a:solidFill>
                  <a:srgbClr val="1724F2"/>
                </a:solidFill>
                <a:latin typeface="Courier New" panose="02070309020205020404" pitchFamily="49" charset="0"/>
              </a:rPr>
              <a:t>ptr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!=NULL)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ja-JP" sz="2000" b="1" dirty="0" err="1">
                <a:solidFill>
                  <a:srgbClr val="1724F2"/>
                </a:solidFill>
                <a:latin typeface="Courier New" panose="02070309020205020404" pitchFamily="49" charset="0"/>
              </a:rPr>
              <a:t>cout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&lt;&lt;item&lt;&lt;“ Found”&lt;&lt;</a:t>
            </a:r>
            <a:r>
              <a:rPr kumimoji="0" lang="en-US" altLang="ja-JP" sz="2000" b="1" dirty="0" err="1">
                <a:solidFill>
                  <a:srgbClr val="1724F2"/>
                </a:solidFill>
                <a:latin typeface="Courier New" panose="02070309020205020404" pitchFamily="49" charset="0"/>
              </a:rPr>
              <a:t>endl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else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ja-JP" sz="2000" b="1" dirty="0" err="1">
                <a:solidFill>
                  <a:srgbClr val="1724F2"/>
                </a:solidFill>
                <a:latin typeface="Courier New" panose="02070309020205020404" pitchFamily="49" charset="0"/>
              </a:rPr>
              <a:t>cout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&lt;&lt;item&lt;&lt;“ not Found”&lt;&lt;</a:t>
            </a:r>
            <a:r>
              <a:rPr kumimoji="0" lang="en-US" altLang="ja-JP" sz="2000" b="1" dirty="0" err="1">
                <a:solidFill>
                  <a:srgbClr val="1724F2"/>
                </a:solidFill>
                <a:latin typeface="Courier New" panose="02070309020205020404" pitchFamily="49" charset="0"/>
              </a:rPr>
              <a:t>endl</a:t>
            </a:r>
            <a:r>
              <a:rPr kumimoji="0" lang="en-US" altLang="ja-JP" sz="2000" b="1" dirty="0">
                <a:solidFill>
                  <a:srgbClr val="1724F2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  <a:p>
            <a:pPr>
              <a:defRPr/>
            </a:pPr>
            <a:r>
              <a:rPr kumimoji="0" lang="en-US" altLang="ja-JP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1628775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ja-JP" sz="2600" b="1">
                <a:solidFill>
                  <a:srgbClr val="003366"/>
                </a:solidFill>
                <a:latin typeface="Verdana" panose="020B0604030504040204" pitchFamily="34" charset="0"/>
              </a:rPr>
              <a:t>main() Function for BST creation </a:t>
            </a:r>
            <a:r>
              <a:rPr lang="en-AU" altLang="ja-JP" sz="2600" b="1">
                <a:solidFill>
                  <a:srgbClr val="FF0000"/>
                </a:solidFill>
                <a:latin typeface="Verdana" panose="020B0604030504040204" pitchFamily="34" charset="0"/>
              </a:rPr>
              <a:t>(Search Operation)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709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Binary Search Tree 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782637"/>
            <a:ext cx="11976100" cy="1884363"/>
          </a:xfrm>
        </p:spPr>
        <p:txBody>
          <a:bodyPr rtlCol="0">
            <a:normAutofit lnSpcReduction="10000"/>
          </a:bodyPr>
          <a:lstStyle/>
          <a:p>
            <a:pPr fontAlgn="auto">
              <a:defRPr/>
            </a:pPr>
            <a:r>
              <a:t>Is a Binary Tree such that:</a:t>
            </a:r>
          </a:p>
          <a:p>
            <a:pPr lvl="1" eaLnBrk="1" fontAlgn="auto" hangingPunct="1">
              <a:defRPr/>
            </a:pPr>
            <a:r>
              <a:rPr dirty="0"/>
              <a:t>Every node entry has a unique key (i.e. no duplication item).</a:t>
            </a:r>
          </a:p>
          <a:p>
            <a:pPr lvl="1" eaLnBrk="1" fontAlgn="auto" hangingPunct="1">
              <a:defRPr/>
            </a:pPr>
            <a:r>
              <a:rPr dirty="0"/>
              <a:t>All the keys in the left </a:t>
            </a:r>
            <a:r>
              <a:rPr dirty="0" err="1"/>
              <a:t>subtree</a:t>
            </a:r>
            <a:r>
              <a:rPr dirty="0"/>
              <a:t> of a node are less than the key of the node.</a:t>
            </a:r>
          </a:p>
          <a:p>
            <a:pPr lvl="1" eaLnBrk="1" fontAlgn="auto" hangingPunct="1">
              <a:defRPr/>
            </a:pPr>
            <a:r>
              <a:rPr dirty="0"/>
              <a:t>All the keys in the right </a:t>
            </a:r>
            <a:r>
              <a:rPr dirty="0" err="1"/>
              <a:t>subtree</a:t>
            </a:r>
            <a:r>
              <a:rPr dirty="0"/>
              <a:t> of a node are greater than the key of the node.</a:t>
            </a:r>
          </a:p>
          <a:p>
            <a:pPr fontAlgn="auto">
              <a:defRPr/>
            </a:pP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848CCB26-4745-45B0-9088-0D7CC146894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2350" y="27844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1147763" y="370840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3721100" y="37607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522288" y="471170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847850" y="471170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4456113" y="474345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3184525" y="474345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1592263" y="57038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17" name="Oval 16"/>
          <p:cNvSpPr/>
          <p:nvPr/>
        </p:nvSpPr>
        <p:spPr>
          <a:xfrm>
            <a:off x="803275" y="57118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18" name="Oval 17"/>
          <p:cNvSpPr/>
          <p:nvPr/>
        </p:nvSpPr>
        <p:spPr>
          <a:xfrm>
            <a:off x="2714625" y="570706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47</a:t>
            </a:r>
          </a:p>
        </p:txBody>
      </p:sp>
      <p:cxnSp>
        <p:nvCxnSpPr>
          <p:cNvPr id="19" name="Straight Arrow Connector 18"/>
          <p:cNvCxnSpPr>
            <a:stCxn id="7" idx="3"/>
            <a:endCxn id="8" idx="0"/>
          </p:cNvCxnSpPr>
          <p:nvPr/>
        </p:nvCxnSpPr>
        <p:spPr>
          <a:xfrm flipH="1">
            <a:off x="1490663" y="3290888"/>
            <a:ext cx="901700" cy="4175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4"/>
            <a:endCxn id="14" idx="0"/>
          </p:cNvCxnSpPr>
          <p:nvPr/>
        </p:nvCxnSpPr>
        <p:spPr>
          <a:xfrm flipH="1">
            <a:off x="1935163" y="5307013"/>
            <a:ext cx="255587" cy="3968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5"/>
            <a:endCxn id="9" idx="0"/>
          </p:cNvCxnSpPr>
          <p:nvPr/>
        </p:nvCxnSpPr>
        <p:spPr>
          <a:xfrm>
            <a:off x="2878138" y="3290888"/>
            <a:ext cx="1185862" cy="4699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4"/>
            <a:endCxn id="10" idx="0"/>
          </p:cNvCxnSpPr>
          <p:nvPr/>
        </p:nvCxnSpPr>
        <p:spPr>
          <a:xfrm flipH="1">
            <a:off x="865188" y="4302125"/>
            <a:ext cx="625475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4"/>
            <a:endCxn id="11" idx="0"/>
          </p:cNvCxnSpPr>
          <p:nvPr/>
        </p:nvCxnSpPr>
        <p:spPr>
          <a:xfrm>
            <a:off x="1490663" y="4302125"/>
            <a:ext cx="700087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  <a:endCxn id="17" idx="0"/>
          </p:cNvCxnSpPr>
          <p:nvPr/>
        </p:nvCxnSpPr>
        <p:spPr>
          <a:xfrm>
            <a:off x="865188" y="5307013"/>
            <a:ext cx="280987" cy="4048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4"/>
            <a:endCxn id="13" idx="0"/>
          </p:cNvCxnSpPr>
          <p:nvPr/>
        </p:nvCxnSpPr>
        <p:spPr>
          <a:xfrm flipH="1">
            <a:off x="3527425" y="4354513"/>
            <a:ext cx="536575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4"/>
            <a:endCxn id="12" idx="0"/>
          </p:cNvCxnSpPr>
          <p:nvPr/>
        </p:nvCxnSpPr>
        <p:spPr>
          <a:xfrm>
            <a:off x="4064000" y="4354513"/>
            <a:ext cx="735013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4"/>
            <a:endCxn id="18" idx="0"/>
          </p:cNvCxnSpPr>
          <p:nvPr/>
        </p:nvCxnSpPr>
        <p:spPr>
          <a:xfrm flipH="1">
            <a:off x="3057525" y="5338763"/>
            <a:ext cx="469900" cy="3683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654425" y="570230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59</a:t>
            </a:r>
          </a:p>
        </p:txBody>
      </p:sp>
      <p:cxnSp>
        <p:nvCxnSpPr>
          <p:cNvPr id="31" name="Straight Arrow Connector 30"/>
          <p:cNvCxnSpPr>
            <a:stCxn id="13" idx="4"/>
            <a:endCxn id="30" idx="0"/>
          </p:cNvCxnSpPr>
          <p:nvPr/>
        </p:nvCxnSpPr>
        <p:spPr>
          <a:xfrm>
            <a:off x="3527425" y="5338763"/>
            <a:ext cx="469900" cy="3635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762875" y="2755900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Fred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19850" y="3663950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Dan</a:t>
            </a:r>
          </a:p>
        </p:txBody>
      </p:sp>
      <p:sp>
        <p:nvSpPr>
          <p:cNvPr id="48" name="Rectangle 47"/>
          <p:cNvSpPr/>
          <p:nvPr/>
        </p:nvSpPr>
        <p:spPr>
          <a:xfrm>
            <a:off x="9782175" y="3717925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Mary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219700" y="4641850"/>
            <a:ext cx="1255713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Alan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446963" y="4641850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Eve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807700" y="4681538"/>
            <a:ext cx="1257300" cy="5556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Sue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075738" y="4681538"/>
            <a:ext cx="1255712" cy="5556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Kate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986588" y="5703888"/>
            <a:ext cx="1257300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Eric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53088" y="5710238"/>
            <a:ext cx="1255712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Bill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416925" y="5694363"/>
            <a:ext cx="1257300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Greg</a:t>
            </a:r>
          </a:p>
        </p:txBody>
      </p:sp>
      <p:cxnSp>
        <p:nvCxnSpPr>
          <p:cNvPr id="56" name="Straight Arrow Connector 55"/>
          <p:cNvCxnSpPr>
            <a:stCxn id="46" idx="2"/>
            <a:endCxn id="47" idx="0"/>
          </p:cNvCxnSpPr>
          <p:nvPr/>
        </p:nvCxnSpPr>
        <p:spPr>
          <a:xfrm flipH="1">
            <a:off x="7048500" y="3309938"/>
            <a:ext cx="1343025" cy="3540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0" idx="2"/>
            <a:endCxn id="53" idx="0"/>
          </p:cNvCxnSpPr>
          <p:nvPr/>
        </p:nvCxnSpPr>
        <p:spPr>
          <a:xfrm flipH="1">
            <a:off x="7615238" y="5195888"/>
            <a:ext cx="460375" cy="5080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6" idx="2"/>
            <a:endCxn id="48" idx="0"/>
          </p:cNvCxnSpPr>
          <p:nvPr/>
        </p:nvCxnSpPr>
        <p:spPr>
          <a:xfrm>
            <a:off x="8391525" y="3309938"/>
            <a:ext cx="2019300" cy="4079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7" idx="2"/>
            <a:endCxn id="49" idx="0"/>
          </p:cNvCxnSpPr>
          <p:nvPr/>
        </p:nvCxnSpPr>
        <p:spPr>
          <a:xfrm flipH="1">
            <a:off x="5848350" y="4217988"/>
            <a:ext cx="1200150" cy="42386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7" idx="2"/>
            <a:endCxn id="50" idx="0"/>
          </p:cNvCxnSpPr>
          <p:nvPr/>
        </p:nvCxnSpPr>
        <p:spPr>
          <a:xfrm>
            <a:off x="7048500" y="4217988"/>
            <a:ext cx="1027113" cy="42386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9" idx="2"/>
            <a:endCxn id="54" idx="0"/>
          </p:cNvCxnSpPr>
          <p:nvPr/>
        </p:nvCxnSpPr>
        <p:spPr>
          <a:xfrm>
            <a:off x="5848350" y="5195888"/>
            <a:ext cx="431800" cy="5143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8" idx="2"/>
            <a:endCxn id="52" idx="0"/>
          </p:cNvCxnSpPr>
          <p:nvPr/>
        </p:nvCxnSpPr>
        <p:spPr>
          <a:xfrm flipH="1">
            <a:off x="9702800" y="4271963"/>
            <a:ext cx="708025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8" idx="2"/>
            <a:endCxn id="51" idx="0"/>
          </p:cNvCxnSpPr>
          <p:nvPr/>
        </p:nvCxnSpPr>
        <p:spPr>
          <a:xfrm>
            <a:off x="10410825" y="4271963"/>
            <a:ext cx="1025525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2"/>
            <a:endCxn id="55" idx="0"/>
          </p:cNvCxnSpPr>
          <p:nvPr/>
        </p:nvCxnSpPr>
        <p:spPr>
          <a:xfrm flipH="1">
            <a:off x="9045575" y="5237163"/>
            <a:ext cx="657225" cy="4572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0006013" y="5686425"/>
            <a:ext cx="1257300" cy="5556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Len</a:t>
            </a:r>
          </a:p>
        </p:txBody>
      </p:sp>
      <p:cxnSp>
        <p:nvCxnSpPr>
          <p:cNvPr id="66" name="Straight Arrow Connector 65"/>
          <p:cNvCxnSpPr>
            <a:stCxn id="52" idx="2"/>
            <a:endCxn id="65" idx="0"/>
          </p:cNvCxnSpPr>
          <p:nvPr/>
        </p:nvCxnSpPr>
        <p:spPr>
          <a:xfrm>
            <a:off x="9702800" y="5237163"/>
            <a:ext cx="931863" cy="44926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Left Arrow 198"/>
          <p:cNvSpPr/>
          <p:nvPr/>
        </p:nvSpPr>
        <p:spPr>
          <a:xfrm>
            <a:off x="3019425" y="2609850"/>
            <a:ext cx="1577975" cy="769938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Integer Key</a:t>
            </a:r>
          </a:p>
        </p:txBody>
      </p:sp>
      <p:sp>
        <p:nvSpPr>
          <p:cNvPr id="200" name="Right Arrow 199"/>
          <p:cNvSpPr/>
          <p:nvPr/>
        </p:nvSpPr>
        <p:spPr>
          <a:xfrm>
            <a:off x="6356350" y="2619375"/>
            <a:ext cx="1406525" cy="7588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String Key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タイトル 1"/>
          <p:cNvSpPr>
            <a:spLocks noGrp="1"/>
          </p:cNvSpPr>
          <p:nvPr>
            <p:ph type="title"/>
          </p:nvPr>
        </p:nvSpPr>
        <p:spPr>
          <a:xfrm>
            <a:off x="1905000" y="1066800"/>
            <a:ext cx="8763000" cy="5257800"/>
          </a:xfrm>
        </p:spPr>
        <p:txBody>
          <a:bodyPr/>
          <a:lstStyle/>
          <a:p>
            <a:pPr algn="l" eaLnBrk="1" hangingPunct="1"/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void insert()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{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int x;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cout&lt;&lt;"Enter data want to insert:";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cin&gt;&gt;x;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make_node(x);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    cout&lt;&lt;“After insertion ”&lt;&lt;x&lt;&lt;endl;</a:t>
            </a:r>
            <a:br>
              <a:rPr lang="en-US" altLang="ja-JP" sz="3200">
                <a:ea typeface="ヒラギノ明朝 Pro W3" charset="-128"/>
              </a:rPr>
            </a:br>
            <a:r>
              <a:rPr kumimoji="0" lang="en-US" altLang="ja-JP" sz="3200" b="1">
                <a:solidFill>
                  <a:schemeClr val="folHlink"/>
                </a:solidFill>
                <a:latin typeface="Courier New" panose="02070309020205020404" pitchFamily="49" charset="0"/>
              </a:rPr>
              <a:t>  inorder(root</a:t>
            </a:r>
            <a:r>
              <a:rPr kumimoji="0" lang="en-US" altLang="ja-JP" sz="2800" b="1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  <a:r>
              <a:rPr kumimoji="0" lang="en-US" altLang="ja-JP" sz="2800" b="1">
                <a:solidFill>
                  <a:srgbClr val="1724F2"/>
                </a:solidFill>
                <a:latin typeface="Courier New" panose="02070309020205020404" pitchFamily="49" charset="0"/>
              </a:rPr>
              <a:t>//to display the tree </a:t>
            </a:r>
            <a:br>
              <a:rPr lang="en-US" altLang="ja-JP" sz="3200">
                <a:ea typeface="ヒラギノ明朝 Pro W3" charset="-128"/>
              </a:rPr>
            </a:br>
            <a:r>
              <a:rPr lang="en-US" altLang="ja-JP" sz="3200">
                <a:ea typeface="ヒラギノ明朝 Pro W3" charset="-128"/>
              </a:rPr>
              <a:t>}</a:t>
            </a:r>
            <a:endParaRPr lang="ja-JP" altLang="en-US" sz="3200">
              <a:ea typeface="ヒラギノ明朝 Pro W3" charset="-128"/>
            </a:endParaRPr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2209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ja-JP" sz="2600" b="1">
                <a:solidFill>
                  <a:srgbClr val="003366"/>
                </a:solidFill>
                <a:latin typeface="Verdana" panose="020B0604030504040204" pitchFamily="34" charset="0"/>
              </a:rPr>
              <a:t>insert() Function for insertion a node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タイトル 1"/>
          <p:cNvSpPr>
            <a:spLocks noGrp="1"/>
          </p:cNvSpPr>
          <p:nvPr>
            <p:ph type="title"/>
          </p:nvPr>
        </p:nvSpPr>
        <p:spPr>
          <a:xfrm>
            <a:off x="1676400" y="1219200"/>
            <a:ext cx="9906000" cy="5257800"/>
          </a:xfrm>
        </p:spPr>
        <p:txBody>
          <a:bodyPr/>
          <a:lstStyle/>
          <a:p>
            <a:pPr algn="l" eaLnBrk="1" hangingPunct="1"/>
            <a:r>
              <a:rPr lang="en-US" altLang="ja-JP" sz="2400" dirty="0">
                <a:solidFill>
                  <a:srgbClr val="1724F2"/>
                </a:solidFill>
                <a:ea typeface="ヒラギノ明朝 Pro W3" charset="-128"/>
              </a:rPr>
              <a:t>*</a:t>
            </a:r>
            <a:r>
              <a:rPr lang="en-US" altLang="ja-JP" sz="2400" dirty="0" err="1">
                <a:solidFill>
                  <a:srgbClr val="1724F2"/>
                </a:solidFill>
                <a:ea typeface="ヒラギノ明朝 Pro W3" charset="-128"/>
              </a:rPr>
              <a:t>treenode</a:t>
            </a:r>
            <a:r>
              <a:rPr lang="en-US" altLang="ja-JP" sz="2400" dirty="0">
                <a:solidFill>
                  <a:srgbClr val="1724F2"/>
                </a:solidFill>
                <a:ea typeface="ヒラギノ明朝 Pro W3" charset="-128"/>
              </a:rPr>
              <a:t> </a:t>
            </a:r>
            <a:r>
              <a:rPr lang="en-US" altLang="ja-JP" sz="2400" dirty="0">
                <a:ea typeface="ヒラギノ明朝 Pro W3" charset="-128"/>
              </a:rPr>
              <a:t>search(</a:t>
            </a:r>
            <a:r>
              <a:rPr lang="en-US" altLang="ja-JP" sz="2400" dirty="0" err="1">
                <a:ea typeface="ヒラギノ明朝 Pro W3" charset="-128"/>
              </a:rPr>
              <a:t>int</a:t>
            </a:r>
            <a:r>
              <a:rPr lang="en-US" altLang="ja-JP" sz="2400" dirty="0">
                <a:ea typeface="ヒラギノ明朝 Pro W3" charset="-128"/>
              </a:rPr>
              <a:t> item) </a:t>
            </a:r>
            <a:r>
              <a:rPr lang="en-US" altLang="ja-JP" sz="2400" dirty="0">
                <a:solidFill>
                  <a:srgbClr val="1724F2"/>
                </a:solidFill>
                <a:ea typeface="ヒラギノ明朝 Pro W3" charset="-128"/>
              </a:rPr>
              <a:t>//use void for non-returnable function 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{ </a:t>
            </a:r>
            <a:r>
              <a:rPr lang="en-US" altLang="ja-JP" sz="2400" dirty="0" err="1">
                <a:ea typeface="ヒラギノ明朝 Pro W3" charset="-128"/>
              </a:rPr>
              <a:t>struct</a:t>
            </a:r>
            <a:r>
              <a:rPr lang="en-US" altLang="ja-JP" sz="2400" dirty="0">
                <a:ea typeface="ヒラギノ明朝 Pro W3" charset="-128"/>
              </a:rPr>
              <a:t> </a:t>
            </a:r>
            <a:r>
              <a:rPr lang="en-US" altLang="ja-JP" sz="2400" dirty="0" err="1">
                <a:ea typeface="ヒラギノ明朝 Pro W3" charset="-128"/>
              </a:rPr>
              <a:t>treenode</a:t>
            </a:r>
            <a:r>
              <a:rPr lang="en-US" altLang="ja-JP" sz="2400" dirty="0">
                <a:ea typeface="ヒラギノ明朝 Pro W3" charset="-128"/>
              </a:rPr>
              <a:t> *p;    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p=root;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while(p!=NULL)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{  if(p-&gt;data==item){</a:t>
            </a:r>
            <a:r>
              <a:rPr lang="en-US" altLang="ja-JP" sz="2400" b="1" dirty="0" err="1">
                <a:ea typeface="ヒラギノ明朝 Pro W3" charset="-128"/>
              </a:rPr>
              <a:t>cout</a:t>
            </a:r>
            <a:r>
              <a:rPr lang="en-US" altLang="ja-JP" sz="2400" b="1" dirty="0">
                <a:ea typeface="ヒラギノ明朝 Pro W3" charset="-128"/>
              </a:rPr>
              <a:t>&lt;&lt;"Found \n"; return p</a:t>
            </a:r>
            <a:r>
              <a:rPr lang="en-US" altLang="ja-JP" sz="2400" dirty="0">
                <a:ea typeface="ヒラギノ明朝 Pro W3" charset="-128"/>
              </a:rPr>
              <a:t>; </a:t>
            </a:r>
            <a:r>
              <a:rPr lang="en-US" altLang="ja-JP" sz="2400" dirty="0">
                <a:solidFill>
                  <a:srgbClr val="1724F2"/>
                </a:solidFill>
                <a:ea typeface="ヒラギノ明朝 Pro W3" charset="-128"/>
              </a:rPr>
              <a:t>//break;</a:t>
            </a:r>
            <a:r>
              <a:rPr lang="en-US" altLang="ja-JP" sz="2400" dirty="0">
                <a:ea typeface="ヒラギノ明朝 Pro W3" charset="-128"/>
              </a:rPr>
              <a:t>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else if(p-&gt;data&gt;item)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{  if(p-&gt;left==NULL) 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           {</a:t>
            </a:r>
            <a:r>
              <a:rPr lang="en-US" altLang="ja-JP" sz="2400" b="1" dirty="0" err="1">
                <a:ea typeface="ヒラギノ明朝 Pro W3" charset="-128"/>
              </a:rPr>
              <a:t>cout</a:t>
            </a:r>
            <a:r>
              <a:rPr lang="en-US" altLang="ja-JP" sz="2400" b="1" dirty="0">
                <a:ea typeface="ヒラギノ明朝 Pro W3" charset="-128"/>
              </a:rPr>
              <a:t>&lt;&lt;"Not found \n"; return p</a:t>
            </a:r>
            <a:r>
              <a:rPr lang="en-US" altLang="ja-JP" sz="2400" dirty="0">
                <a:ea typeface="ヒラギノ明朝 Pro W3" charset="-128"/>
              </a:rPr>
              <a:t>; </a:t>
            </a:r>
            <a:r>
              <a:rPr lang="en-US" altLang="ja-JP" sz="2400" dirty="0">
                <a:solidFill>
                  <a:srgbClr val="1724F2"/>
                </a:solidFill>
                <a:ea typeface="ヒラギノ明朝 Pro W3" charset="-128"/>
              </a:rPr>
              <a:t>//break; </a:t>
            </a:r>
            <a:r>
              <a:rPr lang="en-US" altLang="ja-JP" sz="2400" dirty="0">
                <a:ea typeface="ヒラギノ明朝 Pro W3" charset="-128"/>
              </a:rPr>
              <a:t>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    else {  p=p-&gt;left; 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else if(p-&gt;data&lt;item)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{  if(p-&gt;right==NULL) 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           {</a:t>
            </a:r>
            <a:r>
              <a:rPr lang="en-US" altLang="ja-JP" sz="2400" b="1" dirty="0" err="1">
                <a:ea typeface="ヒラギノ明朝 Pro W3" charset="-128"/>
              </a:rPr>
              <a:t>cout</a:t>
            </a:r>
            <a:r>
              <a:rPr lang="en-US" altLang="ja-JP" sz="2400" b="1" dirty="0">
                <a:ea typeface="ヒラギノ明朝 Pro W3" charset="-128"/>
              </a:rPr>
              <a:t>&lt;&lt;"Not found \n"; return p</a:t>
            </a:r>
            <a:r>
              <a:rPr lang="en-US" altLang="ja-JP" sz="2400" dirty="0">
                <a:ea typeface="ヒラギノ明朝 Pro W3" charset="-128"/>
              </a:rPr>
              <a:t>; </a:t>
            </a:r>
            <a:r>
              <a:rPr lang="en-US" altLang="ja-JP" sz="2400" dirty="0">
                <a:solidFill>
                  <a:srgbClr val="1724F2"/>
                </a:solidFill>
                <a:ea typeface="ヒラギノ明朝 Pro W3" charset="-128"/>
              </a:rPr>
              <a:t>//break; </a:t>
            </a:r>
            <a:r>
              <a:rPr lang="en-US" altLang="ja-JP" sz="2400" dirty="0">
                <a:ea typeface="ヒラギノ明朝 Pro W3" charset="-128"/>
              </a:rPr>
              <a:t>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    else {  p=p-&gt;right; 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    }</a:t>
            </a:r>
            <a:br>
              <a:rPr lang="en-US" altLang="ja-JP" sz="2400" dirty="0">
                <a:ea typeface="ヒラギノ明朝 Pro W3" charset="-128"/>
              </a:rPr>
            </a:br>
            <a:r>
              <a:rPr lang="en-US" altLang="ja-JP" sz="2400" dirty="0">
                <a:ea typeface="ヒラギノ明朝 Pro W3" charset="-128"/>
              </a:rPr>
              <a:t>    }}</a:t>
            </a:r>
            <a:endParaRPr lang="ja-JP" altLang="en-US" sz="2400" dirty="0">
              <a:ea typeface="ヒラギノ明朝 Pro W3" charset="-128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2209800" y="-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ja-JP" sz="2600" b="1">
                <a:solidFill>
                  <a:srgbClr val="003366"/>
                </a:solidFill>
                <a:latin typeface="Verdana" panose="020B0604030504040204" pitchFamily="34" charset="0"/>
              </a:rPr>
              <a:t>search() Function for searching a node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685800" y="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02403" name="Rectangle 3"/>
          <p:cNvSpPr>
            <a:spLocks noChangeArrowheads="1"/>
          </p:cNvSpPr>
          <p:nvPr/>
        </p:nvSpPr>
        <p:spPr bwMode="auto">
          <a:xfrm>
            <a:off x="706438" y="1835150"/>
            <a:ext cx="60229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2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21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grpSp>
        <p:nvGrpSpPr>
          <p:cNvPr id="102404" name="Group 3"/>
          <p:cNvGrpSpPr>
            <a:grpSpLocks/>
          </p:cNvGrpSpPr>
          <p:nvPr/>
        </p:nvGrpSpPr>
        <p:grpSpPr bwMode="auto">
          <a:xfrm>
            <a:off x="9031288" y="1768475"/>
            <a:ext cx="571500" cy="569913"/>
            <a:chOff x="2664" y="1090"/>
            <a:chExt cx="360" cy="359"/>
          </a:xfrm>
        </p:grpSpPr>
        <p:sp>
          <p:nvSpPr>
            <p:cNvPr id="102458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59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02405" name="Group 6"/>
          <p:cNvGrpSpPr>
            <a:grpSpLocks/>
          </p:cNvGrpSpPr>
          <p:nvPr/>
        </p:nvGrpSpPr>
        <p:grpSpPr bwMode="auto">
          <a:xfrm>
            <a:off x="8420100" y="2671763"/>
            <a:ext cx="571500" cy="569912"/>
            <a:chOff x="2279" y="1659"/>
            <a:chExt cx="360" cy="359"/>
          </a:xfrm>
        </p:grpSpPr>
        <p:sp>
          <p:nvSpPr>
            <p:cNvPr id="102456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57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02406" name="Line 9"/>
          <p:cNvSpPr>
            <a:spLocks noChangeShapeType="1"/>
          </p:cNvSpPr>
          <p:nvPr/>
        </p:nvSpPr>
        <p:spPr bwMode="auto">
          <a:xfrm flipH="1">
            <a:off x="8802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7" name="Group 10"/>
          <p:cNvGrpSpPr>
            <a:grpSpLocks/>
          </p:cNvGrpSpPr>
          <p:nvPr/>
        </p:nvGrpSpPr>
        <p:grpSpPr bwMode="auto">
          <a:xfrm>
            <a:off x="6411913" y="5373688"/>
            <a:ext cx="571500" cy="569912"/>
            <a:chOff x="1014" y="3361"/>
            <a:chExt cx="360" cy="359"/>
          </a:xfrm>
        </p:grpSpPr>
        <p:sp>
          <p:nvSpPr>
            <p:cNvPr id="102454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55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02408" name="Line 13"/>
          <p:cNvSpPr>
            <a:spLocks noChangeShapeType="1"/>
          </p:cNvSpPr>
          <p:nvPr/>
        </p:nvSpPr>
        <p:spPr bwMode="auto">
          <a:xfrm flipH="1">
            <a:off x="6727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09" name="Group 14"/>
          <p:cNvGrpSpPr>
            <a:grpSpLocks/>
          </p:cNvGrpSpPr>
          <p:nvPr/>
        </p:nvGrpSpPr>
        <p:grpSpPr bwMode="auto">
          <a:xfrm>
            <a:off x="7735888" y="3586163"/>
            <a:ext cx="571500" cy="569912"/>
            <a:chOff x="1848" y="2235"/>
            <a:chExt cx="360" cy="359"/>
          </a:xfrm>
        </p:grpSpPr>
        <p:sp>
          <p:nvSpPr>
            <p:cNvPr id="102452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53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02410" name="Group 17"/>
          <p:cNvGrpSpPr>
            <a:grpSpLocks/>
          </p:cNvGrpSpPr>
          <p:nvPr/>
        </p:nvGrpSpPr>
        <p:grpSpPr bwMode="auto">
          <a:xfrm>
            <a:off x="7056438" y="4502150"/>
            <a:ext cx="571500" cy="569913"/>
            <a:chOff x="1420" y="2812"/>
            <a:chExt cx="360" cy="359"/>
          </a:xfrm>
        </p:grpSpPr>
        <p:sp>
          <p:nvSpPr>
            <p:cNvPr id="102450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51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02411" name="Line 20"/>
          <p:cNvSpPr>
            <a:spLocks noChangeShapeType="1"/>
          </p:cNvSpPr>
          <p:nvPr/>
        </p:nvSpPr>
        <p:spPr bwMode="auto">
          <a:xfrm flipH="1">
            <a:off x="8020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Line 21"/>
          <p:cNvSpPr>
            <a:spLocks noChangeShapeType="1"/>
          </p:cNvSpPr>
          <p:nvPr/>
        </p:nvSpPr>
        <p:spPr bwMode="auto">
          <a:xfrm flipH="1">
            <a:off x="7340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13" name="Group 22"/>
          <p:cNvGrpSpPr>
            <a:grpSpLocks/>
          </p:cNvGrpSpPr>
          <p:nvPr/>
        </p:nvGrpSpPr>
        <p:grpSpPr bwMode="auto">
          <a:xfrm>
            <a:off x="9694863" y="2686050"/>
            <a:ext cx="571500" cy="569913"/>
            <a:chOff x="3082" y="1668"/>
            <a:chExt cx="360" cy="359"/>
          </a:xfrm>
        </p:grpSpPr>
        <p:sp>
          <p:nvSpPr>
            <p:cNvPr id="102448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49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02414" name="Group 25"/>
          <p:cNvGrpSpPr>
            <a:grpSpLocks/>
          </p:cNvGrpSpPr>
          <p:nvPr/>
        </p:nvGrpSpPr>
        <p:grpSpPr bwMode="auto">
          <a:xfrm>
            <a:off x="9031288" y="3587750"/>
            <a:ext cx="571500" cy="569913"/>
            <a:chOff x="2664" y="2236"/>
            <a:chExt cx="360" cy="359"/>
          </a:xfrm>
        </p:grpSpPr>
        <p:sp>
          <p:nvSpPr>
            <p:cNvPr id="10244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4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02415" name="Group 28"/>
          <p:cNvGrpSpPr>
            <a:grpSpLocks/>
          </p:cNvGrpSpPr>
          <p:nvPr/>
        </p:nvGrpSpPr>
        <p:grpSpPr bwMode="auto">
          <a:xfrm>
            <a:off x="8402638" y="4471988"/>
            <a:ext cx="571500" cy="569912"/>
            <a:chOff x="2268" y="2793"/>
            <a:chExt cx="360" cy="359"/>
          </a:xfrm>
        </p:grpSpPr>
        <p:sp>
          <p:nvSpPr>
            <p:cNvPr id="102444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45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02416" name="Line 31"/>
          <p:cNvSpPr>
            <a:spLocks noChangeShapeType="1"/>
          </p:cNvSpPr>
          <p:nvPr/>
        </p:nvSpPr>
        <p:spPr bwMode="auto">
          <a:xfrm>
            <a:off x="9501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7" name="Line 32"/>
          <p:cNvSpPr>
            <a:spLocks noChangeShapeType="1"/>
          </p:cNvSpPr>
          <p:nvPr/>
        </p:nvSpPr>
        <p:spPr bwMode="auto">
          <a:xfrm>
            <a:off x="8837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8" name="Line 33"/>
          <p:cNvSpPr>
            <a:spLocks noChangeShapeType="1"/>
          </p:cNvSpPr>
          <p:nvPr/>
        </p:nvSpPr>
        <p:spPr bwMode="auto">
          <a:xfrm>
            <a:off x="8242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419" name="Group 34"/>
          <p:cNvGrpSpPr>
            <a:grpSpLocks/>
          </p:cNvGrpSpPr>
          <p:nvPr/>
        </p:nvGrpSpPr>
        <p:grpSpPr bwMode="auto">
          <a:xfrm>
            <a:off x="7688263" y="5372100"/>
            <a:ext cx="571500" cy="569913"/>
            <a:chOff x="1818" y="3360"/>
            <a:chExt cx="360" cy="359"/>
          </a:xfrm>
        </p:grpSpPr>
        <p:sp>
          <p:nvSpPr>
            <p:cNvPr id="102442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2443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02420" name="Line 37"/>
          <p:cNvSpPr>
            <a:spLocks noChangeShapeType="1"/>
          </p:cNvSpPr>
          <p:nvPr/>
        </p:nvSpPr>
        <p:spPr bwMode="auto">
          <a:xfrm>
            <a:off x="7493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Rectangle 38"/>
          <p:cNvSpPr>
            <a:spLocks noChangeArrowheads="1"/>
          </p:cNvSpPr>
          <p:nvPr/>
        </p:nvSpPr>
        <p:spPr bwMode="auto">
          <a:xfrm>
            <a:off x="6172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22" name="Rectangle 39"/>
          <p:cNvSpPr>
            <a:spLocks noChangeArrowheads="1"/>
          </p:cNvSpPr>
          <p:nvPr/>
        </p:nvSpPr>
        <p:spPr bwMode="auto">
          <a:xfrm>
            <a:off x="6765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23" name="Line 40"/>
          <p:cNvSpPr>
            <a:spLocks noChangeShapeType="1"/>
          </p:cNvSpPr>
          <p:nvPr/>
        </p:nvSpPr>
        <p:spPr bwMode="auto">
          <a:xfrm flipH="1">
            <a:off x="6370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4" name="Line 41"/>
          <p:cNvSpPr>
            <a:spLocks noChangeShapeType="1"/>
          </p:cNvSpPr>
          <p:nvPr/>
        </p:nvSpPr>
        <p:spPr bwMode="auto">
          <a:xfrm>
            <a:off x="6811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5" name="Rectangle 42"/>
          <p:cNvSpPr>
            <a:spLocks noChangeArrowheads="1"/>
          </p:cNvSpPr>
          <p:nvPr/>
        </p:nvSpPr>
        <p:spPr bwMode="auto">
          <a:xfrm>
            <a:off x="7464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26" name="Rectangle 43"/>
          <p:cNvSpPr>
            <a:spLocks noChangeArrowheads="1"/>
          </p:cNvSpPr>
          <p:nvPr/>
        </p:nvSpPr>
        <p:spPr bwMode="auto">
          <a:xfrm>
            <a:off x="8058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27" name="Line 44"/>
          <p:cNvSpPr>
            <a:spLocks noChangeShapeType="1"/>
          </p:cNvSpPr>
          <p:nvPr/>
        </p:nvSpPr>
        <p:spPr bwMode="auto">
          <a:xfrm flipH="1">
            <a:off x="7662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8" name="Line 45"/>
          <p:cNvSpPr>
            <a:spLocks noChangeShapeType="1"/>
          </p:cNvSpPr>
          <p:nvPr/>
        </p:nvSpPr>
        <p:spPr bwMode="auto">
          <a:xfrm>
            <a:off x="8104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9" name="Rectangle 46"/>
          <p:cNvSpPr>
            <a:spLocks noChangeArrowheads="1"/>
          </p:cNvSpPr>
          <p:nvPr/>
        </p:nvSpPr>
        <p:spPr bwMode="auto">
          <a:xfrm>
            <a:off x="8178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30" name="Rectangle 47"/>
          <p:cNvSpPr>
            <a:spLocks noChangeArrowheads="1"/>
          </p:cNvSpPr>
          <p:nvPr/>
        </p:nvSpPr>
        <p:spPr bwMode="auto">
          <a:xfrm>
            <a:off x="8772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31" name="Line 48"/>
          <p:cNvSpPr>
            <a:spLocks noChangeShapeType="1"/>
          </p:cNvSpPr>
          <p:nvPr/>
        </p:nvSpPr>
        <p:spPr bwMode="auto">
          <a:xfrm flipH="1">
            <a:off x="8377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2" name="Line 49"/>
          <p:cNvSpPr>
            <a:spLocks noChangeShapeType="1"/>
          </p:cNvSpPr>
          <p:nvPr/>
        </p:nvSpPr>
        <p:spPr bwMode="auto">
          <a:xfrm>
            <a:off x="8785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3" name="Rectangle 50"/>
          <p:cNvSpPr>
            <a:spLocks noChangeArrowheads="1"/>
          </p:cNvSpPr>
          <p:nvPr/>
        </p:nvSpPr>
        <p:spPr bwMode="auto">
          <a:xfrm>
            <a:off x="8874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34" name="Rectangle 51"/>
          <p:cNvSpPr>
            <a:spLocks noChangeArrowheads="1"/>
          </p:cNvSpPr>
          <p:nvPr/>
        </p:nvSpPr>
        <p:spPr bwMode="auto">
          <a:xfrm>
            <a:off x="9417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35" name="Line 52"/>
          <p:cNvSpPr>
            <a:spLocks noChangeShapeType="1"/>
          </p:cNvSpPr>
          <p:nvPr/>
        </p:nvSpPr>
        <p:spPr bwMode="auto">
          <a:xfrm flipH="1">
            <a:off x="9005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6" name="Line 53"/>
          <p:cNvSpPr>
            <a:spLocks noChangeShapeType="1"/>
          </p:cNvSpPr>
          <p:nvPr/>
        </p:nvSpPr>
        <p:spPr bwMode="auto">
          <a:xfrm>
            <a:off x="9447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7" name="Rectangle 54"/>
          <p:cNvSpPr>
            <a:spLocks noChangeArrowheads="1"/>
          </p:cNvSpPr>
          <p:nvPr/>
        </p:nvSpPr>
        <p:spPr bwMode="auto">
          <a:xfrm>
            <a:off x="9504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38" name="Rectangle 55"/>
          <p:cNvSpPr>
            <a:spLocks noChangeArrowheads="1"/>
          </p:cNvSpPr>
          <p:nvPr/>
        </p:nvSpPr>
        <p:spPr bwMode="auto">
          <a:xfrm>
            <a:off x="10047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2439" name="Line 56"/>
          <p:cNvSpPr>
            <a:spLocks noChangeShapeType="1"/>
          </p:cNvSpPr>
          <p:nvPr/>
        </p:nvSpPr>
        <p:spPr bwMode="auto">
          <a:xfrm flipH="1">
            <a:off x="9652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0" name="Line 57"/>
          <p:cNvSpPr>
            <a:spLocks noChangeShapeType="1"/>
          </p:cNvSpPr>
          <p:nvPr/>
        </p:nvSpPr>
        <p:spPr bwMode="auto">
          <a:xfrm>
            <a:off x="10059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1" name="Rectangle 4"/>
          <p:cNvSpPr>
            <a:spLocks noChangeArrowheads="1"/>
          </p:cNvSpPr>
          <p:nvPr/>
        </p:nvSpPr>
        <p:spPr bwMode="auto">
          <a:xfrm>
            <a:off x="7886700" y="1066800"/>
            <a:ext cx="1858963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3087C-9A85-4E7F-891C-147F44A5E30C}" type="slidenum">
              <a:rPr lang="en-US" altLang="ja-JP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8600" y="1524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&amp;50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3400" y="35052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&amp;40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3733800" y="2286000"/>
            <a:ext cx="0" cy="121920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7"/>
          <p:cNvCxnSpPr/>
          <p:nvPr/>
        </p:nvCxnSpPr>
        <p:spPr>
          <a:xfrm>
            <a:off x="3276600" y="2286000"/>
            <a:ext cx="457200" cy="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4419600" y="1524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25" name="Elbow Connector 24"/>
          <p:cNvCxnSpPr/>
          <p:nvPr/>
        </p:nvCxnSpPr>
        <p:spPr>
          <a:xfrm rot="5400000" flipH="1" flipV="1">
            <a:off x="1295400" y="2590800"/>
            <a:ext cx="5334000" cy="914400"/>
          </a:xfrm>
          <a:prstGeom prst="bentConnector3">
            <a:avLst>
              <a:gd name="adj1" fmla="val 24776"/>
            </a:avLst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4648200" y="3574869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30" name="Elbow Connector 29"/>
          <p:cNvCxnSpPr>
            <a:endCxn id="28" idx="1"/>
          </p:cNvCxnSpPr>
          <p:nvPr/>
        </p:nvCxnSpPr>
        <p:spPr>
          <a:xfrm rot="5400000" flipH="1" flipV="1">
            <a:off x="3700372" y="5170397"/>
            <a:ext cx="981256" cy="914400"/>
          </a:xfrm>
          <a:prstGeom prst="bentConnector2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8305799" y="3810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&amp;70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819400" y="3048000"/>
            <a:ext cx="5789023" cy="3048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8530045" y="3574869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&amp;60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36" name="Elbow Connector 7"/>
          <p:cNvCxnSpPr/>
          <p:nvPr/>
        </p:nvCxnSpPr>
        <p:spPr>
          <a:xfrm>
            <a:off x="11811000" y="2590800"/>
            <a:ext cx="0" cy="984069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7"/>
          <p:cNvCxnSpPr/>
          <p:nvPr/>
        </p:nvCxnSpPr>
        <p:spPr>
          <a:xfrm>
            <a:off x="11353800" y="2590800"/>
            <a:ext cx="457200" cy="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7"/>
          <p:cNvCxnSpPr/>
          <p:nvPr/>
        </p:nvCxnSpPr>
        <p:spPr>
          <a:xfrm>
            <a:off x="11582400" y="5715000"/>
            <a:ext cx="457200" cy="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7"/>
          <p:cNvCxnSpPr/>
          <p:nvPr/>
        </p:nvCxnSpPr>
        <p:spPr>
          <a:xfrm>
            <a:off x="11730444" y="6248400"/>
            <a:ext cx="457200" cy="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7"/>
          <p:cNvCxnSpPr/>
          <p:nvPr/>
        </p:nvCxnSpPr>
        <p:spPr>
          <a:xfrm>
            <a:off x="11501844" y="3078480"/>
            <a:ext cx="537756" cy="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707059" y="239748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&amp;40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3797801" y="10462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795624" y="531184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231057" y="3078480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&amp;70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353798" y="2151799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&amp;60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402672" y="528432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1455901" y="636041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1286782" y="3076195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&amp;80</a:t>
            </a:r>
          </a:p>
        </p:txBody>
      </p:sp>
    </p:spTree>
    <p:extLst>
      <p:ext uri="{BB962C8B-B14F-4D97-AF65-F5344CB8AC3E}">
        <p14:creationId xmlns:p14="http://schemas.microsoft.com/office/powerpoint/2010/main" val="3296259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04800" y="1524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800600" y="18288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609600" y="35814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 80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20" name="Elbow Connector 7"/>
          <p:cNvCxnSpPr/>
          <p:nvPr/>
        </p:nvCxnSpPr>
        <p:spPr>
          <a:xfrm>
            <a:off x="3733799" y="5715000"/>
            <a:ext cx="914401" cy="0"/>
          </a:xfrm>
          <a:prstGeom prst="straightConnector1">
            <a:avLst/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5105400" y="3581400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8501744" y="2045426"/>
            <a:ext cx="365759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TreeNode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*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) </a:t>
            </a:r>
            <a:r>
              <a:rPr lang="en-US" altLang="zh-TW" sz="1400" b="1" dirty="0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&lt;&lt;"Tree is empty"&lt;&lt;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endl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  if 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cout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&lt;&lt; 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-&gt;data;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indorder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b="1" dirty="0" err="1">
                <a:solidFill>
                  <a:srgbClr val="090409"/>
                </a:solidFill>
                <a:latin typeface="Courier New" panose="02070309020205020404" pitchFamily="49" charset="0"/>
              </a:rPr>
              <a:t>ptr</a:t>
            </a: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1400" b="1" dirty="0">
                <a:solidFill>
                  <a:srgbClr val="090409"/>
                </a:solidFill>
                <a:latin typeface="Courier New" panose="02070309020205020404" pitchFamily="49" charset="0"/>
              </a:rPr>
              <a:t>	}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3733799" y="5334000"/>
            <a:ext cx="7086601" cy="1219200"/>
          </a:xfrm>
          <a:prstGeom prst="bentConnector3">
            <a:avLst>
              <a:gd name="adj1" fmla="val 100138"/>
            </a:avLst>
          </a:prstGeom>
          <a:ln>
            <a:solidFill>
              <a:srgbClr val="1724F2">
                <a:alpha val="90000"/>
              </a:srgb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12028" y="529698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772652" y="604732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FF0000"/>
                </a:solidFill>
                <a:latin typeface="Courier New" panose="02070309020205020404" pitchFamily="49" charset="0"/>
              </a:rPr>
              <a:t>NULL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61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85800" y="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1033463" y="1725613"/>
            <a:ext cx="6934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void </a:t>
            </a:r>
            <a:r>
              <a:rPr lang="en-US" altLang="zh-TW" sz="2100" b="1">
                <a:solidFill>
                  <a:srgbClr val="0070C0"/>
                </a:solidFill>
                <a:latin typeface="Courier New" panose="02070309020205020404" pitchFamily="49" charset="0"/>
              </a:rPr>
              <a:t>preorder</a:t>
            </a:r>
            <a:r>
              <a:rPr lang="en-US" altLang="zh-TW" sz="2100" b="1">
                <a:latin typeface="Courier New" panose="02070309020205020404" pitchFamily="49" charset="0"/>
              </a:rPr>
              <a:t>(TreeNode *ptr)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	     cout&lt;&lt;"Tree is empty"&lt;&lt;endl;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  <a:endParaRPr lang="en-US" altLang="zh-TW" sz="21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latin typeface="Courier New" panose="02070309020205020404" pitchFamily="49" charset="0"/>
              </a:rPr>
              <a:t>    if (ptr!=NULL)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latin typeface="Courier New" panose="02070309020205020404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cout &lt;&lt; ptr-&gt;data</a:t>
            </a:r>
            <a:r>
              <a:rPr lang="en-US" altLang="zh-TW" sz="2100" b="1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solidFill>
                  <a:srgbClr val="0070C0"/>
                </a:solidFill>
                <a:latin typeface="Courier New" panose="02070309020205020404" pitchFamily="49" charset="0"/>
              </a:rPr>
              <a:t>        preorder</a:t>
            </a:r>
            <a:r>
              <a:rPr lang="en-US" altLang="zh-TW" sz="2100" b="1">
                <a:latin typeface="Courier New" panose="02070309020205020404" pitchFamily="49" charset="0"/>
              </a:rPr>
              <a:t>(ptr-&gt;left);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solidFill>
                  <a:srgbClr val="0070C0"/>
                </a:solidFill>
                <a:latin typeface="Courier New" panose="02070309020205020404" pitchFamily="49" charset="0"/>
              </a:rPr>
              <a:t>        predorder</a:t>
            </a:r>
            <a:r>
              <a:rPr lang="en-US" altLang="zh-TW" sz="2100" b="1">
                <a:latin typeface="Courier New" panose="02070309020205020404" pitchFamily="49" charset="0"/>
              </a:rPr>
              <a:t>(ptr-&gt;right);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r>
              <a:rPr lang="en-US" altLang="zh-TW" sz="21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1" charset="2"/>
              <a:buNone/>
            </a:pPr>
            <a:endParaRPr lang="en-US" altLang="zh-TW" sz="2100" b="1">
              <a:latin typeface="Courier New" panose="02070309020205020404" pitchFamily="49" charset="0"/>
            </a:endParaRP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7810500" y="1219200"/>
            <a:ext cx="1846263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04453" name="Group 3"/>
          <p:cNvGrpSpPr>
            <a:grpSpLocks/>
          </p:cNvGrpSpPr>
          <p:nvPr/>
        </p:nvGrpSpPr>
        <p:grpSpPr bwMode="auto">
          <a:xfrm>
            <a:off x="9031288" y="1768475"/>
            <a:ext cx="571500" cy="569913"/>
            <a:chOff x="2664" y="1090"/>
            <a:chExt cx="360" cy="359"/>
          </a:xfrm>
        </p:grpSpPr>
        <p:sp>
          <p:nvSpPr>
            <p:cNvPr id="104506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507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04454" name="Group 6"/>
          <p:cNvGrpSpPr>
            <a:grpSpLocks/>
          </p:cNvGrpSpPr>
          <p:nvPr/>
        </p:nvGrpSpPr>
        <p:grpSpPr bwMode="auto">
          <a:xfrm>
            <a:off x="8420100" y="2671763"/>
            <a:ext cx="571500" cy="569912"/>
            <a:chOff x="2279" y="1659"/>
            <a:chExt cx="360" cy="359"/>
          </a:xfrm>
        </p:grpSpPr>
        <p:sp>
          <p:nvSpPr>
            <p:cNvPr id="104504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505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04455" name="Line 9"/>
          <p:cNvSpPr>
            <a:spLocks noChangeShapeType="1"/>
          </p:cNvSpPr>
          <p:nvPr/>
        </p:nvSpPr>
        <p:spPr bwMode="auto">
          <a:xfrm flipH="1">
            <a:off x="8802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56" name="Group 10"/>
          <p:cNvGrpSpPr>
            <a:grpSpLocks/>
          </p:cNvGrpSpPr>
          <p:nvPr/>
        </p:nvGrpSpPr>
        <p:grpSpPr bwMode="auto">
          <a:xfrm>
            <a:off x="6411913" y="5373688"/>
            <a:ext cx="571500" cy="569912"/>
            <a:chOff x="1014" y="3361"/>
            <a:chExt cx="360" cy="359"/>
          </a:xfrm>
        </p:grpSpPr>
        <p:sp>
          <p:nvSpPr>
            <p:cNvPr id="104502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503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04457" name="Line 13"/>
          <p:cNvSpPr>
            <a:spLocks noChangeShapeType="1"/>
          </p:cNvSpPr>
          <p:nvPr/>
        </p:nvSpPr>
        <p:spPr bwMode="auto">
          <a:xfrm flipH="1">
            <a:off x="6727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58" name="Group 14"/>
          <p:cNvGrpSpPr>
            <a:grpSpLocks/>
          </p:cNvGrpSpPr>
          <p:nvPr/>
        </p:nvGrpSpPr>
        <p:grpSpPr bwMode="auto">
          <a:xfrm>
            <a:off x="7735888" y="3586163"/>
            <a:ext cx="571500" cy="569912"/>
            <a:chOff x="1848" y="2235"/>
            <a:chExt cx="360" cy="359"/>
          </a:xfrm>
        </p:grpSpPr>
        <p:sp>
          <p:nvSpPr>
            <p:cNvPr id="104500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501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04459" name="Group 17"/>
          <p:cNvGrpSpPr>
            <a:grpSpLocks/>
          </p:cNvGrpSpPr>
          <p:nvPr/>
        </p:nvGrpSpPr>
        <p:grpSpPr bwMode="auto">
          <a:xfrm>
            <a:off x="7056438" y="4502150"/>
            <a:ext cx="571500" cy="569913"/>
            <a:chOff x="1420" y="2812"/>
            <a:chExt cx="360" cy="359"/>
          </a:xfrm>
        </p:grpSpPr>
        <p:sp>
          <p:nvSpPr>
            <p:cNvPr id="10449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49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04460" name="Line 20"/>
          <p:cNvSpPr>
            <a:spLocks noChangeShapeType="1"/>
          </p:cNvSpPr>
          <p:nvPr/>
        </p:nvSpPr>
        <p:spPr bwMode="auto">
          <a:xfrm flipH="1">
            <a:off x="8020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1" name="Line 21"/>
          <p:cNvSpPr>
            <a:spLocks noChangeShapeType="1"/>
          </p:cNvSpPr>
          <p:nvPr/>
        </p:nvSpPr>
        <p:spPr bwMode="auto">
          <a:xfrm flipH="1">
            <a:off x="7340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62" name="Group 22"/>
          <p:cNvGrpSpPr>
            <a:grpSpLocks/>
          </p:cNvGrpSpPr>
          <p:nvPr/>
        </p:nvGrpSpPr>
        <p:grpSpPr bwMode="auto">
          <a:xfrm>
            <a:off x="9694863" y="2686050"/>
            <a:ext cx="571500" cy="569913"/>
            <a:chOff x="3082" y="1668"/>
            <a:chExt cx="360" cy="359"/>
          </a:xfrm>
        </p:grpSpPr>
        <p:sp>
          <p:nvSpPr>
            <p:cNvPr id="104496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497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04463" name="Group 25"/>
          <p:cNvGrpSpPr>
            <a:grpSpLocks/>
          </p:cNvGrpSpPr>
          <p:nvPr/>
        </p:nvGrpSpPr>
        <p:grpSpPr bwMode="auto">
          <a:xfrm>
            <a:off x="9031288" y="3587750"/>
            <a:ext cx="571500" cy="569913"/>
            <a:chOff x="2664" y="2236"/>
            <a:chExt cx="360" cy="359"/>
          </a:xfrm>
        </p:grpSpPr>
        <p:sp>
          <p:nvSpPr>
            <p:cNvPr id="104494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495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04464" name="Group 28"/>
          <p:cNvGrpSpPr>
            <a:grpSpLocks/>
          </p:cNvGrpSpPr>
          <p:nvPr/>
        </p:nvGrpSpPr>
        <p:grpSpPr bwMode="auto">
          <a:xfrm>
            <a:off x="8402638" y="4471988"/>
            <a:ext cx="571500" cy="569912"/>
            <a:chOff x="2268" y="2793"/>
            <a:chExt cx="360" cy="359"/>
          </a:xfrm>
        </p:grpSpPr>
        <p:sp>
          <p:nvSpPr>
            <p:cNvPr id="104492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493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04465" name="Line 31"/>
          <p:cNvSpPr>
            <a:spLocks noChangeShapeType="1"/>
          </p:cNvSpPr>
          <p:nvPr/>
        </p:nvSpPr>
        <p:spPr bwMode="auto">
          <a:xfrm>
            <a:off x="9501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32"/>
          <p:cNvSpPr>
            <a:spLocks noChangeShapeType="1"/>
          </p:cNvSpPr>
          <p:nvPr/>
        </p:nvSpPr>
        <p:spPr bwMode="auto">
          <a:xfrm>
            <a:off x="8837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33"/>
          <p:cNvSpPr>
            <a:spLocks noChangeShapeType="1"/>
          </p:cNvSpPr>
          <p:nvPr/>
        </p:nvSpPr>
        <p:spPr bwMode="auto">
          <a:xfrm>
            <a:off x="8242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4468" name="Group 34"/>
          <p:cNvGrpSpPr>
            <a:grpSpLocks/>
          </p:cNvGrpSpPr>
          <p:nvPr/>
        </p:nvGrpSpPr>
        <p:grpSpPr bwMode="auto">
          <a:xfrm>
            <a:off x="7688263" y="5372100"/>
            <a:ext cx="571500" cy="569913"/>
            <a:chOff x="1818" y="3360"/>
            <a:chExt cx="360" cy="359"/>
          </a:xfrm>
        </p:grpSpPr>
        <p:sp>
          <p:nvSpPr>
            <p:cNvPr id="104490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4491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04469" name="Line 37"/>
          <p:cNvSpPr>
            <a:spLocks noChangeShapeType="1"/>
          </p:cNvSpPr>
          <p:nvPr/>
        </p:nvSpPr>
        <p:spPr bwMode="auto">
          <a:xfrm>
            <a:off x="7493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Rectangle 38"/>
          <p:cNvSpPr>
            <a:spLocks noChangeArrowheads="1"/>
          </p:cNvSpPr>
          <p:nvPr/>
        </p:nvSpPr>
        <p:spPr bwMode="auto">
          <a:xfrm>
            <a:off x="6172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71" name="Rectangle 39"/>
          <p:cNvSpPr>
            <a:spLocks noChangeArrowheads="1"/>
          </p:cNvSpPr>
          <p:nvPr/>
        </p:nvSpPr>
        <p:spPr bwMode="auto">
          <a:xfrm>
            <a:off x="6765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72" name="Line 40"/>
          <p:cNvSpPr>
            <a:spLocks noChangeShapeType="1"/>
          </p:cNvSpPr>
          <p:nvPr/>
        </p:nvSpPr>
        <p:spPr bwMode="auto">
          <a:xfrm flipH="1">
            <a:off x="6370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3" name="Line 41"/>
          <p:cNvSpPr>
            <a:spLocks noChangeShapeType="1"/>
          </p:cNvSpPr>
          <p:nvPr/>
        </p:nvSpPr>
        <p:spPr bwMode="auto">
          <a:xfrm>
            <a:off x="6811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4" name="Rectangle 42"/>
          <p:cNvSpPr>
            <a:spLocks noChangeArrowheads="1"/>
          </p:cNvSpPr>
          <p:nvPr/>
        </p:nvSpPr>
        <p:spPr bwMode="auto">
          <a:xfrm>
            <a:off x="7464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75" name="Rectangle 43"/>
          <p:cNvSpPr>
            <a:spLocks noChangeArrowheads="1"/>
          </p:cNvSpPr>
          <p:nvPr/>
        </p:nvSpPr>
        <p:spPr bwMode="auto">
          <a:xfrm>
            <a:off x="8058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76" name="Line 44"/>
          <p:cNvSpPr>
            <a:spLocks noChangeShapeType="1"/>
          </p:cNvSpPr>
          <p:nvPr/>
        </p:nvSpPr>
        <p:spPr bwMode="auto">
          <a:xfrm flipH="1">
            <a:off x="7662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7" name="Line 45"/>
          <p:cNvSpPr>
            <a:spLocks noChangeShapeType="1"/>
          </p:cNvSpPr>
          <p:nvPr/>
        </p:nvSpPr>
        <p:spPr bwMode="auto">
          <a:xfrm>
            <a:off x="8104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8" name="Rectangle 46"/>
          <p:cNvSpPr>
            <a:spLocks noChangeArrowheads="1"/>
          </p:cNvSpPr>
          <p:nvPr/>
        </p:nvSpPr>
        <p:spPr bwMode="auto">
          <a:xfrm>
            <a:off x="8178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79" name="Rectangle 47"/>
          <p:cNvSpPr>
            <a:spLocks noChangeArrowheads="1"/>
          </p:cNvSpPr>
          <p:nvPr/>
        </p:nvSpPr>
        <p:spPr bwMode="auto">
          <a:xfrm>
            <a:off x="8772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80" name="Line 48"/>
          <p:cNvSpPr>
            <a:spLocks noChangeShapeType="1"/>
          </p:cNvSpPr>
          <p:nvPr/>
        </p:nvSpPr>
        <p:spPr bwMode="auto">
          <a:xfrm flipH="1">
            <a:off x="8377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1" name="Line 49"/>
          <p:cNvSpPr>
            <a:spLocks noChangeShapeType="1"/>
          </p:cNvSpPr>
          <p:nvPr/>
        </p:nvSpPr>
        <p:spPr bwMode="auto">
          <a:xfrm>
            <a:off x="8785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Rectangle 50"/>
          <p:cNvSpPr>
            <a:spLocks noChangeArrowheads="1"/>
          </p:cNvSpPr>
          <p:nvPr/>
        </p:nvSpPr>
        <p:spPr bwMode="auto">
          <a:xfrm>
            <a:off x="8874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83" name="Rectangle 51"/>
          <p:cNvSpPr>
            <a:spLocks noChangeArrowheads="1"/>
          </p:cNvSpPr>
          <p:nvPr/>
        </p:nvSpPr>
        <p:spPr bwMode="auto">
          <a:xfrm>
            <a:off x="9417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84" name="Line 52"/>
          <p:cNvSpPr>
            <a:spLocks noChangeShapeType="1"/>
          </p:cNvSpPr>
          <p:nvPr/>
        </p:nvSpPr>
        <p:spPr bwMode="auto">
          <a:xfrm flipH="1">
            <a:off x="9005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5" name="Line 53"/>
          <p:cNvSpPr>
            <a:spLocks noChangeShapeType="1"/>
          </p:cNvSpPr>
          <p:nvPr/>
        </p:nvSpPr>
        <p:spPr bwMode="auto">
          <a:xfrm>
            <a:off x="9447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6" name="Rectangle 54"/>
          <p:cNvSpPr>
            <a:spLocks noChangeArrowheads="1"/>
          </p:cNvSpPr>
          <p:nvPr/>
        </p:nvSpPr>
        <p:spPr bwMode="auto">
          <a:xfrm>
            <a:off x="9504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87" name="Rectangle 55"/>
          <p:cNvSpPr>
            <a:spLocks noChangeArrowheads="1"/>
          </p:cNvSpPr>
          <p:nvPr/>
        </p:nvSpPr>
        <p:spPr bwMode="auto">
          <a:xfrm>
            <a:off x="10047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4488" name="Line 56"/>
          <p:cNvSpPr>
            <a:spLocks noChangeShapeType="1"/>
          </p:cNvSpPr>
          <p:nvPr/>
        </p:nvSpPr>
        <p:spPr bwMode="auto">
          <a:xfrm flipH="1">
            <a:off x="9652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9" name="Line 57"/>
          <p:cNvSpPr>
            <a:spLocks noChangeShapeType="1"/>
          </p:cNvSpPr>
          <p:nvPr/>
        </p:nvSpPr>
        <p:spPr bwMode="auto">
          <a:xfrm>
            <a:off x="10059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685800" y="0"/>
            <a:ext cx="91630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849313" y="1631950"/>
            <a:ext cx="6934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void </a:t>
            </a:r>
            <a:r>
              <a:rPr lang="en-US" altLang="zh-TW" sz="2100" b="1">
                <a:solidFill>
                  <a:srgbClr val="0070C0"/>
                </a:solidFill>
                <a:latin typeface="Courier New" panose="02070309020205020404" pitchFamily="49" charset="0"/>
              </a:rPr>
              <a:t>postorder</a:t>
            </a:r>
            <a:r>
              <a:rPr lang="en-US" altLang="zh-TW" sz="2100" b="1">
                <a:latin typeface="Courier New" panose="02070309020205020404" pitchFamily="49" charset="0"/>
              </a:rPr>
              <a:t>(TreeNode *ptr)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    if(root == NULL){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	     cout&lt;&lt;"Tree is empty"&lt;&lt;endl;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       return;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    }</a:t>
            </a:r>
            <a:endParaRPr lang="en-US" altLang="zh-TW" sz="21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    if (ptr!=NULL) {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070C0"/>
                </a:solidFill>
                <a:latin typeface="Courier New" panose="02070309020205020404" pitchFamily="49" charset="0"/>
              </a:rPr>
              <a:t>        postorder</a:t>
            </a:r>
            <a:r>
              <a:rPr lang="en-US" altLang="zh-TW" sz="2100" b="1">
                <a:latin typeface="Courier New" panose="02070309020205020404" pitchFamily="49" charset="0"/>
              </a:rPr>
              <a:t>(ptr-&gt;left);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070C0"/>
                </a:solidFill>
                <a:latin typeface="Courier New" panose="02070309020205020404" pitchFamily="49" charset="0"/>
              </a:rPr>
              <a:t>        postdorder</a:t>
            </a:r>
            <a:r>
              <a:rPr lang="en-US" altLang="zh-TW" sz="2100" b="1">
                <a:latin typeface="Courier New" panose="02070309020205020404" pitchFamily="49" charset="0"/>
              </a:rPr>
              <a:t>(ptr-&gt;right);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anose="02070309020205020404" pitchFamily="49" charset="0"/>
              </a:rPr>
              <a:t>cout &lt;&lt; ptr-&gt;data;</a:t>
            </a:r>
            <a:endParaRPr lang="en-US" altLang="zh-TW" sz="21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endParaRPr lang="en-US" altLang="zh-TW" sz="2100" b="1">
              <a:latin typeface="Courier New" panose="02070309020205020404" pitchFamily="49" charset="0"/>
            </a:endParaRPr>
          </a:p>
        </p:txBody>
      </p:sp>
      <p:grpSp>
        <p:nvGrpSpPr>
          <p:cNvPr id="103428" name="Group 3"/>
          <p:cNvGrpSpPr>
            <a:grpSpLocks/>
          </p:cNvGrpSpPr>
          <p:nvPr/>
        </p:nvGrpSpPr>
        <p:grpSpPr bwMode="auto">
          <a:xfrm>
            <a:off x="9031288" y="1768475"/>
            <a:ext cx="571500" cy="569913"/>
            <a:chOff x="2664" y="1090"/>
            <a:chExt cx="360" cy="359"/>
          </a:xfrm>
        </p:grpSpPr>
        <p:sp>
          <p:nvSpPr>
            <p:cNvPr id="103482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83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03429" name="Group 6"/>
          <p:cNvGrpSpPr>
            <a:grpSpLocks/>
          </p:cNvGrpSpPr>
          <p:nvPr/>
        </p:nvGrpSpPr>
        <p:grpSpPr bwMode="auto">
          <a:xfrm>
            <a:off x="8420100" y="2671763"/>
            <a:ext cx="571500" cy="569912"/>
            <a:chOff x="2279" y="1659"/>
            <a:chExt cx="360" cy="359"/>
          </a:xfrm>
        </p:grpSpPr>
        <p:sp>
          <p:nvSpPr>
            <p:cNvPr id="103480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81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03430" name="Line 9"/>
          <p:cNvSpPr>
            <a:spLocks noChangeShapeType="1"/>
          </p:cNvSpPr>
          <p:nvPr/>
        </p:nvSpPr>
        <p:spPr bwMode="auto">
          <a:xfrm flipH="1">
            <a:off x="8802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31" name="Group 10"/>
          <p:cNvGrpSpPr>
            <a:grpSpLocks/>
          </p:cNvGrpSpPr>
          <p:nvPr/>
        </p:nvGrpSpPr>
        <p:grpSpPr bwMode="auto">
          <a:xfrm>
            <a:off x="6411913" y="5373688"/>
            <a:ext cx="571500" cy="569912"/>
            <a:chOff x="1014" y="3361"/>
            <a:chExt cx="360" cy="359"/>
          </a:xfrm>
        </p:grpSpPr>
        <p:sp>
          <p:nvSpPr>
            <p:cNvPr id="103478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79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03432" name="Line 13"/>
          <p:cNvSpPr>
            <a:spLocks noChangeShapeType="1"/>
          </p:cNvSpPr>
          <p:nvPr/>
        </p:nvSpPr>
        <p:spPr bwMode="auto">
          <a:xfrm flipH="1">
            <a:off x="6727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33" name="Group 14"/>
          <p:cNvGrpSpPr>
            <a:grpSpLocks/>
          </p:cNvGrpSpPr>
          <p:nvPr/>
        </p:nvGrpSpPr>
        <p:grpSpPr bwMode="auto">
          <a:xfrm>
            <a:off x="7735888" y="3586163"/>
            <a:ext cx="571500" cy="569912"/>
            <a:chOff x="1848" y="2235"/>
            <a:chExt cx="360" cy="359"/>
          </a:xfrm>
        </p:grpSpPr>
        <p:sp>
          <p:nvSpPr>
            <p:cNvPr id="103476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77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1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03434" name="Group 17"/>
          <p:cNvGrpSpPr>
            <a:grpSpLocks/>
          </p:cNvGrpSpPr>
          <p:nvPr/>
        </p:nvGrpSpPr>
        <p:grpSpPr bwMode="auto">
          <a:xfrm>
            <a:off x="7056438" y="4502150"/>
            <a:ext cx="571500" cy="569913"/>
            <a:chOff x="1420" y="2812"/>
            <a:chExt cx="360" cy="359"/>
          </a:xfrm>
        </p:grpSpPr>
        <p:sp>
          <p:nvSpPr>
            <p:cNvPr id="103474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75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5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03435" name="Line 20"/>
          <p:cNvSpPr>
            <a:spLocks noChangeShapeType="1"/>
          </p:cNvSpPr>
          <p:nvPr/>
        </p:nvSpPr>
        <p:spPr bwMode="auto">
          <a:xfrm flipH="1">
            <a:off x="8020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6" name="Line 21"/>
          <p:cNvSpPr>
            <a:spLocks noChangeShapeType="1"/>
          </p:cNvSpPr>
          <p:nvPr/>
        </p:nvSpPr>
        <p:spPr bwMode="auto">
          <a:xfrm flipH="1">
            <a:off x="7340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37" name="Group 22"/>
          <p:cNvGrpSpPr>
            <a:grpSpLocks/>
          </p:cNvGrpSpPr>
          <p:nvPr/>
        </p:nvGrpSpPr>
        <p:grpSpPr bwMode="auto">
          <a:xfrm>
            <a:off x="9694863" y="2686050"/>
            <a:ext cx="571500" cy="569913"/>
            <a:chOff x="3082" y="1668"/>
            <a:chExt cx="360" cy="359"/>
          </a:xfrm>
        </p:grpSpPr>
        <p:sp>
          <p:nvSpPr>
            <p:cNvPr id="103472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73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03438" name="Group 25"/>
          <p:cNvGrpSpPr>
            <a:grpSpLocks/>
          </p:cNvGrpSpPr>
          <p:nvPr/>
        </p:nvGrpSpPr>
        <p:grpSpPr bwMode="auto">
          <a:xfrm>
            <a:off x="9031288" y="3587750"/>
            <a:ext cx="571500" cy="569913"/>
            <a:chOff x="2664" y="2236"/>
            <a:chExt cx="360" cy="359"/>
          </a:xfrm>
        </p:grpSpPr>
        <p:sp>
          <p:nvSpPr>
            <p:cNvPr id="103470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71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03439" name="Group 28"/>
          <p:cNvGrpSpPr>
            <a:grpSpLocks/>
          </p:cNvGrpSpPr>
          <p:nvPr/>
        </p:nvGrpSpPr>
        <p:grpSpPr bwMode="auto">
          <a:xfrm>
            <a:off x="8402638" y="4471988"/>
            <a:ext cx="571500" cy="569912"/>
            <a:chOff x="2268" y="2793"/>
            <a:chExt cx="360" cy="359"/>
          </a:xfrm>
        </p:grpSpPr>
        <p:sp>
          <p:nvSpPr>
            <p:cNvPr id="103468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69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03440" name="Line 31"/>
          <p:cNvSpPr>
            <a:spLocks noChangeShapeType="1"/>
          </p:cNvSpPr>
          <p:nvPr/>
        </p:nvSpPr>
        <p:spPr bwMode="auto">
          <a:xfrm>
            <a:off x="9501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Line 32"/>
          <p:cNvSpPr>
            <a:spLocks noChangeShapeType="1"/>
          </p:cNvSpPr>
          <p:nvPr/>
        </p:nvSpPr>
        <p:spPr bwMode="auto">
          <a:xfrm>
            <a:off x="8837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2" name="Line 33"/>
          <p:cNvSpPr>
            <a:spLocks noChangeShapeType="1"/>
          </p:cNvSpPr>
          <p:nvPr/>
        </p:nvSpPr>
        <p:spPr bwMode="auto">
          <a:xfrm>
            <a:off x="8242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3443" name="Group 34"/>
          <p:cNvGrpSpPr>
            <a:grpSpLocks/>
          </p:cNvGrpSpPr>
          <p:nvPr/>
        </p:nvGrpSpPr>
        <p:grpSpPr bwMode="auto">
          <a:xfrm>
            <a:off x="7688263" y="5372100"/>
            <a:ext cx="571500" cy="569913"/>
            <a:chOff x="1818" y="3360"/>
            <a:chExt cx="360" cy="359"/>
          </a:xfrm>
        </p:grpSpPr>
        <p:sp>
          <p:nvSpPr>
            <p:cNvPr id="103466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103467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03444" name="Line 37"/>
          <p:cNvSpPr>
            <a:spLocks noChangeShapeType="1"/>
          </p:cNvSpPr>
          <p:nvPr/>
        </p:nvSpPr>
        <p:spPr bwMode="auto">
          <a:xfrm>
            <a:off x="7493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5" name="Rectangle 38"/>
          <p:cNvSpPr>
            <a:spLocks noChangeArrowheads="1"/>
          </p:cNvSpPr>
          <p:nvPr/>
        </p:nvSpPr>
        <p:spPr bwMode="auto">
          <a:xfrm>
            <a:off x="6172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46" name="Rectangle 39"/>
          <p:cNvSpPr>
            <a:spLocks noChangeArrowheads="1"/>
          </p:cNvSpPr>
          <p:nvPr/>
        </p:nvSpPr>
        <p:spPr bwMode="auto">
          <a:xfrm>
            <a:off x="6765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47" name="Line 40"/>
          <p:cNvSpPr>
            <a:spLocks noChangeShapeType="1"/>
          </p:cNvSpPr>
          <p:nvPr/>
        </p:nvSpPr>
        <p:spPr bwMode="auto">
          <a:xfrm flipH="1">
            <a:off x="6370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Line 41"/>
          <p:cNvSpPr>
            <a:spLocks noChangeShapeType="1"/>
          </p:cNvSpPr>
          <p:nvPr/>
        </p:nvSpPr>
        <p:spPr bwMode="auto">
          <a:xfrm>
            <a:off x="6811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9" name="Rectangle 42"/>
          <p:cNvSpPr>
            <a:spLocks noChangeArrowheads="1"/>
          </p:cNvSpPr>
          <p:nvPr/>
        </p:nvSpPr>
        <p:spPr bwMode="auto">
          <a:xfrm>
            <a:off x="7464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50" name="Rectangle 43"/>
          <p:cNvSpPr>
            <a:spLocks noChangeArrowheads="1"/>
          </p:cNvSpPr>
          <p:nvPr/>
        </p:nvSpPr>
        <p:spPr bwMode="auto">
          <a:xfrm>
            <a:off x="8058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51" name="Line 44"/>
          <p:cNvSpPr>
            <a:spLocks noChangeShapeType="1"/>
          </p:cNvSpPr>
          <p:nvPr/>
        </p:nvSpPr>
        <p:spPr bwMode="auto">
          <a:xfrm flipH="1">
            <a:off x="7662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2" name="Line 45"/>
          <p:cNvSpPr>
            <a:spLocks noChangeShapeType="1"/>
          </p:cNvSpPr>
          <p:nvPr/>
        </p:nvSpPr>
        <p:spPr bwMode="auto">
          <a:xfrm>
            <a:off x="8104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3" name="Rectangle 46"/>
          <p:cNvSpPr>
            <a:spLocks noChangeArrowheads="1"/>
          </p:cNvSpPr>
          <p:nvPr/>
        </p:nvSpPr>
        <p:spPr bwMode="auto">
          <a:xfrm>
            <a:off x="8178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54" name="Rectangle 47"/>
          <p:cNvSpPr>
            <a:spLocks noChangeArrowheads="1"/>
          </p:cNvSpPr>
          <p:nvPr/>
        </p:nvSpPr>
        <p:spPr bwMode="auto">
          <a:xfrm>
            <a:off x="8772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55" name="Line 48"/>
          <p:cNvSpPr>
            <a:spLocks noChangeShapeType="1"/>
          </p:cNvSpPr>
          <p:nvPr/>
        </p:nvSpPr>
        <p:spPr bwMode="auto">
          <a:xfrm flipH="1">
            <a:off x="8377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6" name="Line 49"/>
          <p:cNvSpPr>
            <a:spLocks noChangeShapeType="1"/>
          </p:cNvSpPr>
          <p:nvPr/>
        </p:nvSpPr>
        <p:spPr bwMode="auto">
          <a:xfrm>
            <a:off x="8785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57" name="Rectangle 50"/>
          <p:cNvSpPr>
            <a:spLocks noChangeArrowheads="1"/>
          </p:cNvSpPr>
          <p:nvPr/>
        </p:nvSpPr>
        <p:spPr bwMode="auto">
          <a:xfrm>
            <a:off x="8874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58" name="Rectangle 51"/>
          <p:cNvSpPr>
            <a:spLocks noChangeArrowheads="1"/>
          </p:cNvSpPr>
          <p:nvPr/>
        </p:nvSpPr>
        <p:spPr bwMode="auto">
          <a:xfrm>
            <a:off x="9417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59" name="Line 52"/>
          <p:cNvSpPr>
            <a:spLocks noChangeShapeType="1"/>
          </p:cNvSpPr>
          <p:nvPr/>
        </p:nvSpPr>
        <p:spPr bwMode="auto">
          <a:xfrm flipH="1">
            <a:off x="9005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60" name="Line 53"/>
          <p:cNvSpPr>
            <a:spLocks noChangeShapeType="1"/>
          </p:cNvSpPr>
          <p:nvPr/>
        </p:nvSpPr>
        <p:spPr bwMode="auto">
          <a:xfrm>
            <a:off x="9447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61" name="Rectangle 54"/>
          <p:cNvSpPr>
            <a:spLocks noChangeArrowheads="1"/>
          </p:cNvSpPr>
          <p:nvPr/>
        </p:nvSpPr>
        <p:spPr bwMode="auto">
          <a:xfrm>
            <a:off x="9504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62" name="Rectangle 55"/>
          <p:cNvSpPr>
            <a:spLocks noChangeArrowheads="1"/>
          </p:cNvSpPr>
          <p:nvPr/>
        </p:nvSpPr>
        <p:spPr bwMode="auto">
          <a:xfrm>
            <a:off x="10047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ja-JP" altLang="en-US"/>
          </a:p>
        </p:txBody>
      </p:sp>
      <p:sp>
        <p:nvSpPr>
          <p:cNvPr id="103463" name="Line 56"/>
          <p:cNvSpPr>
            <a:spLocks noChangeShapeType="1"/>
          </p:cNvSpPr>
          <p:nvPr/>
        </p:nvSpPr>
        <p:spPr bwMode="auto">
          <a:xfrm flipH="1">
            <a:off x="9652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64" name="Line 57"/>
          <p:cNvSpPr>
            <a:spLocks noChangeShapeType="1"/>
          </p:cNvSpPr>
          <p:nvPr/>
        </p:nvSpPr>
        <p:spPr bwMode="auto">
          <a:xfrm>
            <a:off x="10059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65" name="Rectangle 4"/>
          <p:cNvSpPr>
            <a:spLocks noChangeArrowheads="1"/>
          </p:cNvSpPr>
          <p:nvPr/>
        </p:nvSpPr>
        <p:spPr bwMode="auto">
          <a:xfrm>
            <a:off x="7962900" y="1143000"/>
            <a:ext cx="1858963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10972800" cy="2438400"/>
          </a:xfrm>
        </p:spPr>
        <p:txBody>
          <a:bodyPr/>
          <a:lstStyle/>
          <a:p>
            <a:pPr algn="l"/>
            <a:br>
              <a:rPr lang="en-US" dirty="0"/>
            </a:br>
            <a:br>
              <a:rPr lang="en-US" altLang="ja-JP" dirty="0">
                <a:ea typeface="ヒラギノ明朝 Pro W3" charset="-128"/>
              </a:rPr>
            </a:br>
            <a:endParaRPr lang="en-US" altLang="ja-JP" u="sng" dirty="0">
              <a:ea typeface="ヒラギノ明朝 Pro W3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6869" y="914400"/>
            <a:ext cx="11201400" cy="5410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ja-JP" dirty="0">
                <a:ea typeface="ヒラギノ明朝 Pro W3" charset="-128"/>
              </a:rPr>
              <a:t>What is a Balanced Tree?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/>
              <a:t>How to determine if a binary tree is balanced/height-balanced?</a:t>
            </a:r>
            <a:endParaRPr lang="en-US" altLang="ja-JP" dirty="0">
              <a:solidFill>
                <a:srgbClr val="FF0000"/>
              </a:solidFill>
              <a:ea typeface="ヒラギノ明朝 Pro W3" charset="-128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endParaRPr lang="en-US" altLang="ja-JP" dirty="0">
              <a:solidFill>
                <a:srgbClr val="FF0000"/>
              </a:solidFill>
              <a:ea typeface="ヒラギノ明朝 Pro W3" charset="-128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ja-JP" sz="3200" dirty="0">
                <a:solidFill>
                  <a:srgbClr val="FF0000"/>
                </a:solidFill>
                <a:ea typeface="ヒラギノ明朝 Pro W3" charset="-128"/>
              </a:rPr>
              <a:t>Self Study.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ja-JP" sz="3200" dirty="0">
                <a:solidFill>
                  <a:srgbClr val="FF0000"/>
                </a:solidFill>
                <a:ea typeface="ヒラギノ明朝 Pro W3" charset="-128"/>
              </a:rPr>
              <a:t>Find out yourself.</a:t>
            </a:r>
          </a:p>
        </p:txBody>
      </p:sp>
    </p:spTree>
    <p:extLst>
      <p:ext uri="{BB962C8B-B14F-4D97-AF65-F5344CB8AC3E}">
        <p14:creationId xmlns:p14="http://schemas.microsoft.com/office/powerpoint/2010/main" val="20912059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981200" y="45720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3600" b="1" i="1" u="sng">
                <a:solidFill>
                  <a:schemeClr val="accent1"/>
                </a:solidFill>
                <a:latin typeface="Arial" panose="020B0604020202020204" pitchFamily="34" charset="0"/>
              </a:rPr>
              <a:t>Example 1:</a:t>
            </a:r>
            <a:endParaRPr lang="en-AU" altLang="ja-JP" sz="3600" b="1" i="1" u="sng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657600" y="2819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31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5791200" y="2057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43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848600" y="28194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5791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4191000" y="25146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6324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3657600" y="27432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3048000" y="32766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4191000" y="32766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7848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7467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838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2590800" y="37338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2590800" y="36576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 flipH="1">
            <a:off x="2286000" y="4191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18"/>
          <p:cNvSpPr>
            <a:spLocks noChangeShapeType="1"/>
          </p:cNvSpPr>
          <p:nvPr/>
        </p:nvSpPr>
        <p:spPr bwMode="auto">
          <a:xfrm>
            <a:off x="30480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4724400" y="3810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61460" name="Oval 20"/>
          <p:cNvSpPr>
            <a:spLocks noChangeArrowheads="1"/>
          </p:cNvSpPr>
          <p:nvPr/>
        </p:nvSpPr>
        <p:spPr bwMode="auto">
          <a:xfrm>
            <a:off x="4724400" y="37338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H="1">
            <a:off x="4572000" y="42672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>
            <a:off x="52578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Text Box 23"/>
          <p:cNvSpPr txBox="1">
            <a:spLocks noChangeArrowheads="1"/>
          </p:cNvSpPr>
          <p:nvPr/>
        </p:nvSpPr>
        <p:spPr bwMode="auto">
          <a:xfrm>
            <a:off x="70104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56</a:t>
            </a:r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701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6629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754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3124200" y="48006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28</a:t>
            </a:r>
          </a:p>
        </p:txBody>
      </p:sp>
      <p:sp>
        <p:nvSpPr>
          <p:cNvPr id="61468" name="Oval 28"/>
          <p:cNvSpPr>
            <a:spLocks noChangeArrowheads="1"/>
          </p:cNvSpPr>
          <p:nvPr/>
        </p:nvSpPr>
        <p:spPr bwMode="auto">
          <a:xfrm>
            <a:off x="31242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 flipH="1">
            <a:off x="31242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30"/>
          <p:cNvSpPr>
            <a:spLocks noChangeShapeType="1"/>
          </p:cNvSpPr>
          <p:nvPr/>
        </p:nvSpPr>
        <p:spPr bwMode="auto">
          <a:xfrm>
            <a:off x="35814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4343400" y="48006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33</a:t>
            </a:r>
          </a:p>
        </p:txBody>
      </p:sp>
      <p:sp>
        <p:nvSpPr>
          <p:cNvPr id="61472" name="Oval 32"/>
          <p:cNvSpPr>
            <a:spLocks noChangeArrowheads="1"/>
          </p:cNvSpPr>
          <p:nvPr/>
        </p:nvSpPr>
        <p:spPr bwMode="auto">
          <a:xfrm>
            <a:off x="43434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73" name="Line 33"/>
          <p:cNvSpPr>
            <a:spLocks noChangeShapeType="1"/>
          </p:cNvSpPr>
          <p:nvPr/>
        </p:nvSpPr>
        <p:spPr bwMode="auto">
          <a:xfrm flipH="1">
            <a:off x="4419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>
            <a:off x="4800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63246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47</a:t>
            </a:r>
          </a:p>
        </p:txBody>
      </p:sp>
      <p:sp>
        <p:nvSpPr>
          <p:cNvPr id="61476" name="Oval 36"/>
          <p:cNvSpPr>
            <a:spLocks noChangeArrowheads="1"/>
          </p:cNvSpPr>
          <p:nvPr/>
        </p:nvSpPr>
        <p:spPr bwMode="auto">
          <a:xfrm>
            <a:off x="6324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 flipH="1">
            <a:off x="6400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6781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Text Box 39"/>
          <p:cNvSpPr txBox="1">
            <a:spLocks noChangeArrowheads="1"/>
          </p:cNvSpPr>
          <p:nvPr/>
        </p:nvSpPr>
        <p:spPr bwMode="auto">
          <a:xfrm>
            <a:off x="7620000" y="48006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59</a:t>
            </a:r>
          </a:p>
        </p:txBody>
      </p:sp>
      <p:sp>
        <p:nvSpPr>
          <p:cNvPr id="61480" name="Oval 40"/>
          <p:cNvSpPr>
            <a:spLocks noChangeArrowheads="1"/>
          </p:cNvSpPr>
          <p:nvPr/>
        </p:nvSpPr>
        <p:spPr bwMode="auto">
          <a:xfrm>
            <a:off x="7620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 flipH="1">
            <a:off x="7696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>
            <a:off x="8077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8610600" y="3810000"/>
            <a:ext cx="609600" cy="369888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1800">
                <a:solidFill>
                  <a:srgbClr val="090409"/>
                </a:solidFill>
                <a:latin typeface="Arial" panose="020B0604020202020204" pitchFamily="34" charset="0"/>
              </a:rPr>
              <a:t>89</a:t>
            </a:r>
          </a:p>
        </p:txBody>
      </p:sp>
      <p:sp>
        <p:nvSpPr>
          <p:cNvPr id="61484" name="Oval 44"/>
          <p:cNvSpPr>
            <a:spLocks noChangeArrowheads="1"/>
          </p:cNvSpPr>
          <p:nvPr/>
        </p:nvSpPr>
        <p:spPr bwMode="auto">
          <a:xfrm>
            <a:off x="8610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ja-JP" altLang="en-US" sz="1800">
              <a:solidFill>
                <a:srgbClr val="090409"/>
              </a:solidFill>
              <a:latin typeface="Arial" panose="020B0604020202020204" pitchFamily="34" charset="0"/>
            </a:endParaRPr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H="1">
            <a:off x="8686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>
            <a:off x="9067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>
            <a:off x="2209800" y="45720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>
            <a:off x="30480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>
            <a:off x="43434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>
            <a:off x="6324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>
            <a:off x="7620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2" name="Line 52"/>
          <p:cNvSpPr>
            <a:spLocks noChangeShapeType="1"/>
          </p:cNvSpPr>
          <p:nvPr/>
        </p:nvSpPr>
        <p:spPr bwMode="auto">
          <a:xfrm>
            <a:off x="8610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3" name="Line 53"/>
          <p:cNvSpPr>
            <a:spLocks noChangeShapeType="1"/>
          </p:cNvSpPr>
          <p:nvPr/>
        </p:nvSpPr>
        <p:spPr bwMode="auto">
          <a:xfrm flipV="1">
            <a:off x="5486400" y="46482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4" name="Line 54"/>
          <p:cNvSpPr>
            <a:spLocks noChangeShapeType="1"/>
          </p:cNvSpPr>
          <p:nvPr/>
        </p:nvSpPr>
        <p:spPr bwMode="auto">
          <a:xfrm flipV="1">
            <a:off x="36576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5" name="Line 55"/>
          <p:cNvSpPr>
            <a:spLocks noChangeShapeType="1"/>
          </p:cNvSpPr>
          <p:nvPr/>
        </p:nvSpPr>
        <p:spPr bwMode="auto">
          <a:xfrm flipV="1">
            <a:off x="48768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6" name="Line 56"/>
          <p:cNvSpPr>
            <a:spLocks noChangeShapeType="1"/>
          </p:cNvSpPr>
          <p:nvPr/>
        </p:nvSpPr>
        <p:spPr bwMode="auto">
          <a:xfrm flipV="1">
            <a:off x="6858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7" name="Line 57"/>
          <p:cNvSpPr>
            <a:spLocks noChangeShapeType="1"/>
          </p:cNvSpPr>
          <p:nvPr/>
        </p:nvSpPr>
        <p:spPr bwMode="auto">
          <a:xfrm flipV="1">
            <a:off x="8153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8" name="Line 58"/>
          <p:cNvSpPr>
            <a:spLocks noChangeShapeType="1"/>
          </p:cNvSpPr>
          <p:nvPr/>
        </p:nvSpPr>
        <p:spPr bwMode="auto">
          <a:xfrm flipV="1">
            <a:off x="9144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9" name="Text Box 59"/>
          <p:cNvSpPr txBox="1">
            <a:spLocks noChangeArrowheads="1"/>
          </p:cNvSpPr>
          <p:nvPr/>
        </p:nvSpPr>
        <p:spPr bwMode="auto">
          <a:xfrm>
            <a:off x="4876800" y="457200"/>
            <a:ext cx="3810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3600" i="1">
                <a:solidFill>
                  <a:srgbClr val="FF0000"/>
                </a:solidFill>
                <a:latin typeface="Arial" panose="020B0604020202020204" pitchFamily="34" charset="0"/>
              </a:rPr>
              <a:t>key is an integer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8839200" y="4114800"/>
            <a:ext cx="1600200" cy="64135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3600" dirty="0">
                <a:solidFill>
                  <a:srgbClr val="090409"/>
                </a:solidFill>
              </a:rPr>
              <a:t>Sue</a:t>
            </a:r>
          </a:p>
        </p:txBody>
      </p:sp>
      <p:sp>
        <p:nvSpPr>
          <p:cNvPr id="63491" name="Text Box 23"/>
          <p:cNvSpPr txBox="1">
            <a:spLocks noChangeArrowheads="1"/>
          </p:cNvSpPr>
          <p:nvPr/>
        </p:nvSpPr>
        <p:spPr bwMode="auto">
          <a:xfrm>
            <a:off x="1981200" y="45720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3600" b="1" i="1" u="sng">
                <a:solidFill>
                  <a:schemeClr val="accent1"/>
                </a:solidFill>
                <a:latin typeface="Arial" panose="020B0604020202020204" pitchFamily="34" charset="0"/>
              </a:rPr>
              <a:t>Example 2:</a:t>
            </a:r>
          </a:p>
        </p:txBody>
      </p:sp>
      <p:sp>
        <p:nvSpPr>
          <p:cNvPr id="63492" name="Text Box 24"/>
          <p:cNvSpPr txBox="1">
            <a:spLocks noChangeArrowheads="1"/>
          </p:cNvSpPr>
          <p:nvPr/>
        </p:nvSpPr>
        <p:spPr bwMode="auto">
          <a:xfrm>
            <a:off x="4876800" y="457200"/>
            <a:ext cx="3352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AU" altLang="ja-JP" sz="3600" i="1">
                <a:solidFill>
                  <a:srgbClr val="FF0000"/>
                </a:solidFill>
                <a:latin typeface="Arial" panose="020B0604020202020204" pitchFamily="34" charset="0"/>
              </a:rPr>
              <a:t>key is a string</a:t>
            </a:r>
            <a:endParaRPr lang="en-AU" altLang="ja-JP" sz="36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 flipH="1">
            <a:off x="4419600" y="2438400"/>
            <a:ext cx="9144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 flipH="1">
            <a:off x="2895600" y="3429000"/>
            <a:ext cx="609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4343400" y="3505200"/>
            <a:ext cx="4572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667000" y="4495800"/>
            <a:ext cx="3048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6477000" y="2438400"/>
            <a:ext cx="990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7315200" y="3581400"/>
            <a:ext cx="4572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>
            <a:off x="4495800" y="4572000"/>
            <a:ext cx="3048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6400800" y="4572000"/>
            <a:ext cx="3810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7239000" y="4572000"/>
            <a:ext cx="5334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229600" y="3505200"/>
            <a:ext cx="8382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5334000" y="18288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 dirty="0">
                <a:solidFill>
                  <a:srgbClr val="090409"/>
                </a:solidFill>
              </a:rPr>
              <a:t>Fred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352800" y="2819400"/>
            <a:ext cx="13716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 Dan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7467600" y="28956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Mary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2133600" y="3886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Alan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4419600" y="39624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Eve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24384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Bill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38862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Eric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6477000" y="39624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Kate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5715000" y="50292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Greg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7467600" y="5029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Len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/>
              <a:t>BST - Insert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74AA32DA-7001-46E6-B99A-1285580FEA9B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2350" y="189706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1147763" y="28209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3721100" y="28733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522288" y="38242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847850" y="38242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4456113" y="3856038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3184525" y="3856038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1592263" y="48164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15" name="Oval 14"/>
          <p:cNvSpPr/>
          <p:nvPr/>
        </p:nvSpPr>
        <p:spPr>
          <a:xfrm>
            <a:off x="803275" y="482441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2714625" y="4818063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63" y="2403475"/>
            <a:ext cx="901700" cy="41751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163" y="4418013"/>
            <a:ext cx="255587" cy="39846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8138" y="2403475"/>
            <a:ext cx="1185862" cy="4699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188" y="3414713"/>
            <a:ext cx="625475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63" y="3414713"/>
            <a:ext cx="700087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188" y="4418013"/>
            <a:ext cx="280987" cy="4064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7425" y="3467100"/>
            <a:ext cx="536575" cy="38893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4000" y="3467100"/>
            <a:ext cx="735013" cy="38893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525" y="4451350"/>
            <a:ext cx="469900" cy="36671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4425" y="48148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7425" y="4451350"/>
            <a:ext cx="469900" cy="36353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93838" y="2259013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3925" y="2270125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93875" y="3198813"/>
            <a:ext cx="4413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79913" y="3257550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92525" y="4281488"/>
            <a:ext cx="4413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6225" y="4291013"/>
            <a:ext cx="442913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4250" y="4291013"/>
            <a:ext cx="4413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6288" y="3236913"/>
            <a:ext cx="4413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55750" y="4240213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79775" y="3284538"/>
            <a:ext cx="4413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086725" y="1849438"/>
            <a:ext cx="1255713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Fred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42113" y="2759075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Dan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104438" y="2813050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Mary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849938" y="3735388"/>
            <a:ext cx="949325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Alan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769225" y="3735388"/>
            <a:ext cx="1257300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Eve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129963" y="3776663"/>
            <a:ext cx="806450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Sue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398000" y="3776663"/>
            <a:ext cx="1257300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Kate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10438" y="4799013"/>
            <a:ext cx="1255712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Eric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75350" y="4805363"/>
            <a:ext cx="1257300" cy="55403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Bill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740775" y="4787900"/>
            <a:ext cx="1255713" cy="555625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Greg</a:t>
            </a:r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 flipH="1">
            <a:off x="7370763" y="2403475"/>
            <a:ext cx="1344612" cy="3556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  <a:endCxn id="45" idx="0"/>
          </p:cNvCxnSpPr>
          <p:nvPr/>
        </p:nvCxnSpPr>
        <p:spPr>
          <a:xfrm flipH="1">
            <a:off x="7939088" y="4289425"/>
            <a:ext cx="458787" cy="50958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40" idx="0"/>
          </p:cNvCxnSpPr>
          <p:nvPr/>
        </p:nvCxnSpPr>
        <p:spPr>
          <a:xfrm>
            <a:off x="8715375" y="2403475"/>
            <a:ext cx="2017713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2"/>
            <a:endCxn id="41" idx="0"/>
          </p:cNvCxnSpPr>
          <p:nvPr/>
        </p:nvCxnSpPr>
        <p:spPr>
          <a:xfrm flipH="1">
            <a:off x="6324600" y="3313113"/>
            <a:ext cx="1046163" cy="4222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9" idx="2"/>
            <a:endCxn id="42" idx="0"/>
          </p:cNvCxnSpPr>
          <p:nvPr/>
        </p:nvCxnSpPr>
        <p:spPr>
          <a:xfrm>
            <a:off x="7370763" y="3313113"/>
            <a:ext cx="1027112" cy="4222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1" idx="2"/>
            <a:endCxn id="46" idx="0"/>
          </p:cNvCxnSpPr>
          <p:nvPr/>
        </p:nvCxnSpPr>
        <p:spPr>
          <a:xfrm>
            <a:off x="6324600" y="4289425"/>
            <a:ext cx="279400" cy="51593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0" idx="2"/>
            <a:endCxn id="44" idx="0"/>
          </p:cNvCxnSpPr>
          <p:nvPr/>
        </p:nvCxnSpPr>
        <p:spPr>
          <a:xfrm flipH="1">
            <a:off x="10026650" y="3367088"/>
            <a:ext cx="706438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0" idx="2"/>
            <a:endCxn id="43" idx="0"/>
          </p:cNvCxnSpPr>
          <p:nvPr/>
        </p:nvCxnSpPr>
        <p:spPr>
          <a:xfrm>
            <a:off x="10733088" y="3367088"/>
            <a:ext cx="800100" cy="4095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2"/>
            <a:endCxn id="47" idx="0"/>
          </p:cNvCxnSpPr>
          <p:nvPr/>
        </p:nvCxnSpPr>
        <p:spPr>
          <a:xfrm flipH="1">
            <a:off x="9367838" y="4330700"/>
            <a:ext cx="658812" cy="4572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328275" y="4781550"/>
            <a:ext cx="1257300" cy="55403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prstClr val="black"/>
                </a:solidFill>
              </a:rPr>
              <a:t>Len</a:t>
            </a:r>
          </a:p>
        </p:txBody>
      </p:sp>
      <p:cxnSp>
        <p:nvCxnSpPr>
          <p:cNvPr id="58" name="Straight Arrow Connector 57"/>
          <p:cNvCxnSpPr>
            <a:stCxn id="44" idx="2"/>
            <a:endCxn id="57" idx="0"/>
          </p:cNvCxnSpPr>
          <p:nvPr/>
        </p:nvCxnSpPr>
        <p:spPr>
          <a:xfrm>
            <a:off x="10026650" y="4330700"/>
            <a:ext cx="930275" cy="4508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24738" y="2178050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40875" y="2138363"/>
            <a:ext cx="4429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61300" y="3197225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969500" y="3248025"/>
            <a:ext cx="44132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267825" y="4281488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602913" y="4265613"/>
            <a:ext cx="4413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486525" y="4297363"/>
            <a:ext cx="44291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07138" y="3197225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621588" y="4257675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&gt;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291888" y="3259138"/>
            <a:ext cx="4413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+mn-ea"/>
              </a:rPr>
              <a:t>&lt;</a:t>
            </a:r>
          </a:p>
        </p:txBody>
      </p:sp>
      <p:sp>
        <p:nvSpPr>
          <p:cNvPr id="69" name="Left Arrow 68"/>
          <p:cNvSpPr/>
          <p:nvPr/>
        </p:nvSpPr>
        <p:spPr>
          <a:xfrm>
            <a:off x="3019425" y="1722438"/>
            <a:ext cx="1577975" cy="769937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Integer Key</a:t>
            </a:r>
          </a:p>
        </p:txBody>
      </p:sp>
      <p:sp>
        <p:nvSpPr>
          <p:cNvPr id="70" name="Right Arrow 69"/>
          <p:cNvSpPr/>
          <p:nvPr/>
        </p:nvSpPr>
        <p:spPr>
          <a:xfrm>
            <a:off x="6678613" y="1714500"/>
            <a:ext cx="1408112" cy="75882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prstClr val="black"/>
                </a:solidFill>
              </a:rPr>
              <a:t>String Key</a:t>
            </a:r>
          </a:p>
        </p:txBody>
      </p:sp>
      <p:sp>
        <p:nvSpPr>
          <p:cNvPr id="71" name="Rectangle 70"/>
          <p:cNvSpPr/>
          <p:nvPr/>
        </p:nvSpPr>
        <p:spPr>
          <a:xfrm>
            <a:off x="374650" y="965200"/>
            <a:ext cx="944563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317625" y="965200"/>
            <a:ext cx="946150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262188" y="965200"/>
            <a:ext cx="944562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195638" y="965200"/>
            <a:ext cx="946150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133850" y="965200"/>
            <a:ext cx="944563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078413" y="965200"/>
            <a:ext cx="944562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89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22975" y="965200"/>
            <a:ext cx="944563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965950" y="965200"/>
            <a:ext cx="944563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47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900988" y="965200"/>
            <a:ext cx="944562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37613" y="965200"/>
            <a:ext cx="946150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782175" y="965200"/>
            <a:ext cx="946150" cy="4016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59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74650" y="963613"/>
            <a:ext cx="944563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Fred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17625" y="963613"/>
            <a:ext cx="946150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Mary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262188" y="963613"/>
            <a:ext cx="944562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Kate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95638" y="963613"/>
            <a:ext cx="946150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Dan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133850" y="963613"/>
            <a:ext cx="944563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Len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078413" y="963613"/>
            <a:ext cx="944562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Alan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022975" y="963613"/>
            <a:ext cx="944563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Eve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65950" y="963613"/>
            <a:ext cx="944563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Bill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900988" y="963613"/>
            <a:ext cx="944562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Sue</a:t>
            </a:r>
          </a:p>
        </p:txBody>
      </p:sp>
      <p:sp>
        <p:nvSpPr>
          <p:cNvPr id="91" name="Rectangle 90"/>
          <p:cNvSpPr/>
          <p:nvPr/>
        </p:nvSpPr>
        <p:spPr>
          <a:xfrm>
            <a:off x="8837613" y="963613"/>
            <a:ext cx="944562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Greg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782175" y="963613"/>
            <a:ext cx="944563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Eric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 nodeType="clickPar">
                      <p:stCondLst>
                        <p:cond delay="indefinite"/>
                      </p:stCondLst>
                      <p:childTnLst>
                        <p:par>
                          <p:cTn id="2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 nodeType="clickPar">
                      <p:stCondLst>
                        <p:cond delay="indefinite"/>
                      </p:stCondLst>
                      <p:childTnLst>
                        <p:par>
                          <p:cTn id="3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 nodeType="clickPar">
                      <p:stCondLst>
                        <p:cond delay="indefinite"/>
                      </p:stCondLst>
                      <p:childTnLst>
                        <p:par>
                          <p:cTn id="3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 nodeType="clickPar">
                      <p:stCondLst>
                        <p:cond delay="indefinite"/>
                      </p:stCondLst>
                      <p:childTnLst>
                        <p:par>
                          <p:cTn id="3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 nodeType="clickPar">
                      <p:stCondLst>
                        <p:cond delay="indefinite"/>
                      </p:stCondLst>
                      <p:childTnLst>
                        <p:par>
                          <p:cTn id="3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 nodeType="clickPar">
                      <p:stCondLst>
                        <p:cond delay="indefinite"/>
                      </p:stCondLst>
                      <p:childTnLst>
                        <p:par>
                          <p:cTn id="3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 nodeType="clickPar">
                      <p:stCondLst>
                        <p:cond delay="indefinite"/>
                      </p:stCondLst>
                      <p:childTnLst>
                        <p:par>
                          <p:cTn id="3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 nodeType="clickPar">
                      <p:stCondLst>
                        <p:cond delay="indefinite"/>
                      </p:stCondLst>
                      <p:childTnLst>
                        <p:par>
                          <p:cTn id="3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 nodeType="clickPar">
                      <p:stCondLst>
                        <p:cond delay="indefinite"/>
                      </p:stCondLst>
                      <p:childTnLst>
                        <p:par>
                          <p:cTn id="4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 nodeType="clickPar">
                      <p:stCondLst>
                        <p:cond delay="indefinite"/>
                      </p:stCondLst>
                      <p:childTnLst>
                        <p:par>
                          <p:cTn id="4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 nodeType="clickPar">
                      <p:stCondLst>
                        <p:cond delay="indefinite"/>
                      </p:stCondLst>
                      <p:childTnLst>
                        <p:par>
                          <p:cTn id="4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 nodeType="clickPar">
                      <p:stCondLst>
                        <p:cond delay="indefinite"/>
                      </p:stCondLst>
                      <p:childTnLst>
                        <p:par>
                          <p:cTn id="4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 nodeType="clickPar">
                      <p:stCondLst>
                        <p:cond delay="indefinite"/>
                      </p:stCondLst>
                      <p:childTnLst>
                        <p:par>
                          <p:cTn id="4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 nodeType="clickPar">
                      <p:stCondLst>
                        <p:cond delay="indefinite"/>
                      </p:stCondLst>
                      <p:childTnLst>
                        <p:par>
                          <p:cTn id="4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 nodeType="clickPar">
                      <p:stCondLst>
                        <p:cond delay="indefinite"/>
                      </p:stCondLst>
                      <p:childTnLst>
                        <p:par>
                          <p:cTn id="4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 nodeType="clickPar">
                      <p:stCondLst>
                        <p:cond delay="indefinite"/>
                      </p:stCondLst>
                      <p:childTnLst>
                        <p:par>
                          <p:cTn id="4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 nodeType="clickPar">
                      <p:stCondLst>
                        <p:cond delay="indefinite"/>
                      </p:stCondLst>
                      <p:childTnLst>
                        <p:par>
                          <p:cTn id="4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 nodeType="clickPar">
                      <p:stCondLst>
                        <p:cond delay="indefinite"/>
                      </p:stCondLst>
                      <p:childTnLst>
                        <p:par>
                          <p:cTn id="4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 nodeType="clickPar">
                      <p:stCondLst>
                        <p:cond delay="indefinite"/>
                      </p:stCondLst>
                      <p:childTnLst>
                        <p:par>
                          <p:cTn id="4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 nodeType="clickPar">
                      <p:stCondLst>
                        <p:cond delay="indefinite"/>
                      </p:stCondLst>
                      <p:childTnLst>
                        <p:par>
                          <p:cTn id="4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 nodeType="clickPar">
                      <p:stCondLst>
                        <p:cond delay="indefinite"/>
                      </p:stCondLst>
                      <p:childTnLst>
                        <p:par>
                          <p:cTn id="4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 nodeType="clickPar">
                      <p:stCondLst>
                        <p:cond delay="indefinite"/>
                      </p:stCondLst>
                      <p:childTnLst>
                        <p:par>
                          <p:cTn id="4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 nodeType="clickPar">
                      <p:stCondLst>
                        <p:cond delay="indefinite"/>
                      </p:stCondLst>
                      <p:childTnLst>
                        <p:par>
                          <p:cTn id="4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 nodeType="clickPar">
                      <p:stCondLst>
                        <p:cond delay="indefinite"/>
                      </p:stCondLst>
                      <p:childTnLst>
                        <p:par>
                          <p:cTn id="4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 nodeType="clickPar">
                      <p:stCondLst>
                        <p:cond delay="indefinite"/>
                      </p:stCondLst>
                      <p:childTnLst>
                        <p:par>
                          <p:cTn id="4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 nodeType="clickPar">
                      <p:stCondLst>
                        <p:cond delay="indefinite"/>
                      </p:stCondLst>
                      <p:childTnLst>
                        <p:par>
                          <p:cTn id="4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 nodeType="clickPar">
                      <p:stCondLst>
                        <p:cond delay="indefinite"/>
                      </p:stCondLst>
                      <p:childTnLst>
                        <p:par>
                          <p:cTn id="5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 nodeType="clickPar">
                      <p:stCondLst>
                        <p:cond delay="indefinite"/>
                      </p:stCondLst>
                      <p:childTnLst>
                        <p:par>
                          <p:cTn id="5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 nodeType="clickPar">
                      <p:stCondLst>
                        <p:cond delay="indefinite"/>
                      </p:stCondLst>
                      <p:childTnLst>
                        <p:par>
                          <p:cTn id="5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 nodeType="clickPar">
                      <p:stCondLst>
                        <p:cond delay="indefinite"/>
                      </p:stCondLst>
                      <p:childTnLst>
                        <p:par>
                          <p:cTn id="5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 nodeType="clickPar">
                      <p:stCondLst>
                        <p:cond delay="indefinite"/>
                      </p:stCondLst>
                      <p:childTnLst>
                        <p:par>
                          <p:cTn id="5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 nodeType="clickPar">
                      <p:stCondLst>
                        <p:cond delay="indefinite"/>
                      </p:stCondLst>
                      <p:childTnLst>
                        <p:par>
                          <p:cTn id="5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 nodeType="clickPar">
                      <p:stCondLst>
                        <p:cond delay="indefinite"/>
                      </p:stCondLst>
                      <p:childTnLst>
                        <p:par>
                          <p:cTn id="5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 nodeType="clickPar">
                      <p:stCondLst>
                        <p:cond delay="indefinite"/>
                      </p:stCondLst>
                      <p:childTnLst>
                        <p:par>
                          <p:cTn id="5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 nodeType="clickPar">
                      <p:stCondLst>
                        <p:cond delay="indefinite"/>
                      </p:stCondLst>
                      <p:childTnLst>
                        <p:par>
                          <p:cTn id="5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 nodeType="clickPar">
                      <p:stCondLst>
                        <p:cond delay="indefinite"/>
                      </p:stCondLst>
                      <p:childTnLst>
                        <p:par>
                          <p:cTn id="5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 nodeType="clickPar">
                      <p:stCondLst>
                        <p:cond delay="indefinite"/>
                      </p:stCondLst>
                      <p:childTnLst>
                        <p:par>
                          <p:cTn id="5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 nodeType="clickPar">
                      <p:stCondLst>
                        <p:cond delay="indefinite"/>
                      </p:stCondLst>
                      <p:childTnLst>
                        <p:par>
                          <p:cTn id="5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 nodeType="clickPar">
                      <p:stCondLst>
                        <p:cond delay="indefinite"/>
                      </p:stCondLst>
                      <p:childTnLst>
                        <p:par>
                          <p:cTn id="5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 nodeType="clickPar">
                      <p:stCondLst>
                        <p:cond delay="indefinite"/>
                      </p:stCondLst>
                      <p:childTnLst>
                        <p:par>
                          <p:cTn id="5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 nodeType="clickPar">
                      <p:stCondLst>
                        <p:cond delay="indefinite"/>
                      </p:stCondLst>
                      <p:childTnLst>
                        <p:par>
                          <p:cTn id="5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 nodeType="clickPar">
                      <p:stCondLst>
                        <p:cond delay="indefinite"/>
                      </p:stCondLst>
                      <p:childTnLst>
                        <p:par>
                          <p:cTn id="5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 nodeType="clickPar">
                      <p:stCondLst>
                        <p:cond delay="indefinite"/>
                      </p:stCondLst>
                      <p:childTnLst>
                        <p:par>
                          <p:cTn id="5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 nodeType="clickPar">
                      <p:stCondLst>
                        <p:cond delay="indefinite"/>
                      </p:stCondLst>
                      <p:childTnLst>
                        <p:par>
                          <p:cTn id="5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 nodeType="clickPar">
                      <p:stCondLst>
                        <p:cond delay="indefinite"/>
                      </p:stCondLst>
                      <p:childTnLst>
                        <p:par>
                          <p:cTn id="5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 nodeType="clickPar">
                      <p:stCondLst>
                        <p:cond delay="indefinite"/>
                      </p:stCondLst>
                      <p:childTnLst>
                        <p:par>
                          <p:cTn id="5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 nodeType="clickPar">
                      <p:stCondLst>
                        <p:cond delay="indefinite"/>
                      </p:stCondLst>
                      <p:childTnLst>
                        <p:par>
                          <p:cTn id="6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 nodeType="clickPar">
                      <p:stCondLst>
                        <p:cond delay="indefinite"/>
                      </p:stCondLst>
                      <p:childTnLst>
                        <p:par>
                          <p:cTn id="6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28" grpId="0"/>
      <p:bldP spid="28" grpId="1"/>
      <p:bldP spid="28" grpId="2"/>
      <p:bldP spid="28" grpId="3"/>
      <p:bldP spid="28" grpId="4"/>
      <p:bldP spid="28" grpId="5"/>
      <p:bldP spid="28" grpId="6"/>
      <p:bldP spid="28" grpId="7"/>
      <p:bldP spid="28" grpId="8"/>
      <p:bldP spid="28" grpId="9"/>
      <p:bldP spid="29" grpId="0"/>
      <p:bldP spid="29" grpId="1"/>
      <p:bldP spid="29" grpId="2"/>
      <p:bldP spid="29" grpId="3"/>
      <p:bldP spid="29" grpId="4"/>
      <p:bldP spid="29" grpId="5"/>
      <p:bldP spid="29" grpId="6"/>
      <p:bldP spid="29" grpId="7"/>
      <p:bldP spid="29" grpId="8"/>
      <p:bldP spid="29" grpId="9"/>
      <p:bldP spid="30" grpId="0"/>
      <p:bldP spid="30" grpId="1"/>
      <p:bldP spid="30" grpId="2"/>
      <p:bldP spid="30" grpId="3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5" grpId="2"/>
      <p:bldP spid="35" grpId="3"/>
      <p:bldP spid="36" grpId="0"/>
      <p:bldP spid="36" grpId="1"/>
      <p:bldP spid="37" grpId="0"/>
      <p:bldP spid="37" grpId="1"/>
      <p:bldP spid="37" grpId="2"/>
      <p:bldP spid="37" grpId="3"/>
      <p:bldP spid="37" grpId="4"/>
      <p:bldP spid="37" grpId="5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7" grpId="0" animBg="1"/>
      <p:bldP spid="59" grpId="0"/>
      <p:bldP spid="59" grpId="1"/>
      <p:bldP spid="59" grpId="2"/>
      <p:bldP spid="59" grpId="3"/>
      <p:bldP spid="59" grpId="4"/>
      <p:bldP spid="59" grpId="5"/>
      <p:bldP spid="59" grpId="6"/>
      <p:bldP spid="59" grpId="7"/>
      <p:bldP spid="59" grpId="8"/>
      <p:bldP spid="59" grpId="9"/>
      <p:bldP spid="60" grpId="0"/>
      <p:bldP spid="60" grpId="1"/>
      <p:bldP spid="60" grpId="2"/>
      <p:bldP spid="60" grpId="3"/>
      <p:bldP spid="60" grpId="4"/>
      <p:bldP spid="60" grpId="5"/>
      <p:bldP spid="60" grpId="6"/>
      <p:bldP spid="60" grpId="7"/>
      <p:bldP spid="61" grpId="0"/>
      <p:bldP spid="61" grpId="1"/>
      <p:bldP spid="61" grpId="2"/>
      <p:bldP spid="61" grpId="3"/>
      <p:bldP spid="62" grpId="0"/>
      <p:bldP spid="62" grpId="1"/>
      <p:bldP spid="62" grpId="2"/>
      <p:bldP spid="62" grpId="3"/>
      <p:bldP spid="62" grpId="4"/>
      <p:bldP spid="62" grpId="5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6" grpId="2"/>
      <p:bldP spid="66" grpId="3"/>
      <p:bldP spid="67" grpId="0"/>
      <p:bldP spid="67" grpId="1"/>
      <p:bldP spid="68" grpId="0"/>
      <p:bldP spid="68" grpId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t>BST - Search</a:t>
            </a:r>
            <a:endParaRPr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xfrm>
            <a:off x="88900" y="1063625"/>
            <a:ext cx="11976100" cy="630238"/>
          </a:xfrm>
        </p:spPr>
        <p:txBody>
          <a:bodyPr/>
          <a:lstStyle/>
          <a:p>
            <a:r>
              <a:rPr altLang="en-US"/>
              <a:t>Search Elements 59 and 42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847C75E2-624D-4E21-87DD-295AE33186E8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8625" y="2239963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3878263" y="318611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7373938" y="316388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2992438" y="4167188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4603750" y="424973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8272463" y="41751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6399213" y="42005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4295775" y="516890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33</a:t>
            </a:r>
          </a:p>
        </p:txBody>
      </p:sp>
      <p:sp>
        <p:nvSpPr>
          <p:cNvPr id="15" name="Oval 14"/>
          <p:cNvSpPr/>
          <p:nvPr/>
        </p:nvSpPr>
        <p:spPr>
          <a:xfrm>
            <a:off x="3486150" y="51657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5768975" y="519430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4221163" y="2747963"/>
            <a:ext cx="1387475" cy="4381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4638675" y="4843463"/>
            <a:ext cx="307975" cy="3254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6092825" y="2747963"/>
            <a:ext cx="1624013" cy="4159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3335338" y="3779838"/>
            <a:ext cx="885825" cy="3873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4221163" y="3779838"/>
            <a:ext cx="725487" cy="4699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3335338" y="4762500"/>
            <a:ext cx="493712" cy="4032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6742113" y="3757613"/>
            <a:ext cx="974725" cy="4429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7716838" y="3757613"/>
            <a:ext cx="898525" cy="4175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6111875" y="4794250"/>
            <a:ext cx="630238" cy="4000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48500" y="519271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6742113" y="4794250"/>
            <a:ext cx="649287" cy="39846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399213" y="2239963"/>
            <a:ext cx="879475" cy="50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43 &lt; 59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37313" y="3262313"/>
            <a:ext cx="879475" cy="506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64 &gt; 59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15175" y="4278313"/>
            <a:ext cx="879475" cy="50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56 &lt; 59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951663" y="5856288"/>
            <a:ext cx="879475" cy="50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59 = 59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95775" y="2281238"/>
            <a:ext cx="881063" cy="50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43 &gt; 42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05350" y="3192463"/>
            <a:ext cx="879475" cy="50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31 &lt; 42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21300" y="4325938"/>
            <a:ext cx="879475" cy="50641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40 &lt; 42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075238" y="4886325"/>
            <a:ext cx="611187" cy="50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</a:rPr>
              <a:t>? 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55" grpId="0" animBg="1"/>
      <p:bldP spid="55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8" grpId="0" animBg="1"/>
      <p:bldP spid="3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889625" y="289242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/>
              <a:t>BST -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184275"/>
            <a:ext cx="11976100" cy="5172075"/>
          </a:xfrm>
        </p:spPr>
        <p:txBody>
          <a:bodyPr/>
          <a:lstStyle/>
          <a:p>
            <a:r>
              <a:rPr altLang="en-US" dirty="0"/>
              <a:t>Delete 47 (leaf node);</a:t>
            </a:r>
          </a:p>
          <a:p>
            <a:r>
              <a:rPr altLang="en-US" dirty="0"/>
              <a:t>Delete 40 (have only one child);</a:t>
            </a:r>
          </a:p>
          <a:p>
            <a:r>
              <a:rPr altLang="en-US" dirty="0"/>
              <a:t>Delete 64 and 31 (have both child).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Zahiduddin Ahmed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Tree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fld id="{E51B8EBB-8845-4F0E-8D7D-528305D5DBF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05813" y="96520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6775450" y="1909763"/>
            <a:ext cx="685800" cy="595312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10271125" y="18891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64</a:t>
            </a:r>
          </a:p>
        </p:txBody>
      </p:sp>
      <p:sp>
        <p:nvSpPr>
          <p:cNvPr id="11" name="Oval 10"/>
          <p:cNvSpPr/>
          <p:nvPr/>
        </p:nvSpPr>
        <p:spPr>
          <a:xfrm>
            <a:off x="7500938" y="29749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11169650" y="290036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9296400" y="292417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7192963" y="3892550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38</a:t>
            </a:r>
          </a:p>
        </p:txBody>
      </p:sp>
      <p:sp>
        <p:nvSpPr>
          <p:cNvPr id="15" name="Oval 14"/>
          <p:cNvSpPr/>
          <p:nvPr/>
        </p:nvSpPr>
        <p:spPr>
          <a:xfrm>
            <a:off x="6384925" y="388937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8667750" y="3919538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7118350" y="1473200"/>
            <a:ext cx="1387475" cy="43656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7535863" y="3568700"/>
            <a:ext cx="307975" cy="3238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8990013" y="1473200"/>
            <a:ext cx="1624012" cy="4159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8" idx="4"/>
            <a:endCxn id="10" idx="0"/>
          </p:cNvCxnSpPr>
          <p:nvPr/>
        </p:nvCxnSpPr>
        <p:spPr>
          <a:xfrm flipH="1">
            <a:off x="6232525" y="2505075"/>
            <a:ext cx="885825" cy="3873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7118350" y="2505075"/>
            <a:ext cx="725488" cy="46990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6232525" y="3487738"/>
            <a:ext cx="495300" cy="4016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9639300" y="2482850"/>
            <a:ext cx="974725" cy="4413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10614025" y="2482850"/>
            <a:ext cx="898525" cy="417513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9010650" y="3519488"/>
            <a:ext cx="628650" cy="40005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945688" y="3917950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9639300" y="3519488"/>
            <a:ext cx="649288" cy="39846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819900" y="4816475"/>
            <a:ext cx="685800" cy="595313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36" name="Straight Arrow Connector 35"/>
          <p:cNvCxnSpPr>
            <a:stCxn id="14" idx="4"/>
            <a:endCxn id="35" idx="0"/>
          </p:cNvCxnSpPr>
          <p:nvPr/>
        </p:nvCxnSpPr>
        <p:spPr>
          <a:xfrm flipH="1">
            <a:off x="7162800" y="4487863"/>
            <a:ext cx="373063" cy="3286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226300" y="576262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33</a:t>
            </a:r>
          </a:p>
        </p:txBody>
      </p:sp>
      <p:cxnSp>
        <p:nvCxnSpPr>
          <p:cNvPr id="38" name="Straight Arrow Connector 37"/>
          <p:cNvCxnSpPr>
            <a:stCxn id="35" idx="4"/>
            <a:endCxn id="37" idx="0"/>
          </p:cNvCxnSpPr>
          <p:nvPr/>
        </p:nvCxnSpPr>
        <p:spPr>
          <a:xfrm>
            <a:off x="7162800" y="5411788"/>
            <a:ext cx="406400" cy="3508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14" idx="0"/>
          </p:cNvCxnSpPr>
          <p:nvPr/>
        </p:nvCxnSpPr>
        <p:spPr>
          <a:xfrm>
            <a:off x="7118350" y="2505075"/>
            <a:ext cx="417513" cy="1387475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0267950" y="1890713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59</a:t>
            </a:r>
          </a:p>
        </p:txBody>
      </p:sp>
      <p:sp>
        <p:nvSpPr>
          <p:cNvPr id="44" name="Oval 43"/>
          <p:cNvSpPr/>
          <p:nvPr/>
        </p:nvSpPr>
        <p:spPr>
          <a:xfrm>
            <a:off x="6775450" y="1908175"/>
            <a:ext cx="685800" cy="593725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</a:rPr>
              <a:t>32</a:t>
            </a:r>
          </a:p>
        </p:txBody>
      </p:sp>
      <p:cxnSp>
        <p:nvCxnSpPr>
          <p:cNvPr id="46" name="Straight Connector 45"/>
          <p:cNvCxnSpPr>
            <a:stCxn id="14" idx="4"/>
            <a:endCxn id="37" idx="0"/>
          </p:cNvCxnSpPr>
          <p:nvPr/>
        </p:nvCxnSpPr>
        <p:spPr>
          <a:xfrm>
            <a:off x="7535863" y="4487863"/>
            <a:ext cx="33337" cy="1274762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37500" y="4632325"/>
            <a:ext cx="2503488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</a:rPr>
              <a:t>Leaf Node: Just Delete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80538" y="4627563"/>
            <a:ext cx="25019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/>
                <a:ea typeface="+mn-ea"/>
              </a:rPr>
              <a:t>Leaf Node: Just Delete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62850" y="1984375"/>
            <a:ext cx="2324100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ea typeface="+mn-ea"/>
              </a:rPr>
              <a:t>Node with one child: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</a:rPr>
              <a:t> connect the parent to the child and Delete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14688" y="4816475"/>
            <a:ext cx="34671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ea typeface="+mn-ea"/>
              </a:rPr>
              <a:t>Node with one child:</a:t>
            </a:r>
            <a:r>
              <a:rPr lang="en-US" dirty="0">
                <a:solidFill>
                  <a:prstClr val="black"/>
                </a:solidFill>
                <a:latin typeface="Calibri"/>
                <a:ea typeface="+mn-ea"/>
              </a:rPr>
              <a:t> connect the parent to the child and Delete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813" y="3244850"/>
            <a:ext cx="5097462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dirty="0">
                <a:solidFill>
                  <a:srgbClr val="FF0000"/>
                </a:solidFill>
                <a:latin typeface="Calibri"/>
                <a:ea typeface="+mn-ea"/>
              </a:rPr>
              <a:t>Node with two children : </a:t>
            </a:r>
            <a:r>
              <a:rPr lang="en-US" altLang="ja-JP" sz="1600" dirty="0">
                <a:latin typeface="Helvetica" charset="0"/>
                <a:cs typeface="Times New Roman" charset="0"/>
              </a:rPr>
              <a:t>The strategy is to replace the data of this node with the smallest data of the right subtree / largest data of left subtree and recursively delete that node</a:t>
            </a:r>
            <a:r>
              <a:rPr lang="en-US" altLang="ja-JP" sz="1200" dirty="0">
                <a:latin typeface="Helvetica" charset="0"/>
                <a:cs typeface="Times New Roman" charset="0"/>
              </a:rPr>
              <a:t>.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495800" y="152400"/>
            <a:ext cx="73596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Node with two children :</a:t>
            </a:r>
            <a:r>
              <a:rPr lang="en-US" altLang="ja-JP" sz="1600">
                <a:latin typeface="Helvetica" panose="020B0604020202020204" pitchFamily="34" charset="0"/>
                <a:cs typeface="Times New Roman" panose="02020603050405020304" pitchFamily="18" charset="0"/>
              </a:rPr>
              <a:t>The strategy is to replace the data of this node with the smallest data of the right subtree / largest data of left subtree and recursively delete that node</a:t>
            </a:r>
            <a:r>
              <a:rPr lang="en-US" altLang="ja-JP" sz="1200">
                <a:latin typeface="Helvetica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5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222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 nodeType="clickPar">
                      <p:stCondLst>
                        <p:cond delay="indefinite"/>
                      </p:stCondLst>
                      <p:childTnLst>
                        <p:par>
                          <p:cTn id="2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6" grpId="0" animBg="1"/>
      <p:bldP spid="35" grpId="0" animBg="1"/>
      <p:bldP spid="43" grpId="0" animBg="1"/>
      <p:bldP spid="44" grpId="0" animBg="1"/>
      <p:bldP spid="28" grpId="0"/>
      <p:bldP spid="28" grpId="1"/>
      <p:bldP spid="39" grpId="0"/>
      <p:bldP spid="39" grpId="1"/>
      <p:bldP spid="40" grpId="0"/>
      <p:bldP spid="40" grpId="1"/>
      <p:bldP spid="41" grpId="0"/>
      <p:bldP spid="41" grpId="1"/>
      <p:bldP spid="45" grpId="0"/>
      <p:bldP spid="45" grpId="1"/>
      <p:bldP spid="47" grpId="0"/>
      <p:bldP spid="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842654-0E4E-4EE7-BE73-BB7658560F59}" type="datetime1">
              <a:rPr kumimoji="0" lang="en-US" altLang="ja-JP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3/27/2019</a:t>
            </a:fld>
            <a:endParaRPr kumimoji="0" lang="en-US" altLang="ja-JP" sz="1200">
              <a:solidFill>
                <a:srgbClr val="898989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228600"/>
            <a:ext cx="8229600" cy="6400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r>
              <a:rPr lang="en-US" altLang="ja-JP" sz="2400" u="sng" kern="0" dirty="0">
                <a:solidFill>
                  <a:srgbClr val="0000FF"/>
                </a:solidFill>
                <a:latin typeface="Tahoma"/>
                <a:cs typeface="ＭＳ Ｐゴシック" charset="0"/>
              </a:rPr>
              <a:t>Binary search tree construction algorithm:</a:t>
            </a:r>
            <a:r>
              <a:rPr lang="en-US" altLang="ja-JP" sz="2400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 </a:t>
            </a:r>
          </a:p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endParaRPr lang="en-US" altLang="ja-JP" sz="6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Start with a tree containing just one Node (the root).</a:t>
            </a:r>
          </a:p>
          <a:p>
            <a:pPr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To add a new item, do the following until the end of list (stop):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5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FF0000"/>
                </a:solidFill>
                <a:latin typeface="+mj-lt"/>
                <a:cs typeface="ＭＳ Ｐゴシック" charset="0"/>
              </a:rPr>
              <a:t> Step 1: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item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&lt;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has a left child then move to the left (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= 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root_item_left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) and repeat </a:t>
            </a:r>
            <a:r>
              <a:rPr lang="en-US" altLang="ja-JP" sz="2400" kern="0" dirty="0">
                <a:solidFill>
                  <a:srgbClr val="FF0000"/>
                </a:solidFill>
                <a:latin typeface="+mj-lt"/>
                <a:cs typeface="ＭＳ Ｐゴシック" charset="0"/>
              </a:rPr>
              <a:t>step 1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. 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+mj-lt"/>
              <a:cs typeface="ＭＳ Ｐゴシック" charset="0"/>
            </a:endParaRP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1724F2"/>
                </a:solidFill>
                <a:latin typeface="+mj-lt"/>
                <a:cs typeface="ＭＳ Ｐゴシック" charset="0"/>
              </a:rPr>
              <a:t>Else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add a new left child with this item. </a:t>
            </a:r>
            <a:r>
              <a:rPr lang="en-US" altLang="ja-JP" sz="2400" kern="0" dirty="0">
                <a:solidFill>
                  <a:srgbClr val="C00000"/>
                </a:solidFill>
                <a:latin typeface="+mj-lt"/>
                <a:cs typeface="ＭＳ Ｐゴシック" charset="0"/>
              </a:rPr>
              <a:t>Stop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Else If 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item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&gt;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has a right child then move to the right (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= 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root_item_right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) </a:t>
            </a:r>
            <a:r>
              <a:rPr lang="en-US" altLang="ja-JP" sz="2400" dirty="0">
                <a:solidFill>
                  <a:srgbClr val="FF0000"/>
                </a:solidFill>
                <a:cs typeface="ＭＳ Ｐゴシック" charset="0"/>
              </a:rPr>
              <a:t>step 1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.</a:t>
            </a:r>
            <a:endParaRPr lang="en-US" altLang="ja-JP" sz="10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1724F2"/>
                </a:solidFill>
                <a:cs typeface="ＭＳ Ｐゴシック" charset="0"/>
              </a:rPr>
              <a:t>Else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add a new right child with this item. </a:t>
            </a:r>
            <a:r>
              <a:rPr lang="en-US" altLang="ja-JP" sz="2400" dirty="0">
                <a:solidFill>
                  <a:srgbClr val="C00000"/>
                </a:solidFill>
                <a:cs typeface="ＭＳ Ｐゴシック" charset="0"/>
              </a:rPr>
              <a:t>Stop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.</a:t>
            </a: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400" dirty="0">
              <a:solidFill>
                <a:srgbClr val="090409"/>
              </a:solidFill>
              <a:cs typeface="ＭＳ Ｐゴシック" charset="0"/>
            </a:endParaRPr>
          </a:p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sz="2400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  <a:p>
            <a:pPr marL="914400" lvl="2" indent="0" eaLnBrk="1" hangingPunct="1">
              <a:buClr>
                <a:srgbClr val="FF0000"/>
              </a:buClr>
              <a:buFontTx/>
              <a:buNone/>
              <a:defRPr/>
            </a:pPr>
            <a:endParaRPr lang="en-US" altLang="ja-JP" sz="24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24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solidFill>
            <a:srgbClr val="0000B0"/>
          </a:solidFill>
          <a:tailEnd type="non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solidFill>
            <a:srgbClr val="0000B0"/>
          </a:solidFill>
          <a:tailEnd type="non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16156</TotalTime>
  <Words>1925</Words>
  <Application>Microsoft Office PowerPoint</Application>
  <PresentationFormat>Widescreen</PresentationFormat>
  <Paragraphs>659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55" baseType="lpstr">
      <vt:lpstr>Arial</vt:lpstr>
      <vt:lpstr>Book Antiqua</vt:lpstr>
      <vt:lpstr>Calibri</vt:lpstr>
      <vt:lpstr>Calibri Light</vt:lpstr>
      <vt:lpstr>Courier New</vt:lpstr>
      <vt:lpstr>Garamond</vt:lpstr>
      <vt:lpstr>Helvetica</vt:lpstr>
      <vt:lpstr>Monotype Sorts</vt:lpstr>
      <vt:lpstr>Tahoma</vt:lpstr>
      <vt:lpstr>Times New Roman</vt:lpstr>
      <vt:lpstr>Verdana</vt:lpstr>
      <vt:lpstr>Wingdings</vt:lpstr>
      <vt:lpstr>Wingdings 2</vt:lpstr>
      <vt:lpstr>Office Theme</vt:lpstr>
      <vt:lpstr>エレガント</vt:lpstr>
      <vt:lpstr>1_エレガント</vt:lpstr>
      <vt:lpstr>1_Office Theme</vt:lpstr>
      <vt:lpstr>2_Office Theme</vt:lpstr>
      <vt:lpstr>Data Structure</vt:lpstr>
      <vt:lpstr>Binary Search Tree(BST) </vt:lpstr>
      <vt:lpstr>Binary Search Tree (BST)</vt:lpstr>
      <vt:lpstr>PowerPoint Presentation</vt:lpstr>
      <vt:lpstr>PowerPoint Presentation</vt:lpstr>
      <vt:lpstr>BST - Insert</vt:lpstr>
      <vt:lpstr>BST - Search</vt:lpstr>
      <vt:lpstr>BST - Delete</vt:lpstr>
      <vt:lpstr>PowerPoint Presentation</vt:lpstr>
      <vt:lpstr>PowerPoint Presentation</vt:lpstr>
      <vt:lpstr>Exercises : </vt:lpstr>
      <vt:lpstr>Answer 1:</vt:lpstr>
      <vt:lpstr>Insert a node into a BST (example) </vt:lpstr>
      <vt:lpstr>Insert (example )</vt:lpstr>
      <vt:lpstr>Search: Checklist</vt:lpstr>
      <vt:lpstr>Search</vt:lpstr>
      <vt:lpstr>Search</vt:lpstr>
      <vt:lpstr>Deleting a node in BST</vt:lpstr>
      <vt:lpstr>BST - Delete</vt:lpstr>
      <vt:lpstr>PowerPoint Presentation</vt:lpstr>
      <vt:lpstr>PowerPoint Presentation</vt:lpstr>
      <vt:lpstr>PowerPoint Presentation</vt:lpstr>
      <vt:lpstr>PowerPoint Presentation</vt:lpstr>
      <vt:lpstr>Binary Tree implementation by linked list</vt:lpstr>
      <vt:lpstr>Data type of a Tree Node</vt:lpstr>
      <vt:lpstr>PowerPoint Presentation</vt:lpstr>
      <vt:lpstr> void make_root(int x) {     root=new treenode;     root-&gt;data=x;     root-&gt;left=NULL;     root-&gt;right=NULL; }</vt:lpstr>
      <vt:lpstr>void make_node(int x) {       struct treenode *np = new treenode;     np-&gt;data=x;     np-&gt;left=NULL;     np-&gt;right=NULL;    ptr=root;     while(ptr!=NULL)     {  if(ptr-&gt;data==x) break;         else if (ptr-&gt;data&gt;x)         {  if(ptr-&gt;left==NULL)//if left child NULL then link node as left child             {  ptr-&gt;left=np; break; }             else           ptr=ptr-&gt;left; //move left          }         else if (ptr-&gt;data&lt;x)         {   if(ptr-&gt;right==NULL) // if right child NULL then link node as right child              {  ptr-&gt;right=np; break;}             else          ptr=ptr-&gt;right; //move right   }     }}</vt:lpstr>
      <vt:lpstr>PowerPoint Presentation</vt:lpstr>
      <vt:lpstr> void insert() {     int x;     cout&lt;&lt;"Enter data want to insert:";     cin&gt;&gt;x;     make_node(x);     cout&lt;&lt;“After insertion ”&lt;&lt;x&lt;&lt;endl;   inorder(root);//to display the tree  }</vt:lpstr>
      <vt:lpstr>*treenode search(int item) //use void for non-returnable function  { struct treenode *p;         p=root;     while(p!=NULL)     {  if(p-&gt;data==item){cout&lt;&lt;"Found \n"; return p; //break;}         else if(p-&gt;data&gt;item)         {  if(p-&gt;left==NULL)                     {cout&lt;&lt;"Not found \n"; return p; //break; }             else {  p=p-&gt;left; }         }         else if(p-&gt;data&lt;item)         {  if(p-&gt;right==NULL)                     {cout&lt;&lt;"Not found \n"; return p; //break; }             else {  p=p-&gt;right; }         }     }}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>NIIT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Azhar Maqsood</dc:creator>
  <cp:lastModifiedBy>Zahiduddin Ahmed</cp:lastModifiedBy>
  <cp:revision>474</cp:revision>
  <dcterms:created xsi:type="dcterms:W3CDTF">2008-03-11T05:46:16Z</dcterms:created>
  <dcterms:modified xsi:type="dcterms:W3CDTF">2019-03-27T06:07:48Z</dcterms:modified>
</cp:coreProperties>
</file>