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1" r:id="rId26"/>
    <p:sldId id="309" r:id="rId27"/>
    <p:sldId id="312" r:id="rId28"/>
    <p:sldId id="313" r:id="rId29"/>
    <p:sldId id="314" r:id="rId30"/>
    <p:sldId id="315" r:id="rId31"/>
    <p:sldId id="316" r:id="rId32"/>
    <p:sldId id="319" r:id="rId33"/>
    <p:sldId id="317" r:id="rId34"/>
    <p:sldId id="321" r:id="rId35"/>
    <p:sldId id="320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67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0" baseline="0" dirty="0" smtClean="0"/>
                        <a:t>                                                                 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]…..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A[n-1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 Parents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</a:rPr>
              <a:t> The </a:t>
            </a:r>
            <a:r>
              <a:rPr lang="en-US" altLang="ja-JP" dirty="0">
                <a:solidFill>
                  <a:schemeClr val="tx1"/>
                </a:solidFill>
              </a:rPr>
              <a:t>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 smtClean="0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0000FF"/>
                </a:solidFill>
              </a:rPr>
              <a:t>Left and Right subtrees of </a:t>
            </a:r>
            <a:r>
              <a:rPr lang="en-US" altLang="ja-JP" i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 smtClean="0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Again find </a:t>
            </a:r>
            <a:r>
              <a:rPr lang="en-US" altLang="ja-JP" sz="3200" dirty="0">
                <a:solidFill>
                  <a:srgbClr val="000000"/>
                </a:solidFill>
              </a:rPr>
              <a:t>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Done</a:t>
            </a:r>
            <a:endParaRPr lang="en-US" sz="36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 smtClean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 smtClean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Apply </a:t>
            </a:r>
            <a:r>
              <a:rPr lang="en-US" altLang="ja-JP" sz="2000" dirty="0" smtClean="0">
                <a:solidFill>
                  <a:srgbClr val="FF0000"/>
                </a:solidFill>
              </a:rPr>
              <a:t>MAX-HEAPIFY</a:t>
            </a:r>
            <a:r>
              <a:rPr lang="en-US" altLang="ja-JP" sz="2000" dirty="0" smtClean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 smtClean="0">
                <a:solidFill>
                  <a:schemeClr val="tx1"/>
                </a:solidFill>
              </a:rPr>
              <a:t>A[(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 smtClean="0">
                <a:solidFill>
                  <a:schemeClr val="tx1"/>
                </a:solidFill>
              </a:rPr>
              <a:t>o  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endParaRPr lang="en-US" altLang="ja-JP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smtClean="0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 smtClean="0">
                <a:solidFill>
                  <a:srgbClr val="0000FF"/>
                </a:solidFill>
              </a:rPr>
              <a:t>BUILD-MAX-HEAP</a:t>
            </a:r>
            <a:r>
              <a:rPr lang="en-US" altLang="ja-JP" u="sng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smtClean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for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 smtClean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down to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      do MAX-HEAPIFY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 smtClean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]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Start at rightmost node that has a </a:t>
            </a:r>
            <a:r>
              <a:rPr lang="en-US" altLang="ja-JP" sz="2800" dirty="0">
                <a:solidFill>
                  <a:schemeClr val="tx1"/>
                </a:solidFill>
              </a:rPr>
              <a:t>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 Index </a:t>
            </a:r>
            <a:r>
              <a:rPr lang="en-US" altLang="ja-JP" sz="2800" dirty="0">
                <a:solidFill>
                  <a:srgbClr val="FF0000"/>
                </a:solidFill>
              </a:rPr>
              <a:t>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</a:t>
            </a:r>
            <a:r>
              <a:rPr lang="en-US" altLang="ja-JP" sz="24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latin typeface="Times New Roman" pitchFamily="18" charset="0"/>
              </a:rPr>
              <a:t>It </a:t>
            </a:r>
            <a:r>
              <a:rPr lang="en-US" altLang="ja-JP" sz="2400" dirty="0">
                <a:latin typeface="Times New Roman" pitchFamily="18" charset="0"/>
              </a:rPr>
              <a:t>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</a:t>
            </a:r>
            <a:r>
              <a:rPr lang="en-US" altLang="ja-JP" sz="2400" dirty="0" smtClean="0">
                <a:latin typeface="Times New Roman" pitchFamily="18" charset="0"/>
              </a:rPr>
              <a:t>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Done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 smtClean="0">
                <a:solidFill>
                  <a:srgbClr val="534239"/>
                </a:solidFill>
              </a:rPr>
              <a:t>Arrange </a:t>
            </a:r>
            <a:r>
              <a:rPr lang="en-US" altLang="ja-JP" sz="2800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sz="2800" dirty="0" smtClean="0">
                <a:solidFill>
                  <a:srgbClr val="534239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ja-JP" sz="2800" dirty="0" smtClean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 smtClean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534239"/>
                </a:solidFill>
              </a:rPr>
              <a:t>1. Arrange </a:t>
            </a:r>
            <a:r>
              <a:rPr lang="en-US" altLang="ja-JP" b="1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b="1" dirty="0" smtClean="0">
                <a:solidFill>
                  <a:srgbClr val="534239"/>
                </a:solidFill>
              </a:rPr>
              <a:t>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</a:t>
            </a:r>
            <a:r>
              <a:rPr lang="en-US" altLang="ja-JP" sz="2000" dirty="0" smtClean="0"/>
              <a:t>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</a:t>
            </a:r>
            <a:r>
              <a:rPr lang="en-US" altLang="ja-JP" sz="2000" dirty="0" smtClean="0"/>
              <a:t>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</a:t>
            </a:r>
            <a:r>
              <a:rPr lang="en-US" altLang="ja-JP" sz="2000" dirty="0" smtClean="0">
                <a:latin typeface="Comic Sans MS" pitchFamily="66" charset="0"/>
              </a:rPr>
              <a:t>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  <a:endParaRPr lang="en-US" altLang="ja-JP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Heap’s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 are ordered top down (along any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from its root), but they are not ordered 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ja-JP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</a:t>
            </a:r>
            <a:r>
              <a:rPr lang="en-US" altLang="ja-JP" b="1" i="1" dirty="0" smtClean="0">
                <a:solidFill>
                  <a:srgbClr val="000000"/>
                </a:solidFill>
                <a:latin typeface="Verdana" pitchFamily="34" charset="0"/>
              </a:rPr>
              <a:t>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Types (Example)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 smtClean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 smtClean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0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to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n-1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and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 and n</a:t>
            </a:r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Left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Parent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 smtClean="0">
                <a:solidFill>
                  <a:schemeClr val="tx1"/>
                </a:solidFill>
              </a:rPr>
              <a:t>Heapsize</a:t>
            </a:r>
            <a:r>
              <a:rPr lang="en-US" altLang="ja-JP" sz="2000" dirty="0" smtClean="0">
                <a:solidFill>
                  <a:schemeClr val="tx1"/>
                </a:solidFill>
              </a:rPr>
              <a:t>[A] </a:t>
            </a:r>
            <a:r>
              <a:rPr lang="en-US" altLang="ja-JP" sz="2000" dirty="0" smtClean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 smtClean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ACB4B-7B31-4F24-A6AA-AEA12BE06BF7}"/>
</file>

<file path=customXml/itemProps2.xml><?xml version="1.0" encoding="utf-8"?>
<ds:datastoreItem xmlns:ds="http://schemas.openxmlformats.org/officeDocument/2006/customXml" ds:itemID="{C683C87E-D8F7-4841-A010-37A13FD430C3}"/>
</file>

<file path=customXml/itemProps3.xml><?xml version="1.0" encoding="utf-8"?>
<ds:datastoreItem xmlns:ds="http://schemas.openxmlformats.org/officeDocument/2006/customXml" ds:itemID="{6219B110-F767-45DA-A193-198BA4D30DE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301</TotalTime>
  <Words>1368</Words>
  <Application>Microsoft Office PowerPoint</Application>
  <PresentationFormat>On-screen Show (4:3)</PresentationFormat>
  <Paragraphs>547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93</cp:revision>
  <dcterms:created xsi:type="dcterms:W3CDTF">2018-12-10T17:20:29Z</dcterms:created>
  <dcterms:modified xsi:type="dcterms:W3CDTF">2020-04-29T08:26:57Z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