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68" r:id="rId5"/>
    <p:sldId id="271" r:id="rId6"/>
    <p:sldId id="272" r:id="rId7"/>
    <p:sldId id="273" r:id="rId8"/>
    <p:sldId id="280" r:id="rId9"/>
    <p:sldId id="277" r:id="rId10"/>
    <p:sldId id="274" r:id="rId11"/>
    <p:sldId id="281" r:id="rId12"/>
    <p:sldId id="275" r:id="rId13"/>
    <p:sldId id="278" r:id="rId14"/>
    <p:sldId id="279" r:id="rId15"/>
    <p:sldId id="282" r:id="rId16"/>
    <p:sldId id="258" r:id="rId17"/>
    <p:sldId id="283" r:id="rId18"/>
    <p:sldId id="284" r:id="rId19"/>
    <p:sldId id="287" r:id="rId20"/>
    <p:sldId id="288" r:id="rId21"/>
    <p:sldId id="289" r:id="rId22"/>
    <p:sldId id="290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95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20</a:t>
              </a: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 smtClean="0">
                <a:solidFill>
                  <a:srgbClr val="0000FF"/>
                </a:solidFill>
              </a:rPr>
              <a:t>Reduce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the heap size by </a:t>
            </a:r>
            <a:r>
              <a:rPr lang="en-US" altLang="ja-JP" dirty="0" smtClean="0">
                <a:solidFill>
                  <a:srgbClr val="0000FF"/>
                </a:solidFill>
              </a:rPr>
              <a:t>one and </a:t>
            </a:r>
            <a:r>
              <a:rPr lang="en-US" altLang="ja-JP" dirty="0">
                <a:solidFill>
                  <a:srgbClr val="0000FF"/>
                </a:solidFill>
              </a:rPr>
              <a:t>w</a:t>
            </a:r>
            <a:r>
              <a:rPr lang="en-US" altLang="ja-JP" dirty="0" smtClean="0">
                <a:solidFill>
                  <a:srgbClr val="0000FF"/>
                </a:solidFill>
              </a:rPr>
              <a:t>e </a:t>
            </a:r>
            <a:r>
              <a:rPr lang="en-US" altLang="ja-JP" dirty="0">
                <a:solidFill>
                  <a:srgbClr val="0000FF"/>
                </a:solidFill>
              </a:rPr>
              <a:t>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20</a:t>
            </a:r>
            <a:endParaRPr lang="en-US" altLang="ja-JP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accent3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8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10</a:t>
            </a:r>
            <a:r>
              <a:rPr lang="en-US" altLang="ja-JP" dirty="0" smtClean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Max element is in root.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9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accent3"/>
                </a:solidFill>
              </a:rPr>
              <a:t>Idea</a:t>
            </a:r>
            <a:r>
              <a:rPr lang="en-US" altLang="ja-JP" dirty="0">
                <a:solidFill>
                  <a:schemeClr val="accent3"/>
                </a:solidFill>
              </a:rPr>
              <a:t>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 smtClean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BUILD-MAX-HEAP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for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do exchange 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     MAX-HEAPIFY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 smtClean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 smtClean="0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/>
            <a:endParaRPr lang="ja-JP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Input Array, A</a:t>
            </a:r>
            <a:r>
              <a:rPr lang="en-US" altLang="ja-JP" sz="2800" dirty="0"/>
              <a:t>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</a:t>
            </a:r>
            <a:r>
              <a:rPr lang="en-US" altLang="ja-JP" sz="1600" dirty="0" smtClean="0">
                <a:solidFill>
                  <a:srgbClr val="DD0111"/>
                </a:solidFill>
                <a:latin typeface="Arial" pitchFamily="34" charset="0"/>
              </a:rPr>
              <a:t>4)</a:t>
            </a:r>
            <a:endParaRPr lang="en-US" altLang="ja-JP" sz="1600" dirty="0">
              <a:solidFill>
                <a:srgbClr val="DD0111"/>
              </a:solidFill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Output Array/ Sorted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</a:t>
            </a:r>
            <a:r>
              <a:rPr lang="en-US" altLang="ja-JP" sz="2000" dirty="0" smtClean="0"/>
              <a:t>get smallest).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</a:t>
            </a:r>
            <a:r>
              <a:rPr lang="en-US" altLang="ja-JP" sz="2000" dirty="0" smtClean="0"/>
              <a:t>Heapsort </a:t>
            </a:r>
            <a:r>
              <a:rPr lang="en-US" altLang="ja-JP" sz="2000" dirty="0"/>
              <a:t>algorithm?</a:t>
            </a:r>
          </a:p>
          <a:p>
            <a:pPr algn="ctr">
              <a:defRPr/>
            </a:pPr>
            <a:r>
              <a:rPr lang="en-US" altLang="ja-JP" sz="2000" dirty="0" smtClean="0"/>
              <a:t> (</a:t>
            </a:r>
            <a:r>
              <a:rPr lang="en-US" altLang="ja-JP" sz="2000" dirty="0"/>
              <a:t>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 smtClean="0"/>
              <a:t>So</a:t>
            </a:r>
            <a:r>
              <a:rPr lang="en-US" altLang="ja-JP" sz="2000" dirty="0"/>
              <a:t>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</a:t>
            </a:r>
            <a:r>
              <a:rPr lang="en-US" altLang="ja-JP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Deletion-Removing  </a:t>
            </a:r>
            <a:r>
              <a:rPr lang="en-US" sz="2400" dirty="0">
                <a:solidFill>
                  <a:schemeClr val="tx1"/>
                </a:solidFill>
              </a:rPr>
              <a:t>The Max / Min </a:t>
            </a:r>
            <a:r>
              <a:rPr lang="en-US" sz="2400" dirty="0" smtClean="0">
                <a:solidFill>
                  <a:schemeClr val="tx1"/>
                </a:solidFill>
              </a:rPr>
              <a:t>Element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HeapSort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Uses </a:t>
            </a: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o</a:t>
            </a: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f </a:t>
            </a:r>
            <a:r>
              <a:rPr lang="en-US" altLang="ja-JP" sz="2400" dirty="0" err="1" smtClean="0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 smtClean="0">
                <a:latin typeface="Calibri" pitchFamily="34" charset="0"/>
              </a:rPr>
              <a:t>m</a:t>
            </a:r>
            <a:endParaRPr lang="en-US" altLang="ja-JP" sz="2400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 smtClean="0">
                <a:latin typeface="Calibri" pitchFamily="34" charset="0"/>
              </a:rPr>
              <a:t>mportant</a:t>
            </a:r>
            <a:r>
              <a:rPr lang="en-US" altLang="ja-JP" sz="2400" dirty="0" smtClean="0">
                <a:latin typeface="Calibri" pitchFamily="34" charset="0"/>
              </a:rPr>
              <a:t> </a:t>
            </a:r>
            <a:r>
              <a:rPr lang="en-US" altLang="ja-JP" sz="2400" dirty="0">
                <a:latin typeface="Calibri" pitchFamily="34" charset="0"/>
              </a:rPr>
              <a:t>Properties of a Heap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</a:t>
            </a:r>
            <a:r>
              <a:rPr lang="en-US" altLang="ja-JP" sz="2000" dirty="0" smtClean="0"/>
              <a:t>that is </a:t>
            </a:r>
            <a:r>
              <a:rPr lang="en-US" altLang="ja-JP" sz="2000" dirty="0"/>
              <a:t>essentially complete, with </a:t>
            </a:r>
            <a:endParaRPr lang="en-US" altLang="ja-JP" sz="2000" dirty="0" smtClean="0"/>
          </a:p>
          <a:p>
            <a:pPr algn="ctr"/>
            <a:r>
              <a:rPr lang="en-US" altLang="ja-JP" sz="2000" i="1" dirty="0" smtClean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 smtClean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</a:t>
            </a:r>
            <a:r>
              <a:rPr lang="en-US" altLang="ja-JP" sz="2000" dirty="0" smtClean="0"/>
              <a:t>key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</a:t>
            </a:r>
            <a:r>
              <a:rPr lang="en-US" altLang="ja-JP" sz="2000" dirty="0" smtClean="0"/>
              <a:t>heap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</a:t>
            </a:r>
            <a:r>
              <a:rPr lang="en-US" altLang="ja-JP" sz="2000" dirty="0" smtClean="0"/>
              <a:t>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 smtClean="0"/>
              <a:t>Heaps </a:t>
            </a:r>
            <a:r>
              <a:rPr lang="en-US" altLang="ja-JP" sz="2400" dirty="0"/>
              <a:t>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</a:t>
            </a:r>
            <a:r>
              <a:rPr lang="en-US" altLang="ja-JP" dirty="0" smtClean="0"/>
              <a:t>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</a:t>
            </a:r>
            <a:r>
              <a:rPr lang="en-US" altLang="ja-JP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/>
              <a:t>The leftist invariant. The rank of every left-child is equal to or greater than the rank of the </a:t>
            </a:r>
            <a:r>
              <a:rPr lang="en-US" altLang="ja-JP" sz="2000" dirty="0" err="1" smtClean="0"/>
              <a:t>cooresponding</a:t>
            </a:r>
            <a:r>
              <a:rPr lang="en-US" altLang="ja-JP" sz="2000" dirty="0" smtClean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form the basis for an efficient sort called </a:t>
            </a:r>
            <a:r>
              <a:rPr lang="en-US" altLang="ja-JP" u="sng" dirty="0" smtClean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are the data structure most often used to implement </a:t>
            </a:r>
            <a:r>
              <a:rPr lang="en-US" altLang="ja-JP" u="sng" dirty="0" smtClean="0"/>
              <a:t>priority queues.</a:t>
            </a:r>
            <a:endParaRPr lang="ja-JP" altLang="en-US" dirty="0" smtClean="0"/>
          </a:p>
          <a:p>
            <a:pPr>
              <a:lnSpc>
                <a:spcPct val="90000"/>
              </a:lnSpc>
            </a:pP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If the New element is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chemeClr val="accent1"/>
                </a:solidFill>
              </a:rPr>
              <a:t>, then its okay.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 smtClean="0">
                <a:solidFill>
                  <a:srgbClr val="FF0000"/>
                </a:solidFill>
              </a:rPr>
              <a:t>5</a:t>
            </a:r>
            <a:r>
              <a:rPr lang="en-US" altLang="ja-JP" sz="2400" dirty="0" smtClean="0">
                <a:solidFill>
                  <a:schemeClr val="hlink"/>
                </a:solidFill>
              </a:rPr>
              <a:t>, </a:t>
            </a:r>
            <a:r>
              <a:rPr lang="en-US" altLang="ja-JP" sz="2400" dirty="0" smtClean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 smtClean="0">
                <a:solidFill>
                  <a:srgbClr val="FF0000"/>
                </a:solidFill>
              </a:rPr>
              <a:t>20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 smtClean="0">
                <a:solidFill>
                  <a:srgbClr val="000000"/>
                </a:solidFill>
              </a:rPr>
              <a:t>20</a:t>
            </a:r>
            <a:endParaRPr lang="en-US" altLang="ja-JP" sz="2000" dirty="0">
              <a:solidFill>
                <a:srgbClr val="000000"/>
              </a:solidFill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 smtClean="0"/>
              <a:t>Done. </a:t>
            </a:r>
            <a:r>
              <a:rPr lang="en-US" altLang="ja-JP" sz="3200" dirty="0"/>
              <a:t>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 smtClean="0"/>
          </a:p>
          <a:p>
            <a:pPr marL="342900" indent="-342900">
              <a:defRPr/>
            </a:pPr>
            <a:endParaRPr lang="en-US" altLang="ja-JP" sz="3200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</a:t>
            </a:r>
            <a:r>
              <a:rPr lang="en-US" sz="2800" dirty="0" smtClean="0"/>
              <a:t> The </a:t>
            </a:r>
            <a:r>
              <a:rPr lang="en-US" sz="2800" dirty="0"/>
              <a:t>Max </a:t>
            </a:r>
            <a:r>
              <a:rPr lang="en-US" sz="2800" dirty="0" smtClean="0"/>
              <a:t>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 smtClean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11 </a:t>
            </a:r>
            <a:r>
              <a:rPr lang="en-US" altLang="ja-JP" dirty="0" smtClean="0"/>
              <a:t>nodes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DCBE1-8A53-491A-A2B4-BFE60F8C9F80}"/>
</file>

<file path=customXml/itemProps2.xml><?xml version="1.0" encoding="utf-8"?>
<ds:datastoreItem xmlns:ds="http://schemas.openxmlformats.org/officeDocument/2006/customXml" ds:itemID="{7AD5C2C6-A1A9-4E81-86DB-49F4F8393E71}"/>
</file>

<file path=customXml/itemProps3.xml><?xml version="1.0" encoding="utf-8"?>
<ds:datastoreItem xmlns:ds="http://schemas.openxmlformats.org/officeDocument/2006/customXml" ds:itemID="{AA7AD87D-C7DC-4359-98D9-53FF7EDE018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1304</Words>
  <Application>Microsoft Office PowerPoint</Application>
  <PresentationFormat>On-screen Show (4:3)</PresentationFormat>
  <Paragraphs>276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47</cp:revision>
  <dcterms:created xsi:type="dcterms:W3CDTF">2018-12-10T17:20:29Z</dcterms:created>
  <dcterms:modified xsi:type="dcterms:W3CDTF">2020-04-28T14:59:17Z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