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6" r:id="rId4"/>
    <p:sldId id="268" r:id="rId5"/>
    <p:sldId id="271" r:id="rId6"/>
    <p:sldId id="272" r:id="rId7"/>
    <p:sldId id="267" r:id="rId8"/>
    <p:sldId id="270" r:id="rId9"/>
    <p:sldId id="258" r:id="rId10"/>
    <p:sldId id="273" r:id="rId11"/>
    <p:sldId id="274" r:id="rId12"/>
    <p:sldId id="277" r:id="rId13"/>
    <p:sldId id="275" r:id="rId14"/>
    <p:sldId id="276" r:id="rId15"/>
    <p:sldId id="278" r:id="rId16"/>
    <p:sldId id="280" r:id="rId17"/>
    <p:sldId id="283" r:id="rId18"/>
    <p:sldId id="284" r:id="rId19"/>
    <p:sldId id="279" r:id="rId20"/>
    <p:sldId id="281" r:id="rId21"/>
    <p:sldId id="282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E4D4-FCE1-4165-870A-8CA62AA3669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D2788-1166-4883-A641-C3546CC6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dense graph is one where there are many edges, but not necessarily as many as in a complete graph. This term is intentionally vague and is intended to convey a general sense that the number of edges can be expected to be large with respect to the number of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2788-1166-4883-A641-C3546CC6D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751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Jannatul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Maowa</a:t>
                      </a:r>
                      <a:r>
                        <a:rPr lang="en-US" i="1" baseline="0" dirty="0" smtClean="0"/>
                        <a:t>                  </a:t>
                      </a:r>
                      <a:r>
                        <a:rPr lang="en-US" b="1" i="0" baseline="0" dirty="0" smtClean="0"/>
                        <a:t>Email: </a:t>
                      </a:r>
                      <a:r>
                        <a:rPr lang="en-US" i="1" baseline="0" dirty="0" smtClean="0"/>
                        <a:t>maowa@aiub.edu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Forests, DAG, Components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074" y="1758916"/>
            <a:ext cx="7947718" cy="4698090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344438"/>
              </p:ext>
            </p:extLst>
          </p:nvPr>
        </p:nvGraphicFramePr>
        <p:xfrm>
          <a:off x="264149" y="3783123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Photo Editor Photo" r:id="rId4" imgW="2685714" imgH="2066667" progId="MSPhotoEd.3">
                  <p:embed/>
                </p:oleObj>
              </mc:Choice>
              <mc:Fallback>
                <p:oleObj name="Photo Editor Photo" r:id="rId4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49" y="3783123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63988" y="5999806"/>
            <a:ext cx="30310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kern="1400" dirty="0" smtClean="0">
                <a:latin typeface="DokChampa" panose="020B0604020202020204" pitchFamily="34" charset="-34"/>
                <a:ea typeface="Arial Unicode MS" panose="020B0604020202020204" pitchFamily="34" charset="-128"/>
                <a:cs typeface="DokChampa" panose="020B0604020202020204" pitchFamily="34" charset="-34"/>
              </a:rPr>
              <a:t>Weighted Graph</a:t>
            </a:r>
            <a:endParaRPr lang="en-US" sz="2400" b="1" kern="1400" dirty="0">
              <a:latin typeface="DokChampa" panose="020B0604020202020204" pitchFamily="34" charset="-34"/>
              <a:ea typeface="Arial Unicode MS" panose="020B0604020202020204" pitchFamily="34" charset="-128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63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Applications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 State-space </a:t>
            </a:r>
            <a:r>
              <a:rPr lang="en-US" sz="2400" dirty="0"/>
              <a:t>search in Artificial Intelligence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Geographical information systems, electronic street directory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Logistics and supply chain management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Telecommunications network design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Many more industry applications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world wide web (www)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Resource allocation graph for processes that are active in the system.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a map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Scene graphs: </a:t>
            </a:r>
            <a:r>
              <a:rPr lang="en-US" sz="2400" dirty="0"/>
              <a:t>The contents of a visual scene are also managed by using graph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41478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Applications—Communication Network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408698" y="1564217"/>
            <a:ext cx="6242050" cy="3667125"/>
            <a:chOff x="1060" y="1108"/>
            <a:chExt cx="3932" cy="231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cs typeface="+mn-cs"/>
                </a:rPr>
                <a:t>4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56720" y="550433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= communication link</a:t>
            </a:r>
            <a:r>
              <a:rPr lang="en-US" altLang="ja-JP" sz="2800" dirty="0" smtClean="0"/>
              <a:t>.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8650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Applications—Driving Distance/Time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370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 weight = driving distance/time.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428612" y="1638953"/>
            <a:ext cx="6242050" cy="3667125"/>
            <a:chOff x="1060" y="1108"/>
            <a:chExt cx="3932" cy="231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8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7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Applications—Street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7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Some streets are one way.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38304" y="1487207"/>
            <a:ext cx="6242050" cy="3667125"/>
            <a:chOff x="1060" y="1108"/>
            <a:chExt cx="3932" cy="231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688" y="2352"/>
              <a:ext cx="67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3456" y="2592"/>
              <a:ext cx="91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7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Graph </a:t>
            </a:r>
            <a:r>
              <a:rPr lang="en-US" altLang="ja-JP" sz="4000" dirty="0" smtClean="0"/>
              <a:t>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matrix: </a:t>
            </a:r>
            <a:r>
              <a:rPr lang="en-US" sz="2400" dirty="0"/>
              <a:t>represents a graph as </a:t>
            </a:r>
            <a:r>
              <a:rPr lang="fr-FR" sz="2400" b="1" dirty="0"/>
              <a:t>n x n</a:t>
            </a:r>
            <a:r>
              <a:rPr lang="fr-FR" sz="2400" dirty="0"/>
              <a:t> matrix </a:t>
            </a:r>
            <a:r>
              <a:rPr lang="fr-FR" sz="2400" b="1" dirty="0"/>
              <a:t>A </a:t>
            </a:r>
            <a:r>
              <a:rPr lang="fr-FR" sz="2400" dirty="0"/>
              <a:t>(</a:t>
            </a:r>
            <a:r>
              <a:rPr lang="fr-FR" sz="2400" dirty="0" err="1"/>
              <a:t>here</a:t>
            </a:r>
            <a:r>
              <a:rPr lang="fr-FR" sz="2400" dirty="0"/>
              <a:t>, </a:t>
            </a:r>
            <a:r>
              <a:rPr lang="fr-FR" sz="2400" b="1" dirty="0"/>
              <a:t>n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nodes</a:t>
            </a:r>
            <a:r>
              <a:rPr lang="fr-FR" sz="2400" dirty="0"/>
              <a:t>/ </a:t>
            </a:r>
            <a:r>
              <a:rPr lang="fr-FR" sz="2400" dirty="0" err="1"/>
              <a:t>vertices</a:t>
            </a:r>
            <a:r>
              <a:rPr lang="fr-FR" sz="2400" dirty="0"/>
              <a:t>):</a:t>
            </a:r>
            <a:endParaRPr lang="en-US" sz="2400" dirty="0"/>
          </a:p>
          <a:p>
            <a:pPr lvl="1"/>
            <a:r>
              <a:rPr lang="en-US" sz="2000" dirty="0"/>
              <a:t> </a:t>
            </a:r>
            <a:r>
              <a:rPr lang="en-US" sz="2000" b="1" dirty="0"/>
              <a:t>A[</a:t>
            </a:r>
            <a:r>
              <a:rPr lang="en-US" sz="2000" b="1" dirty="0" err="1"/>
              <a:t>i</a:t>
            </a:r>
            <a:r>
              <a:rPr lang="en-US" sz="2000" b="1" dirty="0"/>
              <a:t>, j]  = 1</a:t>
            </a:r>
            <a:r>
              <a:rPr lang="en-US" sz="2000" dirty="0"/>
              <a:t> 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</a:t>
            </a:r>
            <a:r>
              <a:rPr lang="en-US" sz="2000" dirty="0"/>
              <a:t> </a:t>
            </a:r>
            <a:r>
              <a:rPr lang="en-US" sz="2000" b="1" dirty="0">
                <a:sym typeface="Symbol" panose="05050102010706020507" pitchFamily="18" charset="2"/>
              </a:rPr>
              <a:t></a:t>
            </a:r>
            <a:r>
              <a:rPr lang="en-US" sz="2000" b="1" dirty="0"/>
              <a:t> E</a:t>
            </a:r>
            <a:r>
              <a:rPr lang="en-US" sz="2000" dirty="0"/>
              <a:t> (or weight of edge)</a:t>
            </a:r>
          </a:p>
          <a:p>
            <a:pPr marL="225425" lvl="1" indent="0">
              <a:buNone/>
            </a:pPr>
            <a:r>
              <a:rPr lang="en-US" sz="2000" dirty="0"/>
              <a:t>                 </a:t>
            </a:r>
            <a:r>
              <a:rPr lang="en-US" sz="2000" b="1" dirty="0"/>
              <a:t>= 0 </a:t>
            </a:r>
            <a:r>
              <a:rPr lang="en-US" sz="2000" dirty="0"/>
              <a:t>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 </a:t>
            </a:r>
            <a:r>
              <a:rPr lang="en-US" sz="2000" b="1" dirty="0">
                <a:sym typeface="Symbol" panose="05050102010706020507" pitchFamily="18" charset="2"/>
              </a:rPr>
              <a:t></a:t>
            </a:r>
            <a:r>
              <a:rPr lang="en-US" sz="2000" b="1" dirty="0"/>
              <a:t> </a:t>
            </a:r>
            <a:r>
              <a:rPr lang="en-US" sz="2000" b="1" dirty="0" smtClean="0"/>
              <a:t>E</a:t>
            </a:r>
          </a:p>
          <a:p>
            <a:pPr indent="-231775"/>
            <a:endParaRPr lang="en-US" sz="2400" dirty="0" smtClean="0">
              <a:solidFill>
                <a:srgbClr val="FF0000"/>
              </a:solidFill>
            </a:endParaRPr>
          </a:p>
          <a:p>
            <a:pPr indent="-231775"/>
            <a:r>
              <a:rPr lang="en-US" sz="2400" dirty="0" smtClean="0">
                <a:solidFill>
                  <a:srgbClr val="FF0000"/>
                </a:solidFill>
              </a:rPr>
              <a:t>Storage requirements: </a:t>
            </a:r>
            <a:r>
              <a:rPr lang="en-US" sz="2400" dirty="0" smtClean="0"/>
              <a:t>O(</a:t>
            </a:r>
            <a:r>
              <a:rPr lang="en-US" sz="2400" b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dirty="0" smtClean="0"/>
              <a:t>)</a:t>
            </a:r>
            <a:endParaRPr lang="en-US" sz="2000" dirty="0"/>
          </a:p>
          <a:p>
            <a:pPr marL="111125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Using </a:t>
            </a:r>
            <a:r>
              <a:rPr lang="en-US" sz="2400" dirty="0"/>
              <a:t>adjacency matrix is more efficient to represent </a:t>
            </a:r>
            <a:r>
              <a:rPr lang="en-US" sz="2400" b="1" dirty="0"/>
              <a:t>dense </a:t>
            </a:r>
            <a:r>
              <a:rPr lang="en-US" sz="2400" dirty="0" smtClean="0"/>
              <a:t>graphs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400" dirty="0" smtClean="0"/>
              <a:t>Especially </a:t>
            </a:r>
            <a:r>
              <a:rPr lang="en-US" sz="2400" dirty="0"/>
              <a:t>if store just one </a:t>
            </a:r>
            <a:r>
              <a:rPr lang="en-US" sz="2400" dirty="0" smtClean="0"/>
              <a:t>bit/edge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 Undirected </a:t>
            </a:r>
            <a:r>
              <a:rPr lang="en-US" sz="2400" dirty="0"/>
              <a:t>graph: only need half of </a:t>
            </a:r>
            <a:r>
              <a:rPr lang="en-US" sz="2400" dirty="0" smtClean="0"/>
              <a:t>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539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Teacher.DESKTOP-MDC10OU\Desktop\sequential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83316"/>
            <a:ext cx="68770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2023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7673" y="44849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76945" y="44888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2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eacher.DESKTOP-MDC10OU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1" y="1603654"/>
            <a:ext cx="8144994" cy="31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72884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</a:t>
            </a:r>
            <a:r>
              <a:rPr lang="en-US" dirty="0">
                <a:solidFill>
                  <a:srgbClr val="FF0000"/>
                </a:solidFill>
              </a:rPr>
              <a:t>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eight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193" y="4818347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53470" y="479451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3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Teacher.DESKTOP-MDC10OU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" y="1537422"/>
            <a:ext cx="7973025" cy="34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83968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7673" y="512231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76945" y="512620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9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494" y="1554310"/>
            <a:ext cx="8309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list: </a:t>
            </a:r>
            <a:r>
              <a:rPr lang="en-US" sz="2400" dirty="0"/>
              <a:t>list of adjacent </a:t>
            </a:r>
            <a:r>
              <a:rPr lang="en-US" sz="2400" dirty="0" smtClean="0"/>
              <a:t>vertices. For </a:t>
            </a:r>
            <a:r>
              <a:rPr lang="en-US" sz="2400" dirty="0"/>
              <a:t>each vertex v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V, store a list of vertices adjacent </a:t>
            </a:r>
            <a:r>
              <a:rPr lang="en-US" sz="2400" dirty="0" smtClean="0"/>
              <a:t>to 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Storage requirements: </a:t>
            </a:r>
            <a:r>
              <a:rPr lang="en-US" sz="2400" dirty="0" smtClean="0"/>
              <a:t>O(</a:t>
            </a:r>
            <a:r>
              <a:rPr lang="en-US" sz="2400" dirty="0" err="1" smtClean="0"/>
              <a:t>n+e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adjacency list is more efficient to represent </a:t>
            </a:r>
            <a:r>
              <a:rPr lang="en-US" sz="2400" b="1" dirty="0"/>
              <a:t>sparse</a:t>
            </a:r>
            <a:r>
              <a:rPr lang="en-US" sz="2400" dirty="0"/>
              <a:t> graphs</a:t>
            </a:r>
          </a:p>
        </p:txBody>
      </p:sp>
      <p:pic>
        <p:nvPicPr>
          <p:cNvPr id="6146" name="Picture 2" descr="C:\Users\Teacher.DESKTOP-MDC10OU\Desktop\graph-representation-linked-represent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190473"/>
            <a:ext cx="6486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762000" y="5955032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</a:t>
            </a:r>
            <a:r>
              <a:rPr lang="en-US" dirty="0">
                <a:solidFill>
                  <a:srgbClr val="FF0000"/>
                </a:solidFill>
              </a:rPr>
              <a:t>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adjacency-list </a:t>
            </a:r>
            <a:r>
              <a:rPr lang="en-US" dirty="0" smtClean="0"/>
              <a:t>representation </a:t>
            </a:r>
            <a:r>
              <a:rPr lang="en-US" dirty="0"/>
              <a:t>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17673" y="5468688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6945" y="5472576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9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Introduction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Applications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Representation</a:t>
            </a: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eacher.DESKTOP-MDC10OU\Desktop\graph-representation-linked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262188"/>
            <a:ext cx="7629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2272" y="736661"/>
            <a:ext cx="3879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Graph Representation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54794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adjacency-list</a:t>
            </a:r>
            <a:r>
              <a:rPr lang="en-US" dirty="0" smtClean="0"/>
              <a:t>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8053" y="47620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67325" y="47659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64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Teacher.DESKTOP-MDC10OU\Desktop\Untitle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1" y="1336864"/>
            <a:ext cx="8427890" cy="391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89510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six vertices </a:t>
            </a:r>
            <a:r>
              <a:rPr lang="en-US" dirty="0"/>
              <a:t>and </a:t>
            </a:r>
            <a:r>
              <a:rPr lang="en-US" dirty="0" smtClean="0"/>
              <a:t>seven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adjacency-list</a:t>
            </a:r>
            <a:r>
              <a:rPr lang="en-US" dirty="0" smtClean="0"/>
              <a:t>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8053" y="517773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67325" y="518162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8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4240" y="2105907"/>
            <a:ext cx="8531105" cy="239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047" indent="-378047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Graph</a:t>
            </a:r>
            <a:r>
              <a:rPr lang="en-US" sz="2400" dirty="0" smtClean="0"/>
              <a:t> – </a:t>
            </a:r>
            <a:r>
              <a:rPr lang="en-US" sz="2000" dirty="0" smtClean="0"/>
              <a:t>mathematical object consisting of a set of: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tx1"/>
                </a:solidFill>
              </a:rPr>
              <a:t>nodes</a:t>
            </a:r>
            <a:r>
              <a:rPr lang="en-US" dirty="0" smtClean="0">
                <a:solidFill>
                  <a:schemeClr val="tx1"/>
                </a:solidFill>
              </a:rPr>
              <a:t> (vertices, points).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tx1"/>
                </a:solidFill>
              </a:rPr>
              <a:t>edges</a:t>
            </a:r>
            <a:r>
              <a:rPr lang="en-US" dirty="0" smtClean="0">
                <a:solidFill>
                  <a:schemeClr val="tx1"/>
                </a:solidFill>
              </a:rPr>
              <a:t> (links, arcs) between pairs of nodes.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 smtClean="0">
                <a:solidFill>
                  <a:schemeClr val="tx1"/>
                </a:solidFill>
              </a:rPr>
              <a:t>Denoted by </a:t>
            </a:r>
            <a:r>
              <a:rPr lang="en-US" i="1" dirty="0" smtClean="0">
                <a:solidFill>
                  <a:schemeClr val="tx1"/>
                </a:solidFill>
                <a:cs typeface="Arial" charset="0"/>
              </a:rPr>
              <a:t>G = (V, E).</a:t>
            </a:r>
            <a:endParaRPr lang="en-US" i="1" dirty="0" smtClean="0">
              <a:solidFill>
                <a:schemeClr val="tx1"/>
              </a:solidFill>
            </a:endParaRP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 smtClean="0">
                <a:solidFill>
                  <a:schemeClr val="tx1"/>
                </a:solidFill>
              </a:rPr>
              <a:t>Captures pair wise relationship between objects.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b="1" dirty="0" smtClean="0">
                <a:solidFill>
                  <a:schemeClr val="tx1"/>
                </a:solidFill>
              </a:rPr>
              <a:t>Graph size </a:t>
            </a:r>
            <a:r>
              <a:rPr lang="en-US" dirty="0" smtClean="0">
                <a:solidFill>
                  <a:schemeClr val="tx1"/>
                </a:solidFill>
              </a:rPr>
              <a:t>parameters:  </a:t>
            </a:r>
            <a:r>
              <a:rPr lang="en-US" i="1" dirty="0" smtClean="0">
                <a:solidFill>
                  <a:schemeClr val="tx1"/>
                </a:solidFill>
              </a:rPr>
              <a:t>n = |V|, m = |E|.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19600" r="45515" b="20930"/>
          <a:stretch>
            <a:fillRect/>
          </a:stretch>
        </p:blipFill>
        <p:spPr bwMode="auto">
          <a:xfrm>
            <a:off x="5854332" y="2428734"/>
            <a:ext cx="2535872" cy="30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21341" y="4157741"/>
            <a:ext cx="4986056" cy="1961280"/>
          </a:xfrm>
          <a:prstGeom prst="rect">
            <a:avLst/>
          </a:prstGeom>
        </p:spPr>
        <p:txBody>
          <a:bodyPr wrap="square" lIns="100813" tIns="50406" rIns="100813" bIns="50406">
            <a:spAutoFit/>
          </a:bodyPr>
          <a:lstStyle/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 smtClean="0"/>
              <a:t>V = { 1, 2, 3, 4, 5, 6, 7, 8 }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 smtClean="0"/>
              <a:t>E = { {1,2}, {1,3}, {2,3}, {2,4}, {2,5}, {3,5}, {3,7}, {3,8}, {4,5}, {5,6} }</a:t>
            </a:r>
            <a:br>
              <a:rPr lang="en-US" dirty="0" smtClean="0"/>
            </a:br>
            <a:r>
              <a:rPr lang="en-US" dirty="0" smtClean="0"/>
              <a:t>n = 8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 smtClean="0"/>
              <a:t>m =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69975" y="4111625"/>
            <a:ext cx="1631950" cy="1514475"/>
            <a:chOff x="1062" y="2754"/>
            <a:chExt cx="1028" cy="95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765550" y="4249738"/>
            <a:ext cx="1463675" cy="1376362"/>
            <a:chOff x="2099" y="2677"/>
            <a:chExt cx="922" cy="86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257300" y="5738813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33813" y="5738813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Undirected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92850" y="4249738"/>
            <a:ext cx="1463675" cy="1376362"/>
            <a:chOff x="3964" y="2677"/>
            <a:chExt cx="922" cy="867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657975" y="5738813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Acyclic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359884" y="132744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Undirected Graph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  <a:r>
              <a:rPr lang="en-US" sz="2000" dirty="0" smtClean="0"/>
              <a:t>A </a:t>
            </a:r>
            <a:r>
              <a:rPr lang="en-US" sz="2000" dirty="0"/>
              <a:t>graph whose edges are unordered pairs of </a:t>
            </a:r>
            <a:r>
              <a:rPr lang="en-US" sz="2000" dirty="0" smtClean="0"/>
              <a:t>vertices. That </a:t>
            </a:r>
            <a:r>
              <a:rPr lang="en-US" sz="2000" dirty="0"/>
              <a:t>is, each edge connects two </a:t>
            </a:r>
            <a:r>
              <a:rPr lang="en-US" sz="2000" dirty="0" smtClean="0"/>
              <a:t>vertices where </a:t>
            </a:r>
            <a:r>
              <a:rPr lang="en-US" sz="2000" dirty="0"/>
              <a:t>edge (u, v) = edge (v, u</a:t>
            </a:r>
            <a:r>
              <a:rPr lang="en-US" sz="2000" dirty="0" smtClean="0"/>
              <a:t>).</a:t>
            </a:r>
          </a:p>
          <a:p>
            <a:pPr algn="just"/>
            <a:endParaRPr lang="en-US" sz="2000" b="1" dirty="0" smtClean="0">
              <a:solidFill>
                <a:srgbClr val="FF0000"/>
              </a:solidFill>
            </a:endParaRPr>
          </a:p>
          <a:p>
            <a:pPr marL="0" lvl="2"/>
            <a:r>
              <a:rPr lang="en-US" sz="2000" b="1" dirty="0" smtClean="0">
                <a:solidFill>
                  <a:srgbClr val="FF0000"/>
                </a:solidFill>
              </a:rPr>
              <a:t>Directed Graph: </a:t>
            </a:r>
            <a:r>
              <a:rPr lang="en-US" sz="2000" dirty="0" smtClean="0"/>
              <a:t> </a:t>
            </a:r>
            <a:r>
              <a:rPr lang="en-US" sz="2000" dirty="0"/>
              <a:t>A </a:t>
            </a:r>
            <a:r>
              <a:rPr lang="en-US" sz="2000" dirty="0" smtClean="0"/>
              <a:t>graph</a:t>
            </a:r>
            <a:r>
              <a:rPr lang="en-US" sz="2000" dirty="0"/>
              <a:t> whose </a:t>
            </a:r>
            <a:r>
              <a:rPr lang="en-US" sz="2000" dirty="0" smtClean="0"/>
              <a:t>edges</a:t>
            </a:r>
            <a:r>
              <a:rPr lang="en-US" sz="2000" dirty="0"/>
              <a:t> are ordered pairs of vertices. That is, each edge can be followed from one vertex to another </a:t>
            </a:r>
            <a:r>
              <a:rPr lang="en-US" sz="2000" dirty="0" smtClean="0"/>
              <a:t>vertex where </a:t>
            </a:r>
            <a:r>
              <a:rPr lang="en-US" sz="2000" dirty="0"/>
              <a:t>edge (u, v) goes from vertex u to vertex </a:t>
            </a:r>
            <a:r>
              <a:rPr lang="en-US" sz="2000" dirty="0" smtClean="0"/>
              <a:t>v. </a:t>
            </a:r>
          </a:p>
          <a:p>
            <a:pPr marL="0" lvl="2"/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Acyclic </a:t>
            </a:r>
            <a:r>
              <a:rPr lang="en-US" sz="2000" b="1" dirty="0">
                <a:solidFill>
                  <a:srgbClr val="FF0000"/>
                </a:solidFill>
              </a:rPr>
              <a:t>Graph: </a:t>
            </a:r>
            <a:r>
              <a:rPr lang="en-US" sz="2000" dirty="0"/>
              <a:t>A graph with no path that starts and ends at the same vertex</a:t>
            </a:r>
            <a:r>
              <a:rPr lang="en-US" sz="2000" dirty="0" smtClean="0"/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directed</a:t>
            </a:r>
            <a:r>
              <a:rPr lang="en-US" sz="2000" dirty="0"/>
              <a:t> graph G=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E={ (1,2), (2,2), (2,4), (2,5), (4,1), (4,5), (5,4), (6,3) }. </a:t>
            </a:r>
            <a:br>
              <a:rPr lang="en-US" sz="2000" dirty="0"/>
            </a:br>
            <a:r>
              <a:rPr lang="en-US" sz="2000" dirty="0"/>
              <a:t>The edge (2,2) is </a:t>
            </a:r>
            <a:r>
              <a:rPr lang="en-US" sz="2000" b="1" dirty="0">
                <a:solidFill>
                  <a:srgbClr val="FF0000"/>
                </a:solidFill>
              </a:rPr>
              <a:t>self loop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Vertex 5 has </a:t>
            </a:r>
            <a:r>
              <a:rPr lang="en-US" sz="2000" b="1" dirty="0">
                <a:solidFill>
                  <a:srgbClr val="FF0000"/>
                </a:solidFill>
              </a:rPr>
              <a:t>in-degree</a:t>
            </a:r>
            <a:r>
              <a:rPr lang="en-US" sz="2000" dirty="0"/>
              <a:t> 2 and </a:t>
            </a:r>
            <a:r>
              <a:rPr lang="en-US" sz="2000" b="1" dirty="0">
                <a:solidFill>
                  <a:srgbClr val="FF0000"/>
                </a:solidFill>
              </a:rPr>
              <a:t>out-degree</a:t>
            </a:r>
            <a:r>
              <a:rPr lang="en-US" sz="2000" dirty="0">
                <a:solidFill>
                  <a:srgbClr val="FF0000"/>
                </a:solidFill>
              </a:rPr>
              <a:t> 1.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Vertex 4 is </a:t>
            </a:r>
            <a:r>
              <a:rPr lang="en-US" sz="2000" b="1" dirty="0">
                <a:solidFill>
                  <a:srgbClr val="FF0000"/>
                </a:solidFill>
              </a:rPr>
              <a:t>adjacent </a:t>
            </a:r>
            <a:r>
              <a:rPr lang="en-US" sz="2000" dirty="0"/>
              <a:t>to vertex 5; {1, 5} is </a:t>
            </a:r>
            <a:r>
              <a:rPr lang="en-US" sz="2000" b="1" dirty="0">
                <a:solidFill>
                  <a:srgbClr val="FF0000"/>
                </a:solidFill>
              </a:rPr>
              <a:t>adjacen</a:t>
            </a:r>
            <a:r>
              <a:rPr lang="en-US" sz="2000" b="1" dirty="0"/>
              <a:t>t </a:t>
            </a:r>
            <a:r>
              <a:rPr lang="en-US" sz="2000" dirty="0"/>
              <a:t>to 4; </a:t>
            </a:r>
            <a:br>
              <a:rPr lang="en-US" sz="2000" dirty="0"/>
            </a:br>
            <a:r>
              <a:rPr lang="en-US" sz="2000" dirty="0"/>
              <a:t>3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 except 6.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97" y="3809991"/>
            <a:ext cx="2419429" cy="30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undirected</a:t>
            </a:r>
            <a:r>
              <a:rPr lang="en-US" sz="2000" dirty="0"/>
              <a:t> graph G 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 = { </a:t>
            </a:r>
            <a:r>
              <a:rPr lang="en-US" sz="2000" dirty="0" smtClean="0"/>
              <a:t>{1,2</a:t>
            </a:r>
            <a:r>
              <a:rPr lang="en-US" sz="2000" dirty="0"/>
              <a:t>}</a:t>
            </a:r>
            <a:r>
              <a:rPr lang="en-US" sz="2000" dirty="0" smtClean="0"/>
              <a:t>, </a:t>
            </a:r>
            <a:r>
              <a:rPr lang="en-US" sz="2000" dirty="0"/>
              <a:t>{</a:t>
            </a:r>
            <a:r>
              <a:rPr lang="en-US" sz="2000" dirty="0" smtClean="0"/>
              <a:t>1,5</a:t>
            </a:r>
            <a:r>
              <a:rPr lang="en-US" sz="2000" dirty="0"/>
              <a:t>}</a:t>
            </a:r>
            <a:r>
              <a:rPr lang="en-US" sz="2000" dirty="0" smtClean="0"/>
              <a:t>, </a:t>
            </a:r>
            <a:r>
              <a:rPr lang="en-US" sz="2000" dirty="0"/>
              <a:t>{</a:t>
            </a:r>
            <a:r>
              <a:rPr lang="en-US" sz="2000" dirty="0" smtClean="0"/>
              <a:t>2,5</a:t>
            </a:r>
            <a:r>
              <a:rPr lang="en-US" sz="2000" dirty="0"/>
              <a:t>}</a:t>
            </a:r>
            <a:r>
              <a:rPr lang="en-US" sz="2000" dirty="0" smtClean="0"/>
              <a:t>, </a:t>
            </a:r>
            <a:r>
              <a:rPr lang="en-US" sz="2000" dirty="0"/>
              <a:t>{</a:t>
            </a:r>
            <a:r>
              <a:rPr lang="en-US" sz="2000" dirty="0" smtClean="0"/>
              <a:t>3,6}}.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vertex 4 is </a:t>
            </a:r>
            <a:r>
              <a:rPr lang="en-US" sz="2000" b="1" dirty="0">
                <a:solidFill>
                  <a:srgbClr val="FF0000"/>
                </a:solidFill>
              </a:rPr>
              <a:t>isolated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1, 2, 5 has </a:t>
            </a:r>
            <a:r>
              <a:rPr lang="en-US" sz="2000" b="1" dirty="0">
                <a:solidFill>
                  <a:srgbClr val="FF0000"/>
                </a:solidFill>
              </a:rPr>
              <a:t>degree</a:t>
            </a:r>
            <a:r>
              <a:rPr lang="en-US" sz="2000" dirty="0"/>
              <a:t> 2; vertex 3, 6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; vertex 4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0.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3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vertex 6 and vice versa; {1, 5}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2; 4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17" y="3748436"/>
            <a:ext cx="2309021" cy="28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Introduction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304800" y="2053106"/>
            <a:ext cx="856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Complete </a:t>
            </a:r>
            <a:r>
              <a:rPr lang="en-US" dirty="0" smtClean="0">
                <a:solidFill>
                  <a:srgbClr val="FF0000"/>
                </a:solidFill>
              </a:rPr>
              <a:t>graph: </a:t>
            </a:r>
            <a:r>
              <a:rPr lang="en-US" dirty="0" smtClean="0"/>
              <a:t>When </a:t>
            </a:r>
            <a:r>
              <a:rPr lang="en-US" dirty="0"/>
              <a:t>every vertex is strictly connected to each other. (The number of edges in the graph is maximum).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Degree </a:t>
            </a:r>
            <a:r>
              <a:rPr lang="en-US" dirty="0">
                <a:solidFill>
                  <a:srgbClr val="FF0000"/>
                </a:solidFill>
              </a:rPr>
              <a:t>of a vertex v: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degree of vertex v in a graph G, </a:t>
            </a:r>
            <a:r>
              <a:rPr lang="en-US" dirty="0" smtClean="0"/>
              <a:t>written d </a:t>
            </a:r>
            <a:r>
              <a:rPr lang="en-US" dirty="0"/>
              <a:t>(v ), is the number of edges incident to v, except that each loop at v counts </a:t>
            </a:r>
            <a:r>
              <a:rPr lang="en-US" dirty="0" smtClean="0"/>
              <a:t>twice (</a:t>
            </a:r>
            <a:r>
              <a:rPr lang="en-US" i="1" dirty="0" smtClean="0"/>
              <a:t>in-degree</a:t>
            </a:r>
            <a:r>
              <a:rPr lang="en-US" dirty="0" smtClean="0"/>
              <a:t> and </a:t>
            </a:r>
            <a:r>
              <a:rPr lang="en-US" i="1" dirty="0" smtClean="0"/>
              <a:t>out-degree</a:t>
            </a:r>
            <a:r>
              <a:rPr lang="en-US" dirty="0" smtClean="0"/>
              <a:t> for directed graphs) </a:t>
            </a:r>
            <a:endParaRPr lang="en-US" dirty="0"/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722133" y="5708586"/>
            <a:ext cx="1896725" cy="40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dirty="0"/>
              <a:t>Complete Graph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723798" y="3898200"/>
            <a:ext cx="2022168" cy="1590091"/>
            <a:chOff x="1224" y="2664"/>
            <a:chExt cx="888" cy="760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1284" y="2928"/>
              <a:ext cx="60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032" y="290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302" y="2724"/>
              <a:ext cx="321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97" y="2718"/>
              <a:ext cx="335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275" y="2938"/>
              <a:ext cx="197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528" y="337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1891" y="2992"/>
              <a:ext cx="15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496" y="2744"/>
              <a:ext cx="152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304" y="2908"/>
              <a:ext cx="725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88" y="2752"/>
              <a:ext cx="181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528" y="2976"/>
              <a:ext cx="504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624" y="266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448" y="33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840" y="333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224" y="285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222510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A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713298" y="4532553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C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700473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B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679835" y="5016740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D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4698760" y="4202353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708285" y="5246928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4698760" y="4235690"/>
            <a:ext cx="920750" cy="98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4687648" y="4191240"/>
            <a:ext cx="931862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524010" y="4499215"/>
            <a:ext cx="4238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F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252673" y="5070715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E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5629035" y="4697653"/>
            <a:ext cx="90170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3917710" y="4708765"/>
            <a:ext cx="781050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68510" y="4191240"/>
            <a:ext cx="6985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5660785" y="4224578"/>
            <a:ext cx="860425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4597160" y="4102340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5529023" y="4102340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4597160" y="51485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Oval 21"/>
          <p:cNvSpPr>
            <a:spLocks noChangeArrowheads="1"/>
          </p:cNvSpPr>
          <p:nvPr/>
        </p:nvSpPr>
        <p:spPr bwMode="auto">
          <a:xfrm>
            <a:off x="5529023" y="5148503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Oval 22"/>
          <p:cNvSpPr>
            <a:spLocks noChangeArrowheads="1"/>
          </p:cNvSpPr>
          <p:nvPr/>
        </p:nvSpPr>
        <p:spPr bwMode="auto">
          <a:xfrm>
            <a:off x="3847860" y="46532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Oval 23"/>
          <p:cNvSpPr>
            <a:spLocks noChangeArrowheads="1"/>
          </p:cNvSpPr>
          <p:nvPr/>
        </p:nvSpPr>
        <p:spPr bwMode="auto">
          <a:xfrm>
            <a:off x="6449773" y="4619865"/>
            <a:ext cx="182562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6144079" y="5191798"/>
            <a:ext cx="27241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i="1" dirty="0" smtClean="0">
                <a:solidFill>
                  <a:schemeClr val="accent2"/>
                </a:solidFill>
              </a:rPr>
              <a:t>d</a:t>
            </a:r>
            <a:r>
              <a:rPr lang="en-US" altLang="zh-TW" sz="2000" dirty="0" smtClean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A</a:t>
            </a:r>
            <a:r>
              <a:rPr lang="en-US" altLang="zh-TW" sz="2000" dirty="0" smtClean="0">
                <a:solidFill>
                  <a:schemeClr val="accent2"/>
                </a:solidFill>
              </a:rPr>
              <a:t>)=3</a:t>
            </a:r>
            <a:r>
              <a:rPr lang="en-US" altLang="zh-TW" sz="2000" dirty="0">
                <a:solidFill>
                  <a:schemeClr val="accent2"/>
                </a:solidFill>
              </a:rPr>
              <a:t>, </a:t>
            </a:r>
            <a:r>
              <a:rPr lang="en-US" altLang="zh-TW" sz="2000" i="1" dirty="0" smtClean="0">
                <a:solidFill>
                  <a:schemeClr val="accent2"/>
                </a:solidFill>
              </a:rPr>
              <a:t>d</a:t>
            </a:r>
            <a:r>
              <a:rPr lang="en-US" altLang="zh-TW" sz="2000" dirty="0" smtClean="0">
                <a:solidFill>
                  <a:schemeClr val="accent2"/>
                </a:solidFill>
              </a:rPr>
              <a:t>(</a:t>
            </a:r>
            <a:r>
              <a:rPr lang="en-US" altLang="zh-TW" sz="2000" i="1" dirty="0" smtClean="0">
                <a:solidFill>
                  <a:schemeClr val="accent2"/>
                </a:solidFill>
              </a:rPr>
              <a:t>B</a:t>
            </a:r>
            <a:r>
              <a:rPr lang="en-US" altLang="zh-TW" sz="2000" dirty="0" smtClean="0">
                <a:solidFill>
                  <a:schemeClr val="accent2"/>
                </a:solidFill>
              </a:rPr>
              <a:t>)=3,d(C)=2</a:t>
            </a:r>
            <a:endParaRPr lang="en-US" altLang="zh-TW" sz="2000" dirty="0">
              <a:solidFill>
                <a:schemeClr val="accent2"/>
              </a:solidFill>
            </a:endParaRPr>
          </a:p>
          <a:p>
            <a:pPr defTabSz="1008063">
              <a:spcBef>
                <a:spcPct val="50000"/>
              </a:spcBef>
            </a:pPr>
            <a:r>
              <a:rPr lang="en-US" altLang="zh-TW" sz="2000" dirty="0" smtClean="0">
                <a:solidFill>
                  <a:schemeClr val="accent2"/>
                </a:solidFill>
              </a:rPr>
              <a:t>d(D)=3, d(E)=3,d(F)=2</a:t>
            </a:r>
            <a:endParaRPr lang="en-US" altLang="zh-TW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495" y="1440874"/>
            <a:ext cx="8522756" cy="468529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Dense graph: </a:t>
            </a:r>
            <a:r>
              <a:rPr lang="en-US" dirty="0" smtClean="0"/>
              <a:t>When the number of edges in the graph is close to maximum. (</a:t>
            </a:r>
            <a:r>
              <a:rPr lang="en-US" i="1" dirty="0" smtClean="0"/>
              <a:t>adjacency matrix</a:t>
            </a:r>
            <a:r>
              <a:rPr lang="en-US" dirty="0" smtClean="0"/>
              <a:t> is used to store info for this)</a:t>
            </a:r>
          </a:p>
          <a:p>
            <a:pPr marL="0" indent="-3175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Sparse graph: </a:t>
            </a:r>
            <a:r>
              <a:rPr lang="en-US" dirty="0" smtClean="0"/>
              <a:t>When number of edges in the graph is very few. (</a:t>
            </a:r>
            <a:r>
              <a:rPr lang="en-US" i="1" dirty="0" smtClean="0"/>
              <a:t>adjacency list</a:t>
            </a:r>
            <a:r>
              <a:rPr lang="en-US" dirty="0" smtClean="0"/>
              <a:t> is used to store info for this)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1026" name="Picture 2" descr="C:\Users\Teacher.DESKTOP-MDC10OU\Desktop\1_fDK6MfQvcliQ-u5lEmjc8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4" y="3437312"/>
            <a:ext cx="8347364" cy="30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Weighted graph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associates weights with either the edges or the </a:t>
            </a:r>
            <a:r>
              <a:rPr lang="en-US" sz="2000" dirty="0" smtClean="0"/>
              <a:t>vertices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DAG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Directed acyclic </a:t>
            </a:r>
            <a:r>
              <a:rPr lang="en-US" sz="2000" dirty="0" smtClean="0"/>
              <a:t>graphs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if every vertex of a graph can </a:t>
            </a:r>
            <a:r>
              <a:rPr lang="en-US" sz="2000" i="1" dirty="0"/>
              <a:t>reach</a:t>
            </a:r>
            <a:r>
              <a:rPr lang="en-US" sz="2000" dirty="0"/>
              <a:t> every other vertex, i.e., every pair of vertices is connected by a </a:t>
            </a:r>
            <a:r>
              <a:rPr lang="en-US" sz="2000" dirty="0" smtClean="0"/>
              <a:t>path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Strongly 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every 2 vertices are reachable from each other (in a digraph</a:t>
            </a:r>
            <a:r>
              <a:rPr lang="en-US" sz="2000" dirty="0" smtClean="0"/>
              <a:t>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 Component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equivalence classes of vertices under “is reachable from” relation. Simply put, it is a subgraph in which any two vertices are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each other by paths, and which is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no additional vertices in the </a:t>
            </a:r>
            <a:r>
              <a:rPr lang="en-US" sz="2000" dirty="0" err="1"/>
              <a:t>supergraph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5AE683-A45E-409D-B937-3608B195C8C9}"/>
</file>

<file path=customXml/itemProps2.xml><?xml version="1.0" encoding="utf-8"?>
<ds:datastoreItem xmlns:ds="http://schemas.openxmlformats.org/officeDocument/2006/customXml" ds:itemID="{28CBDB17-10C7-45AD-AAB2-074B9418AAEC}"/>
</file>

<file path=customXml/itemProps3.xml><?xml version="1.0" encoding="utf-8"?>
<ds:datastoreItem xmlns:ds="http://schemas.openxmlformats.org/officeDocument/2006/customXml" ds:itemID="{02E58092-1C3D-4D81-82E6-E3E04CF904C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1598</TotalTime>
  <Words>1162</Words>
  <Application>Microsoft Office PowerPoint</Application>
  <PresentationFormat>On-screen Show (4:3)</PresentationFormat>
  <Paragraphs>198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Spectrum</vt:lpstr>
      <vt:lpstr>Photo Editor Photo</vt:lpstr>
      <vt:lpstr>Graph</vt:lpstr>
      <vt:lpstr>Lecture Outline</vt:lpstr>
      <vt:lpstr>Graphs</vt:lpstr>
      <vt:lpstr>PowerPoint Presentation</vt:lpstr>
      <vt:lpstr>PowerPoint Presentation</vt:lpstr>
      <vt:lpstr>PowerPoint Presentation</vt:lpstr>
      <vt:lpstr>Graph Introduction</vt:lpstr>
      <vt:lpstr>PowerPoint Presentation</vt:lpstr>
      <vt:lpstr>PowerPoint Presentation</vt:lpstr>
      <vt:lpstr>PowerPoint Presentation</vt:lpstr>
      <vt:lpstr>Graph Applications</vt:lpstr>
      <vt:lpstr>PowerPoint Presentation</vt:lpstr>
      <vt:lpstr>PowerPoint Presentation</vt:lpstr>
      <vt:lpstr>PowerPoint Presentation</vt:lpstr>
      <vt:lpstr>Graph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42</cp:revision>
  <dcterms:created xsi:type="dcterms:W3CDTF">2018-12-10T17:20:29Z</dcterms:created>
  <dcterms:modified xsi:type="dcterms:W3CDTF">2020-04-28T14:28:08Z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