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4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58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1" r:id="rId16"/>
    <p:sldId id="282" r:id="rId17"/>
    <p:sldId id="280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64" r:id="rId27"/>
    <p:sldId id="26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8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37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35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en/dfsbfs?slide=1" TargetMode="External"/><Relationship Id="rId2" Type="http://schemas.openxmlformats.org/officeDocument/2006/relationships/hyperlink" Target="https://en.wikipedia.org/wiki/Data_structure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Graph </a:t>
            </a:r>
            <a:r>
              <a:rPr lang="en-US" sz="4000" dirty="0" smtClean="0"/>
              <a:t>Traversing and Searching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2106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81180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 smtClean="0"/>
                        <a:t>Lecture </a:t>
                      </a:r>
                      <a:r>
                        <a:rPr lang="en-US" dirty="0"/>
                        <a:t>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err="1" smtClean="0"/>
                        <a:t>Jannatul</a:t>
                      </a:r>
                      <a:r>
                        <a:rPr lang="en-US" i="1" baseline="0" dirty="0" smtClean="0"/>
                        <a:t> </a:t>
                      </a:r>
                      <a:r>
                        <a:rPr lang="en-US" i="1" baseline="0" dirty="0" err="1" smtClean="0"/>
                        <a:t>Maowa</a:t>
                      </a:r>
                      <a:r>
                        <a:rPr lang="en-US" i="1" baseline="0" dirty="0" smtClean="0"/>
                        <a:t>                  </a:t>
                      </a:r>
                      <a:r>
                        <a:rPr lang="en-US" b="1" i="0" baseline="0" dirty="0" smtClean="0"/>
                        <a:t>Email: </a:t>
                      </a:r>
                      <a:r>
                        <a:rPr lang="en-US" i="1" baseline="0" dirty="0" smtClean="0"/>
                        <a:t>maowa@aiub.edu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Data Structure (Theory)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52400" y="5689600"/>
            <a:ext cx="8990013" cy="711200"/>
          </a:xfrm>
          <a:prstGeom prst="rect">
            <a:avLst/>
          </a:prstGeom>
          <a:noFill/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dirty="0" smtClean="0">
                <a:solidFill>
                  <a:srgbClr val="FF0000"/>
                </a:solidFill>
              </a:rPr>
              <a:t>Remove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 4 from </a:t>
            </a:r>
            <a:r>
              <a:rPr lang="en-US" altLang="ja-JP" dirty="0" smtClean="0">
                <a:solidFill>
                  <a:srgbClr val="FF0000"/>
                </a:solidFill>
              </a:rPr>
              <a:t>Q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; </a:t>
            </a:r>
            <a:r>
              <a:rPr lang="en-US" altLang="ja-JP" dirty="0" smtClean="0">
                <a:solidFill>
                  <a:srgbClr val="FF0000"/>
                </a:solidFill>
              </a:rPr>
              <a:t>visit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 adjacent unvisited vertices; </a:t>
            </a:r>
            <a:r>
              <a:rPr lang="en-US" altLang="ja-JP" dirty="0" smtClean="0">
                <a:solidFill>
                  <a:srgbClr val="FF0000"/>
                </a:solidFill>
              </a:rPr>
              <a:t>put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 in </a:t>
            </a:r>
            <a:r>
              <a:rPr lang="en-US" altLang="ja-JP" dirty="0" smtClean="0">
                <a:solidFill>
                  <a:srgbClr val="FF0000"/>
                </a:solidFill>
              </a:rPr>
              <a:t>Q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US" altLang="ja-JP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311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1301750" y="1758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2901950" y="2063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4502150" y="2368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920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2444750" y="3435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3968750" y="3587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1682750" y="4730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" name="Oval 14"/>
          <p:cNvSpPr>
            <a:spLocks noChangeArrowheads="1"/>
          </p:cNvSpPr>
          <p:nvPr/>
        </p:nvSpPr>
        <p:spPr bwMode="auto">
          <a:xfrm>
            <a:off x="36639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 flipH="1">
            <a:off x="685800" y="2133600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1600200" y="2209800"/>
            <a:ext cx="990600" cy="1295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685800" y="3048000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1295400" y="37338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2133600" y="50292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 flipH="1">
            <a:off x="2743200" y="24384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2743200" y="38862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4191000" y="28194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1371600" y="1828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2971800" y="2057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25" name="Rectangle 26"/>
          <p:cNvSpPr>
            <a:spLocks noChangeArrowheads="1"/>
          </p:cNvSpPr>
          <p:nvPr/>
        </p:nvSpPr>
        <p:spPr bwMode="auto">
          <a:xfrm>
            <a:off x="4572000" y="2438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381000" y="2667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990600" y="3276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29" name="Rectangle 30"/>
          <p:cNvSpPr>
            <a:spLocks noChangeArrowheads="1"/>
          </p:cNvSpPr>
          <p:nvPr/>
        </p:nvSpPr>
        <p:spPr bwMode="auto">
          <a:xfrm>
            <a:off x="2514600" y="3505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30" name="Rectangle 31"/>
          <p:cNvSpPr>
            <a:spLocks noChangeArrowheads="1"/>
          </p:cNvSpPr>
          <p:nvPr/>
        </p:nvSpPr>
        <p:spPr bwMode="auto">
          <a:xfrm>
            <a:off x="4038600" y="3657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32" name="Rectangle 33"/>
          <p:cNvSpPr>
            <a:spLocks noChangeArrowheads="1"/>
          </p:cNvSpPr>
          <p:nvPr/>
        </p:nvSpPr>
        <p:spPr bwMode="auto">
          <a:xfrm>
            <a:off x="1752600" y="4800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33" name="Rectangle 34"/>
          <p:cNvSpPr>
            <a:spLocks noChangeArrowheads="1"/>
          </p:cNvSpPr>
          <p:nvPr/>
        </p:nvSpPr>
        <p:spPr bwMode="auto">
          <a:xfrm>
            <a:off x="3733800" y="5029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34" name="Line 35"/>
          <p:cNvSpPr>
            <a:spLocks noChangeShapeType="1"/>
          </p:cNvSpPr>
          <p:nvPr/>
        </p:nvSpPr>
        <p:spPr bwMode="auto">
          <a:xfrm>
            <a:off x="2895600" y="36576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5" name="Line 36"/>
          <p:cNvSpPr>
            <a:spLocks noChangeShapeType="1"/>
          </p:cNvSpPr>
          <p:nvPr/>
        </p:nvSpPr>
        <p:spPr bwMode="auto">
          <a:xfrm>
            <a:off x="1752600" y="1981200"/>
            <a:ext cx="11430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6" name="Line 37"/>
          <p:cNvSpPr>
            <a:spLocks noChangeShapeType="1"/>
          </p:cNvSpPr>
          <p:nvPr/>
        </p:nvSpPr>
        <p:spPr bwMode="auto">
          <a:xfrm>
            <a:off x="1447800" y="2209800"/>
            <a:ext cx="533400" cy="25146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 flipV="1">
            <a:off x="2133600" y="39624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38" name="Group 41"/>
          <p:cNvGrpSpPr>
            <a:grpSpLocks/>
          </p:cNvGrpSpPr>
          <p:nvPr/>
        </p:nvGrpSpPr>
        <p:grpSpPr bwMode="auto">
          <a:xfrm>
            <a:off x="311150" y="2597150"/>
            <a:ext cx="444500" cy="466725"/>
            <a:chOff x="196" y="1636"/>
            <a:chExt cx="280" cy="294"/>
          </a:xfrm>
        </p:grpSpPr>
        <p:sp>
          <p:nvSpPr>
            <p:cNvPr id="39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sp>
        <p:nvSpPr>
          <p:cNvPr id="41" name="Rectangle 42"/>
          <p:cNvSpPr>
            <a:spLocks noChangeArrowheads="1"/>
          </p:cNvSpPr>
          <p:nvPr/>
        </p:nvSpPr>
        <p:spPr bwMode="auto">
          <a:xfrm>
            <a:off x="6172200" y="1752600"/>
            <a:ext cx="2819400" cy="785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dirty="0">
                <a:solidFill>
                  <a:srgbClr val="FF0000"/>
                </a:solidFill>
              </a:rPr>
              <a:t>FIFO Queue</a:t>
            </a:r>
          </a:p>
          <a:p>
            <a:pPr>
              <a:spcBef>
                <a:spcPct val="50000"/>
              </a:spcBef>
            </a:pPr>
            <a:endParaRPr lang="ja-JP" altLang="en-US" dirty="0"/>
          </a:p>
        </p:txBody>
      </p:sp>
      <p:sp>
        <p:nvSpPr>
          <p:cNvPr id="42" name="Freeform 43"/>
          <p:cNvSpPr>
            <a:spLocks/>
          </p:cNvSpPr>
          <p:nvPr/>
        </p:nvSpPr>
        <p:spPr bwMode="auto">
          <a:xfrm>
            <a:off x="5478463" y="1433955"/>
            <a:ext cx="3502025" cy="2363788"/>
          </a:xfrm>
          <a:custGeom>
            <a:avLst/>
            <a:gdLst>
              <a:gd name="T0" fmla="*/ 2022 w 2206"/>
              <a:gd name="T1" fmla="*/ 22 h 1489"/>
              <a:gd name="T2" fmla="*/ 1897 w 2206"/>
              <a:gd name="T3" fmla="*/ 29 h 1489"/>
              <a:gd name="T4" fmla="*/ 1714 w 2206"/>
              <a:gd name="T5" fmla="*/ 29 h 1489"/>
              <a:gd name="T6" fmla="*/ 1600 w 2206"/>
              <a:gd name="T7" fmla="*/ 37 h 1489"/>
              <a:gd name="T8" fmla="*/ 1326 w 2206"/>
              <a:gd name="T9" fmla="*/ 37 h 1489"/>
              <a:gd name="T10" fmla="*/ 1166 w 2206"/>
              <a:gd name="T11" fmla="*/ 37 h 1489"/>
              <a:gd name="T12" fmla="*/ 937 w 2206"/>
              <a:gd name="T13" fmla="*/ 45 h 1489"/>
              <a:gd name="T14" fmla="*/ 754 w 2206"/>
              <a:gd name="T15" fmla="*/ 53 h 1489"/>
              <a:gd name="T16" fmla="*/ 571 w 2206"/>
              <a:gd name="T17" fmla="*/ 53 h 1489"/>
              <a:gd name="T18" fmla="*/ 366 w 2206"/>
              <a:gd name="T19" fmla="*/ 53 h 1489"/>
              <a:gd name="T20" fmla="*/ 206 w 2206"/>
              <a:gd name="T21" fmla="*/ 68 h 1489"/>
              <a:gd name="T22" fmla="*/ 126 w 2206"/>
              <a:gd name="T23" fmla="*/ 75 h 1489"/>
              <a:gd name="T24" fmla="*/ 92 w 2206"/>
              <a:gd name="T25" fmla="*/ 121 h 1489"/>
              <a:gd name="T26" fmla="*/ 57 w 2206"/>
              <a:gd name="T27" fmla="*/ 182 h 1489"/>
              <a:gd name="T28" fmla="*/ 23 w 2206"/>
              <a:gd name="T29" fmla="*/ 235 h 1489"/>
              <a:gd name="T30" fmla="*/ 0 w 2206"/>
              <a:gd name="T31" fmla="*/ 334 h 1489"/>
              <a:gd name="T32" fmla="*/ 0 w 2206"/>
              <a:gd name="T33" fmla="*/ 409 h 1489"/>
              <a:gd name="T34" fmla="*/ 0 w 2206"/>
              <a:gd name="T35" fmla="*/ 531 h 1489"/>
              <a:gd name="T36" fmla="*/ 12 w 2206"/>
              <a:gd name="T37" fmla="*/ 607 h 1489"/>
              <a:gd name="T38" fmla="*/ 12 w 2206"/>
              <a:gd name="T39" fmla="*/ 713 h 1489"/>
              <a:gd name="T40" fmla="*/ 23 w 2206"/>
              <a:gd name="T41" fmla="*/ 819 h 1489"/>
              <a:gd name="T42" fmla="*/ 80 w 2206"/>
              <a:gd name="T43" fmla="*/ 926 h 1489"/>
              <a:gd name="T44" fmla="*/ 103 w 2206"/>
              <a:gd name="T45" fmla="*/ 971 h 1489"/>
              <a:gd name="T46" fmla="*/ 160 w 2206"/>
              <a:gd name="T47" fmla="*/ 1024 h 1489"/>
              <a:gd name="T48" fmla="*/ 183 w 2206"/>
              <a:gd name="T49" fmla="*/ 1093 h 1489"/>
              <a:gd name="T50" fmla="*/ 194 w 2206"/>
              <a:gd name="T51" fmla="*/ 1177 h 1489"/>
              <a:gd name="T52" fmla="*/ 263 w 2206"/>
              <a:gd name="T53" fmla="*/ 1313 h 1489"/>
              <a:gd name="T54" fmla="*/ 423 w 2206"/>
              <a:gd name="T55" fmla="*/ 1427 h 1489"/>
              <a:gd name="T56" fmla="*/ 640 w 2206"/>
              <a:gd name="T57" fmla="*/ 1457 h 1489"/>
              <a:gd name="T58" fmla="*/ 800 w 2206"/>
              <a:gd name="T59" fmla="*/ 1465 h 1489"/>
              <a:gd name="T60" fmla="*/ 1120 w 2206"/>
              <a:gd name="T61" fmla="*/ 1488 h 1489"/>
              <a:gd name="T62" fmla="*/ 1303 w 2206"/>
              <a:gd name="T63" fmla="*/ 1488 h 1489"/>
              <a:gd name="T64" fmla="*/ 1531 w 2206"/>
              <a:gd name="T65" fmla="*/ 1465 h 1489"/>
              <a:gd name="T66" fmla="*/ 1737 w 2206"/>
              <a:gd name="T67" fmla="*/ 1404 h 1489"/>
              <a:gd name="T68" fmla="*/ 1920 w 2206"/>
              <a:gd name="T69" fmla="*/ 1366 h 1489"/>
              <a:gd name="T70" fmla="*/ 2080 w 2206"/>
              <a:gd name="T71" fmla="*/ 1290 h 1489"/>
              <a:gd name="T72" fmla="*/ 2114 w 2206"/>
              <a:gd name="T73" fmla="*/ 1199 h 1489"/>
              <a:gd name="T74" fmla="*/ 2171 w 2206"/>
              <a:gd name="T75" fmla="*/ 1093 h 1489"/>
              <a:gd name="T76" fmla="*/ 2205 w 2206"/>
              <a:gd name="T77" fmla="*/ 987 h 1489"/>
              <a:gd name="T78" fmla="*/ 2205 w 2206"/>
              <a:gd name="T79" fmla="*/ 896 h 1489"/>
              <a:gd name="T80" fmla="*/ 2205 w 2206"/>
              <a:gd name="T81" fmla="*/ 804 h 1489"/>
              <a:gd name="T82" fmla="*/ 2205 w 2206"/>
              <a:gd name="T83" fmla="*/ 698 h 1489"/>
              <a:gd name="T84" fmla="*/ 2205 w 2206"/>
              <a:gd name="T85" fmla="*/ 607 h 1489"/>
              <a:gd name="T86" fmla="*/ 2205 w 2206"/>
              <a:gd name="T87" fmla="*/ 485 h 1489"/>
              <a:gd name="T88" fmla="*/ 2205 w 2206"/>
              <a:gd name="T89" fmla="*/ 409 h 1489"/>
              <a:gd name="T90" fmla="*/ 2205 w 2206"/>
              <a:gd name="T91" fmla="*/ 318 h 1489"/>
              <a:gd name="T92" fmla="*/ 2205 w 2206"/>
              <a:gd name="T93" fmla="*/ 212 h 1489"/>
              <a:gd name="T94" fmla="*/ 2205 w 2206"/>
              <a:gd name="T95" fmla="*/ 136 h 1489"/>
              <a:gd name="T96" fmla="*/ 2171 w 2206"/>
              <a:gd name="T97" fmla="*/ 75 h 1489"/>
              <a:gd name="T98" fmla="*/ 2069 w 2206"/>
              <a:gd name="T99" fmla="*/ 0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  <a:lnTo>
                  <a:pt x="2069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43" name="Group 46"/>
          <p:cNvGrpSpPr>
            <a:grpSpLocks/>
          </p:cNvGrpSpPr>
          <p:nvPr/>
        </p:nvGrpSpPr>
        <p:grpSpPr bwMode="auto">
          <a:xfrm>
            <a:off x="1301750" y="1758950"/>
            <a:ext cx="444500" cy="466725"/>
            <a:chOff x="820" y="1108"/>
            <a:chExt cx="280" cy="294"/>
          </a:xfrm>
        </p:grpSpPr>
        <p:sp>
          <p:nvSpPr>
            <p:cNvPr id="44" name="Oval 44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" name="Rectangle 45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</p:grpSp>
      <p:grpSp>
        <p:nvGrpSpPr>
          <p:cNvPr id="46" name="Group 49"/>
          <p:cNvGrpSpPr>
            <a:grpSpLocks/>
          </p:cNvGrpSpPr>
          <p:nvPr/>
        </p:nvGrpSpPr>
        <p:grpSpPr bwMode="auto">
          <a:xfrm>
            <a:off x="920750" y="3276600"/>
            <a:ext cx="444500" cy="450850"/>
            <a:chOff x="580" y="2064"/>
            <a:chExt cx="280" cy="284"/>
          </a:xfrm>
        </p:grpSpPr>
        <p:sp>
          <p:nvSpPr>
            <p:cNvPr id="47" name="Oval 47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8" name="Rectangle 48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4</a:t>
              </a:r>
            </a:p>
          </p:txBody>
        </p:sp>
      </p:grpSp>
      <p:sp>
        <p:nvSpPr>
          <p:cNvPr id="49" name="Rectangle 50"/>
          <p:cNvSpPr>
            <a:spLocks noChangeArrowheads="1"/>
          </p:cNvSpPr>
          <p:nvPr/>
        </p:nvSpPr>
        <p:spPr bwMode="auto">
          <a:xfrm>
            <a:off x="65532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4</a:t>
            </a:r>
          </a:p>
        </p:txBody>
      </p:sp>
      <p:grpSp>
        <p:nvGrpSpPr>
          <p:cNvPr id="50" name="Group 53"/>
          <p:cNvGrpSpPr>
            <a:grpSpLocks/>
          </p:cNvGrpSpPr>
          <p:nvPr/>
        </p:nvGrpSpPr>
        <p:grpSpPr bwMode="auto">
          <a:xfrm>
            <a:off x="2444750" y="3435350"/>
            <a:ext cx="444500" cy="466725"/>
            <a:chOff x="1540" y="2164"/>
            <a:chExt cx="280" cy="294"/>
          </a:xfrm>
        </p:grpSpPr>
        <p:sp>
          <p:nvSpPr>
            <p:cNvPr id="51" name="Oval 51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2" name="Rectangle 52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5</a:t>
              </a:r>
            </a:p>
          </p:txBody>
        </p:sp>
      </p:grpSp>
      <p:sp>
        <p:nvSpPr>
          <p:cNvPr id="53" name="Rectangle 54"/>
          <p:cNvSpPr>
            <a:spLocks noChangeArrowheads="1"/>
          </p:cNvSpPr>
          <p:nvPr/>
        </p:nvSpPr>
        <p:spPr bwMode="auto">
          <a:xfrm>
            <a:off x="69342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5</a:t>
            </a:r>
          </a:p>
        </p:txBody>
      </p:sp>
      <p:grpSp>
        <p:nvGrpSpPr>
          <p:cNvPr id="54" name="Group 57"/>
          <p:cNvGrpSpPr>
            <a:grpSpLocks/>
          </p:cNvGrpSpPr>
          <p:nvPr/>
        </p:nvGrpSpPr>
        <p:grpSpPr bwMode="auto">
          <a:xfrm>
            <a:off x="2901950" y="2057400"/>
            <a:ext cx="444500" cy="450850"/>
            <a:chOff x="1828" y="1296"/>
            <a:chExt cx="280" cy="284"/>
          </a:xfrm>
        </p:grpSpPr>
        <p:sp>
          <p:nvSpPr>
            <p:cNvPr id="55" name="Oval 55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6" name="Rectangle 56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 dirty="0"/>
                <a:t>3</a:t>
              </a:r>
            </a:p>
          </p:txBody>
        </p:sp>
      </p:grpSp>
      <p:sp>
        <p:nvSpPr>
          <p:cNvPr id="57" name="Rectangle 58"/>
          <p:cNvSpPr>
            <a:spLocks noChangeArrowheads="1"/>
          </p:cNvSpPr>
          <p:nvPr/>
        </p:nvSpPr>
        <p:spPr bwMode="auto">
          <a:xfrm>
            <a:off x="73152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3</a:t>
            </a:r>
          </a:p>
        </p:txBody>
      </p:sp>
      <p:grpSp>
        <p:nvGrpSpPr>
          <p:cNvPr id="58" name="Group 61"/>
          <p:cNvGrpSpPr>
            <a:grpSpLocks/>
          </p:cNvGrpSpPr>
          <p:nvPr/>
        </p:nvGrpSpPr>
        <p:grpSpPr bwMode="auto">
          <a:xfrm>
            <a:off x="1682750" y="4730750"/>
            <a:ext cx="444500" cy="466725"/>
            <a:chOff x="1060" y="2980"/>
            <a:chExt cx="280" cy="294"/>
          </a:xfrm>
        </p:grpSpPr>
        <p:sp>
          <p:nvSpPr>
            <p:cNvPr id="59" name="Oval 59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0" name="Rectangle 60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6</a:t>
              </a:r>
            </a:p>
          </p:txBody>
        </p:sp>
      </p:grpSp>
      <p:sp>
        <p:nvSpPr>
          <p:cNvPr id="61" name="Rectangle 62"/>
          <p:cNvSpPr>
            <a:spLocks noChangeArrowheads="1"/>
          </p:cNvSpPr>
          <p:nvPr/>
        </p:nvSpPr>
        <p:spPr bwMode="auto">
          <a:xfrm>
            <a:off x="77724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22254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311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1301750" y="1758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2901950" y="2063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4502150" y="2368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920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2444750" y="3435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3968750" y="3587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1682750" y="4730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" name="Oval 14"/>
          <p:cNvSpPr>
            <a:spLocks noChangeArrowheads="1"/>
          </p:cNvSpPr>
          <p:nvPr/>
        </p:nvSpPr>
        <p:spPr bwMode="auto">
          <a:xfrm>
            <a:off x="36639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 flipH="1">
            <a:off x="685800" y="2133600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1600200" y="2209800"/>
            <a:ext cx="990600" cy="1295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685800" y="3048000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1295400" y="37338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2133600" y="50292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 flipH="1">
            <a:off x="2743200" y="24384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2743200" y="38862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4191000" y="28194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1371600" y="1828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2971800" y="2057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25" name="Rectangle 26"/>
          <p:cNvSpPr>
            <a:spLocks noChangeArrowheads="1"/>
          </p:cNvSpPr>
          <p:nvPr/>
        </p:nvSpPr>
        <p:spPr bwMode="auto">
          <a:xfrm>
            <a:off x="4572000" y="2438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381000" y="2667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990600" y="3276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29" name="Rectangle 30"/>
          <p:cNvSpPr>
            <a:spLocks noChangeArrowheads="1"/>
          </p:cNvSpPr>
          <p:nvPr/>
        </p:nvSpPr>
        <p:spPr bwMode="auto">
          <a:xfrm>
            <a:off x="2514600" y="3505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30" name="Rectangle 31"/>
          <p:cNvSpPr>
            <a:spLocks noChangeArrowheads="1"/>
          </p:cNvSpPr>
          <p:nvPr/>
        </p:nvSpPr>
        <p:spPr bwMode="auto">
          <a:xfrm>
            <a:off x="4038600" y="3657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32" name="Rectangle 33"/>
          <p:cNvSpPr>
            <a:spLocks noChangeArrowheads="1"/>
          </p:cNvSpPr>
          <p:nvPr/>
        </p:nvSpPr>
        <p:spPr bwMode="auto">
          <a:xfrm>
            <a:off x="1752600" y="4800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33" name="Rectangle 34"/>
          <p:cNvSpPr>
            <a:spLocks noChangeArrowheads="1"/>
          </p:cNvSpPr>
          <p:nvPr/>
        </p:nvSpPr>
        <p:spPr bwMode="auto">
          <a:xfrm>
            <a:off x="3733800" y="5029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34" name="Line 35"/>
          <p:cNvSpPr>
            <a:spLocks noChangeShapeType="1"/>
          </p:cNvSpPr>
          <p:nvPr/>
        </p:nvSpPr>
        <p:spPr bwMode="auto">
          <a:xfrm>
            <a:off x="2895600" y="36576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5" name="Line 36"/>
          <p:cNvSpPr>
            <a:spLocks noChangeShapeType="1"/>
          </p:cNvSpPr>
          <p:nvPr/>
        </p:nvSpPr>
        <p:spPr bwMode="auto">
          <a:xfrm>
            <a:off x="1752600" y="1981200"/>
            <a:ext cx="11430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6" name="Line 37"/>
          <p:cNvSpPr>
            <a:spLocks noChangeShapeType="1"/>
          </p:cNvSpPr>
          <p:nvPr/>
        </p:nvSpPr>
        <p:spPr bwMode="auto">
          <a:xfrm>
            <a:off x="1447800" y="2209800"/>
            <a:ext cx="533400" cy="25146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 flipV="1">
            <a:off x="2133600" y="39624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38" name="Group 41"/>
          <p:cNvGrpSpPr>
            <a:grpSpLocks/>
          </p:cNvGrpSpPr>
          <p:nvPr/>
        </p:nvGrpSpPr>
        <p:grpSpPr bwMode="auto">
          <a:xfrm>
            <a:off x="311150" y="2597150"/>
            <a:ext cx="444500" cy="466725"/>
            <a:chOff x="196" y="1636"/>
            <a:chExt cx="280" cy="294"/>
          </a:xfrm>
        </p:grpSpPr>
        <p:sp>
          <p:nvSpPr>
            <p:cNvPr id="39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sp>
        <p:nvSpPr>
          <p:cNvPr id="41" name="Rectangle 42"/>
          <p:cNvSpPr>
            <a:spLocks noChangeArrowheads="1"/>
          </p:cNvSpPr>
          <p:nvPr/>
        </p:nvSpPr>
        <p:spPr bwMode="auto">
          <a:xfrm>
            <a:off x="6172200" y="1752600"/>
            <a:ext cx="2819400" cy="785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dirty="0">
                <a:solidFill>
                  <a:srgbClr val="FF0000"/>
                </a:solidFill>
              </a:rPr>
              <a:t>FIFO Queue</a:t>
            </a:r>
          </a:p>
          <a:p>
            <a:pPr>
              <a:spcBef>
                <a:spcPct val="50000"/>
              </a:spcBef>
            </a:pPr>
            <a:endParaRPr lang="ja-JP" altLang="en-US" dirty="0"/>
          </a:p>
        </p:txBody>
      </p:sp>
      <p:sp>
        <p:nvSpPr>
          <p:cNvPr id="42" name="Freeform 43"/>
          <p:cNvSpPr>
            <a:spLocks/>
          </p:cNvSpPr>
          <p:nvPr/>
        </p:nvSpPr>
        <p:spPr bwMode="auto">
          <a:xfrm>
            <a:off x="5478463" y="1406245"/>
            <a:ext cx="3502025" cy="2363788"/>
          </a:xfrm>
          <a:custGeom>
            <a:avLst/>
            <a:gdLst>
              <a:gd name="T0" fmla="*/ 2022 w 2206"/>
              <a:gd name="T1" fmla="*/ 22 h 1489"/>
              <a:gd name="T2" fmla="*/ 1897 w 2206"/>
              <a:gd name="T3" fmla="*/ 29 h 1489"/>
              <a:gd name="T4" fmla="*/ 1714 w 2206"/>
              <a:gd name="T5" fmla="*/ 29 h 1489"/>
              <a:gd name="T6" fmla="*/ 1600 w 2206"/>
              <a:gd name="T7" fmla="*/ 37 h 1489"/>
              <a:gd name="T8" fmla="*/ 1326 w 2206"/>
              <a:gd name="T9" fmla="*/ 37 h 1489"/>
              <a:gd name="T10" fmla="*/ 1166 w 2206"/>
              <a:gd name="T11" fmla="*/ 37 h 1489"/>
              <a:gd name="T12" fmla="*/ 937 w 2206"/>
              <a:gd name="T13" fmla="*/ 45 h 1489"/>
              <a:gd name="T14" fmla="*/ 754 w 2206"/>
              <a:gd name="T15" fmla="*/ 53 h 1489"/>
              <a:gd name="T16" fmla="*/ 571 w 2206"/>
              <a:gd name="T17" fmla="*/ 53 h 1489"/>
              <a:gd name="T18" fmla="*/ 366 w 2206"/>
              <a:gd name="T19" fmla="*/ 53 h 1489"/>
              <a:gd name="T20" fmla="*/ 206 w 2206"/>
              <a:gd name="T21" fmla="*/ 68 h 1489"/>
              <a:gd name="T22" fmla="*/ 126 w 2206"/>
              <a:gd name="T23" fmla="*/ 75 h 1489"/>
              <a:gd name="T24" fmla="*/ 92 w 2206"/>
              <a:gd name="T25" fmla="*/ 121 h 1489"/>
              <a:gd name="T26" fmla="*/ 57 w 2206"/>
              <a:gd name="T27" fmla="*/ 182 h 1489"/>
              <a:gd name="T28" fmla="*/ 23 w 2206"/>
              <a:gd name="T29" fmla="*/ 235 h 1489"/>
              <a:gd name="T30" fmla="*/ 0 w 2206"/>
              <a:gd name="T31" fmla="*/ 334 h 1489"/>
              <a:gd name="T32" fmla="*/ 0 w 2206"/>
              <a:gd name="T33" fmla="*/ 409 h 1489"/>
              <a:gd name="T34" fmla="*/ 0 w 2206"/>
              <a:gd name="T35" fmla="*/ 531 h 1489"/>
              <a:gd name="T36" fmla="*/ 12 w 2206"/>
              <a:gd name="T37" fmla="*/ 607 h 1489"/>
              <a:gd name="T38" fmla="*/ 12 w 2206"/>
              <a:gd name="T39" fmla="*/ 713 h 1489"/>
              <a:gd name="T40" fmla="*/ 23 w 2206"/>
              <a:gd name="T41" fmla="*/ 819 h 1489"/>
              <a:gd name="T42" fmla="*/ 80 w 2206"/>
              <a:gd name="T43" fmla="*/ 926 h 1489"/>
              <a:gd name="T44" fmla="*/ 103 w 2206"/>
              <a:gd name="T45" fmla="*/ 971 h 1489"/>
              <a:gd name="T46" fmla="*/ 160 w 2206"/>
              <a:gd name="T47" fmla="*/ 1024 h 1489"/>
              <a:gd name="T48" fmla="*/ 183 w 2206"/>
              <a:gd name="T49" fmla="*/ 1093 h 1489"/>
              <a:gd name="T50" fmla="*/ 194 w 2206"/>
              <a:gd name="T51" fmla="*/ 1177 h 1489"/>
              <a:gd name="T52" fmla="*/ 263 w 2206"/>
              <a:gd name="T53" fmla="*/ 1313 h 1489"/>
              <a:gd name="T54" fmla="*/ 423 w 2206"/>
              <a:gd name="T55" fmla="*/ 1427 h 1489"/>
              <a:gd name="T56" fmla="*/ 640 w 2206"/>
              <a:gd name="T57" fmla="*/ 1457 h 1489"/>
              <a:gd name="T58" fmla="*/ 800 w 2206"/>
              <a:gd name="T59" fmla="*/ 1465 h 1489"/>
              <a:gd name="T60" fmla="*/ 1120 w 2206"/>
              <a:gd name="T61" fmla="*/ 1488 h 1489"/>
              <a:gd name="T62" fmla="*/ 1303 w 2206"/>
              <a:gd name="T63" fmla="*/ 1488 h 1489"/>
              <a:gd name="T64" fmla="*/ 1531 w 2206"/>
              <a:gd name="T65" fmla="*/ 1465 h 1489"/>
              <a:gd name="T66" fmla="*/ 1737 w 2206"/>
              <a:gd name="T67" fmla="*/ 1404 h 1489"/>
              <a:gd name="T68" fmla="*/ 1920 w 2206"/>
              <a:gd name="T69" fmla="*/ 1366 h 1489"/>
              <a:gd name="T70" fmla="*/ 2080 w 2206"/>
              <a:gd name="T71" fmla="*/ 1290 h 1489"/>
              <a:gd name="T72" fmla="*/ 2114 w 2206"/>
              <a:gd name="T73" fmla="*/ 1199 h 1489"/>
              <a:gd name="T74" fmla="*/ 2171 w 2206"/>
              <a:gd name="T75" fmla="*/ 1093 h 1489"/>
              <a:gd name="T76" fmla="*/ 2205 w 2206"/>
              <a:gd name="T77" fmla="*/ 987 h 1489"/>
              <a:gd name="T78" fmla="*/ 2205 w 2206"/>
              <a:gd name="T79" fmla="*/ 896 h 1489"/>
              <a:gd name="T80" fmla="*/ 2205 w 2206"/>
              <a:gd name="T81" fmla="*/ 804 h 1489"/>
              <a:gd name="T82" fmla="*/ 2205 w 2206"/>
              <a:gd name="T83" fmla="*/ 698 h 1489"/>
              <a:gd name="T84" fmla="*/ 2205 w 2206"/>
              <a:gd name="T85" fmla="*/ 607 h 1489"/>
              <a:gd name="T86" fmla="*/ 2205 w 2206"/>
              <a:gd name="T87" fmla="*/ 485 h 1489"/>
              <a:gd name="T88" fmla="*/ 2205 w 2206"/>
              <a:gd name="T89" fmla="*/ 409 h 1489"/>
              <a:gd name="T90" fmla="*/ 2205 w 2206"/>
              <a:gd name="T91" fmla="*/ 318 h 1489"/>
              <a:gd name="T92" fmla="*/ 2205 w 2206"/>
              <a:gd name="T93" fmla="*/ 212 h 1489"/>
              <a:gd name="T94" fmla="*/ 2205 w 2206"/>
              <a:gd name="T95" fmla="*/ 136 h 1489"/>
              <a:gd name="T96" fmla="*/ 2171 w 2206"/>
              <a:gd name="T97" fmla="*/ 75 h 1489"/>
              <a:gd name="T98" fmla="*/ 2069 w 2206"/>
              <a:gd name="T99" fmla="*/ 0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  <a:lnTo>
                  <a:pt x="2069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43" name="Group 46"/>
          <p:cNvGrpSpPr>
            <a:grpSpLocks/>
          </p:cNvGrpSpPr>
          <p:nvPr/>
        </p:nvGrpSpPr>
        <p:grpSpPr bwMode="auto">
          <a:xfrm>
            <a:off x="1301750" y="1758950"/>
            <a:ext cx="444500" cy="466725"/>
            <a:chOff x="820" y="1108"/>
            <a:chExt cx="280" cy="294"/>
          </a:xfrm>
        </p:grpSpPr>
        <p:sp>
          <p:nvSpPr>
            <p:cNvPr id="44" name="Oval 44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" name="Rectangle 45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</p:grpSp>
      <p:grpSp>
        <p:nvGrpSpPr>
          <p:cNvPr id="46" name="Group 49"/>
          <p:cNvGrpSpPr>
            <a:grpSpLocks/>
          </p:cNvGrpSpPr>
          <p:nvPr/>
        </p:nvGrpSpPr>
        <p:grpSpPr bwMode="auto">
          <a:xfrm>
            <a:off x="920750" y="3276600"/>
            <a:ext cx="444500" cy="450850"/>
            <a:chOff x="580" y="2064"/>
            <a:chExt cx="280" cy="284"/>
          </a:xfrm>
        </p:grpSpPr>
        <p:sp>
          <p:nvSpPr>
            <p:cNvPr id="47" name="Oval 47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8" name="Rectangle 48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4</a:t>
              </a:r>
            </a:p>
          </p:txBody>
        </p:sp>
      </p:grpSp>
      <p:grpSp>
        <p:nvGrpSpPr>
          <p:cNvPr id="49" name="Group 52"/>
          <p:cNvGrpSpPr>
            <a:grpSpLocks/>
          </p:cNvGrpSpPr>
          <p:nvPr/>
        </p:nvGrpSpPr>
        <p:grpSpPr bwMode="auto">
          <a:xfrm>
            <a:off x="2444750" y="3435350"/>
            <a:ext cx="444500" cy="466725"/>
            <a:chOff x="1540" y="2164"/>
            <a:chExt cx="280" cy="294"/>
          </a:xfrm>
        </p:grpSpPr>
        <p:sp>
          <p:nvSpPr>
            <p:cNvPr id="50" name="Oval 50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1" name="Rectangle 51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5</a:t>
              </a:r>
            </a:p>
          </p:txBody>
        </p:sp>
      </p:grpSp>
      <p:sp>
        <p:nvSpPr>
          <p:cNvPr id="52" name="Rectangle 53"/>
          <p:cNvSpPr>
            <a:spLocks noChangeArrowheads="1"/>
          </p:cNvSpPr>
          <p:nvPr/>
        </p:nvSpPr>
        <p:spPr bwMode="auto">
          <a:xfrm>
            <a:off x="61722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5</a:t>
            </a:r>
          </a:p>
        </p:txBody>
      </p:sp>
      <p:grpSp>
        <p:nvGrpSpPr>
          <p:cNvPr id="53" name="Group 56"/>
          <p:cNvGrpSpPr>
            <a:grpSpLocks/>
          </p:cNvGrpSpPr>
          <p:nvPr/>
        </p:nvGrpSpPr>
        <p:grpSpPr bwMode="auto">
          <a:xfrm>
            <a:off x="2901950" y="2057400"/>
            <a:ext cx="444500" cy="450850"/>
            <a:chOff x="1828" y="1296"/>
            <a:chExt cx="280" cy="284"/>
          </a:xfrm>
        </p:grpSpPr>
        <p:sp>
          <p:nvSpPr>
            <p:cNvPr id="54" name="Oval 54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5" name="Rectangle 55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3</a:t>
              </a:r>
            </a:p>
          </p:txBody>
        </p:sp>
      </p:grpSp>
      <p:sp>
        <p:nvSpPr>
          <p:cNvPr id="56" name="Rectangle 57"/>
          <p:cNvSpPr>
            <a:spLocks noChangeArrowheads="1"/>
          </p:cNvSpPr>
          <p:nvPr/>
        </p:nvSpPr>
        <p:spPr bwMode="auto">
          <a:xfrm>
            <a:off x="66294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3</a:t>
            </a:r>
          </a:p>
        </p:txBody>
      </p:sp>
      <p:grpSp>
        <p:nvGrpSpPr>
          <p:cNvPr id="57" name="Group 60"/>
          <p:cNvGrpSpPr>
            <a:grpSpLocks/>
          </p:cNvGrpSpPr>
          <p:nvPr/>
        </p:nvGrpSpPr>
        <p:grpSpPr bwMode="auto">
          <a:xfrm>
            <a:off x="1682750" y="4730750"/>
            <a:ext cx="444500" cy="466725"/>
            <a:chOff x="1060" y="2980"/>
            <a:chExt cx="280" cy="294"/>
          </a:xfrm>
        </p:grpSpPr>
        <p:sp>
          <p:nvSpPr>
            <p:cNvPr id="58" name="Oval 58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9" name="Rectangle 59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6</a:t>
              </a:r>
            </a:p>
          </p:txBody>
        </p:sp>
      </p:grpSp>
      <p:sp>
        <p:nvSpPr>
          <p:cNvPr id="60" name="Rectangle 61"/>
          <p:cNvSpPr>
            <a:spLocks noChangeArrowheads="1"/>
          </p:cNvSpPr>
          <p:nvPr/>
        </p:nvSpPr>
        <p:spPr bwMode="auto">
          <a:xfrm>
            <a:off x="70104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6</a:t>
            </a:r>
          </a:p>
        </p:txBody>
      </p:sp>
      <p:sp>
        <p:nvSpPr>
          <p:cNvPr id="61" name="Rectangle 3"/>
          <p:cNvSpPr txBox="1">
            <a:spLocks noChangeArrowheads="1"/>
          </p:cNvSpPr>
          <p:nvPr/>
        </p:nvSpPr>
        <p:spPr>
          <a:xfrm>
            <a:off x="152400" y="5689600"/>
            <a:ext cx="8990013" cy="711200"/>
          </a:xfrm>
          <a:prstGeom prst="rect">
            <a:avLst/>
          </a:prstGeom>
          <a:noFill/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dirty="0" smtClean="0">
                <a:solidFill>
                  <a:srgbClr val="FF0000"/>
                </a:solidFill>
              </a:rPr>
              <a:t>Remove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 4 from </a:t>
            </a:r>
            <a:r>
              <a:rPr lang="en-US" altLang="ja-JP" dirty="0" smtClean="0">
                <a:solidFill>
                  <a:srgbClr val="FF0000"/>
                </a:solidFill>
              </a:rPr>
              <a:t>Q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; </a:t>
            </a:r>
            <a:r>
              <a:rPr lang="en-US" altLang="ja-JP" dirty="0" smtClean="0">
                <a:solidFill>
                  <a:srgbClr val="FF0000"/>
                </a:solidFill>
              </a:rPr>
              <a:t>visit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 adjacent unvisited vertices; </a:t>
            </a:r>
            <a:r>
              <a:rPr lang="en-US" altLang="ja-JP" dirty="0" smtClean="0">
                <a:solidFill>
                  <a:srgbClr val="FF0000"/>
                </a:solidFill>
              </a:rPr>
              <a:t>put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 in </a:t>
            </a:r>
            <a:r>
              <a:rPr lang="en-US" altLang="ja-JP" dirty="0" smtClean="0">
                <a:solidFill>
                  <a:srgbClr val="FF0000"/>
                </a:solidFill>
              </a:rPr>
              <a:t>Q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US" altLang="ja-JP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60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311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1301750" y="1758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2901950" y="2063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4502150" y="2368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920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2444750" y="3435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3968750" y="3587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1682750" y="4730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" name="Oval 14"/>
          <p:cNvSpPr>
            <a:spLocks noChangeArrowheads="1"/>
          </p:cNvSpPr>
          <p:nvPr/>
        </p:nvSpPr>
        <p:spPr bwMode="auto">
          <a:xfrm>
            <a:off x="36639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 flipH="1">
            <a:off x="685800" y="2133600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1600200" y="2209800"/>
            <a:ext cx="990600" cy="1295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685800" y="3048000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1295400" y="37338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2133600" y="50292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 flipH="1">
            <a:off x="2743200" y="24384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2743200" y="38862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4191000" y="28194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1371600" y="1828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2971800" y="2057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25" name="Rectangle 26"/>
          <p:cNvSpPr>
            <a:spLocks noChangeArrowheads="1"/>
          </p:cNvSpPr>
          <p:nvPr/>
        </p:nvSpPr>
        <p:spPr bwMode="auto">
          <a:xfrm>
            <a:off x="4572000" y="2438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381000" y="2667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990600" y="3276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29" name="Rectangle 30"/>
          <p:cNvSpPr>
            <a:spLocks noChangeArrowheads="1"/>
          </p:cNvSpPr>
          <p:nvPr/>
        </p:nvSpPr>
        <p:spPr bwMode="auto">
          <a:xfrm>
            <a:off x="2514600" y="3505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30" name="Rectangle 31"/>
          <p:cNvSpPr>
            <a:spLocks noChangeArrowheads="1"/>
          </p:cNvSpPr>
          <p:nvPr/>
        </p:nvSpPr>
        <p:spPr bwMode="auto">
          <a:xfrm>
            <a:off x="4038600" y="3657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32" name="Rectangle 33"/>
          <p:cNvSpPr>
            <a:spLocks noChangeArrowheads="1"/>
          </p:cNvSpPr>
          <p:nvPr/>
        </p:nvSpPr>
        <p:spPr bwMode="auto">
          <a:xfrm>
            <a:off x="1752600" y="4800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33" name="Rectangle 34"/>
          <p:cNvSpPr>
            <a:spLocks noChangeArrowheads="1"/>
          </p:cNvSpPr>
          <p:nvPr/>
        </p:nvSpPr>
        <p:spPr bwMode="auto">
          <a:xfrm>
            <a:off x="3733800" y="5029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34" name="Line 35"/>
          <p:cNvSpPr>
            <a:spLocks noChangeShapeType="1"/>
          </p:cNvSpPr>
          <p:nvPr/>
        </p:nvSpPr>
        <p:spPr bwMode="auto">
          <a:xfrm>
            <a:off x="2895600" y="36576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5" name="Line 36"/>
          <p:cNvSpPr>
            <a:spLocks noChangeShapeType="1"/>
          </p:cNvSpPr>
          <p:nvPr/>
        </p:nvSpPr>
        <p:spPr bwMode="auto">
          <a:xfrm>
            <a:off x="1752600" y="1981200"/>
            <a:ext cx="11430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6" name="Line 37"/>
          <p:cNvSpPr>
            <a:spLocks noChangeShapeType="1"/>
          </p:cNvSpPr>
          <p:nvPr/>
        </p:nvSpPr>
        <p:spPr bwMode="auto">
          <a:xfrm>
            <a:off x="1447800" y="2209800"/>
            <a:ext cx="533400" cy="25146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 flipV="1">
            <a:off x="2133600" y="39624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38" name="Group 41"/>
          <p:cNvGrpSpPr>
            <a:grpSpLocks/>
          </p:cNvGrpSpPr>
          <p:nvPr/>
        </p:nvGrpSpPr>
        <p:grpSpPr bwMode="auto">
          <a:xfrm>
            <a:off x="311150" y="2597150"/>
            <a:ext cx="444500" cy="466725"/>
            <a:chOff x="196" y="1636"/>
            <a:chExt cx="280" cy="294"/>
          </a:xfrm>
        </p:grpSpPr>
        <p:sp>
          <p:nvSpPr>
            <p:cNvPr id="39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sp>
        <p:nvSpPr>
          <p:cNvPr id="41" name="Rectangle 42"/>
          <p:cNvSpPr>
            <a:spLocks noChangeArrowheads="1"/>
          </p:cNvSpPr>
          <p:nvPr/>
        </p:nvSpPr>
        <p:spPr bwMode="auto">
          <a:xfrm>
            <a:off x="6172200" y="1752600"/>
            <a:ext cx="2819400" cy="785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dirty="0">
                <a:solidFill>
                  <a:srgbClr val="FF0000"/>
                </a:solidFill>
              </a:rPr>
              <a:t>FIFO Queue</a:t>
            </a:r>
          </a:p>
          <a:p>
            <a:pPr>
              <a:spcBef>
                <a:spcPct val="50000"/>
              </a:spcBef>
            </a:pPr>
            <a:endParaRPr lang="ja-JP" altLang="en-US" dirty="0"/>
          </a:p>
        </p:txBody>
      </p:sp>
      <p:grpSp>
        <p:nvGrpSpPr>
          <p:cNvPr id="42" name="Group 46"/>
          <p:cNvGrpSpPr>
            <a:grpSpLocks/>
          </p:cNvGrpSpPr>
          <p:nvPr/>
        </p:nvGrpSpPr>
        <p:grpSpPr bwMode="auto">
          <a:xfrm>
            <a:off x="1301750" y="1758950"/>
            <a:ext cx="444500" cy="466725"/>
            <a:chOff x="820" y="1108"/>
            <a:chExt cx="280" cy="294"/>
          </a:xfrm>
        </p:grpSpPr>
        <p:sp>
          <p:nvSpPr>
            <p:cNvPr id="43" name="Oval 44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4" name="Rectangle 45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</p:grpSp>
      <p:grpSp>
        <p:nvGrpSpPr>
          <p:cNvPr id="45" name="Group 49"/>
          <p:cNvGrpSpPr>
            <a:grpSpLocks/>
          </p:cNvGrpSpPr>
          <p:nvPr/>
        </p:nvGrpSpPr>
        <p:grpSpPr bwMode="auto">
          <a:xfrm>
            <a:off x="920750" y="3276600"/>
            <a:ext cx="444500" cy="450850"/>
            <a:chOff x="580" y="2064"/>
            <a:chExt cx="280" cy="284"/>
          </a:xfrm>
        </p:grpSpPr>
        <p:sp>
          <p:nvSpPr>
            <p:cNvPr id="46" name="Oval 47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7" name="Rectangle 48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4</a:t>
              </a:r>
            </a:p>
          </p:txBody>
        </p:sp>
      </p:grpSp>
      <p:grpSp>
        <p:nvGrpSpPr>
          <p:cNvPr id="48" name="Group 52"/>
          <p:cNvGrpSpPr>
            <a:grpSpLocks/>
          </p:cNvGrpSpPr>
          <p:nvPr/>
        </p:nvGrpSpPr>
        <p:grpSpPr bwMode="auto">
          <a:xfrm>
            <a:off x="2444750" y="3435350"/>
            <a:ext cx="444500" cy="466725"/>
            <a:chOff x="1540" y="2164"/>
            <a:chExt cx="280" cy="294"/>
          </a:xfrm>
        </p:grpSpPr>
        <p:sp>
          <p:nvSpPr>
            <p:cNvPr id="49" name="Oval 50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0" name="Rectangle 51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5</a:t>
              </a:r>
            </a:p>
          </p:txBody>
        </p:sp>
      </p:grpSp>
      <p:sp>
        <p:nvSpPr>
          <p:cNvPr id="51" name="Rectangle 53"/>
          <p:cNvSpPr>
            <a:spLocks noChangeArrowheads="1"/>
          </p:cNvSpPr>
          <p:nvPr/>
        </p:nvSpPr>
        <p:spPr bwMode="auto">
          <a:xfrm>
            <a:off x="61722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5</a:t>
            </a:r>
          </a:p>
        </p:txBody>
      </p:sp>
      <p:grpSp>
        <p:nvGrpSpPr>
          <p:cNvPr id="52" name="Group 56"/>
          <p:cNvGrpSpPr>
            <a:grpSpLocks/>
          </p:cNvGrpSpPr>
          <p:nvPr/>
        </p:nvGrpSpPr>
        <p:grpSpPr bwMode="auto">
          <a:xfrm>
            <a:off x="2901950" y="2057400"/>
            <a:ext cx="444500" cy="450850"/>
            <a:chOff x="1828" y="1296"/>
            <a:chExt cx="280" cy="284"/>
          </a:xfrm>
        </p:grpSpPr>
        <p:sp>
          <p:nvSpPr>
            <p:cNvPr id="53" name="Oval 54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4" name="Rectangle 55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3</a:t>
              </a:r>
            </a:p>
          </p:txBody>
        </p:sp>
      </p:grpSp>
      <p:sp>
        <p:nvSpPr>
          <p:cNvPr id="55" name="Rectangle 57"/>
          <p:cNvSpPr>
            <a:spLocks noChangeArrowheads="1"/>
          </p:cNvSpPr>
          <p:nvPr/>
        </p:nvSpPr>
        <p:spPr bwMode="auto">
          <a:xfrm>
            <a:off x="66294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3</a:t>
            </a:r>
          </a:p>
        </p:txBody>
      </p:sp>
      <p:grpSp>
        <p:nvGrpSpPr>
          <p:cNvPr id="56" name="Group 60"/>
          <p:cNvGrpSpPr>
            <a:grpSpLocks/>
          </p:cNvGrpSpPr>
          <p:nvPr/>
        </p:nvGrpSpPr>
        <p:grpSpPr bwMode="auto">
          <a:xfrm>
            <a:off x="1682750" y="4730750"/>
            <a:ext cx="444500" cy="466725"/>
            <a:chOff x="1060" y="2980"/>
            <a:chExt cx="280" cy="294"/>
          </a:xfrm>
        </p:grpSpPr>
        <p:sp>
          <p:nvSpPr>
            <p:cNvPr id="57" name="Oval 58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8" name="Rectangle 59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6</a:t>
              </a:r>
            </a:p>
          </p:txBody>
        </p:sp>
      </p:grpSp>
      <p:sp>
        <p:nvSpPr>
          <p:cNvPr id="59" name="Rectangle 61"/>
          <p:cNvSpPr>
            <a:spLocks noChangeArrowheads="1"/>
          </p:cNvSpPr>
          <p:nvPr/>
        </p:nvSpPr>
        <p:spPr bwMode="auto">
          <a:xfrm>
            <a:off x="70104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6</a:t>
            </a:r>
          </a:p>
        </p:txBody>
      </p:sp>
      <p:sp>
        <p:nvSpPr>
          <p:cNvPr id="60" name="Rectangle 3"/>
          <p:cNvSpPr txBox="1">
            <a:spLocks noChangeArrowheads="1"/>
          </p:cNvSpPr>
          <p:nvPr/>
        </p:nvSpPr>
        <p:spPr>
          <a:xfrm>
            <a:off x="152400" y="5689600"/>
            <a:ext cx="8990013" cy="711200"/>
          </a:xfrm>
          <a:prstGeom prst="rect">
            <a:avLst/>
          </a:prstGeom>
          <a:noFill/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dirty="0" smtClean="0">
                <a:solidFill>
                  <a:srgbClr val="FF0000"/>
                </a:solidFill>
              </a:rPr>
              <a:t>Remove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 5 from </a:t>
            </a:r>
            <a:r>
              <a:rPr lang="en-US" altLang="ja-JP" dirty="0" smtClean="0">
                <a:solidFill>
                  <a:srgbClr val="FF0000"/>
                </a:solidFill>
              </a:rPr>
              <a:t>Q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; </a:t>
            </a:r>
            <a:r>
              <a:rPr lang="en-US" altLang="ja-JP" dirty="0" smtClean="0">
                <a:solidFill>
                  <a:srgbClr val="FF0000"/>
                </a:solidFill>
              </a:rPr>
              <a:t>visit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 adjacent unvisited vertices; </a:t>
            </a:r>
            <a:r>
              <a:rPr lang="en-US" altLang="ja-JP" dirty="0" smtClean="0">
                <a:solidFill>
                  <a:srgbClr val="FF0000"/>
                </a:solidFill>
              </a:rPr>
              <a:t>put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 in </a:t>
            </a:r>
            <a:r>
              <a:rPr lang="en-US" altLang="ja-JP" dirty="0" smtClean="0">
                <a:solidFill>
                  <a:srgbClr val="FF0000"/>
                </a:solidFill>
              </a:rPr>
              <a:t>Q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US" altLang="ja-JP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1" name="Freeform 43"/>
          <p:cNvSpPr>
            <a:spLocks/>
          </p:cNvSpPr>
          <p:nvPr/>
        </p:nvSpPr>
        <p:spPr bwMode="auto">
          <a:xfrm>
            <a:off x="5478463" y="1406245"/>
            <a:ext cx="3502025" cy="2363788"/>
          </a:xfrm>
          <a:custGeom>
            <a:avLst/>
            <a:gdLst>
              <a:gd name="T0" fmla="*/ 2022 w 2206"/>
              <a:gd name="T1" fmla="*/ 22 h 1489"/>
              <a:gd name="T2" fmla="*/ 1897 w 2206"/>
              <a:gd name="T3" fmla="*/ 29 h 1489"/>
              <a:gd name="T4" fmla="*/ 1714 w 2206"/>
              <a:gd name="T5" fmla="*/ 29 h 1489"/>
              <a:gd name="T6" fmla="*/ 1600 w 2206"/>
              <a:gd name="T7" fmla="*/ 37 h 1489"/>
              <a:gd name="T8" fmla="*/ 1326 w 2206"/>
              <a:gd name="T9" fmla="*/ 37 h 1489"/>
              <a:gd name="T10" fmla="*/ 1166 w 2206"/>
              <a:gd name="T11" fmla="*/ 37 h 1489"/>
              <a:gd name="T12" fmla="*/ 937 w 2206"/>
              <a:gd name="T13" fmla="*/ 45 h 1489"/>
              <a:gd name="T14" fmla="*/ 754 w 2206"/>
              <a:gd name="T15" fmla="*/ 53 h 1489"/>
              <a:gd name="T16" fmla="*/ 571 w 2206"/>
              <a:gd name="T17" fmla="*/ 53 h 1489"/>
              <a:gd name="T18" fmla="*/ 366 w 2206"/>
              <a:gd name="T19" fmla="*/ 53 h 1489"/>
              <a:gd name="T20" fmla="*/ 206 w 2206"/>
              <a:gd name="T21" fmla="*/ 68 h 1489"/>
              <a:gd name="T22" fmla="*/ 126 w 2206"/>
              <a:gd name="T23" fmla="*/ 75 h 1489"/>
              <a:gd name="T24" fmla="*/ 92 w 2206"/>
              <a:gd name="T25" fmla="*/ 121 h 1489"/>
              <a:gd name="T26" fmla="*/ 57 w 2206"/>
              <a:gd name="T27" fmla="*/ 182 h 1489"/>
              <a:gd name="T28" fmla="*/ 23 w 2206"/>
              <a:gd name="T29" fmla="*/ 235 h 1489"/>
              <a:gd name="T30" fmla="*/ 0 w 2206"/>
              <a:gd name="T31" fmla="*/ 334 h 1489"/>
              <a:gd name="T32" fmla="*/ 0 w 2206"/>
              <a:gd name="T33" fmla="*/ 409 h 1489"/>
              <a:gd name="T34" fmla="*/ 0 w 2206"/>
              <a:gd name="T35" fmla="*/ 531 h 1489"/>
              <a:gd name="T36" fmla="*/ 12 w 2206"/>
              <a:gd name="T37" fmla="*/ 607 h 1489"/>
              <a:gd name="T38" fmla="*/ 12 w 2206"/>
              <a:gd name="T39" fmla="*/ 713 h 1489"/>
              <a:gd name="T40" fmla="*/ 23 w 2206"/>
              <a:gd name="T41" fmla="*/ 819 h 1489"/>
              <a:gd name="T42" fmla="*/ 80 w 2206"/>
              <a:gd name="T43" fmla="*/ 926 h 1489"/>
              <a:gd name="T44" fmla="*/ 103 w 2206"/>
              <a:gd name="T45" fmla="*/ 971 h 1489"/>
              <a:gd name="T46" fmla="*/ 160 w 2206"/>
              <a:gd name="T47" fmla="*/ 1024 h 1489"/>
              <a:gd name="T48" fmla="*/ 183 w 2206"/>
              <a:gd name="T49" fmla="*/ 1093 h 1489"/>
              <a:gd name="T50" fmla="*/ 194 w 2206"/>
              <a:gd name="T51" fmla="*/ 1177 h 1489"/>
              <a:gd name="T52" fmla="*/ 263 w 2206"/>
              <a:gd name="T53" fmla="*/ 1313 h 1489"/>
              <a:gd name="T54" fmla="*/ 423 w 2206"/>
              <a:gd name="T55" fmla="*/ 1427 h 1489"/>
              <a:gd name="T56" fmla="*/ 640 w 2206"/>
              <a:gd name="T57" fmla="*/ 1457 h 1489"/>
              <a:gd name="T58" fmla="*/ 800 w 2206"/>
              <a:gd name="T59" fmla="*/ 1465 h 1489"/>
              <a:gd name="T60" fmla="*/ 1120 w 2206"/>
              <a:gd name="T61" fmla="*/ 1488 h 1489"/>
              <a:gd name="T62" fmla="*/ 1303 w 2206"/>
              <a:gd name="T63" fmla="*/ 1488 h 1489"/>
              <a:gd name="T64" fmla="*/ 1531 w 2206"/>
              <a:gd name="T65" fmla="*/ 1465 h 1489"/>
              <a:gd name="T66" fmla="*/ 1737 w 2206"/>
              <a:gd name="T67" fmla="*/ 1404 h 1489"/>
              <a:gd name="T68" fmla="*/ 1920 w 2206"/>
              <a:gd name="T69" fmla="*/ 1366 h 1489"/>
              <a:gd name="T70" fmla="*/ 2080 w 2206"/>
              <a:gd name="T71" fmla="*/ 1290 h 1489"/>
              <a:gd name="T72" fmla="*/ 2114 w 2206"/>
              <a:gd name="T73" fmla="*/ 1199 h 1489"/>
              <a:gd name="T74" fmla="*/ 2171 w 2206"/>
              <a:gd name="T75" fmla="*/ 1093 h 1489"/>
              <a:gd name="T76" fmla="*/ 2205 w 2206"/>
              <a:gd name="T77" fmla="*/ 987 h 1489"/>
              <a:gd name="T78" fmla="*/ 2205 w 2206"/>
              <a:gd name="T79" fmla="*/ 896 h 1489"/>
              <a:gd name="T80" fmla="*/ 2205 w 2206"/>
              <a:gd name="T81" fmla="*/ 804 h 1489"/>
              <a:gd name="T82" fmla="*/ 2205 w 2206"/>
              <a:gd name="T83" fmla="*/ 698 h 1489"/>
              <a:gd name="T84" fmla="*/ 2205 w 2206"/>
              <a:gd name="T85" fmla="*/ 607 h 1489"/>
              <a:gd name="T86" fmla="*/ 2205 w 2206"/>
              <a:gd name="T87" fmla="*/ 485 h 1489"/>
              <a:gd name="T88" fmla="*/ 2205 w 2206"/>
              <a:gd name="T89" fmla="*/ 409 h 1489"/>
              <a:gd name="T90" fmla="*/ 2205 w 2206"/>
              <a:gd name="T91" fmla="*/ 318 h 1489"/>
              <a:gd name="T92" fmla="*/ 2205 w 2206"/>
              <a:gd name="T93" fmla="*/ 212 h 1489"/>
              <a:gd name="T94" fmla="*/ 2205 w 2206"/>
              <a:gd name="T95" fmla="*/ 136 h 1489"/>
              <a:gd name="T96" fmla="*/ 2171 w 2206"/>
              <a:gd name="T97" fmla="*/ 75 h 1489"/>
              <a:gd name="T98" fmla="*/ 2069 w 2206"/>
              <a:gd name="T99" fmla="*/ 0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  <a:lnTo>
                  <a:pt x="2069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6289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311150" y="283268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1301750" y="199448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2901950" y="229928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4502150" y="260408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920750" y="351848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2444750" y="367088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3968750" y="382328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1682750" y="496628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" name="Oval 14"/>
          <p:cNvSpPr>
            <a:spLocks noChangeArrowheads="1"/>
          </p:cNvSpPr>
          <p:nvPr/>
        </p:nvSpPr>
        <p:spPr bwMode="auto">
          <a:xfrm>
            <a:off x="3663950" y="519488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 flipH="1">
            <a:off x="685800" y="2369135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1600200" y="2445335"/>
            <a:ext cx="990600" cy="1295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685800" y="3283535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1295400" y="3969335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2133600" y="5264735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 flipH="1">
            <a:off x="2743200" y="2673935"/>
            <a:ext cx="533400" cy="990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2743200" y="4121735"/>
            <a:ext cx="1066800" cy="11430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4191000" y="3054935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1371600" y="206433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2971800" y="229293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25" name="Rectangle 26"/>
          <p:cNvSpPr>
            <a:spLocks noChangeArrowheads="1"/>
          </p:cNvSpPr>
          <p:nvPr/>
        </p:nvSpPr>
        <p:spPr bwMode="auto">
          <a:xfrm>
            <a:off x="4572000" y="267393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381000" y="290253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990600" y="351213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29" name="Rectangle 30"/>
          <p:cNvSpPr>
            <a:spLocks noChangeArrowheads="1"/>
          </p:cNvSpPr>
          <p:nvPr/>
        </p:nvSpPr>
        <p:spPr bwMode="auto">
          <a:xfrm>
            <a:off x="2514600" y="374073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30" name="Rectangle 31"/>
          <p:cNvSpPr>
            <a:spLocks noChangeArrowheads="1"/>
          </p:cNvSpPr>
          <p:nvPr/>
        </p:nvSpPr>
        <p:spPr bwMode="auto">
          <a:xfrm>
            <a:off x="4038600" y="389313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32" name="Rectangle 33"/>
          <p:cNvSpPr>
            <a:spLocks noChangeArrowheads="1"/>
          </p:cNvSpPr>
          <p:nvPr/>
        </p:nvSpPr>
        <p:spPr bwMode="auto">
          <a:xfrm>
            <a:off x="1752600" y="503613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33" name="Rectangle 34"/>
          <p:cNvSpPr>
            <a:spLocks noChangeArrowheads="1"/>
          </p:cNvSpPr>
          <p:nvPr/>
        </p:nvSpPr>
        <p:spPr bwMode="auto">
          <a:xfrm>
            <a:off x="3733800" y="526473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34" name="Line 35"/>
          <p:cNvSpPr>
            <a:spLocks noChangeShapeType="1"/>
          </p:cNvSpPr>
          <p:nvPr/>
        </p:nvSpPr>
        <p:spPr bwMode="auto">
          <a:xfrm>
            <a:off x="2895600" y="3893135"/>
            <a:ext cx="1143000" cy="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5" name="Line 36"/>
          <p:cNvSpPr>
            <a:spLocks noChangeShapeType="1"/>
          </p:cNvSpPr>
          <p:nvPr/>
        </p:nvSpPr>
        <p:spPr bwMode="auto">
          <a:xfrm>
            <a:off x="1752600" y="2216735"/>
            <a:ext cx="11430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6" name="Line 37"/>
          <p:cNvSpPr>
            <a:spLocks noChangeShapeType="1"/>
          </p:cNvSpPr>
          <p:nvPr/>
        </p:nvSpPr>
        <p:spPr bwMode="auto">
          <a:xfrm>
            <a:off x="1447800" y="2445335"/>
            <a:ext cx="533400" cy="25146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 flipV="1">
            <a:off x="2133600" y="4197935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38" name="Group 41"/>
          <p:cNvGrpSpPr>
            <a:grpSpLocks/>
          </p:cNvGrpSpPr>
          <p:nvPr/>
        </p:nvGrpSpPr>
        <p:grpSpPr bwMode="auto">
          <a:xfrm>
            <a:off x="311150" y="2832685"/>
            <a:ext cx="444500" cy="466725"/>
            <a:chOff x="196" y="1636"/>
            <a:chExt cx="280" cy="294"/>
          </a:xfrm>
        </p:grpSpPr>
        <p:sp>
          <p:nvSpPr>
            <p:cNvPr id="39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sp>
        <p:nvSpPr>
          <p:cNvPr id="41" name="Rectangle 42"/>
          <p:cNvSpPr>
            <a:spLocks noChangeArrowheads="1"/>
          </p:cNvSpPr>
          <p:nvPr/>
        </p:nvSpPr>
        <p:spPr bwMode="auto">
          <a:xfrm>
            <a:off x="6172200" y="1988135"/>
            <a:ext cx="2819400" cy="785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dirty="0">
                <a:solidFill>
                  <a:srgbClr val="FF0000"/>
                </a:solidFill>
              </a:rPr>
              <a:t>FIFO Queue</a:t>
            </a:r>
          </a:p>
          <a:p>
            <a:pPr>
              <a:spcBef>
                <a:spcPct val="50000"/>
              </a:spcBef>
            </a:pPr>
            <a:endParaRPr lang="ja-JP" altLang="en-US" dirty="0"/>
          </a:p>
        </p:txBody>
      </p:sp>
      <p:sp>
        <p:nvSpPr>
          <p:cNvPr id="42" name="Freeform 43"/>
          <p:cNvSpPr>
            <a:spLocks/>
          </p:cNvSpPr>
          <p:nvPr/>
        </p:nvSpPr>
        <p:spPr bwMode="auto">
          <a:xfrm>
            <a:off x="5478463" y="1378535"/>
            <a:ext cx="3502025" cy="2363788"/>
          </a:xfrm>
          <a:custGeom>
            <a:avLst/>
            <a:gdLst>
              <a:gd name="T0" fmla="*/ 2022 w 2206"/>
              <a:gd name="T1" fmla="*/ 22 h 1489"/>
              <a:gd name="T2" fmla="*/ 1897 w 2206"/>
              <a:gd name="T3" fmla="*/ 29 h 1489"/>
              <a:gd name="T4" fmla="*/ 1714 w 2206"/>
              <a:gd name="T5" fmla="*/ 29 h 1489"/>
              <a:gd name="T6" fmla="*/ 1600 w 2206"/>
              <a:gd name="T7" fmla="*/ 37 h 1489"/>
              <a:gd name="T8" fmla="*/ 1326 w 2206"/>
              <a:gd name="T9" fmla="*/ 37 h 1489"/>
              <a:gd name="T10" fmla="*/ 1166 w 2206"/>
              <a:gd name="T11" fmla="*/ 37 h 1489"/>
              <a:gd name="T12" fmla="*/ 937 w 2206"/>
              <a:gd name="T13" fmla="*/ 45 h 1489"/>
              <a:gd name="T14" fmla="*/ 754 w 2206"/>
              <a:gd name="T15" fmla="*/ 53 h 1489"/>
              <a:gd name="T16" fmla="*/ 571 w 2206"/>
              <a:gd name="T17" fmla="*/ 53 h 1489"/>
              <a:gd name="T18" fmla="*/ 366 w 2206"/>
              <a:gd name="T19" fmla="*/ 53 h 1489"/>
              <a:gd name="T20" fmla="*/ 206 w 2206"/>
              <a:gd name="T21" fmla="*/ 68 h 1489"/>
              <a:gd name="T22" fmla="*/ 126 w 2206"/>
              <a:gd name="T23" fmla="*/ 75 h 1489"/>
              <a:gd name="T24" fmla="*/ 92 w 2206"/>
              <a:gd name="T25" fmla="*/ 121 h 1489"/>
              <a:gd name="T26" fmla="*/ 57 w 2206"/>
              <a:gd name="T27" fmla="*/ 182 h 1489"/>
              <a:gd name="T28" fmla="*/ 23 w 2206"/>
              <a:gd name="T29" fmla="*/ 235 h 1489"/>
              <a:gd name="T30" fmla="*/ 0 w 2206"/>
              <a:gd name="T31" fmla="*/ 334 h 1489"/>
              <a:gd name="T32" fmla="*/ 0 w 2206"/>
              <a:gd name="T33" fmla="*/ 409 h 1489"/>
              <a:gd name="T34" fmla="*/ 0 w 2206"/>
              <a:gd name="T35" fmla="*/ 531 h 1489"/>
              <a:gd name="T36" fmla="*/ 12 w 2206"/>
              <a:gd name="T37" fmla="*/ 607 h 1489"/>
              <a:gd name="T38" fmla="*/ 12 w 2206"/>
              <a:gd name="T39" fmla="*/ 713 h 1489"/>
              <a:gd name="T40" fmla="*/ 23 w 2206"/>
              <a:gd name="T41" fmla="*/ 819 h 1489"/>
              <a:gd name="T42" fmla="*/ 80 w 2206"/>
              <a:gd name="T43" fmla="*/ 926 h 1489"/>
              <a:gd name="T44" fmla="*/ 103 w 2206"/>
              <a:gd name="T45" fmla="*/ 971 h 1489"/>
              <a:gd name="T46" fmla="*/ 160 w 2206"/>
              <a:gd name="T47" fmla="*/ 1024 h 1489"/>
              <a:gd name="T48" fmla="*/ 183 w 2206"/>
              <a:gd name="T49" fmla="*/ 1093 h 1489"/>
              <a:gd name="T50" fmla="*/ 194 w 2206"/>
              <a:gd name="T51" fmla="*/ 1177 h 1489"/>
              <a:gd name="T52" fmla="*/ 263 w 2206"/>
              <a:gd name="T53" fmla="*/ 1313 h 1489"/>
              <a:gd name="T54" fmla="*/ 423 w 2206"/>
              <a:gd name="T55" fmla="*/ 1427 h 1489"/>
              <a:gd name="T56" fmla="*/ 640 w 2206"/>
              <a:gd name="T57" fmla="*/ 1457 h 1489"/>
              <a:gd name="T58" fmla="*/ 800 w 2206"/>
              <a:gd name="T59" fmla="*/ 1465 h 1489"/>
              <a:gd name="T60" fmla="*/ 1120 w 2206"/>
              <a:gd name="T61" fmla="*/ 1488 h 1489"/>
              <a:gd name="T62" fmla="*/ 1303 w 2206"/>
              <a:gd name="T63" fmla="*/ 1488 h 1489"/>
              <a:gd name="T64" fmla="*/ 1531 w 2206"/>
              <a:gd name="T65" fmla="*/ 1465 h 1489"/>
              <a:gd name="T66" fmla="*/ 1737 w 2206"/>
              <a:gd name="T67" fmla="*/ 1404 h 1489"/>
              <a:gd name="T68" fmla="*/ 1920 w 2206"/>
              <a:gd name="T69" fmla="*/ 1366 h 1489"/>
              <a:gd name="T70" fmla="*/ 2080 w 2206"/>
              <a:gd name="T71" fmla="*/ 1290 h 1489"/>
              <a:gd name="T72" fmla="*/ 2114 w 2206"/>
              <a:gd name="T73" fmla="*/ 1199 h 1489"/>
              <a:gd name="T74" fmla="*/ 2171 w 2206"/>
              <a:gd name="T75" fmla="*/ 1093 h 1489"/>
              <a:gd name="T76" fmla="*/ 2205 w 2206"/>
              <a:gd name="T77" fmla="*/ 987 h 1489"/>
              <a:gd name="T78" fmla="*/ 2205 w 2206"/>
              <a:gd name="T79" fmla="*/ 896 h 1489"/>
              <a:gd name="T80" fmla="*/ 2205 w 2206"/>
              <a:gd name="T81" fmla="*/ 804 h 1489"/>
              <a:gd name="T82" fmla="*/ 2205 w 2206"/>
              <a:gd name="T83" fmla="*/ 698 h 1489"/>
              <a:gd name="T84" fmla="*/ 2205 w 2206"/>
              <a:gd name="T85" fmla="*/ 607 h 1489"/>
              <a:gd name="T86" fmla="*/ 2205 w 2206"/>
              <a:gd name="T87" fmla="*/ 485 h 1489"/>
              <a:gd name="T88" fmla="*/ 2205 w 2206"/>
              <a:gd name="T89" fmla="*/ 409 h 1489"/>
              <a:gd name="T90" fmla="*/ 2205 w 2206"/>
              <a:gd name="T91" fmla="*/ 318 h 1489"/>
              <a:gd name="T92" fmla="*/ 2205 w 2206"/>
              <a:gd name="T93" fmla="*/ 212 h 1489"/>
              <a:gd name="T94" fmla="*/ 2205 w 2206"/>
              <a:gd name="T95" fmla="*/ 136 h 1489"/>
              <a:gd name="T96" fmla="*/ 2171 w 2206"/>
              <a:gd name="T97" fmla="*/ 75 h 1489"/>
              <a:gd name="T98" fmla="*/ 2069 w 2206"/>
              <a:gd name="T99" fmla="*/ 0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  <a:lnTo>
                  <a:pt x="2069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43" name="Group 46"/>
          <p:cNvGrpSpPr>
            <a:grpSpLocks/>
          </p:cNvGrpSpPr>
          <p:nvPr/>
        </p:nvGrpSpPr>
        <p:grpSpPr bwMode="auto">
          <a:xfrm>
            <a:off x="1301750" y="1994485"/>
            <a:ext cx="444500" cy="466725"/>
            <a:chOff x="820" y="1108"/>
            <a:chExt cx="280" cy="294"/>
          </a:xfrm>
        </p:grpSpPr>
        <p:sp>
          <p:nvSpPr>
            <p:cNvPr id="44" name="Oval 44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" name="Rectangle 45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</p:grpSp>
      <p:grpSp>
        <p:nvGrpSpPr>
          <p:cNvPr id="46" name="Group 49"/>
          <p:cNvGrpSpPr>
            <a:grpSpLocks/>
          </p:cNvGrpSpPr>
          <p:nvPr/>
        </p:nvGrpSpPr>
        <p:grpSpPr bwMode="auto">
          <a:xfrm>
            <a:off x="920750" y="3512135"/>
            <a:ext cx="444500" cy="450850"/>
            <a:chOff x="580" y="2064"/>
            <a:chExt cx="280" cy="284"/>
          </a:xfrm>
        </p:grpSpPr>
        <p:sp>
          <p:nvSpPr>
            <p:cNvPr id="47" name="Oval 47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8" name="Rectangle 48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4</a:t>
              </a:r>
            </a:p>
          </p:txBody>
        </p:sp>
      </p:grpSp>
      <p:grpSp>
        <p:nvGrpSpPr>
          <p:cNvPr id="49" name="Group 52"/>
          <p:cNvGrpSpPr>
            <a:grpSpLocks/>
          </p:cNvGrpSpPr>
          <p:nvPr/>
        </p:nvGrpSpPr>
        <p:grpSpPr bwMode="auto">
          <a:xfrm>
            <a:off x="2444750" y="3670885"/>
            <a:ext cx="444500" cy="466725"/>
            <a:chOff x="1540" y="2164"/>
            <a:chExt cx="280" cy="294"/>
          </a:xfrm>
        </p:grpSpPr>
        <p:sp>
          <p:nvSpPr>
            <p:cNvPr id="50" name="Oval 50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1" name="Rectangle 51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5</a:t>
              </a:r>
            </a:p>
          </p:txBody>
        </p:sp>
      </p:grpSp>
      <p:grpSp>
        <p:nvGrpSpPr>
          <p:cNvPr id="52" name="Group 55"/>
          <p:cNvGrpSpPr>
            <a:grpSpLocks/>
          </p:cNvGrpSpPr>
          <p:nvPr/>
        </p:nvGrpSpPr>
        <p:grpSpPr bwMode="auto">
          <a:xfrm>
            <a:off x="2901950" y="2292935"/>
            <a:ext cx="444500" cy="450850"/>
            <a:chOff x="1828" y="1296"/>
            <a:chExt cx="280" cy="284"/>
          </a:xfrm>
        </p:grpSpPr>
        <p:sp>
          <p:nvSpPr>
            <p:cNvPr id="53" name="Oval 53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4" name="Rectangle 54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3</a:t>
              </a:r>
            </a:p>
          </p:txBody>
        </p:sp>
      </p:grpSp>
      <p:sp>
        <p:nvSpPr>
          <p:cNvPr id="55" name="Rectangle 56"/>
          <p:cNvSpPr>
            <a:spLocks noChangeArrowheads="1"/>
          </p:cNvSpPr>
          <p:nvPr/>
        </p:nvSpPr>
        <p:spPr bwMode="auto">
          <a:xfrm>
            <a:off x="6629400" y="2521535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3</a:t>
            </a:r>
          </a:p>
        </p:txBody>
      </p:sp>
      <p:grpSp>
        <p:nvGrpSpPr>
          <p:cNvPr id="56" name="Group 59"/>
          <p:cNvGrpSpPr>
            <a:grpSpLocks/>
          </p:cNvGrpSpPr>
          <p:nvPr/>
        </p:nvGrpSpPr>
        <p:grpSpPr bwMode="auto">
          <a:xfrm>
            <a:off x="1682750" y="4966285"/>
            <a:ext cx="444500" cy="466725"/>
            <a:chOff x="1060" y="2980"/>
            <a:chExt cx="280" cy="294"/>
          </a:xfrm>
        </p:grpSpPr>
        <p:sp>
          <p:nvSpPr>
            <p:cNvPr id="57" name="Oval 57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8" name="Rectangle 58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6</a:t>
              </a:r>
            </a:p>
          </p:txBody>
        </p:sp>
      </p:grpSp>
      <p:sp>
        <p:nvSpPr>
          <p:cNvPr id="59" name="Rectangle 60"/>
          <p:cNvSpPr>
            <a:spLocks noChangeArrowheads="1"/>
          </p:cNvSpPr>
          <p:nvPr/>
        </p:nvSpPr>
        <p:spPr bwMode="auto">
          <a:xfrm>
            <a:off x="7010400" y="2521535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6</a:t>
            </a:r>
          </a:p>
        </p:txBody>
      </p:sp>
      <p:grpSp>
        <p:nvGrpSpPr>
          <p:cNvPr id="60" name="Group 63"/>
          <p:cNvGrpSpPr>
            <a:grpSpLocks/>
          </p:cNvGrpSpPr>
          <p:nvPr/>
        </p:nvGrpSpPr>
        <p:grpSpPr bwMode="auto">
          <a:xfrm>
            <a:off x="3968750" y="3823285"/>
            <a:ext cx="444500" cy="466725"/>
            <a:chOff x="2500" y="2260"/>
            <a:chExt cx="280" cy="294"/>
          </a:xfrm>
        </p:grpSpPr>
        <p:sp>
          <p:nvSpPr>
            <p:cNvPr id="61" name="Oval 61"/>
            <p:cNvSpPr>
              <a:spLocks noChangeArrowheads="1"/>
            </p:cNvSpPr>
            <p:nvPr/>
          </p:nvSpPr>
          <p:spPr bwMode="auto">
            <a:xfrm>
              <a:off x="2500" y="2260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2" name="Rectangle 62"/>
            <p:cNvSpPr>
              <a:spLocks noChangeArrowheads="1"/>
            </p:cNvSpPr>
            <p:nvPr/>
          </p:nvSpPr>
          <p:spPr bwMode="auto">
            <a:xfrm>
              <a:off x="2544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9</a:t>
              </a:r>
            </a:p>
          </p:txBody>
        </p:sp>
      </p:grpSp>
      <p:sp>
        <p:nvSpPr>
          <p:cNvPr id="63" name="Rectangle 64"/>
          <p:cNvSpPr>
            <a:spLocks noChangeArrowheads="1"/>
          </p:cNvSpPr>
          <p:nvPr/>
        </p:nvSpPr>
        <p:spPr bwMode="auto">
          <a:xfrm>
            <a:off x="7467600" y="2521535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9</a:t>
            </a:r>
          </a:p>
        </p:txBody>
      </p:sp>
      <p:grpSp>
        <p:nvGrpSpPr>
          <p:cNvPr id="64" name="Group 67"/>
          <p:cNvGrpSpPr>
            <a:grpSpLocks/>
          </p:cNvGrpSpPr>
          <p:nvPr/>
        </p:nvGrpSpPr>
        <p:grpSpPr bwMode="auto">
          <a:xfrm>
            <a:off x="3663950" y="5194885"/>
            <a:ext cx="444500" cy="466725"/>
            <a:chOff x="2308" y="3124"/>
            <a:chExt cx="280" cy="294"/>
          </a:xfrm>
        </p:grpSpPr>
        <p:sp>
          <p:nvSpPr>
            <p:cNvPr id="65" name="Oval 65"/>
            <p:cNvSpPr>
              <a:spLocks noChangeArrowheads="1"/>
            </p:cNvSpPr>
            <p:nvPr/>
          </p:nvSpPr>
          <p:spPr bwMode="auto">
            <a:xfrm>
              <a:off x="2308" y="3124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6" name="Rectangle 66"/>
            <p:cNvSpPr>
              <a:spLocks noChangeArrowheads="1"/>
            </p:cNvSpPr>
            <p:nvPr/>
          </p:nvSpPr>
          <p:spPr bwMode="auto">
            <a:xfrm>
              <a:off x="2352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7</a:t>
              </a:r>
            </a:p>
          </p:txBody>
        </p:sp>
      </p:grpSp>
      <p:sp>
        <p:nvSpPr>
          <p:cNvPr id="67" name="Rectangle 68"/>
          <p:cNvSpPr>
            <a:spLocks noChangeArrowheads="1"/>
          </p:cNvSpPr>
          <p:nvPr/>
        </p:nvSpPr>
        <p:spPr bwMode="auto">
          <a:xfrm>
            <a:off x="7848600" y="2521535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7</a:t>
            </a:r>
          </a:p>
        </p:txBody>
      </p:sp>
      <p:sp>
        <p:nvSpPr>
          <p:cNvPr id="68" name="Rectangle 3"/>
          <p:cNvSpPr txBox="1">
            <a:spLocks noChangeArrowheads="1"/>
          </p:cNvSpPr>
          <p:nvPr/>
        </p:nvSpPr>
        <p:spPr>
          <a:xfrm>
            <a:off x="152400" y="5883570"/>
            <a:ext cx="8990013" cy="711200"/>
          </a:xfrm>
          <a:prstGeom prst="rect">
            <a:avLst/>
          </a:prstGeom>
          <a:noFill/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dirty="0" smtClean="0">
                <a:solidFill>
                  <a:srgbClr val="FF0000"/>
                </a:solidFill>
              </a:rPr>
              <a:t>Remove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 5 from </a:t>
            </a:r>
            <a:r>
              <a:rPr lang="en-US" altLang="ja-JP" dirty="0" smtClean="0">
                <a:solidFill>
                  <a:srgbClr val="FF0000"/>
                </a:solidFill>
              </a:rPr>
              <a:t>Q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; </a:t>
            </a:r>
            <a:r>
              <a:rPr lang="en-US" altLang="ja-JP" dirty="0" smtClean="0">
                <a:solidFill>
                  <a:srgbClr val="FF0000"/>
                </a:solidFill>
              </a:rPr>
              <a:t>visit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 adjacent unvisited vertices; </a:t>
            </a:r>
            <a:r>
              <a:rPr lang="en-US" altLang="ja-JP" dirty="0" smtClean="0">
                <a:solidFill>
                  <a:srgbClr val="FF0000"/>
                </a:solidFill>
              </a:rPr>
              <a:t>put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 in </a:t>
            </a:r>
            <a:r>
              <a:rPr lang="en-US" altLang="ja-JP" dirty="0" smtClean="0">
                <a:solidFill>
                  <a:srgbClr val="FF0000"/>
                </a:solidFill>
              </a:rPr>
              <a:t>Q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US" altLang="ja-JP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226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build="p" autoUpdateAnimBg="0"/>
      <p:bldP spid="67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311150" y="279112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1301750" y="195292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2901950" y="225772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4502150" y="256252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920750" y="347692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2444750" y="362932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3968750" y="378172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1682750" y="492472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" name="Oval 14"/>
          <p:cNvSpPr>
            <a:spLocks noChangeArrowheads="1"/>
          </p:cNvSpPr>
          <p:nvPr/>
        </p:nvSpPr>
        <p:spPr bwMode="auto">
          <a:xfrm>
            <a:off x="3663950" y="515332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 flipH="1">
            <a:off x="685800" y="2327570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1600200" y="2403770"/>
            <a:ext cx="990600" cy="1295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685800" y="3241970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1295400" y="392777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2133600" y="522317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 flipH="1">
            <a:off x="2743200" y="263237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2743200" y="4080170"/>
            <a:ext cx="1066800" cy="11430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4191000" y="301337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1371600" y="202277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2971800" y="225137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25" name="Rectangle 26"/>
          <p:cNvSpPr>
            <a:spLocks noChangeArrowheads="1"/>
          </p:cNvSpPr>
          <p:nvPr/>
        </p:nvSpPr>
        <p:spPr bwMode="auto">
          <a:xfrm>
            <a:off x="4572000" y="263237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381000" y="286097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990600" y="347057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29" name="Rectangle 30"/>
          <p:cNvSpPr>
            <a:spLocks noChangeArrowheads="1"/>
          </p:cNvSpPr>
          <p:nvPr/>
        </p:nvSpPr>
        <p:spPr bwMode="auto">
          <a:xfrm>
            <a:off x="2514600" y="369917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30" name="Rectangle 31"/>
          <p:cNvSpPr>
            <a:spLocks noChangeArrowheads="1"/>
          </p:cNvSpPr>
          <p:nvPr/>
        </p:nvSpPr>
        <p:spPr bwMode="auto">
          <a:xfrm>
            <a:off x="4038600" y="385157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32" name="Rectangle 33"/>
          <p:cNvSpPr>
            <a:spLocks noChangeArrowheads="1"/>
          </p:cNvSpPr>
          <p:nvPr/>
        </p:nvSpPr>
        <p:spPr bwMode="auto">
          <a:xfrm>
            <a:off x="1752600" y="499457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33" name="Rectangle 34"/>
          <p:cNvSpPr>
            <a:spLocks noChangeArrowheads="1"/>
          </p:cNvSpPr>
          <p:nvPr/>
        </p:nvSpPr>
        <p:spPr bwMode="auto">
          <a:xfrm>
            <a:off x="3733800" y="522317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34" name="Line 35"/>
          <p:cNvSpPr>
            <a:spLocks noChangeShapeType="1"/>
          </p:cNvSpPr>
          <p:nvPr/>
        </p:nvSpPr>
        <p:spPr bwMode="auto">
          <a:xfrm>
            <a:off x="2895600" y="3851570"/>
            <a:ext cx="1143000" cy="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5" name="Line 36"/>
          <p:cNvSpPr>
            <a:spLocks noChangeShapeType="1"/>
          </p:cNvSpPr>
          <p:nvPr/>
        </p:nvSpPr>
        <p:spPr bwMode="auto">
          <a:xfrm>
            <a:off x="1752600" y="2175170"/>
            <a:ext cx="11430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6" name="Line 37"/>
          <p:cNvSpPr>
            <a:spLocks noChangeShapeType="1"/>
          </p:cNvSpPr>
          <p:nvPr/>
        </p:nvSpPr>
        <p:spPr bwMode="auto">
          <a:xfrm>
            <a:off x="1447800" y="2403770"/>
            <a:ext cx="533400" cy="25146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 flipV="1">
            <a:off x="2133600" y="415637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38" name="Group 41"/>
          <p:cNvGrpSpPr>
            <a:grpSpLocks/>
          </p:cNvGrpSpPr>
          <p:nvPr/>
        </p:nvGrpSpPr>
        <p:grpSpPr bwMode="auto">
          <a:xfrm>
            <a:off x="311150" y="2791120"/>
            <a:ext cx="444500" cy="466725"/>
            <a:chOff x="196" y="1636"/>
            <a:chExt cx="280" cy="294"/>
          </a:xfrm>
        </p:grpSpPr>
        <p:sp>
          <p:nvSpPr>
            <p:cNvPr id="39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sp>
        <p:nvSpPr>
          <p:cNvPr id="41" name="Rectangle 42"/>
          <p:cNvSpPr>
            <a:spLocks noChangeArrowheads="1"/>
          </p:cNvSpPr>
          <p:nvPr/>
        </p:nvSpPr>
        <p:spPr bwMode="auto">
          <a:xfrm>
            <a:off x="6172200" y="1946570"/>
            <a:ext cx="2819400" cy="785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dirty="0">
                <a:solidFill>
                  <a:srgbClr val="FF0000"/>
                </a:solidFill>
              </a:rPr>
              <a:t>FIFO Queue</a:t>
            </a:r>
          </a:p>
          <a:p>
            <a:pPr>
              <a:spcBef>
                <a:spcPct val="50000"/>
              </a:spcBef>
            </a:pPr>
            <a:endParaRPr lang="ja-JP" altLang="en-US" dirty="0"/>
          </a:p>
        </p:txBody>
      </p:sp>
      <p:sp>
        <p:nvSpPr>
          <p:cNvPr id="42" name="Freeform 43"/>
          <p:cNvSpPr>
            <a:spLocks/>
          </p:cNvSpPr>
          <p:nvPr/>
        </p:nvSpPr>
        <p:spPr bwMode="auto">
          <a:xfrm>
            <a:off x="5478463" y="1336970"/>
            <a:ext cx="3502025" cy="2363788"/>
          </a:xfrm>
          <a:custGeom>
            <a:avLst/>
            <a:gdLst>
              <a:gd name="T0" fmla="*/ 2022 w 2206"/>
              <a:gd name="T1" fmla="*/ 22 h 1489"/>
              <a:gd name="T2" fmla="*/ 1897 w 2206"/>
              <a:gd name="T3" fmla="*/ 29 h 1489"/>
              <a:gd name="T4" fmla="*/ 1714 w 2206"/>
              <a:gd name="T5" fmla="*/ 29 h 1489"/>
              <a:gd name="T6" fmla="*/ 1600 w 2206"/>
              <a:gd name="T7" fmla="*/ 37 h 1489"/>
              <a:gd name="T8" fmla="*/ 1326 w 2206"/>
              <a:gd name="T9" fmla="*/ 37 h 1489"/>
              <a:gd name="T10" fmla="*/ 1166 w 2206"/>
              <a:gd name="T11" fmla="*/ 37 h 1489"/>
              <a:gd name="T12" fmla="*/ 937 w 2206"/>
              <a:gd name="T13" fmla="*/ 45 h 1489"/>
              <a:gd name="T14" fmla="*/ 754 w 2206"/>
              <a:gd name="T15" fmla="*/ 53 h 1489"/>
              <a:gd name="T16" fmla="*/ 571 w 2206"/>
              <a:gd name="T17" fmla="*/ 53 h 1489"/>
              <a:gd name="T18" fmla="*/ 366 w 2206"/>
              <a:gd name="T19" fmla="*/ 53 h 1489"/>
              <a:gd name="T20" fmla="*/ 206 w 2206"/>
              <a:gd name="T21" fmla="*/ 68 h 1489"/>
              <a:gd name="T22" fmla="*/ 126 w 2206"/>
              <a:gd name="T23" fmla="*/ 75 h 1489"/>
              <a:gd name="T24" fmla="*/ 92 w 2206"/>
              <a:gd name="T25" fmla="*/ 121 h 1489"/>
              <a:gd name="T26" fmla="*/ 57 w 2206"/>
              <a:gd name="T27" fmla="*/ 182 h 1489"/>
              <a:gd name="T28" fmla="*/ 23 w 2206"/>
              <a:gd name="T29" fmla="*/ 235 h 1489"/>
              <a:gd name="T30" fmla="*/ 0 w 2206"/>
              <a:gd name="T31" fmla="*/ 334 h 1489"/>
              <a:gd name="T32" fmla="*/ 0 w 2206"/>
              <a:gd name="T33" fmla="*/ 409 h 1489"/>
              <a:gd name="T34" fmla="*/ 0 w 2206"/>
              <a:gd name="T35" fmla="*/ 531 h 1489"/>
              <a:gd name="T36" fmla="*/ 12 w 2206"/>
              <a:gd name="T37" fmla="*/ 607 h 1489"/>
              <a:gd name="T38" fmla="*/ 12 w 2206"/>
              <a:gd name="T39" fmla="*/ 713 h 1489"/>
              <a:gd name="T40" fmla="*/ 23 w 2206"/>
              <a:gd name="T41" fmla="*/ 819 h 1489"/>
              <a:gd name="T42" fmla="*/ 80 w 2206"/>
              <a:gd name="T43" fmla="*/ 926 h 1489"/>
              <a:gd name="T44" fmla="*/ 103 w 2206"/>
              <a:gd name="T45" fmla="*/ 971 h 1489"/>
              <a:gd name="T46" fmla="*/ 160 w 2206"/>
              <a:gd name="T47" fmla="*/ 1024 h 1489"/>
              <a:gd name="T48" fmla="*/ 183 w 2206"/>
              <a:gd name="T49" fmla="*/ 1093 h 1489"/>
              <a:gd name="T50" fmla="*/ 194 w 2206"/>
              <a:gd name="T51" fmla="*/ 1177 h 1489"/>
              <a:gd name="T52" fmla="*/ 263 w 2206"/>
              <a:gd name="T53" fmla="*/ 1313 h 1489"/>
              <a:gd name="T54" fmla="*/ 423 w 2206"/>
              <a:gd name="T55" fmla="*/ 1427 h 1489"/>
              <a:gd name="T56" fmla="*/ 640 w 2206"/>
              <a:gd name="T57" fmla="*/ 1457 h 1489"/>
              <a:gd name="T58" fmla="*/ 800 w 2206"/>
              <a:gd name="T59" fmla="*/ 1465 h 1489"/>
              <a:gd name="T60" fmla="*/ 1120 w 2206"/>
              <a:gd name="T61" fmla="*/ 1488 h 1489"/>
              <a:gd name="T62" fmla="*/ 1303 w 2206"/>
              <a:gd name="T63" fmla="*/ 1488 h 1489"/>
              <a:gd name="T64" fmla="*/ 1531 w 2206"/>
              <a:gd name="T65" fmla="*/ 1465 h 1489"/>
              <a:gd name="T66" fmla="*/ 1737 w 2206"/>
              <a:gd name="T67" fmla="*/ 1404 h 1489"/>
              <a:gd name="T68" fmla="*/ 1920 w 2206"/>
              <a:gd name="T69" fmla="*/ 1366 h 1489"/>
              <a:gd name="T70" fmla="*/ 2080 w 2206"/>
              <a:gd name="T71" fmla="*/ 1290 h 1489"/>
              <a:gd name="T72" fmla="*/ 2114 w 2206"/>
              <a:gd name="T73" fmla="*/ 1199 h 1489"/>
              <a:gd name="T74" fmla="*/ 2171 w 2206"/>
              <a:gd name="T75" fmla="*/ 1093 h 1489"/>
              <a:gd name="T76" fmla="*/ 2205 w 2206"/>
              <a:gd name="T77" fmla="*/ 987 h 1489"/>
              <a:gd name="T78" fmla="*/ 2205 w 2206"/>
              <a:gd name="T79" fmla="*/ 896 h 1489"/>
              <a:gd name="T80" fmla="*/ 2205 w 2206"/>
              <a:gd name="T81" fmla="*/ 804 h 1489"/>
              <a:gd name="T82" fmla="*/ 2205 w 2206"/>
              <a:gd name="T83" fmla="*/ 698 h 1489"/>
              <a:gd name="T84" fmla="*/ 2205 w 2206"/>
              <a:gd name="T85" fmla="*/ 607 h 1489"/>
              <a:gd name="T86" fmla="*/ 2205 w 2206"/>
              <a:gd name="T87" fmla="*/ 485 h 1489"/>
              <a:gd name="T88" fmla="*/ 2205 w 2206"/>
              <a:gd name="T89" fmla="*/ 409 h 1489"/>
              <a:gd name="T90" fmla="*/ 2205 w 2206"/>
              <a:gd name="T91" fmla="*/ 318 h 1489"/>
              <a:gd name="T92" fmla="*/ 2205 w 2206"/>
              <a:gd name="T93" fmla="*/ 212 h 1489"/>
              <a:gd name="T94" fmla="*/ 2205 w 2206"/>
              <a:gd name="T95" fmla="*/ 136 h 1489"/>
              <a:gd name="T96" fmla="*/ 2171 w 2206"/>
              <a:gd name="T97" fmla="*/ 75 h 1489"/>
              <a:gd name="T98" fmla="*/ 2069 w 2206"/>
              <a:gd name="T99" fmla="*/ 0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  <a:lnTo>
                  <a:pt x="2069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43" name="Group 46"/>
          <p:cNvGrpSpPr>
            <a:grpSpLocks/>
          </p:cNvGrpSpPr>
          <p:nvPr/>
        </p:nvGrpSpPr>
        <p:grpSpPr bwMode="auto">
          <a:xfrm>
            <a:off x="1301750" y="1952920"/>
            <a:ext cx="444500" cy="466725"/>
            <a:chOff x="820" y="1108"/>
            <a:chExt cx="280" cy="294"/>
          </a:xfrm>
        </p:grpSpPr>
        <p:sp>
          <p:nvSpPr>
            <p:cNvPr id="44" name="Oval 44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" name="Rectangle 45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</p:grpSp>
      <p:grpSp>
        <p:nvGrpSpPr>
          <p:cNvPr id="46" name="Group 49"/>
          <p:cNvGrpSpPr>
            <a:grpSpLocks/>
          </p:cNvGrpSpPr>
          <p:nvPr/>
        </p:nvGrpSpPr>
        <p:grpSpPr bwMode="auto">
          <a:xfrm>
            <a:off x="920750" y="3470570"/>
            <a:ext cx="444500" cy="450850"/>
            <a:chOff x="580" y="2064"/>
            <a:chExt cx="280" cy="284"/>
          </a:xfrm>
        </p:grpSpPr>
        <p:sp>
          <p:nvSpPr>
            <p:cNvPr id="47" name="Oval 47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8" name="Rectangle 48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4</a:t>
              </a:r>
            </a:p>
          </p:txBody>
        </p:sp>
      </p:grpSp>
      <p:grpSp>
        <p:nvGrpSpPr>
          <p:cNvPr id="49" name="Group 52"/>
          <p:cNvGrpSpPr>
            <a:grpSpLocks/>
          </p:cNvGrpSpPr>
          <p:nvPr/>
        </p:nvGrpSpPr>
        <p:grpSpPr bwMode="auto">
          <a:xfrm>
            <a:off x="2444750" y="3629320"/>
            <a:ext cx="444500" cy="466725"/>
            <a:chOff x="1540" y="2164"/>
            <a:chExt cx="280" cy="294"/>
          </a:xfrm>
        </p:grpSpPr>
        <p:sp>
          <p:nvSpPr>
            <p:cNvPr id="50" name="Oval 50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1" name="Rectangle 51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5</a:t>
              </a:r>
            </a:p>
          </p:txBody>
        </p:sp>
      </p:grpSp>
      <p:grpSp>
        <p:nvGrpSpPr>
          <p:cNvPr id="52" name="Group 55"/>
          <p:cNvGrpSpPr>
            <a:grpSpLocks/>
          </p:cNvGrpSpPr>
          <p:nvPr/>
        </p:nvGrpSpPr>
        <p:grpSpPr bwMode="auto">
          <a:xfrm>
            <a:off x="2901950" y="2251370"/>
            <a:ext cx="444500" cy="450850"/>
            <a:chOff x="1828" y="1296"/>
            <a:chExt cx="280" cy="284"/>
          </a:xfrm>
        </p:grpSpPr>
        <p:sp>
          <p:nvSpPr>
            <p:cNvPr id="53" name="Oval 53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4" name="Rectangle 54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 dirty="0"/>
                <a:t>3</a:t>
              </a:r>
            </a:p>
          </p:txBody>
        </p:sp>
      </p:grpSp>
      <p:sp>
        <p:nvSpPr>
          <p:cNvPr id="55" name="Rectangle 56"/>
          <p:cNvSpPr>
            <a:spLocks noChangeArrowheads="1"/>
          </p:cNvSpPr>
          <p:nvPr/>
        </p:nvSpPr>
        <p:spPr bwMode="auto">
          <a:xfrm>
            <a:off x="6629400" y="247997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3</a:t>
            </a:r>
          </a:p>
        </p:txBody>
      </p:sp>
      <p:grpSp>
        <p:nvGrpSpPr>
          <p:cNvPr id="56" name="Group 59"/>
          <p:cNvGrpSpPr>
            <a:grpSpLocks/>
          </p:cNvGrpSpPr>
          <p:nvPr/>
        </p:nvGrpSpPr>
        <p:grpSpPr bwMode="auto">
          <a:xfrm>
            <a:off x="1682750" y="4924720"/>
            <a:ext cx="444500" cy="466725"/>
            <a:chOff x="1060" y="2980"/>
            <a:chExt cx="280" cy="294"/>
          </a:xfrm>
        </p:grpSpPr>
        <p:sp>
          <p:nvSpPr>
            <p:cNvPr id="57" name="Oval 57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8" name="Rectangle 58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6</a:t>
              </a:r>
            </a:p>
          </p:txBody>
        </p:sp>
      </p:grpSp>
      <p:sp>
        <p:nvSpPr>
          <p:cNvPr id="59" name="Rectangle 60"/>
          <p:cNvSpPr>
            <a:spLocks noChangeArrowheads="1"/>
          </p:cNvSpPr>
          <p:nvPr/>
        </p:nvSpPr>
        <p:spPr bwMode="auto">
          <a:xfrm>
            <a:off x="7010400" y="247997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6</a:t>
            </a:r>
          </a:p>
        </p:txBody>
      </p:sp>
      <p:grpSp>
        <p:nvGrpSpPr>
          <p:cNvPr id="60" name="Group 63"/>
          <p:cNvGrpSpPr>
            <a:grpSpLocks/>
          </p:cNvGrpSpPr>
          <p:nvPr/>
        </p:nvGrpSpPr>
        <p:grpSpPr bwMode="auto">
          <a:xfrm>
            <a:off x="3968750" y="3781720"/>
            <a:ext cx="444500" cy="466725"/>
            <a:chOff x="2500" y="2260"/>
            <a:chExt cx="280" cy="294"/>
          </a:xfrm>
        </p:grpSpPr>
        <p:sp>
          <p:nvSpPr>
            <p:cNvPr id="61" name="Oval 61"/>
            <p:cNvSpPr>
              <a:spLocks noChangeArrowheads="1"/>
            </p:cNvSpPr>
            <p:nvPr/>
          </p:nvSpPr>
          <p:spPr bwMode="auto">
            <a:xfrm>
              <a:off x="2500" y="2260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2" name="Rectangle 62"/>
            <p:cNvSpPr>
              <a:spLocks noChangeArrowheads="1"/>
            </p:cNvSpPr>
            <p:nvPr/>
          </p:nvSpPr>
          <p:spPr bwMode="auto">
            <a:xfrm>
              <a:off x="2544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9</a:t>
              </a:r>
            </a:p>
          </p:txBody>
        </p:sp>
      </p:grpSp>
      <p:sp>
        <p:nvSpPr>
          <p:cNvPr id="63" name="Rectangle 64"/>
          <p:cNvSpPr>
            <a:spLocks noChangeArrowheads="1"/>
          </p:cNvSpPr>
          <p:nvPr/>
        </p:nvSpPr>
        <p:spPr bwMode="auto">
          <a:xfrm>
            <a:off x="7467600" y="247997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9</a:t>
            </a:r>
          </a:p>
        </p:txBody>
      </p:sp>
      <p:grpSp>
        <p:nvGrpSpPr>
          <p:cNvPr id="64" name="Group 67"/>
          <p:cNvGrpSpPr>
            <a:grpSpLocks/>
          </p:cNvGrpSpPr>
          <p:nvPr/>
        </p:nvGrpSpPr>
        <p:grpSpPr bwMode="auto">
          <a:xfrm>
            <a:off x="3663950" y="5153320"/>
            <a:ext cx="444500" cy="466725"/>
            <a:chOff x="2308" y="3124"/>
            <a:chExt cx="280" cy="294"/>
          </a:xfrm>
        </p:grpSpPr>
        <p:sp>
          <p:nvSpPr>
            <p:cNvPr id="65" name="Oval 65"/>
            <p:cNvSpPr>
              <a:spLocks noChangeArrowheads="1"/>
            </p:cNvSpPr>
            <p:nvPr/>
          </p:nvSpPr>
          <p:spPr bwMode="auto">
            <a:xfrm>
              <a:off x="2308" y="3124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6" name="Rectangle 66"/>
            <p:cNvSpPr>
              <a:spLocks noChangeArrowheads="1"/>
            </p:cNvSpPr>
            <p:nvPr/>
          </p:nvSpPr>
          <p:spPr bwMode="auto">
            <a:xfrm>
              <a:off x="2352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7</a:t>
              </a:r>
            </a:p>
          </p:txBody>
        </p:sp>
      </p:grpSp>
      <p:sp>
        <p:nvSpPr>
          <p:cNvPr id="67" name="Rectangle 68"/>
          <p:cNvSpPr>
            <a:spLocks noChangeArrowheads="1"/>
          </p:cNvSpPr>
          <p:nvPr/>
        </p:nvSpPr>
        <p:spPr bwMode="auto">
          <a:xfrm>
            <a:off x="7848600" y="247997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7</a:t>
            </a:r>
          </a:p>
        </p:txBody>
      </p:sp>
      <p:sp>
        <p:nvSpPr>
          <p:cNvPr id="68" name="Rectangle 3"/>
          <p:cNvSpPr txBox="1">
            <a:spLocks noChangeArrowheads="1"/>
          </p:cNvSpPr>
          <p:nvPr/>
        </p:nvSpPr>
        <p:spPr>
          <a:xfrm>
            <a:off x="152400" y="5883570"/>
            <a:ext cx="8990013" cy="711200"/>
          </a:xfrm>
          <a:prstGeom prst="rect">
            <a:avLst/>
          </a:prstGeom>
          <a:noFill/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dirty="0" smtClean="0">
                <a:solidFill>
                  <a:srgbClr val="FF0000"/>
                </a:solidFill>
              </a:rPr>
              <a:t>Remove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 3 from </a:t>
            </a:r>
            <a:r>
              <a:rPr lang="en-US" altLang="ja-JP" dirty="0" smtClean="0">
                <a:solidFill>
                  <a:srgbClr val="FF0000"/>
                </a:solidFill>
              </a:rPr>
              <a:t>Q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; </a:t>
            </a:r>
            <a:r>
              <a:rPr lang="en-US" altLang="ja-JP" dirty="0" smtClean="0">
                <a:solidFill>
                  <a:srgbClr val="FF0000"/>
                </a:solidFill>
              </a:rPr>
              <a:t>visit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 adjacent unvisited vertices; </a:t>
            </a:r>
            <a:r>
              <a:rPr lang="en-US" altLang="ja-JP" dirty="0" smtClean="0">
                <a:solidFill>
                  <a:srgbClr val="FF0000"/>
                </a:solidFill>
              </a:rPr>
              <a:t>put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 in </a:t>
            </a:r>
            <a:r>
              <a:rPr lang="en-US" altLang="ja-JP" dirty="0" smtClean="0">
                <a:solidFill>
                  <a:srgbClr val="FF0000"/>
                </a:solidFill>
              </a:rPr>
              <a:t>Q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US" altLang="ja-JP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06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4"/>
          <p:cNvSpPr>
            <a:spLocks noChangeArrowheads="1"/>
          </p:cNvSpPr>
          <p:nvPr/>
        </p:nvSpPr>
        <p:spPr bwMode="auto">
          <a:xfrm>
            <a:off x="311150" y="292967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" name="Oval 5"/>
          <p:cNvSpPr>
            <a:spLocks noChangeArrowheads="1"/>
          </p:cNvSpPr>
          <p:nvPr/>
        </p:nvSpPr>
        <p:spPr bwMode="auto">
          <a:xfrm>
            <a:off x="1301750" y="209147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2901950" y="239627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" name="Oval 7"/>
          <p:cNvSpPr>
            <a:spLocks noChangeArrowheads="1"/>
          </p:cNvSpPr>
          <p:nvPr/>
        </p:nvSpPr>
        <p:spPr bwMode="auto">
          <a:xfrm>
            <a:off x="4502150" y="270107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920750" y="361547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2444750" y="376787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" name="Oval 11"/>
          <p:cNvSpPr>
            <a:spLocks noChangeArrowheads="1"/>
          </p:cNvSpPr>
          <p:nvPr/>
        </p:nvSpPr>
        <p:spPr bwMode="auto">
          <a:xfrm>
            <a:off x="3968750" y="392027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1682750" y="506327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" name="Oval 14"/>
          <p:cNvSpPr>
            <a:spLocks noChangeArrowheads="1"/>
          </p:cNvSpPr>
          <p:nvPr/>
        </p:nvSpPr>
        <p:spPr bwMode="auto">
          <a:xfrm>
            <a:off x="3663950" y="529187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 flipH="1">
            <a:off x="685800" y="2466120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>
            <a:off x="1600200" y="2542320"/>
            <a:ext cx="990600" cy="1295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" name="Line 17"/>
          <p:cNvSpPr>
            <a:spLocks noChangeShapeType="1"/>
          </p:cNvSpPr>
          <p:nvPr/>
        </p:nvSpPr>
        <p:spPr bwMode="auto">
          <a:xfrm>
            <a:off x="685800" y="3380520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" name="Line 18"/>
          <p:cNvSpPr>
            <a:spLocks noChangeShapeType="1"/>
          </p:cNvSpPr>
          <p:nvPr/>
        </p:nvSpPr>
        <p:spPr bwMode="auto">
          <a:xfrm>
            <a:off x="1295400" y="406632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" name="Line 19"/>
          <p:cNvSpPr>
            <a:spLocks noChangeShapeType="1"/>
          </p:cNvSpPr>
          <p:nvPr/>
        </p:nvSpPr>
        <p:spPr bwMode="auto">
          <a:xfrm>
            <a:off x="2133600" y="536172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" name="Line 20"/>
          <p:cNvSpPr>
            <a:spLocks noChangeShapeType="1"/>
          </p:cNvSpPr>
          <p:nvPr/>
        </p:nvSpPr>
        <p:spPr bwMode="auto">
          <a:xfrm flipH="1">
            <a:off x="2743200" y="277092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" name="Line 21"/>
          <p:cNvSpPr>
            <a:spLocks noChangeShapeType="1"/>
          </p:cNvSpPr>
          <p:nvPr/>
        </p:nvSpPr>
        <p:spPr bwMode="auto">
          <a:xfrm>
            <a:off x="2743200" y="4218720"/>
            <a:ext cx="1066800" cy="11430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H="1">
            <a:off x="4191000" y="315192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2" name="Rectangle 24"/>
          <p:cNvSpPr>
            <a:spLocks noChangeArrowheads="1"/>
          </p:cNvSpPr>
          <p:nvPr/>
        </p:nvSpPr>
        <p:spPr bwMode="auto">
          <a:xfrm>
            <a:off x="1371600" y="216132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23" name="Rectangle 25"/>
          <p:cNvSpPr>
            <a:spLocks noChangeArrowheads="1"/>
          </p:cNvSpPr>
          <p:nvPr/>
        </p:nvSpPr>
        <p:spPr bwMode="auto">
          <a:xfrm>
            <a:off x="2971800" y="238992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24" name="Rectangle 26"/>
          <p:cNvSpPr>
            <a:spLocks noChangeArrowheads="1"/>
          </p:cNvSpPr>
          <p:nvPr/>
        </p:nvSpPr>
        <p:spPr bwMode="auto">
          <a:xfrm>
            <a:off x="4572000" y="277092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26" name="Rectangle 28"/>
          <p:cNvSpPr>
            <a:spLocks noChangeArrowheads="1"/>
          </p:cNvSpPr>
          <p:nvPr/>
        </p:nvSpPr>
        <p:spPr bwMode="auto">
          <a:xfrm>
            <a:off x="381000" y="299952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27" name="Rectangle 29"/>
          <p:cNvSpPr>
            <a:spLocks noChangeArrowheads="1"/>
          </p:cNvSpPr>
          <p:nvPr/>
        </p:nvSpPr>
        <p:spPr bwMode="auto">
          <a:xfrm>
            <a:off x="990600" y="360912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28" name="Rectangle 30"/>
          <p:cNvSpPr>
            <a:spLocks noChangeArrowheads="1"/>
          </p:cNvSpPr>
          <p:nvPr/>
        </p:nvSpPr>
        <p:spPr bwMode="auto">
          <a:xfrm>
            <a:off x="2514600" y="383772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29" name="Rectangle 31"/>
          <p:cNvSpPr>
            <a:spLocks noChangeArrowheads="1"/>
          </p:cNvSpPr>
          <p:nvPr/>
        </p:nvSpPr>
        <p:spPr bwMode="auto">
          <a:xfrm>
            <a:off x="4038600" y="399012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31" name="Rectangle 33"/>
          <p:cNvSpPr>
            <a:spLocks noChangeArrowheads="1"/>
          </p:cNvSpPr>
          <p:nvPr/>
        </p:nvSpPr>
        <p:spPr bwMode="auto">
          <a:xfrm>
            <a:off x="1752600" y="513312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32" name="Rectangle 34"/>
          <p:cNvSpPr>
            <a:spLocks noChangeArrowheads="1"/>
          </p:cNvSpPr>
          <p:nvPr/>
        </p:nvSpPr>
        <p:spPr bwMode="auto">
          <a:xfrm>
            <a:off x="3733800" y="536172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33" name="Line 35"/>
          <p:cNvSpPr>
            <a:spLocks noChangeShapeType="1"/>
          </p:cNvSpPr>
          <p:nvPr/>
        </p:nvSpPr>
        <p:spPr bwMode="auto">
          <a:xfrm>
            <a:off x="2895600" y="3990120"/>
            <a:ext cx="1143000" cy="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4" name="Line 36"/>
          <p:cNvSpPr>
            <a:spLocks noChangeShapeType="1"/>
          </p:cNvSpPr>
          <p:nvPr/>
        </p:nvSpPr>
        <p:spPr bwMode="auto">
          <a:xfrm>
            <a:off x="1752600" y="2313720"/>
            <a:ext cx="11430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5" name="Line 37"/>
          <p:cNvSpPr>
            <a:spLocks noChangeShapeType="1"/>
          </p:cNvSpPr>
          <p:nvPr/>
        </p:nvSpPr>
        <p:spPr bwMode="auto">
          <a:xfrm>
            <a:off x="1447800" y="2542320"/>
            <a:ext cx="533400" cy="25146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6" name="Line 38"/>
          <p:cNvSpPr>
            <a:spLocks noChangeShapeType="1"/>
          </p:cNvSpPr>
          <p:nvPr/>
        </p:nvSpPr>
        <p:spPr bwMode="auto">
          <a:xfrm flipV="1">
            <a:off x="2133600" y="429492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37" name="Group 41"/>
          <p:cNvGrpSpPr>
            <a:grpSpLocks/>
          </p:cNvGrpSpPr>
          <p:nvPr/>
        </p:nvGrpSpPr>
        <p:grpSpPr bwMode="auto">
          <a:xfrm>
            <a:off x="311150" y="2929670"/>
            <a:ext cx="444500" cy="466725"/>
            <a:chOff x="196" y="1636"/>
            <a:chExt cx="280" cy="294"/>
          </a:xfrm>
        </p:grpSpPr>
        <p:sp>
          <p:nvSpPr>
            <p:cNvPr id="38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39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sp>
        <p:nvSpPr>
          <p:cNvPr id="40" name="Rectangle 42"/>
          <p:cNvSpPr>
            <a:spLocks noChangeArrowheads="1"/>
          </p:cNvSpPr>
          <p:nvPr/>
        </p:nvSpPr>
        <p:spPr bwMode="auto">
          <a:xfrm>
            <a:off x="6172200" y="2085120"/>
            <a:ext cx="2819400" cy="785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dirty="0">
                <a:solidFill>
                  <a:srgbClr val="FF0000"/>
                </a:solidFill>
              </a:rPr>
              <a:t>FIFO Queue</a:t>
            </a:r>
          </a:p>
          <a:p>
            <a:pPr>
              <a:spcBef>
                <a:spcPct val="50000"/>
              </a:spcBef>
            </a:pPr>
            <a:endParaRPr lang="ja-JP" altLang="en-US" dirty="0"/>
          </a:p>
        </p:txBody>
      </p:sp>
      <p:sp>
        <p:nvSpPr>
          <p:cNvPr id="41" name="Freeform 43"/>
          <p:cNvSpPr>
            <a:spLocks/>
          </p:cNvSpPr>
          <p:nvPr/>
        </p:nvSpPr>
        <p:spPr bwMode="auto">
          <a:xfrm>
            <a:off x="5478463" y="1475520"/>
            <a:ext cx="3502025" cy="2363788"/>
          </a:xfrm>
          <a:custGeom>
            <a:avLst/>
            <a:gdLst>
              <a:gd name="T0" fmla="*/ 2022 w 2206"/>
              <a:gd name="T1" fmla="*/ 22 h 1489"/>
              <a:gd name="T2" fmla="*/ 1897 w 2206"/>
              <a:gd name="T3" fmla="*/ 29 h 1489"/>
              <a:gd name="T4" fmla="*/ 1714 w 2206"/>
              <a:gd name="T5" fmla="*/ 29 h 1489"/>
              <a:gd name="T6" fmla="*/ 1600 w 2206"/>
              <a:gd name="T7" fmla="*/ 37 h 1489"/>
              <a:gd name="T8" fmla="*/ 1326 w 2206"/>
              <a:gd name="T9" fmla="*/ 37 h 1489"/>
              <a:gd name="T10" fmla="*/ 1166 w 2206"/>
              <a:gd name="T11" fmla="*/ 37 h 1489"/>
              <a:gd name="T12" fmla="*/ 937 w 2206"/>
              <a:gd name="T13" fmla="*/ 45 h 1489"/>
              <a:gd name="T14" fmla="*/ 754 w 2206"/>
              <a:gd name="T15" fmla="*/ 53 h 1489"/>
              <a:gd name="T16" fmla="*/ 571 w 2206"/>
              <a:gd name="T17" fmla="*/ 53 h 1489"/>
              <a:gd name="T18" fmla="*/ 366 w 2206"/>
              <a:gd name="T19" fmla="*/ 53 h 1489"/>
              <a:gd name="T20" fmla="*/ 206 w 2206"/>
              <a:gd name="T21" fmla="*/ 68 h 1489"/>
              <a:gd name="T22" fmla="*/ 126 w 2206"/>
              <a:gd name="T23" fmla="*/ 75 h 1489"/>
              <a:gd name="T24" fmla="*/ 92 w 2206"/>
              <a:gd name="T25" fmla="*/ 121 h 1489"/>
              <a:gd name="T26" fmla="*/ 57 w 2206"/>
              <a:gd name="T27" fmla="*/ 182 h 1489"/>
              <a:gd name="T28" fmla="*/ 23 w 2206"/>
              <a:gd name="T29" fmla="*/ 235 h 1489"/>
              <a:gd name="T30" fmla="*/ 0 w 2206"/>
              <a:gd name="T31" fmla="*/ 334 h 1489"/>
              <a:gd name="T32" fmla="*/ 0 w 2206"/>
              <a:gd name="T33" fmla="*/ 409 h 1489"/>
              <a:gd name="T34" fmla="*/ 0 w 2206"/>
              <a:gd name="T35" fmla="*/ 531 h 1489"/>
              <a:gd name="T36" fmla="*/ 12 w 2206"/>
              <a:gd name="T37" fmla="*/ 607 h 1489"/>
              <a:gd name="T38" fmla="*/ 12 w 2206"/>
              <a:gd name="T39" fmla="*/ 713 h 1489"/>
              <a:gd name="T40" fmla="*/ 23 w 2206"/>
              <a:gd name="T41" fmla="*/ 819 h 1489"/>
              <a:gd name="T42" fmla="*/ 80 w 2206"/>
              <a:gd name="T43" fmla="*/ 926 h 1489"/>
              <a:gd name="T44" fmla="*/ 103 w 2206"/>
              <a:gd name="T45" fmla="*/ 971 h 1489"/>
              <a:gd name="T46" fmla="*/ 160 w 2206"/>
              <a:gd name="T47" fmla="*/ 1024 h 1489"/>
              <a:gd name="T48" fmla="*/ 183 w 2206"/>
              <a:gd name="T49" fmla="*/ 1093 h 1489"/>
              <a:gd name="T50" fmla="*/ 194 w 2206"/>
              <a:gd name="T51" fmla="*/ 1177 h 1489"/>
              <a:gd name="T52" fmla="*/ 263 w 2206"/>
              <a:gd name="T53" fmla="*/ 1313 h 1489"/>
              <a:gd name="T54" fmla="*/ 423 w 2206"/>
              <a:gd name="T55" fmla="*/ 1427 h 1489"/>
              <a:gd name="T56" fmla="*/ 640 w 2206"/>
              <a:gd name="T57" fmla="*/ 1457 h 1489"/>
              <a:gd name="T58" fmla="*/ 800 w 2206"/>
              <a:gd name="T59" fmla="*/ 1465 h 1489"/>
              <a:gd name="T60" fmla="*/ 1120 w 2206"/>
              <a:gd name="T61" fmla="*/ 1488 h 1489"/>
              <a:gd name="T62" fmla="*/ 1303 w 2206"/>
              <a:gd name="T63" fmla="*/ 1488 h 1489"/>
              <a:gd name="T64" fmla="*/ 1531 w 2206"/>
              <a:gd name="T65" fmla="*/ 1465 h 1489"/>
              <a:gd name="T66" fmla="*/ 1737 w 2206"/>
              <a:gd name="T67" fmla="*/ 1404 h 1489"/>
              <a:gd name="T68" fmla="*/ 1920 w 2206"/>
              <a:gd name="T69" fmla="*/ 1366 h 1489"/>
              <a:gd name="T70" fmla="*/ 2080 w 2206"/>
              <a:gd name="T71" fmla="*/ 1290 h 1489"/>
              <a:gd name="T72" fmla="*/ 2114 w 2206"/>
              <a:gd name="T73" fmla="*/ 1199 h 1489"/>
              <a:gd name="T74" fmla="*/ 2171 w 2206"/>
              <a:gd name="T75" fmla="*/ 1093 h 1489"/>
              <a:gd name="T76" fmla="*/ 2205 w 2206"/>
              <a:gd name="T77" fmla="*/ 987 h 1489"/>
              <a:gd name="T78" fmla="*/ 2205 w 2206"/>
              <a:gd name="T79" fmla="*/ 896 h 1489"/>
              <a:gd name="T80" fmla="*/ 2205 w 2206"/>
              <a:gd name="T81" fmla="*/ 804 h 1489"/>
              <a:gd name="T82" fmla="*/ 2205 w 2206"/>
              <a:gd name="T83" fmla="*/ 698 h 1489"/>
              <a:gd name="T84" fmla="*/ 2205 w 2206"/>
              <a:gd name="T85" fmla="*/ 607 h 1489"/>
              <a:gd name="T86" fmla="*/ 2205 w 2206"/>
              <a:gd name="T87" fmla="*/ 485 h 1489"/>
              <a:gd name="T88" fmla="*/ 2205 w 2206"/>
              <a:gd name="T89" fmla="*/ 409 h 1489"/>
              <a:gd name="T90" fmla="*/ 2205 w 2206"/>
              <a:gd name="T91" fmla="*/ 318 h 1489"/>
              <a:gd name="T92" fmla="*/ 2205 w 2206"/>
              <a:gd name="T93" fmla="*/ 212 h 1489"/>
              <a:gd name="T94" fmla="*/ 2205 w 2206"/>
              <a:gd name="T95" fmla="*/ 136 h 1489"/>
              <a:gd name="T96" fmla="*/ 2171 w 2206"/>
              <a:gd name="T97" fmla="*/ 75 h 1489"/>
              <a:gd name="T98" fmla="*/ 2069 w 2206"/>
              <a:gd name="T99" fmla="*/ 0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  <a:lnTo>
                  <a:pt x="2069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42" name="Group 46"/>
          <p:cNvGrpSpPr>
            <a:grpSpLocks/>
          </p:cNvGrpSpPr>
          <p:nvPr/>
        </p:nvGrpSpPr>
        <p:grpSpPr bwMode="auto">
          <a:xfrm>
            <a:off x="1301750" y="2091470"/>
            <a:ext cx="444500" cy="466725"/>
            <a:chOff x="820" y="1108"/>
            <a:chExt cx="280" cy="294"/>
          </a:xfrm>
        </p:grpSpPr>
        <p:sp>
          <p:nvSpPr>
            <p:cNvPr id="43" name="Oval 44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4" name="Rectangle 45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</p:grpSp>
      <p:grpSp>
        <p:nvGrpSpPr>
          <p:cNvPr id="45" name="Group 49"/>
          <p:cNvGrpSpPr>
            <a:grpSpLocks/>
          </p:cNvGrpSpPr>
          <p:nvPr/>
        </p:nvGrpSpPr>
        <p:grpSpPr bwMode="auto">
          <a:xfrm>
            <a:off x="920750" y="3609120"/>
            <a:ext cx="444500" cy="450850"/>
            <a:chOff x="580" y="2064"/>
            <a:chExt cx="280" cy="284"/>
          </a:xfrm>
        </p:grpSpPr>
        <p:sp>
          <p:nvSpPr>
            <p:cNvPr id="46" name="Oval 47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7" name="Rectangle 48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4</a:t>
              </a:r>
            </a:p>
          </p:txBody>
        </p:sp>
      </p:grpSp>
      <p:grpSp>
        <p:nvGrpSpPr>
          <p:cNvPr id="48" name="Group 52"/>
          <p:cNvGrpSpPr>
            <a:grpSpLocks/>
          </p:cNvGrpSpPr>
          <p:nvPr/>
        </p:nvGrpSpPr>
        <p:grpSpPr bwMode="auto">
          <a:xfrm>
            <a:off x="2444750" y="3767870"/>
            <a:ext cx="444500" cy="466725"/>
            <a:chOff x="1540" y="2164"/>
            <a:chExt cx="280" cy="294"/>
          </a:xfrm>
        </p:grpSpPr>
        <p:sp>
          <p:nvSpPr>
            <p:cNvPr id="49" name="Oval 50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0" name="Rectangle 51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5</a:t>
              </a:r>
            </a:p>
          </p:txBody>
        </p:sp>
      </p:grpSp>
      <p:grpSp>
        <p:nvGrpSpPr>
          <p:cNvPr id="51" name="Group 55"/>
          <p:cNvGrpSpPr>
            <a:grpSpLocks/>
          </p:cNvGrpSpPr>
          <p:nvPr/>
        </p:nvGrpSpPr>
        <p:grpSpPr bwMode="auto">
          <a:xfrm>
            <a:off x="2901950" y="2389920"/>
            <a:ext cx="444500" cy="450850"/>
            <a:chOff x="1828" y="1296"/>
            <a:chExt cx="280" cy="284"/>
          </a:xfrm>
        </p:grpSpPr>
        <p:sp>
          <p:nvSpPr>
            <p:cNvPr id="52" name="Oval 53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3" name="Rectangle 54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3</a:t>
              </a:r>
            </a:p>
          </p:txBody>
        </p:sp>
      </p:grpSp>
      <p:grpSp>
        <p:nvGrpSpPr>
          <p:cNvPr id="54" name="Group 58"/>
          <p:cNvGrpSpPr>
            <a:grpSpLocks/>
          </p:cNvGrpSpPr>
          <p:nvPr/>
        </p:nvGrpSpPr>
        <p:grpSpPr bwMode="auto">
          <a:xfrm>
            <a:off x="1682750" y="5063270"/>
            <a:ext cx="444500" cy="466725"/>
            <a:chOff x="1060" y="2980"/>
            <a:chExt cx="280" cy="294"/>
          </a:xfrm>
        </p:grpSpPr>
        <p:sp>
          <p:nvSpPr>
            <p:cNvPr id="55" name="Oval 56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6" name="Rectangle 57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6</a:t>
              </a:r>
            </a:p>
          </p:txBody>
        </p:sp>
      </p:grpSp>
      <p:sp>
        <p:nvSpPr>
          <p:cNvPr id="57" name="Rectangle 59"/>
          <p:cNvSpPr>
            <a:spLocks noChangeArrowheads="1"/>
          </p:cNvSpPr>
          <p:nvPr/>
        </p:nvSpPr>
        <p:spPr bwMode="auto">
          <a:xfrm>
            <a:off x="7010400" y="261852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6</a:t>
            </a:r>
          </a:p>
        </p:txBody>
      </p:sp>
      <p:grpSp>
        <p:nvGrpSpPr>
          <p:cNvPr id="58" name="Group 62"/>
          <p:cNvGrpSpPr>
            <a:grpSpLocks/>
          </p:cNvGrpSpPr>
          <p:nvPr/>
        </p:nvGrpSpPr>
        <p:grpSpPr bwMode="auto">
          <a:xfrm>
            <a:off x="3968750" y="3920270"/>
            <a:ext cx="444500" cy="466725"/>
            <a:chOff x="2500" y="2260"/>
            <a:chExt cx="280" cy="294"/>
          </a:xfrm>
        </p:grpSpPr>
        <p:sp>
          <p:nvSpPr>
            <p:cNvPr id="59" name="Oval 60"/>
            <p:cNvSpPr>
              <a:spLocks noChangeArrowheads="1"/>
            </p:cNvSpPr>
            <p:nvPr/>
          </p:nvSpPr>
          <p:spPr bwMode="auto">
            <a:xfrm>
              <a:off x="2500" y="2260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0" name="Rectangle 61"/>
            <p:cNvSpPr>
              <a:spLocks noChangeArrowheads="1"/>
            </p:cNvSpPr>
            <p:nvPr/>
          </p:nvSpPr>
          <p:spPr bwMode="auto">
            <a:xfrm>
              <a:off x="2544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9</a:t>
              </a:r>
            </a:p>
          </p:txBody>
        </p:sp>
      </p:grpSp>
      <p:sp>
        <p:nvSpPr>
          <p:cNvPr id="61" name="Rectangle 63"/>
          <p:cNvSpPr>
            <a:spLocks noChangeArrowheads="1"/>
          </p:cNvSpPr>
          <p:nvPr/>
        </p:nvSpPr>
        <p:spPr bwMode="auto">
          <a:xfrm>
            <a:off x="7467600" y="261852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9</a:t>
            </a:r>
          </a:p>
        </p:txBody>
      </p:sp>
      <p:grpSp>
        <p:nvGrpSpPr>
          <p:cNvPr id="62" name="Group 66"/>
          <p:cNvGrpSpPr>
            <a:grpSpLocks/>
          </p:cNvGrpSpPr>
          <p:nvPr/>
        </p:nvGrpSpPr>
        <p:grpSpPr bwMode="auto">
          <a:xfrm>
            <a:off x="3663950" y="5291870"/>
            <a:ext cx="444500" cy="466725"/>
            <a:chOff x="2308" y="3124"/>
            <a:chExt cx="280" cy="294"/>
          </a:xfrm>
        </p:grpSpPr>
        <p:sp>
          <p:nvSpPr>
            <p:cNvPr id="63" name="Oval 64"/>
            <p:cNvSpPr>
              <a:spLocks noChangeArrowheads="1"/>
            </p:cNvSpPr>
            <p:nvPr/>
          </p:nvSpPr>
          <p:spPr bwMode="auto">
            <a:xfrm>
              <a:off x="2308" y="3124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4" name="Rectangle 65"/>
            <p:cNvSpPr>
              <a:spLocks noChangeArrowheads="1"/>
            </p:cNvSpPr>
            <p:nvPr/>
          </p:nvSpPr>
          <p:spPr bwMode="auto">
            <a:xfrm>
              <a:off x="2352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7</a:t>
              </a:r>
            </a:p>
          </p:txBody>
        </p:sp>
      </p:grpSp>
      <p:sp>
        <p:nvSpPr>
          <p:cNvPr id="65" name="Rectangle 67"/>
          <p:cNvSpPr>
            <a:spLocks noChangeArrowheads="1"/>
          </p:cNvSpPr>
          <p:nvPr/>
        </p:nvSpPr>
        <p:spPr bwMode="auto">
          <a:xfrm>
            <a:off x="7848600" y="261852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7</a:t>
            </a:r>
          </a:p>
        </p:txBody>
      </p:sp>
      <p:sp>
        <p:nvSpPr>
          <p:cNvPr id="66" name="Rectangle 3"/>
          <p:cNvSpPr txBox="1">
            <a:spLocks noChangeArrowheads="1"/>
          </p:cNvSpPr>
          <p:nvPr/>
        </p:nvSpPr>
        <p:spPr>
          <a:xfrm>
            <a:off x="152400" y="5883570"/>
            <a:ext cx="8990013" cy="711200"/>
          </a:xfrm>
          <a:prstGeom prst="rect">
            <a:avLst/>
          </a:prstGeom>
          <a:noFill/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dirty="0" smtClean="0">
                <a:solidFill>
                  <a:srgbClr val="FF0000"/>
                </a:solidFill>
              </a:rPr>
              <a:t>Remove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 3 from </a:t>
            </a:r>
            <a:r>
              <a:rPr lang="en-US" altLang="ja-JP" dirty="0" smtClean="0">
                <a:solidFill>
                  <a:srgbClr val="FF0000"/>
                </a:solidFill>
              </a:rPr>
              <a:t>Q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; </a:t>
            </a:r>
            <a:r>
              <a:rPr lang="en-US" altLang="ja-JP" dirty="0" smtClean="0">
                <a:solidFill>
                  <a:srgbClr val="FF0000"/>
                </a:solidFill>
              </a:rPr>
              <a:t>visit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 adjacent unvisited vertices; </a:t>
            </a:r>
            <a:r>
              <a:rPr lang="en-US" altLang="ja-JP" dirty="0" smtClean="0">
                <a:solidFill>
                  <a:srgbClr val="FF0000"/>
                </a:solidFill>
              </a:rPr>
              <a:t>put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 in </a:t>
            </a:r>
            <a:r>
              <a:rPr lang="en-US" altLang="ja-JP" dirty="0" smtClean="0">
                <a:solidFill>
                  <a:srgbClr val="FF0000"/>
                </a:solidFill>
              </a:rPr>
              <a:t>Q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US" altLang="ja-JP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33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311150" y="28742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1301750" y="20360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2901950" y="23408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4502150" y="26456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920750" y="35600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2444750" y="37124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3968750" y="38648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1682750" y="50078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" name="Oval 14"/>
          <p:cNvSpPr>
            <a:spLocks noChangeArrowheads="1"/>
          </p:cNvSpPr>
          <p:nvPr/>
        </p:nvSpPr>
        <p:spPr bwMode="auto">
          <a:xfrm>
            <a:off x="3663950" y="52364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 flipH="1">
            <a:off x="685800" y="2410700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1600200" y="2486900"/>
            <a:ext cx="990600" cy="1295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685800" y="3325100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1295400" y="40109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2133600" y="53063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 flipH="1">
            <a:off x="2743200" y="27155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2743200" y="4163300"/>
            <a:ext cx="1066800" cy="11430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4191000" y="30965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1371600" y="21059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2971800" y="23345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25" name="Rectangle 26"/>
          <p:cNvSpPr>
            <a:spLocks noChangeArrowheads="1"/>
          </p:cNvSpPr>
          <p:nvPr/>
        </p:nvSpPr>
        <p:spPr bwMode="auto">
          <a:xfrm>
            <a:off x="4572000" y="27155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381000" y="29441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990600" y="35537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29" name="Rectangle 30"/>
          <p:cNvSpPr>
            <a:spLocks noChangeArrowheads="1"/>
          </p:cNvSpPr>
          <p:nvPr/>
        </p:nvSpPr>
        <p:spPr bwMode="auto">
          <a:xfrm>
            <a:off x="2514600" y="37823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30" name="Rectangle 31"/>
          <p:cNvSpPr>
            <a:spLocks noChangeArrowheads="1"/>
          </p:cNvSpPr>
          <p:nvPr/>
        </p:nvSpPr>
        <p:spPr bwMode="auto">
          <a:xfrm>
            <a:off x="4038600" y="39347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32" name="Rectangle 33"/>
          <p:cNvSpPr>
            <a:spLocks noChangeArrowheads="1"/>
          </p:cNvSpPr>
          <p:nvPr/>
        </p:nvSpPr>
        <p:spPr bwMode="auto">
          <a:xfrm>
            <a:off x="1752600" y="50777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33" name="Rectangle 34"/>
          <p:cNvSpPr>
            <a:spLocks noChangeArrowheads="1"/>
          </p:cNvSpPr>
          <p:nvPr/>
        </p:nvSpPr>
        <p:spPr bwMode="auto">
          <a:xfrm>
            <a:off x="3733800" y="53063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34" name="Line 35"/>
          <p:cNvSpPr>
            <a:spLocks noChangeShapeType="1"/>
          </p:cNvSpPr>
          <p:nvPr/>
        </p:nvSpPr>
        <p:spPr bwMode="auto">
          <a:xfrm>
            <a:off x="2895600" y="3934700"/>
            <a:ext cx="1143000" cy="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5" name="Line 36"/>
          <p:cNvSpPr>
            <a:spLocks noChangeShapeType="1"/>
          </p:cNvSpPr>
          <p:nvPr/>
        </p:nvSpPr>
        <p:spPr bwMode="auto">
          <a:xfrm>
            <a:off x="1752600" y="2258300"/>
            <a:ext cx="11430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6" name="Line 37"/>
          <p:cNvSpPr>
            <a:spLocks noChangeShapeType="1"/>
          </p:cNvSpPr>
          <p:nvPr/>
        </p:nvSpPr>
        <p:spPr bwMode="auto">
          <a:xfrm>
            <a:off x="1447800" y="2486900"/>
            <a:ext cx="533400" cy="25146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 flipV="1">
            <a:off x="2133600" y="42395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38" name="Group 41"/>
          <p:cNvGrpSpPr>
            <a:grpSpLocks/>
          </p:cNvGrpSpPr>
          <p:nvPr/>
        </p:nvGrpSpPr>
        <p:grpSpPr bwMode="auto">
          <a:xfrm>
            <a:off x="311150" y="2874250"/>
            <a:ext cx="444500" cy="466725"/>
            <a:chOff x="196" y="1636"/>
            <a:chExt cx="280" cy="294"/>
          </a:xfrm>
        </p:grpSpPr>
        <p:sp>
          <p:nvSpPr>
            <p:cNvPr id="39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sp>
        <p:nvSpPr>
          <p:cNvPr id="41" name="Rectangle 42"/>
          <p:cNvSpPr>
            <a:spLocks noChangeArrowheads="1"/>
          </p:cNvSpPr>
          <p:nvPr/>
        </p:nvSpPr>
        <p:spPr bwMode="auto">
          <a:xfrm>
            <a:off x="6172200" y="2029700"/>
            <a:ext cx="2819400" cy="785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dirty="0">
                <a:solidFill>
                  <a:srgbClr val="FF0000"/>
                </a:solidFill>
              </a:rPr>
              <a:t>FIFO Queue</a:t>
            </a:r>
          </a:p>
          <a:p>
            <a:pPr>
              <a:spcBef>
                <a:spcPct val="50000"/>
              </a:spcBef>
            </a:pPr>
            <a:endParaRPr lang="ja-JP" altLang="en-US" dirty="0"/>
          </a:p>
        </p:txBody>
      </p:sp>
      <p:sp>
        <p:nvSpPr>
          <p:cNvPr id="42" name="Freeform 43"/>
          <p:cNvSpPr>
            <a:spLocks/>
          </p:cNvSpPr>
          <p:nvPr/>
        </p:nvSpPr>
        <p:spPr bwMode="auto">
          <a:xfrm>
            <a:off x="5478463" y="1420100"/>
            <a:ext cx="3502025" cy="2363788"/>
          </a:xfrm>
          <a:custGeom>
            <a:avLst/>
            <a:gdLst>
              <a:gd name="T0" fmla="*/ 2022 w 2206"/>
              <a:gd name="T1" fmla="*/ 22 h 1489"/>
              <a:gd name="T2" fmla="*/ 1897 w 2206"/>
              <a:gd name="T3" fmla="*/ 29 h 1489"/>
              <a:gd name="T4" fmla="*/ 1714 w 2206"/>
              <a:gd name="T5" fmla="*/ 29 h 1489"/>
              <a:gd name="T6" fmla="*/ 1600 w 2206"/>
              <a:gd name="T7" fmla="*/ 37 h 1489"/>
              <a:gd name="T8" fmla="*/ 1326 w 2206"/>
              <a:gd name="T9" fmla="*/ 37 h 1489"/>
              <a:gd name="T10" fmla="*/ 1166 w 2206"/>
              <a:gd name="T11" fmla="*/ 37 h 1489"/>
              <a:gd name="T12" fmla="*/ 937 w 2206"/>
              <a:gd name="T13" fmla="*/ 45 h 1489"/>
              <a:gd name="T14" fmla="*/ 754 w 2206"/>
              <a:gd name="T15" fmla="*/ 53 h 1489"/>
              <a:gd name="T16" fmla="*/ 571 w 2206"/>
              <a:gd name="T17" fmla="*/ 53 h 1489"/>
              <a:gd name="T18" fmla="*/ 366 w 2206"/>
              <a:gd name="T19" fmla="*/ 53 h 1489"/>
              <a:gd name="T20" fmla="*/ 206 w 2206"/>
              <a:gd name="T21" fmla="*/ 68 h 1489"/>
              <a:gd name="T22" fmla="*/ 126 w 2206"/>
              <a:gd name="T23" fmla="*/ 75 h 1489"/>
              <a:gd name="T24" fmla="*/ 92 w 2206"/>
              <a:gd name="T25" fmla="*/ 121 h 1489"/>
              <a:gd name="T26" fmla="*/ 57 w 2206"/>
              <a:gd name="T27" fmla="*/ 182 h 1489"/>
              <a:gd name="T28" fmla="*/ 23 w 2206"/>
              <a:gd name="T29" fmla="*/ 235 h 1489"/>
              <a:gd name="T30" fmla="*/ 0 w 2206"/>
              <a:gd name="T31" fmla="*/ 334 h 1489"/>
              <a:gd name="T32" fmla="*/ 0 w 2206"/>
              <a:gd name="T33" fmla="*/ 409 h 1489"/>
              <a:gd name="T34" fmla="*/ 0 w 2206"/>
              <a:gd name="T35" fmla="*/ 531 h 1489"/>
              <a:gd name="T36" fmla="*/ 12 w 2206"/>
              <a:gd name="T37" fmla="*/ 607 h 1489"/>
              <a:gd name="T38" fmla="*/ 12 w 2206"/>
              <a:gd name="T39" fmla="*/ 713 h 1489"/>
              <a:gd name="T40" fmla="*/ 23 w 2206"/>
              <a:gd name="T41" fmla="*/ 819 h 1489"/>
              <a:gd name="T42" fmla="*/ 80 w 2206"/>
              <a:gd name="T43" fmla="*/ 926 h 1489"/>
              <a:gd name="T44" fmla="*/ 103 w 2206"/>
              <a:gd name="T45" fmla="*/ 971 h 1489"/>
              <a:gd name="T46" fmla="*/ 160 w 2206"/>
              <a:gd name="T47" fmla="*/ 1024 h 1489"/>
              <a:gd name="T48" fmla="*/ 183 w 2206"/>
              <a:gd name="T49" fmla="*/ 1093 h 1489"/>
              <a:gd name="T50" fmla="*/ 194 w 2206"/>
              <a:gd name="T51" fmla="*/ 1177 h 1489"/>
              <a:gd name="T52" fmla="*/ 263 w 2206"/>
              <a:gd name="T53" fmla="*/ 1313 h 1489"/>
              <a:gd name="T54" fmla="*/ 423 w 2206"/>
              <a:gd name="T55" fmla="*/ 1427 h 1489"/>
              <a:gd name="T56" fmla="*/ 640 w 2206"/>
              <a:gd name="T57" fmla="*/ 1457 h 1489"/>
              <a:gd name="T58" fmla="*/ 800 w 2206"/>
              <a:gd name="T59" fmla="*/ 1465 h 1489"/>
              <a:gd name="T60" fmla="*/ 1120 w 2206"/>
              <a:gd name="T61" fmla="*/ 1488 h 1489"/>
              <a:gd name="T62" fmla="*/ 1303 w 2206"/>
              <a:gd name="T63" fmla="*/ 1488 h 1489"/>
              <a:gd name="T64" fmla="*/ 1531 w 2206"/>
              <a:gd name="T65" fmla="*/ 1465 h 1489"/>
              <a:gd name="T66" fmla="*/ 1737 w 2206"/>
              <a:gd name="T67" fmla="*/ 1404 h 1489"/>
              <a:gd name="T68" fmla="*/ 1920 w 2206"/>
              <a:gd name="T69" fmla="*/ 1366 h 1489"/>
              <a:gd name="T70" fmla="*/ 2080 w 2206"/>
              <a:gd name="T71" fmla="*/ 1290 h 1489"/>
              <a:gd name="T72" fmla="*/ 2114 w 2206"/>
              <a:gd name="T73" fmla="*/ 1199 h 1489"/>
              <a:gd name="T74" fmla="*/ 2171 w 2206"/>
              <a:gd name="T75" fmla="*/ 1093 h 1489"/>
              <a:gd name="T76" fmla="*/ 2205 w 2206"/>
              <a:gd name="T77" fmla="*/ 987 h 1489"/>
              <a:gd name="T78" fmla="*/ 2205 w 2206"/>
              <a:gd name="T79" fmla="*/ 896 h 1489"/>
              <a:gd name="T80" fmla="*/ 2205 w 2206"/>
              <a:gd name="T81" fmla="*/ 804 h 1489"/>
              <a:gd name="T82" fmla="*/ 2205 w 2206"/>
              <a:gd name="T83" fmla="*/ 698 h 1489"/>
              <a:gd name="T84" fmla="*/ 2205 w 2206"/>
              <a:gd name="T85" fmla="*/ 607 h 1489"/>
              <a:gd name="T86" fmla="*/ 2205 w 2206"/>
              <a:gd name="T87" fmla="*/ 485 h 1489"/>
              <a:gd name="T88" fmla="*/ 2205 w 2206"/>
              <a:gd name="T89" fmla="*/ 409 h 1489"/>
              <a:gd name="T90" fmla="*/ 2205 w 2206"/>
              <a:gd name="T91" fmla="*/ 318 h 1489"/>
              <a:gd name="T92" fmla="*/ 2205 w 2206"/>
              <a:gd name="T93" fmla="*/ 212 h 1489"/>
              <a:gd name="T94" fmla="*/ 2205 w 2206"/>
              <a:gd name="T95" fmla="*/ 136 h 1489"/>
              <a:gd name="T96" fmla="*/ 2171 w 2206"/>
              <a:gd name="T97" fmla="*/ 75 h 1489"/>
              <a:gd name="T98" fmla="*/ 2069 w 2206"/>
              <a:gd name="T99" fmla="*/ 0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  <a:lnTo>
                  <a:pt x="2069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43" name="Group 46"/>
          <p:cNvGrpSpPr>
            <a:grpSpLocks/>
          </p:cNvGrpSpPr>
          <p:nvPr/>
        </p:nvGrpSpPr>
        <p:grpSpPr bwMode="auto">
          <a:xfrm>
            <a:off x="1301750" y="2036050"/>
            <a:ext cx="444500" cy="466725"/>
            <a:chOff x="820" y="1108"/>
            <a:chExt cx="280" cy="294"/>
          </a:xfrm>
        </p:grpSpPr>
        <p:sp>
          <p:nvSpPr>
            <p:cNvPr id="44" name="Oval 44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" name="Rectangle 45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</p:grpSp>
      <p:grpSp>
        <p:nvGrpSpPr>
          <p:cNvPr id="46" name="Group 49"/>
          <p:cNvGrpSpPr>
            <a:grpSpLocks/>
          </p:cNvGrpSpPr>
          <p:nvPr/>
        </p:nvGrpSpPr>
        <p:grpSpPr bwMode="auto">
          <a:xfrm>
            <a:off x="920750" y="3553700"/>
            <a:ext cx="444500" cy="450850"/>
            <a:chOff x="580" y="2064"/>
            <a:chExt cx="280" cy="284"/>
          </a:xfrm>
        </p:grpSpPr>
        <p:sp>
          <p:nvSpPr>
            <p:cNvPr id="47" name="Oval 47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8" name="Rectangle 48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4</a:t>
              </a:r>
            </a:p>
          </p:txBody>
        </p:sp>
      </p:grpSp>
      <p:grpSp>
        <p:nvGrpSpPr>
          <p:cNvPr id="49" name="Group 52"/>
          <p:cNvGrpSpPr>
            <a:grpSpLocks/>
          </p:cNvGrpSpPr>
          <p:nvPr/>
        </p:nvGrpSpPr>
        <p:grpSpPr bwMode="auto">
          <a:xfrm>
            <a:off x="2444750" y="3712450"/>
            <a:ext cx="444500" cy="466725"/>
            <a:chOff x="1540" y="2164"/>
            <a:chExt cx="280" cy="294"/>
          </a:xfrm>
        </p:grpSpPr>
        <p:sp>
          <p:nvSpPr>
            <p:cNvPr id="50" name="Oval 50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1" name="Rectangle 51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5</a:t>
              </a:r>
            </a:p>
          </p:txBody>
        </p:sp>
      </p:grpSp>
      <p:grpSp>
        <p:nvGrpSpPr>
          <p:cNvPr id="52" name="Group 55"/>
          <p:cNvGrpSpPr>
            <a:grpSpLocks/>
          </p:cNvGrpSpPr>
          <p:nvPr/>
        </p:nvGrpSpPr>
        <p:grpSpPr bwMode="auto">
          <a:xfrm>
            <a:off x="2901950" y="2334500"/>
            <a:ext cx="444500" cy="450850"/>
            <a:chOff x="1828" y="1296"/>
            <a:chExt cx="280" cy="284"/>
          </a:xfrm>
        </p:grpSpPr>
        <p:sp>
          <p:nvSpPr>
            <p:cNvPr id="53" name="Oval 53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4" name="Rectangle 54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3</a:t>
              </a:r>
            </a:p>
          </p:txBody>
        </p:sp>
      </p:grpSp>
      <p:grpSp>
        <p:nvGrpSpPr>
          <p:cNvPr id="55" name="Group 58"/>
          <p:cNvGrpSpPr>
            <a:grpSpLocks/>
          </p:cNvGrpSpPr>
          <p:nvPr/>
        </p:nvGrpSpPr>
        <p:grpSpPr bwMode="auto">
          <a:xfrm>
            <a:off x="1682750" y="5007850"/>
            <a:ext cx="444500" cy="466725"/>
            <a:chOff x="1060" y="2980"/>
            <a:chExt cx="280" cy="294"/>
          </a:xfrm>
        </p:grpSpPr>
        <p:sp>
          <p:nvSpPr>
            <p:cNvPr id="56" name="Oval 56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6</a:t>
              </a:r>
            </a:p>
          </p:txBody>
        </p:sp>
      </p:grpSp>
      <p:sp>
        <p:nvSpPr>
          <p:cNvPr id="58" name="Rectangle 59"/>
          <p:cNvSpPr>
            <a:spLocks noChangeArrowheads="1"/>
          </p:cNvSpPr>
          <p:nvPr/>
        </p:nvSpPr>
        <p:spPr bwMode="auto">
          <a:xfrm>
            <a:off x="7010400" y="25631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6</a:t>
            </a:r>
          </a:p>
        </p:txBody>
      </p:sp>
      <p:grpSp>
        <p:nvGrpSpPr>
          <p:cNvPr id="59" name="Group 62"/>
          <p:cNvGrpSpPr>
            <a:grpSpLocks/>
          </p:cNvGrpSpPr>
          <p:nvPr/>
        </p:nvGrpSpPr>
        <p:grpSpPr bwMode="auto">
          <a:xfrm>
            <a:off x="3968750" y="3864850"/>
            <a:ext cx="444500" cy="466725"/>
            <a:chOff x="2500" y="2260"/>
            <a:chExt cx="280" cy="294"/>
          </a:xfrm>
        </p:grpSpPr>
        <p:sp>
          <p:nvSpPr>
            <p:cNvPr id="60" name="Oval 60"/>
            <p:cNvSpPr>
              <a:spLocks noChangeArrowheads="1"/>
            </p:cNvSpPr>
            <p:nvPr/>
          </p:nvSpPr>
          <p:spPr bwMode="auto">
            <a:xfrm>
              <a:off x="2500" y="2260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1" name="Rectangle 61"/>
            <p:cNvSpPr>
              <a:spLocks noChangeArrowheads="1"/>
            </p:cNvSpPr>
            <p:nvPr/>
          </p:nvSpPr>
          <p:spPr bwMode="auto">
            <a:xfrm>
              <a:off x="2544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9</a:t>
              </a:r>
            </a:p>
          </p:txBody>
        </p:sp>
      </p:grpSp>
      <p:sp>
        <p:nvSpPr>
          <p:cNvPr id="62" name="Rectangle 63"/>
          <p:cNvSpPr>
            <a:spLocks noChangeArrowheads="1"/>
          </p:cNvSpPr>
          <p:nvPr/>
        </p:nvSpPr>
        <p:spPr bwMode="auto">
          <a:xfrm>
            <a:off x="7467600" y="25631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9</a:t>
            </a:r>
          </a:p>
        </p:txBody>
      </p:sp>
      <p:grpSp>
        <p:nvGrpSpPr>
          <p:cNvPr id="63" name="Group 66"/>
          <p:cNvGrpSpPr>
            <a:grpSpLocks/>
          </p:cNvGrpSpPr>
          <p:nvPr/>
        </p:nvGrpSpPr>
        <p:grpSpPr bwMode="auto">
          <a:xfrm>
            <a:off x="3663950" y="5236450"/>
            <a:ext cx="444500" cy="466725"/>
            <a:chOff x="2308" y="3124"/>
            <a:chExt cx="280" cy="294"/>
          </a:xfrm>
        </p:grpSpPr>
        <p:sp>
          <p:nvSpPr>
            <p:cNvPr id="64" name="Oval 64"/>
            <p:cNvSpPr>
              <a:spLocks noChangeArrowheads="1"/>
            </p:cNvSpPr>
            <p:nvPr/>
          </p:nvSpPr>
          <p:spPr bwMode="auto">
            <a:xfrm>
              <a:off x="2308" y="3124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5" name="Rectangle 65"/>
            <p:cNvSpPr>
              <a:spLocks noChangeArrowheads="1"/>
            </p:cNvSpPr>
            <p:nvPr/>
          </p:nvSpPr>
          <p:spPr bwMode="auto">
            <a:xfrm>
              <a:off x="2352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7</a:t>
              </a:r>
            </a:p>
          </p:txBody>
        </p:sp>
      </p:grpSp>
      <p:sp>
        <p:nvSpPr>
          <p:cNvPr id="66" name="Rectangle 67"/>
          <p:cNvSpPr>
            <a:spLocks noChangeArrowheads="1"/>
          </p:cNvSpPr>
          <p:nvPr/>
        </p:nvSpPr>
        <p:spPr bwMode="auto">
          <a:xfrm>
            <a:off x="7848600" y="25631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7</a:t>
            </a:r>
          </a:p>
        </p:txBody>
      </p:sp>
      <p:sp>
        <p:nvSpPr>
          <p:cNvPr id="67" name="Rectangle 3"/>
          <p:cNvSpPr txBox="1">
            <a:spLocks noChangeArrowheads="1"/>
          </p:cNvSpPr>
          <p:nvPr/>
        </p:nvSpPr>
        <p:spPr>
          <a:xfrm>
            <a:off x="152400" y="5883570"/>
            <a:ext cx="8990013" cy="711200"/>
          </a:xfrm>
          <a:prstGeom prst="rect">
            <a:avLst/>
          </a:prstGeom>
          <a:noFill/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dirty="0" smtClean="0">
                <a:solidFill>
                  <a:srgbClr val="FF0000"/>
                </a:solidFill>
              </a:rPr>
              <a:t>Remove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 6 from </a:t>
            </a:r>
            <a:r>
              <a:rPr lang="en-US" altLang="ja-JP" dirty="0" smtClean="0">
                <a:solidFill>
                  <a:srgbClr val="FF0000"/>
                </a:solidFill>
              </a:rPr>
              <a:t>Q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; </a:t>
            </a:r>
            <a:r>
              <a:rPr lang="en-US" altLang="ja-JP" dirty="0" smtClean="0">
                <a:solidFill>
                  <a:srgbClr val="FF0000"/>
                </a:solidFill>
              </a:rPr>
              <a:t>visit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 adjacent unvisited vertices; </a:t>
            </a:r>
            <a:r>
              <a:rPr lang="en-US" altLang="ja-JP" dirty="0" smtClean="0">
                <a:solidFill>
                  <a:srgbClr val="FF0000"/>
                </a:solidFill>
              </a:rPr>
              <a:t>put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 in </a:t>
            </a:r>
            <a:r>
              <a:rPr lang="en-US" altLang="ja-JP" dirty="0" smtClean="0">
                <a:solidFill>
                  <a:srgbClr val="FF0000"/>
                </a:solidFill>
              </a:rPr>
              <a:t>Q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US" altLang="ja-JP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3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311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1301750" y="1758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2901950" y="2063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4502150" y="2368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920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2444750" y="3435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3968750" y="3587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1682750" y="4730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" name="Oval 14"/>
          <p:cNvSpPr>
            <a:spLocks noChangeArrowheads="1"/>
          </p:cNvSpPr>
          <p:nvPr/>
        </p:nvSpPr>
        <p:spPr bwMode="auto">
          <a:xfrm>
            <a:off x="36639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 flipH="1">
            <a:off x="685800" y="2133600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1600200" y="2209800"/>
            <a:ext cx="990600" cy="1295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685800" y="3048000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1295400" y="37338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2133600" y="50292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 flipH="1">
            <a:off x="2743200" y="24384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2743200" y="3886200"/>
            <a:ext cx="1066800" cy="11430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4191000" y="28194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1371600" y="1828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2971800" y="2057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25" name="Rectangle 26"/>
          <p:cNvSpPr>
            <a:spLocks noChangeArrowheads="1"/>
          </p:cNvSpPr>
          <p:nvPr/>
        </p:nvSpPr>
        <p:spPr bwMode="auto">
          <a:xfrm>
            <a:off x="4572000" y="2438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381000" y="2667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990600" y="3276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29" name="Rectangle 30"/>
          <p:cNvSpPr>
            <a:spLocks noChangeArrowheads="1"/>
          </p:cNvSpPr>
          <p:nvPr/>
        </p:nvSpPr>
        <p:spPr bwMode="auto">
          <a:xfrm>
            <a:off x="2514600" y="3505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30" name="Rectangle 31"/>
          <p:cNvSpPr>
            <a:spLocks noChangeArrowheads="1"/>
          </p:cNvSpPr>
          <p:nvPr/>
        </p:nvSpPr>
        <p:spPr bwMode="auto">
          <a:xfrm>
            <a:off x="4038600" y="3657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32" name="Rectangle 33"/>
          <p:cNvSpPr>
            <a:spLocks noChangeArrowheads="1"/>
          </p:cNvSpPr>
          <p:nvPr/>
        </p:nvSpPr>
        <p:spPr bwMode="auto">
          <a:xfrm>
            <a:off x="1752600" y="4800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33" name="Rectangle 34"/>
          <p:cNvSpPr>
            <a:spLocks noChangeArrowheads="1"/>
          </p:cNvSpPr>
          <p:nvPr/>
        </p:nvSpPr>
        <p:spPr bwMode="auto">
          <a:xfrm>
            <a:off x="3733800" y="5029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34" name="Line 35"/>
          <p:cNvSpPr>
            <a:spLocks noChangeShapeType="1"/>
          </p:cNvSpPr>
          <p:nvPr/>
        </p:nvSpPr>
        <p:spPr bwMode="auto">
          <a:xfrm>
            <a:off x="2895600" y="3657600"/>
            <a:ext cx="1143000" cy="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5" name="Line 36"/>
          <p:cNvSpPr>
            <a:spLocks noChangeShapeType="1"/>
          </p:cNvSpPr>
          <p:nvPr/>
        </p:nvSpPr>
        <p:spPr bwMode="auto">
          <a:xfrm>
            <a:off x="1752600" y="1981200"/>
            <a:ext cx="11430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6" name="Line 37"/>
          <p:cNvSpPr>
            <a:spLocks noChangeShapeType="1"/>
          </p:cNvSpPr>
          <p:nvPr/>
        </p:nvSpPr>
        <p:spPr bwMode="auto">
          <a:xfrm>
            <a:off x="1447800" y="2209800"/>
            <a:ext cx="533400" cy="25146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 flipV="1">
            <a:off x="2133600" y="39624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38" name="Group 41"/>
          <p:cNvGrpSpPr>
            <a:grpSpLocks/>
          </p:cNvGrpSpPr>
          <p:nvPr/>
        </p:nvGrpSpPr>
        <p:grpSpPr bwMode="auto">
          <a:xfrm>
            <a:off x="311150" y="2597150"/>
            <a:ext cx="444500" cy="466725"/>
            <a:chOff x="196" y="1636"/>
            <a:chExt cx="280" cy="294"/>
          </a:xfrm>
        </p:grpSpPr>
        <p:sp>
          <p:nvSpPr>
            <p:cNvPr id="39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sp>
        <p:nvSpPr>
          <p:cNvPr id="41" name="Rectangle 42"/>
          <p:cNvSpPr>
            <a:spLocks noChangeArrowheads="1"/>
          </p:cNvSpPr>
          <p:nvPr/>
        </p:nvSpPr>
        <p:spPr bwMode="auto">
          <a:xfrm>
            <a:off x="6172200" y="1752600"/>
            <a:ext cx="2819400" cy="785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dirty="0">
                <a:solidFill>
                  <a:srgbClr val="FF0000"/>
                </a:solidFill>
              </a:rPr>
              <a:t>FIFO Queue</a:t>
            </a:r>
          </a:p>
          <a:p>
            <a:pPr>
              <a:spcBef>
                <a:spcPct val="50000"/>
              </a:spcBef>
            </a:pPr>
            <a:endParaRPr lang="ja-JP" altLang="en-US" dirty="0"/>
          </a:p>
        </p:txBody>
      </p:sp>
      <p:sp>
        <p:nvSpPr>
          <p:cNvPr id="42" name="Freeform 43"/>
          <p:cNvSpPr>
            <a:spLocks/>
          </p:cNvSpPr>
          <p:nvPr/>
        </p:nvSpPr>
        <p:spPr bwMode="auto">
          <a:xfrm>
            <a:off x="5478463" y="1143000"/>
            <a:ext cx="3502025" cy="2363788"/>
          </a:xfrm>
          <a:custGeom>
            <a:avLst/>
            <a:gdLst>
              <a:gd name="T0" fmla="*/ 2022 w 2206"/>
              <a:gd name="T1" fmla="*/ 22 h 1489"/>
              <a:gd name="T2" fmla="*/ 1897 w 2206"/>
              <a:gd name="T3" fmla="*/ 29 h 1489"/>
              <a:gd name="T4" fmla="*/ 1714 w 2206"/>
              <a:gd name="T5" fmla="*/ 29 h 1489"/>
              <a:gd name="T6" fmla="*/ 1600 w 2206"/>
              <a:gd name="T7" fmla="*/ 37 h 1489"/>
              <a:gd name="T8" fmla="*/ 1326 w 2206"/>
              <a:gd name="T9" fmla="*/ 37 h 1489"/>
              <a:gd name="T10" fmla="*/ 1166 w 2206"/>
              <a:gd name="T11" fmla="*/ 37 h 1489"/>
              <a:gd name="T12" fmla="*/ 937 w 2206"/>
              <a:gd name="T13" fmla="*/ 45 h 1489"/>
              <a:gd name="T14" fmla="*/ 754 w 2206"/>
              <a:gd name="T15" fmla="*/ 53 h 1489"/>
              <a:gd name="T16" fmla="*/ 571 w 2206"/>
              <a:gd name="T17" fmla="*/ 53 h 1489"/>
              <a:gd name="T18" fmla="*/ 366 w 2206"/>
              <a:gd name="T19" fmla="*/ 53 h 1489"/>
              <a:gd name="T20" fmla="*/ 206 w 2206"/>
              <a:gd name="T21" fmla="*/ 68 h 1489"/>
              <a:gd name="T22" fmla="*/ 126 w 2206"/>
              <a:gd name="T23" fmla="*/ 75 h 1489"/>
              <a:gd name="T24" fmla="*/ 92 w 2206"/>
              <a:gd name="T25" fmla="*/ 121 h 1489"/>
              <a:gd name="T26" fmla="*/ 57 w 2206"/>
              <a:gd name="T27" fmla="*/ 182 h 1489"/>
              <a:gd name="T28" fmla="*/ 23 w 2206"/>
              <a:gd name="T29" fmla="*/ 235 h 1489"/>
              <a:gd name="T30" fmla="*/ 0 w 2206"/>
              <a:gd name="T31" fmla="*/ 334 h 1489"/>
              <a:gd name="T32" fmla="*/ 0 w 2206"/>
              <a:gd name="T33" fmla="*/ 409 h 1489"/>
              <a:gd name="T34" fmla="*/ 0 w 2206"/>
              <a:gd name="T35" fmla="*/ 531 h 1489"/>
              <a:gd name="T36" fmla="*/ 12 w 2206"/>
              <a:gd name="T37" fmla="*/ 607 h 1489"/>
              <a:gd name="T38" fmla="*/ 12 w 2206"/>
              <a:gd name="T39" fmla="*/ 713 h 1489"/>
              <a:gd name="T40" fmla="*/ 23 w 2206"/>
              <a:gd name="T41" fmla="*/ 819 h 1489"/>
              <a:gd name="T42" fmla="*/ 80 w 2206"/>
              <a:gd name="T43" fmla="*/ 926 h 1489"/>
              <a:gd name="T44" fmla="*/ 103 w 2206"/>
              <a:gd name="T45" fmla="*/ 971 h 1489"/>
              <a:gd name="T46" fmla="*/ 160 w 2206"/>
              <a:gd name="T47" fmla="*/ 1024 h 1489"/>
              <a:gd name="T48" fmla="*/ 183 w 2206"/>
              <a:gd name="T49" fmla="*/ 1093 h 1489"/>
              <a:gd name="T50" fmla="*/ 194 w 2206"/>
              <a:gd name="T51" fmla="*/ 1177 h 1489"/>
              <a:gd name="T52" fmla="*/ 263 w 2206"/>
              <a:gd name="T53" fmla="*/ 1313 h 1489"/>
              <a:gd name="T54" fmla="*/ 423 w 2206"/>
              <a:gd name="T55" fmla="*/ 1427 h 1489"/>
              <a:gd name="T56" fmla="*/ 640 w 2206"/>
              <a:gd name="T57" fmla="*/ 1457 h 1489"/>
              <a:gd name="T58" fmla="*/ 800 w 2206"/>
              <a:gd name="T59" fmla="*/ 1465 h 1489"/>
              <a:gd name="T60" fmla="*/ 1120 w 2206"/>
              <a:gd name="T61" fmla="*/ 1488 h 1489"/>
              <a:gd name="T62" fmla="*/ 1303 w 2206"/>
              <a:gd name="T63" fmla="*/ 1488 h 1489"/>
              <a:gd name="T64" fmla="*/ 1531 w 2206"/>
              <a:gd name="T65" fmla="*/ 1465 h 1489"/>
              <a:gd name="T66" fmla="*/ 1737 w 2206"/>
              <a:gd name="T67" fmla="*/ 1404 h 1489"/>
              <a:gd name="T68" fmla="*/ 1920 w 2206"/>
              <a:gd name="T69" fmla="*/ 1366 h 1489"/>
              <a:gd name="T70" fmla="*/ 2080 w 2206"/>
              <a:gd name="T71" fmla="*/ 1290 h 1489"/>
              <a:gd name="T72" fmla="*/ 2114 w 2206"/>
              <a:gd name="T73" fmla="*/ 1199 h 1489"/>
              <a:gd name="T74" fmla="*/ 2171 w 2206"/>
              <a:gd name="T75" fmla="*/ 1093 h 1489"/>
              <a:gd name="T76" fmla="*/ 2205 w 2206"/>
              <a:gd name="T77" fmla="*/ 987 h 1489"/>
              <a:gd name="T78" fmla="*/ 2205 w 2206"/>
              <a:gd name="T79" fmla="*/ 896 h 1489"/>
              <a:gd name="T80" fmla="*/ 2205 w 2206"/>
              <a:gd name="T81" fmla="*/ 804 h 1489"/>
              <a:gd name="T82" fmla="*/ 2205 w 2206"/>
              <a:gd name="T83" fmla="*/ 698 h 1489"/>
              <a:gd name="T84" fmla="*/ 2205 w 2206"/>
              <a:gd name="T85" fmla="*/ 607 h 1489"/>
              <a:gd name="T86" fmla="*/ 2205 w 2206"/>
              <a:gd name="T87" fmla="*/ 485 h 1489"/>
              <a:gd name="T88" fmla="*/ 2205 w 2206"/>
              <a:gd name="T89" fmla="*/ 409 h 1489"/>
              <a:gd name="T90" fmla="*/ 2205 w 2206"/>
              <a:gd name="T91" fmla="*/ 318 h 1489"/>
              <a:gd name="T92" fmla="*/ 2205 w 2206"/>
              <a:gd name="T93" fmla="*/ 212 h 1489"/>
              <a:gd name="T94" fmla="*/ 2205 w 2206"/>
              <a:gd name="T95" fmla="*/ 136 h 1489"/>
              <a:gd name="T96" fmla="*/ 2171 w 2206"/>
              <a:gd name="T97" fmla="*/ 75 h 1489"/>
              <a:gd name="T98" fmla="*/ 2069 w 2206"/>
              <a:gd name="T99" fmla="*/ 0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  <a:lnTo>
                  <a:pt x="2069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43" name="Group 46"/>
          <p:cNvGrpSpPr>
            <a:grpSpLocks/>
          </p:cNvGrpSpPr>
          <p:nvPr/>
        </p:nvGrpSpPr>
        <p:grpSpPr bwMode="auto">
          <a:xfrm>
            <a:off x="1301750" y="1758950"/>
            <a:ext cx="444500" cy="466725"/>
            <a:chOff x="820" y="1108"/>
            <a:chExt cx="280" cy="294"/>
          </a:xfrm>
        </p:grpSpPr>
        <p:sp>
          <p:nvSpPr>
            <p:cNvPr id="44" name="Oval 44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" name="Rectangle 45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</p:grpSp>
      <p:grpSp>
        <p:nvGrpSpPr>
          <p:cNvPr id="46" name="Group 49"/>
          <p:cNvGrpSpPr>
            <a:grpSpLocks/>
          </p:cNvGrpSpPr>
          <p:nvPr/>
        </p:nvGrpSpPr>
        <p:grpSpPr bwMode="auto">
          <a:xfrm>
            <a:off x="920750" y="3276600"/>
            <a:ext cx="444500" cy="450850"/>
            <a:chOff x="580" y="2064"/>
            <a:chExt cx="280" cy="284"/>
          </a:xfrm>
        </p:grpSpPr>
        <p:sp>
          <p:nvSpPr>
            <p:cNvPr id="47" name="Oval 47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8" name="Rectangle 48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4</a:t>
              </a:r>
            </a:p>
          </p:txBody>
        </p:sp>
      </p:grpSp>
      <p:grpSp>
        <p:nvGrpSpPr>
          <p:cNvPr id="49" name="Group 52"/>
          <p:cNvGrpSpPr>
            <a:grpSpLocks/>
          </p:cNvGrpSpPr>
          <p:nvPr/>
        </p:nvGrpSpPr>
        <p:grpSpPr bwMode="auto">
          <a:xfrm>
            <a:off x="2444750" y="3435350"/>
            <a:ext cx="444500" cy="466725"/>
            <a:chOff x="1540" y="2164"/>
            <a:chExt cx="280" cy="294"/>
          </a:xfrm>
        </p:grpSpPr>
        <p:sp>
          <p:nvSpPr>
            <p:cNvPr id="50" name="Oval 50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1" name="Rectangle 51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5</a:t>
              </a:r>
            </a:p>
          </p:txBody>
        </p:sp>
      </p:grpSp>
      <p:grpSp>
        <p:nvGrpSpPr>
          <p:cNvPr id="52" name="Group 55"/>
          <p:cNvGrpSpPr>
            <a:grpSpLocks/>
          </p:cNvGrpSpPr>
          <p:nvPr/>
        </p:nvGrpSpPr>
        <p:grpSpPr bwMode="auto">
          <a:xfrm>
            <a:off x="2901950" y="2057400"/>
            <a:ext cx="444500" cy="450850"/>
            <a:chOff x="1828" y="1296"/>
            <a:chExt cx="280" cy="284"/>
          </a:xfrm>
        </p:grpSpPr>
        <p:sp>
          <p:nvSpPr>
            <p:cNvPr id="53" name="Oval 53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4" name="Rectangle 54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3</a:t>
              </a:r>
            </a:p>
          </p:txBody>
        </p:sp>
      </p:grpSp>
      <p:grpSp>
        <p:nvGrpSpPr>
          <p:cNvPr id="55" name="Group 58"/>
          <p:cNvGrpSpPr>
            <a:grpSpLocks/>
          </p:cNvGrpSpPr>
          <p:nvPr/>
        </p:nvGrpSpPr>
        <p:grpSpPr bwMode="auto">
          <a:xfrm>
            <a:off x="1682750" y="4730750"/>
            <a:ext cx="444500" cy="466725"/>
            <a:chOff x="1060" y="2980"/>
            <a:chExt cx="280" cy="294"/>
          </a:xfrm>
        </p:grpSpPr>
        <p:sp>
          <p:nvSpPr>
            <p:cNvPr id="56" name="Oval 56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6</a:t>
              </a:r>
            </a:p>
          </p:txBody>
        </p:sp>
      </p:grpSp>
      <p:grpSp>
        <p:nvGrpSpPr>
          <p:cNvPr id="58" name="Group 61"/>
          <p:cNvGrpSpPr>
            <a:grpSpLocks/>
          </p:cNvGrpSpPr>
          <p:nvPr/>
        </p:nvGrpSpPr>
        <p:grpSpPr bwMode="auto">
          <a:xfrm>
            <a:off x="3968750" y="3587750"/>
            <a:ext cx="444500" cy="466725"/>
            <a:chOff x="2500" y="2260"/>
            <a:chExt cx="280" cy="294"/>
          </a:xfrm>
        </p:grpSpPr>
        <p:sp>
          <p:nvSpPr>
            <p:cNvPr id="59" name="Oval 59"/>
            <p:cNvSpPr>
              <a:spLocks noChangeArrowheads="1"/>
            </p:cNvSpPr>
            <p:nvPr/>
          </p:nvSpPr>
          <p:spPr bwMode="auto">
            <a:xfrm>
              <a:off x="2500" y="2260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0" name="Rectangle 60"/>
            <p:cNvSpPr>
              <a:spLocks noChangeArrowheads="1"/>
            </p:cNvSpPr>
            <p:nvPr/>
          </p:nvSpPr>
          <p:spPr bwMode="auto">
            <a:xfrm>
              <a:off x="2544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9</a:t>
              </a:r>
            </a:p>
          </p:txBody>
        </p:sp>
      </p:grpSp>
      <p:sp>
        <p:nvSpPr>
          <p:cNvPr id="61" name="Rectangle 62"/>
          <p:cNvSpPr>
            <a:spLocks noChangeArrowheads="1"/>
          </p:cNvSpPr>
          <p:nvPr/>
        </p:nvSpPr>
        <p:spPr bwMode="auto">
          <a:xfrm>
            <a:off x="74676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9</a:t>
            </a:r>
          </a:p>
        </p:txBody>
      </p:sp>
      <p:grpSp>
        <p:nvGrpSpPr>
          <p:cNvPr id="62" name="Group 65"/>
          <p:cNvGrpSpPr>
            <a:grpSpLocks/>
          </p:cNvGrpSpPr>
          <p:nvPr/>
        </p:nvGrpSpPr>
        <p:grpSpPr bwMode="auto">
          <a:xfrm>
            <a:off x="3663950" y="4959350"/>
            <a:ext cx="444500" cy="466725"/>
            <a:chOff x="2308" y="3124"/>
            <a:chExt cx="280" cy="294"/>
          </a:xfrm>
        </p:grpSpPr>
        <p:sp>
          <p:nvSpPr>
            <p:cNvPr id="63" name="Oval 63"/>
            <p:cNvSpPr>
              <a:spLocks noChangeArrowheads="1"/>
            </p:cNvSpPr>
            <p:nvPr/>
          </p:nvSpPr>
          <p:spPr bwMode="auto">
            <a:xfrm>
              <a:off x="2308" y="3124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4" name="Rectangle 64"/>
            <p:cNvSpPr>
              <a:spLocks noChangeArrowheads="1"/>
            </p:cNvSpPr>
            <p:nvPr/>
          </p:nvSpPr>
          <p:spPr bwMode="auto">
            <a:xfrm>
              <a:off x="2352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7</a:t>
              </a:r>
            </a:p>
          </p:txBody>
        </p:sp>
      </p:grpSp>
      <p:sp>
        <p:nvSpPr>
          <p:cNvPr id="65" name="Rectangle 66"/>
          <p:cNvSpPr>
            <a:spLocks noChangeArrowheads="1"/>
          </p:cNvSpPr>
          <p:nvPr/>
        </p:nvSpPr>
        <p:spPr bwMode="auto">
          <a:xfrm>
            <a:off x="78486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7</a:t>
            </a:r>
          </a:p>
        </p:txBody>
      </p:sp>
      <p:sp>
        <p:nvSpPr>
          <p:cNvPr id="66" name="Rectangle 3"/>
          <p:cNvSpPr txBox="1">
            <a:spLocks noChangeArrowheads="1"/>
          </p:cNvSpPr>
          <p:nvPr/>
        </p:nvSpPr>
        <p:spPr>
          <a:xfrm>
            <a:off x="152400" y="5883570"/>
            <a:ext cx="8990013" cy="711200"/>
          </a:xfrm>
          <a:prstGeom prst="rect">
            <a:avLst/>
          </a:prstGeom>
          <a:noFill/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dirty="0" smtClean="0">
                <a:solidFill>
                  <a:srgbClr val="FF0000"/>
                </a:solidFill>
              </a:rPr>
              <a:t>Remove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 6 from </a:t>
            </a:r>
            <a:r>
              <a:rPr lang="en-US" altLang="ja-JP" dirty="0" smtClean="0">
                <a:solidFill>
                  <a:srgbClr val="FF0000"/>
                </a:solidFill>
              </a:rPr>
              <a:t>Q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; </a:t>
            </a:r>
            <a:r>
              <a:rPr lang="en-US" altLang="ja-JP" dirty="0" smtClean="0">
                <a:solidFill>
                  <a:srgbClr val="FF0000"/>
                </a:solidFill>
              </a:rPr>
              <a:t>visit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 adjacent unvisited vertices; </a:t>
            </a:r>
            <a:r>
              <a:rPr lang="en-US" altLang="ja-JP" dirty="0" smtClean="0">
                <a:solidFill>
                  <a:srgbClr val="FF0000"/>
                </a:solidFill>
              </a:rPr>
              <a:t>put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 in </a:t>
            </a:r>
            <a:r>
              <a:rPr lang="en-US" altLang="ja-JP" dirty="0" smtClean="0">
                <a:solidFill>
                  <a:srgbClr val="FF0000"/>
                </a:solidFill>
              </a:rPr>
              <a:t>Q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US" altLang="ja-JP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78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2"/>
          <p:cNvSpPr>
            <a:spLocks noChangeArrowheads="1"/>
          </p:cNvSpPr>
          <p:nvPr/>
        </p:nvSpPr>
        <p:spPr bwMode="auto">
          <a:xfrm>
            <a:off x="6172200" y="1752600"/>
            <a:ext cx="2819400" cy="785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dirty="0">
                <a:solidFill>
                  <a:srgbClr val="FF0000"/>
                </a:solidFill>
              </a:rPr>
              <a:t>FIFO Queue</a:t>
            </a:r>
          </a:p>
          <a:p>
            <a:pPr>
              <a:spcBef>
                <a:spcPct val="50000"/>
              </a:spcBef>
            </a:pPr>
            <a:endParaRPr lang="ja-JP" altLang="en-US" dirty="0"/>
          </a:p>
        </p:txBody>
      </p:sp>
      <p:sp>
        <p:nvSpPr>
          <p:cNvPr id="4" name="Rectangle 62"/>
          <p:cNvSpPr>
            <a:spLocks noChangeArrowheads="1"/>
          </p:cNvSpPr>
          <p:nvPr/>
        </p:nvSpPr>
        <p:spPr bwMode="auto">
          <a:xfrm>
            <a:off x="74676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9</a:t>
            </a:r>
          </a:p>
        </p:txBody>
      </p:sp>
      <p:sp>
        <p:nvSpPr>
          <p:cNvPr id="5" name="Rectangle 66"/>
          <p:cNvSpPr>
            <a:spLocks noChangeArrowheads="1"/>
          </p:cNvSpPr>
          <p:nvPr/>
        </p:nvSpPr>
        <p:spPr bwMode="auto">
          <a:xfrm>
            <a:off x="78486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7</a:t>
            </a: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311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1301750" y="1758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2901950" y="2063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4502150" y="2368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920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2444750" y="3435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3968750" y="3587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1682750" y="4730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36639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 flipH="1">
            <a:off x="685800" y="2133600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1600200" y="2209800"/>
            <a:ext cx="990600" cy="1295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685800" y="3048000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1295400" y="37338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2133600" y="50292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 flipH="1">
            <a:off x="2743200" y="24384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2743200" y="3886200"/>
            <a:ext cx="1066800" cy="11430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H="1">
            <a:off x="4191000" y="28194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1371600" y="1828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27" name="Rectangle 25"/>
          <p:cNvSpPr>
            <a:spLocks noChangeArrowheads="1"/>
          </p:cNvSpPr>
          <p:nvPr/>
        </p:nvSpPr>
        <p:spPr bwMode="auto">
          <a:xfrm>
            <a:off x="2971800" y="2057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28" name="Rectangle 26"/>
          <p:cNvSpPr>
            <a:spLocks noChangeArrowheads="1"/>
          </p:cNvSpPr>
          <p:nvPr/>
        </p:nvSpPr>
        <p:spPr bwMode="auto">
          <a:xfrm>
            <a:off x="4572000" y="2438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 dirty="0"/>
              <a:t>8</a:t>
            </a:r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381000" y="2667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990600" y="3276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32" name="Rectangle 30"/>
          <p:cNvSpPr>
            <a:spLocks noChangeArrowheads="1"/>
          </p:cNvSpPr>
          <p:nvPr/>
        </p:nvSpPr>
        <p:spPr bwMode="auto">
          <a:xfrm>
            <a:off x="2514600" y="3505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33" name="Rectangle 31"/>
          <p:cNvSpPr>
            <a:spLocks noChangeArrowheads="1"/>
          </p:cNvSpPr>
          <p:nvPr/>
        </p:nvSpPr>
        <p:spPr bwMode="auto">
          <a:xfrm>
            <a:off x="4038600" y="3657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35" name="Rectangle 33"/>
          <p:cNvSpPr>
            <a:spLocks noChangeArrowheads="1"/>
          </p:cNvSpPr>
          <p:nvPr/>
        </p:nvSpPr>
        <p:spPr bwMode="auto">
          <a:xfrm>
            <a:off x="1752600" y="4800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3733800" y="5029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>
            <a:off x="2895600" y="3657600"/>
            <a:ext cx="1143000" cy="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8" name="Line 36"/>
          <p:cNvSpPr>
            <a:spLocks noChangeShapeType="1"/>
          </p:cNvSpPr>
          <p:nvPr/>
        </p:nvSpPr>
        <p:spPr bwMode="auto">
          <a:xfrm>
            <a:off x="1752600" y="1981200"/>
            <a:ext cx="11430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9" name="Line 37"/>
          <p:cNvSpPr>
            <a:spLocks noChangeShapeType="1"/>
          </p:cNvSpPr>
          <p:nvPr/>
        </p:nvSpPr>
        <p:spPr bwMode="auto">
          <a:xfrm>
            <a:off x="1447800" y="2209800"/>
            <a:ext cx="533400" cy="25146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0" name="Line 38"/>
          <p:cNvSpPr>
            <a:spLocks noChangeShapeType="1"/>
          </p:cNvSpPr>
          <p:nvPr/>
        </p:nvSpPr>
        <p:spPr bwMode="auto">
          <a:xfrm flipV="1">
            <a:off x="2133600" y="39624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41" name="Group 41"/>
          <p:cNvGrpSpPr>
            <a:grpSpLocks/>
          </p:cNvGrpSpPr>
          <p:nvPr/>
        </p:nvGrpSpPr>
        <p:grpSpPr bwMode="auto">
          <a:xfrm>
            <a:off x="311150" y="2597150"/>
            <a:ext cx="444500" cy="466725"/>
            <a:chOff x="196" y="1636"/>
            <a:chExt cx="280" cy="294"/>
          </a:xfrm>
        </p:grpSpPr>
        <p:sp>
          <p:nvSpPr>
            <p:cNvPr id="42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3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grpSp>
        <p:nvGrpSpPr>
          <p:cNvPr id="44" name="Group 46"/>
          <p:cNvGrpSpPr>
            <a:grpSpLocks/>
          </p:cNvGrpSpPr>
          <p:nvPr/>
        </p:nvGrpSpPr>
        <p:grpSpPr bwMode="auto">
          <a:xfrm>
            <a:off x="1301750" y="1758950"/>
            <a:ext cx="444500" cy="466725"/>
            <a:chOff x="820" y="1108"/>
            <a:chExt cx="280" cy="294"/>
          </a:xfrm>
        </p:grpSpPr>
        <p:sp>
          <p:nvSpPr>
            <p:cNvPr id="45" name="Oval 44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</p:grpSp>
      <p:grpSp>
        <p:nvGrpSpPr>
          <p:cNvPr id="47" name="Group 49"/>
          <p:cNvGrpSpPr>
            <a:grpSpLocks/>
          </p:cNvGrpSpPr>
          <p:nvPr/>
        </p:nvGrpSpPr>
        <p:grpSpPr bwMode="auto">
          <a:xfrm>
            <a:off x="920750" y="3276600"/>
            <a:ext cx="444500" cy="450850"/>
            <a:chOff x="580" y="2064"/>
            <a:chExt cx="280" cy="284"/>
          </a:xfrm>
        </p:grpSpPr>
        <p:sp>
          <p:nvSpPr>
            <p:cNvPr id="48" name="Oval 47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4</a:t>
              </a:r>
            </a:p>
          </p:txBody>
        </p:sp>
      </p:grpSp>
      <p:grpSp>
        <p:nvGrpSpPr>
          <p:cNvPr id="50" name="Group 52"/>
          <p:cNvGrpSpPr>
            <a:grpSpLocks/>
          </p:cNvGrpSpPr>
          <p:nvPr/>
        </p:nvGrpSpPr>
        <p:grpSpPr bwMode="auto">
          <a:xfrm>
            <a:off x="2444750" y="3435350"/>
            <a:ext cx="444500" cy="466725"/>
            <a:chOff x="1540" y="2164"/>
            <a:chExt cx="280" cy="294"/>
          </a:xfrm>
        </p:grpSpPr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2" name="Rectangle 51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5</a:t>
              </a:r>
            </a:p>
          </p:txBody>
        </p:sp>
      </p:grpSp>
      <p:grpSp>
        <p:nvGrpSpPr>
          <p:cNvPr id="53" name="Group 55"/>
          <p:cNvGrpSpPr>
            <a:grpSpLocks/>
          </p:cNvGrpSpPr>
          <p:nvPr/>
        </p:nvGrpSpPr>
        <p:grpSpPr bwMode="auto">
          <a:xfrm>
            <a:off x="2901950" y="2057400"/>
            <a:ext cx="444500" cy="450850"/>
            <a:chOff x="1828" y="1296"/>
            <a:chExt cx="280" cy="284"/>
          </a:xfrm>
        </p:grpSpPr>
        <p:sp>
          <p:nvSpPr>
            <p:cNvPr id="54" name="Oval 53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5" name="Rectangle 54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3</a:t>
              </a:r>
            </a:p>
          </p:txBody>
        </p:sp>
      </p:grpSp>
      <p:grpSp>
        <p:nvGrpSpPr>
          <p:cNvPr id="56" name="Group 58"/>
          <p:cNvGrpSpPr>
            <a:grpSpLocks/>
          </p:cNvGrpSpPr>
          <p:nvPr/>
        </p:nvGrpSpPr>
        <p:grpSpPr bwMode="auto">
          <a:xfrm>
            <a:off x="1682750" y="4730750"/>
            <a:ext cx="444500" cy="466725"/>
            <a:chOff x="1060" y="2980"/>
            <a:chExt cx="280" cy="294"/>
          </a:xfrm>
        </p:grpSpPr>
        <p:sp>
          <p:nvSpPr>
            <p:cNvPr id="57" name="Oval 56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8" name="Rectangle 57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6</a:t>
              </a:r>
            </a:p>
          </p:txBody>
        </p:sp>
      </p:grpSp>
      <p:grpSp>
        <p:nvGrpSpPr>
          <p:cNvPr id="59" name="Group 61"/>
          <p:cNvGrpSpPr>
            <a:grpSpLocks/>
          </p:cNvGrpSpPr>
          <p:nvPr/>
        </p:nvGrpSpPr>
        <p:grpSpPr bwMode="auto">
          <a:xfrm>
            <a:off x="3968750" y="3587750"/>
            <a:ext cx="444500" cy="466725"/>
            <a:chOff x="2500" y="2260"/>
            <a:chExt cx="280" cy="294"/>
          </a:xfrm>
        </p:grpSpPr>
        <p:sp>
          <p:nvSpPr>
            <p:cNvPr id="60" name="Oval 59"/>
            <p:cNvSpPr>
              <a:spLocks noChangeArrowheads="1"/>
            </p:cNvSpPr>
            <p:nvPr/>
          </p:nvSpPr>
          <p:spPr bwMode="auto">
            <a:xfrm>
              <a:off x="2500" y="2260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1" name="Rectangle 60"/>
            <p:cNvSpPr>
              <a:spLocks noChangeArrowheads="1"/>
            </p:cNvSpPr>
            <p:nvPr/>
          </p:nvSpPr>
          <p:spPr bwMode="auto">
            <a:xfrm>
              <a:off x="2544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9</a:t>
              </a:r>
            </a:p>
          </p:txBody>
        </p:sp>
      </p:grpSp>
      <p:grpSp>
        <p:nvGrpSpPr>
          <p:cNvPr id="62" name="Group 65"/>
          <p:cNvGrpSpPr>
            <a:grpSpLocks/>
          </p:cNvGrpSpPr>
          <p:nvPr/>
        </p:nvGrpSpPr>
        <p:grpSpPr bwMode="auto">
          <a:xfrm>
            <a:off x="3663950" y="4959350"/>
            <a:ext cx="444500" cy="466725"/>
            <a:chOff x="2308" y="3124"/>
            <a:chExt cx="280" cy="294"/>
          </a:xfrm>
        </p:grpSpPr>
        <p:sp>
          <p:nvSpPr>
            <p:cNvPr id="63" name="Oval 63"/>
            <p:cNvSpPr>
              <a:spLocks noChangeArrowheads="1"/>
            </p:cNvSpPr>
            <p:nvPr/>
          </p:nvSpPr>
          <p:spPr bwMode="auto">
            <a:xfrm>
              <a:off x="2308" y="3124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4" name="Rectangle 64"/>
            <p:cNvSpPr>
              <a:spLocks noChangeArrowheads="1"/>
            </p:cNvSpPr>
            <p:nvPr/>
          </p:nvSpPr>
          <p:spPr bwMode="auto">
            <a:xfrm>
              <a:off x="2352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7</a:t>
              </a:r>
            </a:p>
          </p:txBody>
        </p:sp>
      </p:grpSp>
      <p:sp>
        <p:nvSpPr>
          <p:cNvPr id="65" name="Rectangle 3"/>
          <p:cNvSpPr txBox="1">
            <a:spLocks noChangeArrowheads="1"/>
          </p:cNvSpPr>
          <p:nvPr/>
        </p:nvSpPr>
        <p:spPr>
          <a:xfrm>
            <a:off x="152400" y="5883570"/>
            <a:ext cx="8990013" cy="711200"/>
          </a:xfrm>
          <a:prstGeom prst="rect">
            <a:avLst/>
          </a:prstGeom>
          <a:noFill/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dirty="0" smtClean="0">
                <a:solidFill>
                  <a:srgbClr val="FF0000"/>
                </a:solidFill>
              </a:rPr>
              <a:t>Remove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 9 from </a:t>
            </a:r>
            <a:r>
              <a:rPr lang="en-US" altLang="ja-JP" dirty="0" smtClean="0">
                <a:solidFill>
                  <a:srgbClr val="FF0000"/>
                </a:solidFill>
              </a:rPr>
              <a:t>Q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; </a:t>
            </a:r>
            <a:r>
              <a:rPr lang="en-US" altLang="ja-JP" dirty="0" smtClean="0">
                <a:solidFill>
                  <a:srgbClr val="FF0000"/>
                </a:solidFill>
              </a:rPr>
              <a:t>visit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 adjacent unvisited vertices; </a:t>
            </a:r>
            <a:r>
              <a:rPr lang="en-US" altLang="ja-JP" dirty="0" smtClean="0">
                <a:solidFill>
                  <a:srgbClr val="FF0000"/>
                </a:solidFill>
              </a:rPr>
              <a:t>put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 in </a:t>
            </a:r>
            <a:r>
              <a:rPr lang="en-US" altLang="ja-JP" dirty="0" smtClean="0">
                <a:solidFill>
                  <a:srgbClr val="FF0000"/>
                </a:solidFill>
              </a:rPr>
              <a:t>Q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US" altLang="ja-JP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6" name="Freeform 43"/>
          <p:cNvSpPr>
            <a:spLocks/>
          </p:cNvSpPr>
          <p:nvPr/>
        </p:nvSpPr>
        <p:spPr bwMode="auto">
          <a:xfrm>
            <a:off x="5478463" y="1406245"/>
            <a:ext cx="3502025" cy="2363788"/>
          </a:xfrm>
          <a:custGeom>
            <a:avLst/>
            <a:gdLst>
              <a:gd name="T0" fmla="*/ 2022 w 2206"/>
              <a:gd name="T1" fmla="*/ 22 h 1489"/>
              <a:gd name="T2" fmla="*/ 1897 w 2206"/>
              <a:gd name="T3" fmla="*/ 29 h 1489"/>
              <a:gd name="T4" fmla="*/ 1714 w 2206"/>
              <a:gd name="T5" fmla="*/ 29 h 1489"/>
              <a:gd name="T6" fmla="*/ 1600 w 2206"/>
              <a:gd name="T7" fmla="*/ 37 h 1489"/>
              <a:gd name="T8" fmla="*/ 1326 w 2206"/>
              <a:gd name="T9" fmla="*/ 37 h 1489"/>
              <a:gd name="T10" fmla="*/ 1166 w 2206"/>
              <a:gd name="T11" fmla="*/ 37 h 1489"/>
              <a:gd name="T12" fmla="*/ 937 w 2206"/>
              <a:gd name="T13" fmla="*/ 45 h 1489"/>
              <a:gd name="T14" fmla="*/ 754 w 2206"/>
              <a:gd name="T15" fmla="*/ 53 h 1489"/>
              <a:gd name="T16" fmla="*/ 571 w 2206"/>
              <a:gd name="T17" fmla="*/ 53 h 1489"/>
              <a:gd name="T18" fmla="*/ 366 w 2206"/>
              <a:gd name="T19" fmla="*/ 53 h 1489"/>
              <a:gd name="T20" fmla="*/ 206 w 2206"/>
              <a:gd name="T21" fmla="*/ 68 h 1489"/>
              <a:gd name="T22" fmla="*/ 126 w 2206"/>
              <a:gd name="T23" fmla="*/ 75 h 1489"/>
              <a:gd name="T24" fmla="*/ 92 w 2206"/>
              <a:gd name="T25" fmla="*/ 121 h 1489"/>
              <a:gd name="T26" fmla="*/ 57 w 2206"/>
              <a:gd name="T27" fmla="*/ 182 h 1489"/>
              <a:gd name="T28" fmla="*/ 23 w 2206"/>
              <a:gd name="T29" fmla="*/ 235 h 1489"/>
              <a:gd name="T30" fmla="*/ 0 w 2206"/>
              <a:gd name="T31" fmla="*/ 334 h 1489"/>
              <a:gd name="T32" fmla="*/ 0 w 2206"/>
              <a:gd name="T33" fmla="*/ 409 h 1489"/>
              <a:gd name="T34" fmla="*/ 0 w 2206"/>
              <a:gd name="T35" fmla="*/ 531 h 1489"/>
              <a:gd name="T36" fmla="*/ 12 w 2206"/>
              <a:gd name="T37" fmla="*/ 607 h 1489"/>
              <a:gd name="T38" fmla="*/ 12 w 2206"/>
              <a:gd name="T39" fmla="*/ 713 h 1489"/>
              <a:gd name="T40" fmla="*/ 23 w 2206"/>
              <a:gd name="T41" fmla="*/ 819 h 1489"/>
              <a:gd name="T42" fmla="*/ 80 w 2206"/>
              <a:gd name="T43" fmla="*/ 926 h 1489"/>
              <a:gd name="T44" fmla="*/ 103 w 2206"/>
              <a:gd name="T45" fmla="*/ 971 h 1489"/>
              <a:gd name="T46" fmla="*/ 160 w 2206"/>
              <a:gd name="T47" fmla="*/ 1024 h 1489"/>
              <a:gd name="T48" fmla="*/ 183 w 2206"/>
              <a:gd name="T49" fmla="*/ 1093 h 1489"/>
              <a:gd name="T50" fmla="*/ 194 w 2206"/>
              <a:gd name="T51" fmla="*/ 1177 h 1489"/>
              <a:gd name="T52" fmla="*/ 263 w 2206"/>
              <a:gd name="T53" fmla="*/ 1313 h 1489"/>
              <a:gd name="T54" fmla="*/ 423 w 2206"/>
              <a:gd name="T55" fmla="*/ 1427 h 1489"/>
              <a:gd name="T56" fmla="*/ 640 w 2206"/>
              <a:gd name="T57" fmla="*/ 1457 h 1489"/>
              <a:gd name="T58" fmla="*/ 800 w 2206"/>
              <a:gd name="T59" fmla="*/ 1465 h 1489"/>
              <a:gd name="T60" fmla="*/ 1120 w 2206"/>
              <a:gd name="T61" fmla="*/ 1488 h 1489"/>
              <a:gd name="T62" fmla="*/ 1303 w 2206"/>
              <a:gd name="T63" fmla="*/ 1488 h 1489"/>
              <a:gd name="T64" fmla="*/ 1531 w 2206"/>
              <a:gd name="T65" fmla="*/ 1465 h 1489"/>
              <a:gd name="T66" fmla="*/ 1737 w 2206"/>
              <a:gd name="T67" fmla="*/ 1404 h 1489"/>
              <a:gd name="T68" fmla="*/ 1920 w 2206"/>
              <a:gd name="T69" fmla="*/ 1366 h 1489"/>
              <a:gd name="T70" fmla="*/ 2080 w 2206"/>
              <a:gd name="T71" fmla="*/ 1290 h 1489"/>
              <a:gd name="T72" fmla="*/ 2114 w 2206"/>
              <a:gd name="T73" fmla="*/ 1199 h 1489"/>
              <a:gd name="T74" fmla="*/ 2171 w 2206"/>
              <a:gd name="T75" fmla="*/ 1093 h 1489"/>
              <a:gd name="T76" fmla="*/ 2205 w 2206"/>
              <a:gd name="T77" fmla="*/ 987 h 1489"/>
              <a:gd name="T78" fmla="*/ 2205 w 2206"/>
              <a:gd name="T79" fmla="*/ 896 h 1489"/>
              <a:gd name="T80" fmla="*/ 2205 w 2206"/>
              <a:gd name="T81" fmla="*/ 804 h 1489"/>
              <a:gd name="T82" fmla="*/ 2205 w 2206"/>
              <a:gd name="T83" fmla="*/ 698 h 1489"/>
              <a:gd name="T84" fmla="*/ 2205 w 2206"/>
              <a:gd name="T85" fmla="*/ 607 h 1489"/>
              <a:gd name="T86" fmla="*/ 2205 w 2206"/>
              <a:gd name="T87" fmla="*/ 485 h 1489"/>
              <a:gd name="T88" fmla="*/ 2205 w 2206"/>
              <a:gd name="T89" fmla="*/ 409 h 1489"/>
              <a:gd name="T90" fmla="*/ 2205 w 2206"/>
              <a:gd name="T91" fmla="*/ 318 h 1489"/>
              <a:gd name="T92" fmla="*/ 2205 w 2206"/>
              <a:gd name="T93" fmla="*/ 212 h 1489"/>
              <a:gd name="T94" fmla="*/ 2205 w 2206"/>
              <a:gd name="T95" fmla="*/ 136 h 1489"/>
              <a:gd name="T96" fmla="*/ 2171 w 2206"/>
              <a:gd name="T97" fmla="*/ 75 h 1489"/>
              <a:gd name="T98" fmla="*/ 2069 w 2206"/>
              <a:gd name="T99" fmla="*/ 0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  <a:lnTo>
                  <a:pt x="2069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2068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311150" y="286039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1301750" y="202219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2901950" y="232699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4502150" y="263179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920750" y="354619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2444750" y="369859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3968750" y="385099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1682750" y="499399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" name="Oval 14"/>
          <p:cNvSpPr>
            <a:spLocks noChangeArrowheads="1"/>
          </p:cNvSpPr>
          <p:nvPr/>
        </p:nvSpPr>
        <p:spPr bwMode="auto">
          <a:xfrm>
            <a:off x="3663950" y="522259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 flipH="1">
            <a:off x="685800" y="2396845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1600200" y="2473045"/>
            <a:ext cx="990600" cy="1295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685800" y="3311245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1295400" y="3997045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2133600" y="5292445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 flipH="1">
            <a:off x="2743200" y="2701645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2743200" y="4149445"/>
            <a:ext cx="1066800" cy="11430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4191000" y="3082645"/>
            <a:ext cx="457200" cy="7620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1371600" y="209204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2971800" y="232064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25" name="Rectangle 26"/>
          <p:cNvSpPr>
            <a:spLocks noChangeArrowheads="1"/>
          </p:cNvSpPr>
          <p:nvPr/>
        </p:nvSpPr>
        <p:spPr bwMode="auto">
          <a:xfrm>
            <a:off x="4572000" y="270164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381000" y="293024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990600" y="353984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29" name="Rectangle 30"/>
          <p:cNvSpPr>
            <a:spLocks noChangeArrowheads="1"/>
          </p:cNvSpPr>
          <p:nvPr/>
        </p:nvSpPr>
        <p:spPr bwMode="auto">
          <a:xfrm>
            <a:off x="2514600" y="376844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30" name="Rectangle 31"/>
          <p:cNvSpPr>
            <a:spLocks noChangeArrowheads="1"/>
          </p:cNvSpPr>
          <p:nvPr/>
        </p:nvSpPr>
        <p:spPr bwMode="auto">
          <a:xfrm>
            <a:off x="4038600" y="392084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32" name="Rectangle 33"/>
          <p:cNvSpPr>
            <a:spLocks noChangeArrowheads="1"/>
          </p:cNvSpPr>
          <p:nvPr/>
        </p:nvSpPr>
        <p:spPr bwMode="auto">
          <a:xfrm>
            <a:off x="1752600" y="506384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33" name="Rectangle 34"/>
          <p:cNvSpPr>
            <a:spLocks noChangeArrowheads="1"/>
          </p:cNvSpPr>
          <p:nvPr/>
        </p:nvSpPr>
        <p:spPr bwMode="auto">
          <a:xfrm>
            <a:off x="3733800" y="529244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34" name="Line 35"/>
          <p:cNvSpPr>
            <a:spLocks noChangeShapeType="1"/>
          </p:cNvSpPr>
          <p:nvPr/>
        </p:nvSpPr>
        <p:spPr bwMode="auto">
          <a:xfrm>
            <a:off x="2895600" y="3920845"/>
            <a:ext cx="1143000" cy="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5" name="Line 36"/>
          <p:cNvSpPr>
            <a:spLocks noChangeShapeType="1"/>
          </p:cNvSpPr>
          <p:nvPr/>
        </p:nvSpPr>
        <p:spPr bwMode="auto">
          <a:xfrm>
            <a:off x="1752600" y="2244445"/>
            <a:ext cx="11430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6" name="Line 37"/>
          <p:cNvSpPr>
            <a:spLocks noChangeShapeType="1"/>
          </p:cNvSpPr>
          <p:nvPr/>
        </p:nvSpPr>
        <p:spPr bwMode="auto">
          <a:xfrm>
            <a:off x="1447800" y="2473045"/>
            <a:ext cx="533400" cy="25146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 flipV="1">
            <a:off x="2133600" y="4225645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38" name="Group 41"/>
          <p:cNvGrpSpPr>
            <a:grpSpLocks/>
          </p:cNvGrpSpPr>
          <p:nvPr/>
        </p:nvGrpSpPr>
        <p:grpSpPr bwMode="auto">
          <a:xfrm>
            <a:off x="311150" y="2860395"/>
            <a:ext cx="444500" cy="466725"/>
            <a:chOff x="196" y="1636"/>
            <a:chExt cx="280" cy="294"/>
          </a:xfrm>
        </p:grpSpPr>
        <p:sp>
          <p:nvSpPr>
            <p:cNvPr id="39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sp>
        <p:nvSpPr>
          <p:cNvPr id="41" name="Rectangle 42"/>
          <p:cNvSpPr>
            <a:spLocks noChangeArrowheads="1"/>
          </p:cNvSpPr>
          <p:nvPr/>
        </p:nvSpPr>
        <p:spPr bwMode="auto">
          <a:xfrm>
            <a:off x="6172200" y="2015845"/>
            <a:ext cx="2819400" cy="785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dirty="0">
                <a:solidFill>
                  <a:srgbClr val="FF0000"/>
                </a:solidFill>
              </a:rPr>
              <a:t>FIFO Queue</a:t>
            </a:r>
          </a:p>
          <a:p>
            <a:pPr>
              <a:spcBef>
                <a:spcPct val="50000"/>
              </a:spcBef>
            </a:pPr>
            <a:endParaRPr lang="ja-JP" altLang="en-US" dirty="0"/>
          </a:p>
        </p:txBody>
      </p:sp>
      <p:sp>
        <p:nvSpPr>
          <p:cNvPr id="42" name="Freeform 43"/>
          <p:cNvSpPr>
            <a:spLocks/>
          </p:cNvSpPr>
          <p:nvPr/>
        </p:nvSpPr>
        <p:spPr bwMode="auto">
          <a:xfrm>
            <a:off x="5478463" y="1406245"/>
            <a:ext cx="3502025" cy="2363788"/>
          </a:xfrm>
          <a:custGeom>
            <a:avLst/>
            <a:gdLst>
              <a:gd name="T0" fmla="*/ 2022 w 2206"/>
              <a:gd name="T1" fmla="*/ 22 h 1489"/>
              <a:gd name="T2" fmla="*/ 1897 w 2206"/>
              <a:gd name="T3" fmla="*/ 29 h 1489"/>
              <a:gd name="T4" fmla="*/ 1714 w 2206"/>
              <a:gd name="T5" fmla="*/ 29 h 1489"/>
              <a:gd name="T6" fmla="*/ 1600 w 2206"/>
              <a:gd name="T7" fmla="*/ 37 h 1489"/>
              <a:gd name="T8" fmla="*/ 1326 w 2206"/>
              <a:gd name="T9" fmla="*/ 37 h 1489"/>
              <a:gd name="T10" fmla="*/ 1166 w 2206"/>
              <a:gd name="T11" fmla="*/ 37 h 1489"/>
              <a:gd name="T12" fmla="*/ 937 w 2206"/>
              <a:gd name="T13" fmla="*/ 45 h 1489"/>
              <a:gd name="T14" fmla="*/ 754 w 2206"/>
              <a:gd name="T15" fmla="*/ 53 h 1489"/>
              <a:gd name="T16" fmla="*/ 571 w 2206"/>
              <a:gd name="T17" fmla="*/ 53 h 1489"/>
              <a:gd name="T18" fmla="*/ 366 w 2206"/>
              <a:gd name="T19" fmla="*/ 53 h 1489"/>
              <a:gd name="T20" fmla="*/ 206 w 2206"/>
              <a:gd name="T21" fmla="*/ 68 h 1489"/>
              <a:gd name="T22" fmla="*/ 126 w 2206"/>
              <a:gd name="T23" fmla="*/ 75 h 1489"/>
              <a:gd name="T24" fmla="*/ 92 w 2206"/>
              <a:gd name="T25" fmla="*/ 121 h 1489"/>
              <a:gd name="T26" fmla="*/ 57 w 2206"/>
              <a:gd name="T27" fmla="*/ 182 h 1489"/>
              <a:gd name="T28" fmla="*/ 23 w 2206"/>
              <a:gd name="T29" fmla="*/ 235 h 1489"/>
              <a:gd name="T30" fmla="*/ 0 w 2206"/>
              <a:gd name="T31" fmla="*/ 334 h 1489"/>
              <a:gd name="T32" fmla="*/ 0 w 2206"/>
              <a:gd name="T33" fmla="*/ 409 h 1489"/>
              <a:gd name="T34" fmla="*/ 0 w 2206"/>
              <a:gd name="T35" fmla="*/ 531 h 1489"/>
              <a:gd name="T36" fmla="*/ 12 w 2206"/>
              <a:gd name="T37" fmla="*/ 607 h 1489"/>
              <a:gd name="T38" fmla="*/ 12 w 2206"/>
              <a:gd name="T39" fmla="*/ 713 h 1489"/>
              <a:gd name="T40" fmla="*/ 23 w 2206"/>
              <a:gd name="T41" fmla="*/ 819 h 1489"/>
              <a:gd name="T42" fmla="*/ 80 w 2206"/>
              <a:gd name="T43" fmla="*/ 926 h 1489"/>
              <a:gd name="T44" fmla="*/ 103 w 2206"/>
              <a:gd name="T45" fmla="*/ 971 h 1489"/>
              <a:gd name="T46" fmla="*/ 160 w 2206"/>
              <a:gd name="T47" fmla="*/ 1024 h 1489"/>
              <a:gd name="T48" fmla="*/ 183 w 2206"/>
              <a:gd name="T49" fmla="*/ 1093 h 1489"/>
              <a:gd name="T50" fmla="*/ 194 w 2206"/>
              <a:gd name="T51" fmla="*/ 1177 h 1489"/>
              <a:gd name="T52" fmla="*/ 263 w 2206"/>
              <a:gd name="T53" fmla="*/ 1313 h 1489"/>
              <a:gd name="T54" fmla="*/ 423 w 2206"/>
              <a:gd name="T55" fmla="*/ 1427 h 1489"/>
              <a:gd name="T56" fmla="*/ 640 w 2206"/>
              <a:gd name="T57" fmla="*/ 1457 h 1489"/>
              <a:gd name="T58" fmla="*/ 800 w 2206"/>
              <a:gd name="T59" fmla="*/ 1465 h 1489"/>
              <a:gd name="T60" fmla="*/ 1120 w 2206"/>
              <a:gd name="T61" fmla="*/ 1488 h 1489"/>
              <a:gd name="T62" fmla="*/ 1303 w 2206"/>
              <a:gd name="T63" fmla="*/ 1488 h 1489"/>
              <a:gd name="T64" fmla="*/ 1531 w 2206"/>
              <a:gd name="T65" fmla="*/ 1465 h 1489"/>
              <a:gd name="T66" fmla="*/ 1737 w 2206"/>
              <a:gd name="T67" fmla="*/ 1404 h 1489"/>
              <a:gd name="T68" fmla="*/ 1920 w 2206"/>
              <a:gd name="T69" fmla="*/ 1366 h 1489"/>
              <a:gd name="T70" fmla="*/ 2080 w 2206"/>
              <a:gd name="T71" fmla="*/ 1290 h 1489"/>
              <a:gd name="T72" fmla="*/ 2114 w 2206"/>
              <a:gd name="T73" fmla="*/ 1199 h 1489"/>
              <a:gd name="T74" fmla="*/ 2171 w 2206"/>
              <a:gd name="T75" fmla="*/ 1093 h 1489"/>
              <a:gd name="T76" fmla="*/ 2205 w 2206"/>
              <a:gd name="T77" fmla="*/ 987 h 1489"/>
              <a:gd name="T78" fmla="*/ 2205 w 2206"/>
              <a:gd name="T79" fmla="*/ 896 h 1489"/>
              <a:gd name="T80" fmla="*/ 2205 w 2206"/>
              <a:gd name="T81" fmla="*/ 804 h 1489"/>
              <a:gd name="T82" fmla="*/ 2205 w 2206"/>
              <a:gd name="T83" fmla="*/ 698 h 1489"/>
              <a:gd name="T84" fmla="*/ 2205 w 2206"/>
              <a:gd name="T85" fmla="*/ 607 h 1489"/>
              <a:gd name="T86" fmla="*/ 2205 w 2206"/>
              <a:gd name="T87" fmla="*/ 485 h 1489"/>
              <a:gd name="T88" fmla="*/ 2205 w 2206"/>
              <a:gd name="T89" fmla="*/ 409 h 1489"/>
              <a:gd name="T90" fmla="*/ 2205 w 2206"/>
              <a:gd name="T91" fmla="*/ 318 h 1489"/>
              <a:gd name="T92" fmla="*/ 2205 w 2206"/>
              <a:gd name="T93" fmla="*/ 212 h 1489"/>
              <a:gd name="T94" fmla="*/ 2205 w 2206"/>
              <a:gd name="T95" fmla="*/ 136 h 1489"/>
              <a:gd name="T96" fmla="*/ 2171 w 2206"/>
              <a:gd name="T97" fmla="*/ 75 h 1489"/>
              <a:gd name="T98" fmla="*/ 2069 w 2206"/>
              <a:gd name="T99" fmla="*/ 0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  <a:lnTo>
                  <a:pt x="2069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43" name="Group 46"/>
          <p:cNvGrpSpPr>
            <a:grpSpLocks/>
          </p:cNvGrpSpPr>
          <p:nvPr/>
        </p:nvGrpSpPr>
        <p:grpSpPr bwMode="auto">
          <a:xfrm>
            <a:off x="1301750" y="2022195"/>
            <a:ext cx="444500" cy="466725"/>
            <a:chOff x="820" y="1108"/>
            <a:chExt cx="280" cy="294"/>
          </a:xfrm>
        </p:grpSpPr>
        <p:sp>
          <p:nvSpPr>
            <p:cNvPr id="44" name="Oval 44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" name="Rectangle 45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</p:grpSp>
      <p:grpSp>
        <p:nvGrpSpPr>
          <p:cNvPr id="46" name="Group 49"/>
          <p:cNvGrpSpPr>
            <a:grpSpLocks/>
          </p:cNvGrpSpPr>
          <p:nvPr/>
        </p:nvGrpSpPr>
        <p:grpSpPr bwMode="auto">
          <a:xfrm>
            <a:off x="920750" y="3539845"/>
            <a:ext cx="444500" cy="450850"/>
            <a:chOff x="580" y="2064"/>
            <a:chExt cx="280" cy="284"/>
          </a:xfrm>
        </p:grpSpPr>
        <p:sp>
          <p:nvSpPr>
            <p:cNvPr id="47" name="Oval 47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8" name="Rectangle 48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4</a:t>
              </a:r>
            </a:p>
          </p:txBody>
        </p:sp>
      </p:grpSp>
      <p:grpSp>
        <p:nvGrpSpPr>
          <p:cNvPr id="49" name="Group 52"/>
          <p:cNvGrpSpPr>
            <a:grpSpLocks/>
          </p:cNvGrpSpPr>
          <p:nvPr/>
        </p:nvGrpSpPr>
        <p:grpSpPr bwMode="auto">
          <a:xfrm>
            <a:off x="2444750" y="3698595"/>
            <a:ext cx="444500" cy="466725"/>
            <a:chOff x="1540" y="2164"/>
            <a:chExt cx="280" cy="294"/>
          </a:xfrm>
        </p:grpSpPr>
        <p:sp>
          <p:nvSpPr>
            <p:cNvPr id="50" name="Oval 50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1" name="Rectangle 51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5</a:t>
              </a:r>
            </a:p>
          </p:txBody>
        </p:sp>
      </p:grpSp>
      <p:grpSp>
        <p:nvGrpSpPr>
          <p:cNvPr id="52" name="Group 55"/>
          <p:cNvGrpSpPr>
            <a:grpSpLocks/>
          </p:cNvGrpSpPr>
          <p:nvPr/>
        </p:nvGrpSpPr>
        <p:grpSpPr bwMode="auto">
          <a:xfrm>
            <a:off x="2901950" y="2320645"/>
            <a:ext cx="444500" cy="450850"/>
            <a:chOff x="1828" y="1296"/>
            <a:chExt cx="280" cy="284"/>
          </a:xfrm>
        </p:grpSpPr>
        <p:sp>
          <p:nvSpPr>
            <p:cNvPr id="53" name="Oval 53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4" name="Rectangle 54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3</a:t>
              </a:r>
            </a:p>
          </p:txBody>
        </p:sp>
      </p:grpSp>
      <p:grpSp>
        <p:nvGrpSpPr>
          <p:cNvPr id="55" name="Group 58"/>
          <p:cNvGrpSpPr>
            <a:grpSpLocks/>
          </p:cNvGrpSpPr>
          <p:nvPr/>
        </p:nvGrpSpPr>
        <p:grpSpPr bwMode="auto">
          <a:xfrm>
            <a:off x="1682750" y="4993995"/>
            <a:ext cx="444500" cy="466725"/>
            <a:chOff x="1060" y="2980"/>
            <a:chExt cx="280" cy="294"/>
          </a:xfrm>
        </p:grpSpPr>
        <p:sp>
          <p:nvSpPr>
            <p:cNvPr id="56" name="Oval 56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6</a:t>
              </a:r>
            </a:p>
          </p:txBody>
        </p:sp>
      </p:grpSp>
      <p:grpSp>
        <p:nvGrpSpPr>
          <p:cNvPr id="58" name="Group 61"/>
          <p:cNvGrpSpPr>
            <a:grpSpLocks/>
          </p:cNvGrpSpPr>
          <p:nvPr/>
        </p:nvGrpSpPr>
        <p:grpSpPr bwMode="auto">
          <a:xfrm>
            <a:off x="3968750" y="3850995"/>
            <a:ext cx="444500" cy="466725"/>
            <a:chOff x="2500" y="2260"/>
            <a:chExt cx="280" cy="294"/>
          </a:xfrm>
        </p:grpSpPr>
        <p:sp>
          <p:nvSpPr>
            <p:cNvPr id="59" name="Oval 59"/>
            <p:cNvSpPr>
              <a:spLocks noChangeArrowheads="1"/>
            </p:cNvSpPr>
            <p:nvPr/>
          </p:nvSpPr>
          <p:spPr bwMode="auto">
            <a:xfrm>
              <a:off x="2500" y="22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0" name="Rectangle 60"/>
            <p:cNvSpPr>
              <a:spLocks noChangeArrowheads="1"/>
            </p:cNvSpPr>
            <p:nvPr/>
          </p:nvSpPr>
          <p:spPr bwMode="auto">
            <a:xfrm>
              <a:off x="2544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9</a:t>
              </a:r>
            </a:p>
          </p:txBody>
        </p:sp>
      </p:grpSp>
      <p:grpSp>
        <p:nvGrpSpPr>
          <p:cNvPr id="61" name="Group 64"/>
          <p:cNvGrpSpPr>
            <a:grpSpLocks/>
          </p:cNvGrpSpPr>
          <p:nvPr/>
        </p:nvGrpSpPr>
        <p:grpSpPr bwMode="auto">
          <a:xfrm>
            <a:off x="3663950" y="5222595"/>
            <a:ext cx="444500" cy="466725"/>
            <a:chOff x="2308" y="3124"/>
            <a:chExt cx="280" cy="294"/>
          </a:xfrm>
        </p:grpSpPr>
        <p:sp>
          <p:nvSpPr>
            <p:cNvPr id="62" name="Oval 62"/>
            <p:cNvSpPr>
              <a:spLocks noChangeArrowheads="1"/>
            </p:cNvSpPr>
            <p:nvPr/>
          </p:nvSpPr>
          <p:spPr bwMode="auto">
            <a:xfrm>
              <a:off x="2308" y="3124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3" name="Rectangle 63"/>
            <p:cNvSpPr>
              <a:spLocks noChangeArrowheads="1"/>
            </p:cNvSpPr>
            <p:nvPr/>
          </p:nvSpPr>
          <p:spPr bwMode="auto">
            <a:xfrm>
              <a:off x="2352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7</a:t>
              </a:r>
            </a:p>
          </p:txBody>
        </p:sp>
      </p:grpSp>
      <p:sp>
        <p:nvSpPr>
          <p:cNvPr id="64" name="Rectangle 65"/>
          <p:cNvSpPr>
            <a:spLocks noChangeArrowheads="1"/>
          </p:cNvSpPr>
          <p:nvPr/>
        </p:nvSpPr>
        <p:spPr bwMode="auto">
          <a:xfrm>
            <a:off x="6629400" y="2549245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7</a:t>
            </a:r>
          </a:p>
        </p:txBody>
      </p:sp>
      <p:sp>
        <p:nvSpPr>
          <p:cNvPr id="65" name="Oval 66"/>
          <p:cNvSpPr>
            <a:spLocks noChangeArrowheads="1"/>
          </p:cNvSpPr>
          <p:nvPr/>
        </p:nvSpPr>
        <p:spPr bwMode="auto">
          <a:xfrm>
            <a:off x="4502150" y="263179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ja-JP" dirty="0" smtClean="0"/>
              <a:t>8</a:t>
            </a:r>
            <a:endParaRPr lang="ja-JP" altLang="en-US" dirty="0"/>
          </a:p>
        </p:txBody>
      </p:sp>
      <p:sp>
        <p:nvSpPr>
          <p:cNvPr id="66" name="Rectangle 3"/>
          <p:cNvSpPr txBox="1">
            <a:spLocks noChangeArrowheads="1"/>
          </p:cNvSpPr>
          <p:nvPr/>
        </p:nvSpPr>
        <p:spPr>
          <a:xfrm>
            <a:off x="152400" y="5883570"/>
            <a:ext cx="8990013" cy="711200"/>
          </a:xfrm>
          <a:prstGeom prst="rect">
            <a:avLst/>
          </a:prstGeom>
          <a:noFill/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dirty="0" smtClean="0">
                <a:solidFill>
                  <a:srgbClr val="FF0000"/>
                </a:solidFill>
              </a:rPr>
              <a:t>Remove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 9 from </a:t>
            </a:r>
            <a:r>
              <a:rPr lang="en-US" altLang="ja-JP" dirty="0" smtClean="0">
                <a:solidFill>
                  <a:srgbClr val="FF0000"/>
                </a:solidFill>
              </a:rPr>
              <a:t>Q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; </a:t>
            </a:r>
            <a:r>
              <a:rPr lang="en-US" altLang="ja-JP" dirty="0" smtClean="0">
                <a:solidFill>
                  <a:srgbClr val="FF0000"/>
                </a:solidFill>
              </a:rPr>
              <a:t>visit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 adjacent unvisited vertices; </a:t>
            </a:r>
            <a:r>
              <a:rPr lang="en-US" altLang="ja-JP" dirty="0" smtClean="0">
                <a:solidFill>
                  <a:srgbClr val="FF0000"/>
                </a:solidFill>
              </a:rPr>
              <a:t>put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 in </a:t>
            </a:r>
            <a:r>
              <a:rPr lang="en-US" altLang="ja-JP" dirty="0" smtClean="0">
                <a:solidFill>
                  <a:srgbClr val="FF0000"/>
                </a:solidFill>
              </a:rPr>
              <a:t>Q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US" altLang="ja-JP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57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Breadth-First-Search (BFS)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BFS Example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2"/>
          <p:cNvSpPr>
            <a:spLocks noChangeArrowheads="1"/>
          </p:cNvSpPr>
          <p:nvPr/>
        </p:nvSpPr>
        <p:spPr bwMode="auto">
          <a:xfrm>
            <a:off x="6172200" y="1752600"/>
            <a:ext cx="2819400" cy="785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dirty="0">
                <a:solidFill>
                  <a:srgbClr val="FF0000"/>
                </a:solidFill>
              </a:rPr>
              <a:t>FIFO Queue</a:t>
            </a:r>
          </a:p>
          <a:p>
            <a:pPr>
              <a:spcBef>
                <a:spcPct val="50000"/>
              </a:spcBef>
            </a:pPr>
            <a:endParaRPr lang="ja-JP" altLang="en-US" dirty="0"/>
          </a:p>
        </p:txBody>
      </p:sp>
      <p:sp>
        <p:nvSpPr>
          <p:cNvPr id="4" name="Freeform 43"/>
          <p:cNvSpPr>
            <a:spLocks/>
          </p:cNvSpPr>
          <p:nvPr/>
        </p:nvSpPr>
        <p:spPr bwMode="auto">
          <a:xfrm>
            <a:off x="5478463" y="1143000"/>
            <a:ext cx="3502025" cy="2363788"/>
          </a:xfrm>
          <a:custGeom>
            <a:avLst/>
            <a:gdLst>
              <a:gd name="T0" fmla="*/ 2022 w 2206"/>
              <a:gd name="T1" fmla="*/ 22 h 1489"/>
              <a:gd name="T2" fmla="*/ 1897 w 2206"/>
              <a:gd name="T3" fmla="*/ 29 h 1489"/>
              <a:gd name="T4" fmla="*/ 1714 w 2206"/>
              <a:gd name="T5" fmla="*/ 29 h 1489"/>
              <a:gd name="T6" fmla="*/ 1600 w 2206"/>
              <a:gd name="T7" fmla="*/ 37 h 1489"/>
              <a:gd name="T8" fmla="*/ 1326 w 2206"/>
              <a:gd name="T9" fmla="*/ 37 h 1489"/>
              <a:gd name="T10" fmla="*/ 1166 w 2206"/>
              <a:gd name="T11" fmla="*/ 37 h 1489"/>
              <a:gd name="T12" fmla="*/ 937 w 2206"/>
              <a:gd name="T13" fmla="*/ 45 h 1489"/>
              <a:gd name="T14" fmla="*/ 754 w 2206"/>
              <a:gd name="T15" fmla="*/ 53 h 1489"/>
              <a:gd name="T16" fmla="*/ 571 w 2206"/>
              <a:gd name="T17" fmla="*/ 53 h 1489"/>
              <a:gd name="T18" fmla="*/ 366 w 2206"/>
              <a:gd name="T19" fmla="*/ 53 h 1489"/>
              <a:gd name="T20" fmla="*/ 206 w 2206"/>
              <a:gd name="T21" fmla="*/ 68 h 1489"/>
              <a:gd name="T22" fmla="*/ 126 w 2206"/>
              <a:gd name="T23" fmla="*/ 75 h 1489"/>
              <a:gd name="T24" fmla="*/ 92 w 2206"/>
              <a:gd name="T25" fmla="*/ 121 h 1489"/>
              <a:gd name="T26" fmla="*/ 57 w 2206"/>
              <a:gd name="T27" fmla="*/ 182 h 1489"/>
              <a:gd name="T28" fmla="*/ 23 w 2206"/>
              <a:gd name="T29" fmla="*/ 235 h 1489"/>
              <a:gd name="T30" fmla="*/ 0 w 2206"/>
              <a:gd name="T31" fmla="*/ 334 h 1489"/>
              <a:gd name="T32" fmla="*/ 0 w 2206"/>
              <a:gd name="T33" fmla="*/ 409 h 1489"/>
              <a:gd name="T34" fmla="*/ 0 w 2206"/>
              <a:gd name="T35" fmla="*/ 531 h 1489"/>
              <a:gd name="T36" fmla="*/ 12 w 2206"/>
              <a:gd name="T37" fmla="*/ 607 h 1489"/>
              <a:gd name="T38" fmla="*/ 12 w 2206"/>
              <a:gd name="T39" fmla="*/ 713 h 1489"/>
              <a:gd name="T40" fmla="*/ 23 w 2206"/>
              <a:gd name="T41" fmla="*/ 819 h 1489"/>
              <a:gd name="T42" fmla="*/ 80 w 2206"/>
              <a:gd name="T43" fmla="*/ 926 h 1489"/>
              <a:gd name="T44" fmla="*/ 103 w 2206"/>
              <a:gd name="T45" fmla="*/ 971 h 1489"/>
              <a:gd name="T46" fmla="*/ 160 w 2206"/>
              <a:gd name="T47" fmla="*/ 1024 h 1489"/>
              <a:gd name="T48" fmla="*/ 183 w 2206"/>
              <a:gd name="T49" fmla="*/ 1093 h 1489"/>
              <a:gd name="T50" fmla="*/ 194 w 2206"/>
              <a:gd name="T51" fmla="*/ 1177 h 1489"/>
              <a:gd name="T52" fmla="*/ 263 w 2206"/>
              <a:gd name="T53" fmla="*/ 1313 h 1489"/>
              <a:gd name="T54" fmla="*/ 423 w 2206"/>
              <a:gd name="T55" fmla="*/ 1427 h 1489"/>
              <a:gd name="T56" fmla="*/ 640 w 2206"/>
              <a:gd name="T57" fmla="*/ 1457 h 1489"/>
              <a:gd name="T58" fmla="*/ 800 w 2206"/>
              <a:gd name="T59" fmla="*/ 1465 h 1489"/>
              <a:gd name="T60" fmla="*/ 1120 w 2206"/>
              <a:gd name="T61" fmla="*/ 1488 h 1489"/>
              <a:gd name="T62" fmla="*/ 1303 w 2206"/>
              <a:gd name="T63" fmla="*/ 1488 h 1489"/>
              <a:gd name="T64" fmla="*/ 1531 w 2206"/>
              <a:gd name="T65" fmla="*/ 1465 h 1489"/>
              <a:gd name="T66" fmla="*/ 1737 w 2206"/>
              <a:gd name="T67" fmla="*/ 1404 h 1489"/>
              <a:gd name="T68" fmla="*/ 1920 w 2206"/>
              <a:gd name="T69" fmla="*/ 1366 h 1489"/>
              <a:gd name="T70" fmla="*/ 2080 w 2206"/>
              <a:gd name="T71" fmla="*/ 1290 h 1489"/>
              <a:gd name="T72" fmla="*/ 2114 w 2206"/>
              <a:gd name="T73" fmla="*/ 1199 h 1489"/>
              <a:gd name="T74" fmla="*/ 2171 w 2206"/>
              <a:gd name="T75" fmla="*/ 1093 h 1489"/>
              <a:gd name="T76" fmla="*/ 2205 w 2206"/>
              <a:gd name="T77" fmla="*/ 987 h 1489"/>
              <a:gd name="T78" fmla="*/ 2205 w 2206"/>
              <a:gd name="T79" fmla="*/ 896 h 1489"/>
              <a:gd name="T80" fmla="*/ 2205 w 2206"/>
              <a:gd name="T81" fmla="*/ 804 h 1489"/>
              <a:gd name="T82" fmla="*/ 2205 w 2206"/>
              <a:gd name="T83" fmla="*/ 698 h 1489"/>
              <a:gd name="T84" fmla="*/ 2205 w 2206"/>
              <a:gd name="T85" fmla="*/ 607 h 1489"/>
              <a:gd name="T86" fmla="*/ 2205 w 2206"/>
              <a:gd name="T87" fmla="*/ 485 h 1489"/>
              <a:gd name="T88" fmla="*/ 2205 w 2206"/>
              <a:gd name="T89" fmla="*/ 409 h 1489"/>
              <a:gd name="T90" fmla="*/ 2205 w 2206"/>
              <a:gd name="T91" fmla="*/ 318 h 1489"/>
              <a:gd name="T92" fmla="*/ 2205 w 2206"/>
              <a:gd name="T93" fmla="*/ 212 h 1489"/>
              <a:gd name="T94" fmla="*/ 2205 w 2206"/>
              <a:gd name="T95" fmla="*/ 136 h 1489"/>
              <a:gd name="T96" fmla="*/ 2171 w 2206"/>
              <a:gd name="T97" fmla="*/ 75 h 1489"/>
              <a:gd name="T98" fmla="*/ 2069 w 2206"/>
              <a:gd name="T99" fmla="*/ 0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  <a:lnTo>
                  <a:pt x="2069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" name="Rectangle 65"/>
          <p:cNvSpPr>
            <a:spLocks noChangeArrowheads="1"/>
          </p:cNvSpPr>
          <p:nvPr/>
        </p:nvSpPr>
        <p:spPr bwMode="auto">
          <a:xfrm>
            <a:off x="66294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7</a:t>
            </a:r>
          </a:p>
        </p:txBody>
      </p:sp>
      <p:sp>
        <p:nvSpPr>
          <p:cNvPr id="6" name="Rectangle 69"/>
          <p:cNvSpPr>
            <a:spLocks noChangeArrowheads="1"/>
          </p:cNvSpPr>
          <p:nvPr/>
        </p:nvSpPr>
        <p:spPr bwMode="auto">
          <a:xfrm>
            <a:off x="70866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8</a:t>
            </a: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311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1301750" y="1758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2901950" y="2063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4502150" y="2368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" name="Oval 9"/>
          <p:cNvSpPr>
            <a:spLocks noChangeArrowheads="1"/>
          </p:cNvSpPr>
          <p:nvPr/>
        </p:nvSpPr>
        <p:spPr bwMode="auto">
          <a:xfrm>
            <a:off x="920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" name="Oval 10"/>
          <p:cNvSpPr>
            <a:spLocks noChangeArrowheads="1"/>
          </p:cNvSpPr>
          <p:nvPr/>
        </p:nvSpPr>
        <p:spPr bwMode="auto">
          <a:xfrm>
            <a:off x="2444750" y="3435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4" name="Oval 11"/>
          <p:cNvSpPr>
            <a:spLocks noChangeArrowheads="1"/>
          </p:cNvSpPr>
          <p:nvPr/>
        </p:nvSpPr>
        <p:spPr bwMode="auto">
          <a:xfrm>
            <a:off x="3968750" y="3587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6" name="Oval 13"/>
          <p:cNvSpPr>
            <a:spLocks noChangeArrowheads="1"/>
          </p:cNvSpPr>
          <p:nvPr/>
        </p:nvSpPr>
        <p:spPr bwMode="auto">
          <a:xfrm>
            <a:off x="1682750" y="4730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7" name="Oval 14"/>
          <p:cNvSpPr>
            <a:spLocks noChangeArrowheads="1"/>
          </p:cNvSpPr>
          <p:nvPr/>
        </p:nvSpPr>
        <p:spPr bwMode="auto">
          <a:xfrm>
            <a:off x="36639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 flipH="1">
            <a:off x="685800" y="2133600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1600200" y="2209800"/>
            <a:ext cx="990600" cy="1295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685800" y="3048000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>
            <a:off x="1295400" y="37338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2133600" y="50292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 flipH="1">
            <a:off x="2743200" y="24384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>
            <a:off x="2743200" y="3886200"/>
            <a:ext cx="1066800" cy="11430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H="1">
            <a:off x="4191000" y="2819400"/>
            <a:ext cx="457200" cy="7620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1371600" y="1828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2971800" y="2057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4572000" y="2438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381000" y="2667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990600" y="3276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2514600" y="3505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34" name="Rectangle 31"/>
          <p:cNvSpPr>
            <a:spLocks noChangeArrowheads="1"/>
          </p:cNvSpPr>
          <p:nvPr/>
        </p:nvSpPr>
        <p:spPr bwMode="auto">
          <a:xfrm>
            <a:off x="4038600" y="3657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36" name="Rectangle 33"/>
          <p:cNvSpPr>
            <a:spLocks noChangeArrowheads="1"/>
          </p:cNvSpPr>
          <p:nvPr/>
        </p:nvSpPr>
        <p:spPr bwMode="auto">
          <a:xfrm>
            <a:off x="1752600" y="4800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37" name="Rectangle 34"/>
          <p:cNvSpPr>
            <a:spLocks noChangeArrowheads="1"/>
          </p:cNvSpPr>
          <p:nvPr/>
        </p:nvSpPr>
        <p:spPr bwMode="auto">
          <a:xfrm>
            <a:off x="3733800" y="5029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38" name="Line 35"/>
          <p:cNvSpPr>
            <a:spLocks noChangeShapeType="1"/>
          </p:cNvSpPr>
          <p:nvPr/>
        </p:nvSpPr>
        <p:spPr bwMode="auto">
          <a:xfrm>
            <a:off x="2895600" y="3657600"/>
            <a:ext cx="1143000" cy="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9" name="Line 36"/>
          <p:cNvSpPr>
            <a:spLocks noChangeShapeType="1"/>
          </p:cNvSpPr>
          <p:nvPr/>
        </p:nvSpPr>
        <p:spPr bwMode="auto">
          <a:xfrm>
            <a:off x="1752600" y="1981200"/>
            <a:ext cx="11430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0" name="Line 37"/>
          <p:cNvSpPr>
            <a:spLocks noChangeShapeType="1"/>
          </p:cNvSpPr>
          <p:nvPr/>
        </p:nvSpPr>
        <p:spPr bwMode="auto">
          <a:xfrm>
            <a:off x="1447800" y="2209800"/>
            <a:ext cx="533400" cy="25146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" name="Line 38"/>
          <p:cNvSpPr>
            <a:spLocks noChangeShapeType="1"/>
          </p:cNvSpPr>
          <p:nvPr/>
        </p:nvSpPr>
        <p:spPr bwMode="auto">
          <a:xfrm flipV="1">
            <a:off x="2133600" y="39624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42" name="Group 41"/>
          <p:cNvGrpSpPr>
            <a:grpSpLocks/>
          </p:cNvGrpSpPr>
          <p:nvPr/>
        </p:nvGrpSpPr>
        <p:grpSpPr bwMode="auto">
          <a:xfrm>
            <a:off x="311150" y="2597150"/>
            <a:ext cx="444500" cy="466725"/>
            <a:chOff x="196" y="1636"/>
            <a:chExt cx="280" cy="294"/>
          </a:xfrm>
        </p:grpSpPr>
        <p:sp>
          <p:nvSpPr>
            <p:cNvPr id="43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4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grpSp>
        <p:nvGrpSpPr>
          <p:cNvPr id="45" name="Group 46"/>
          <p:cNvGrpSpPr>
            <a:grpSpLocks/>
          </p:cNvGrpSpPr>
          <p:nvPr/>
        </p:nvGrpSpPr>
        <p:grpSpPr bwMode="auto">
          <a:xfrm>
            <a:off x="1301750" y="1758950"/>
            <a:ext cx="444500" cy="466725"/>
            <a:chOff x="820" y="1108"/>
            <a:chExt cx="280" cy="294"/>
          </a:xfrm>
        </p:grpSpPr>
        <p:sp>
          <p:nvSpPr>
            <p:cNvPr id="46" name="Oval 44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7" name="Rectangle 45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</p:grpSp>
      <p:grpSp>
        <p:nvGrpSpPr>
          <p:cNvPr id="48" name="Group 49"/>
          <p:cNvGrpSpPr>
            <a:grpSpLocks/>
          </p:cNvGrpSpPr>
          <p:nvPr/>
        </p:nvGrpSpPr>
        <p:grpSpPr bwMode="auto">
          <a:xfrm>
            <a:off x="920750" y="3276600"/>
            <a:ext cx="444500" cy="450850"/>
            <a:chOff x="580" y="2064"/>
            <a:chExt cx="280" cy="284"/>
          </a:xfrm>
        </p:grpSpPr>
        <p:sp>
          <p:nvSpPr>
            <p:cNvPr id="49" name="Oval 47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0" name="Rectangle 48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4</a:t>
              </a:r>
            </a:p>
          </p:txBody>
        </p:sp>
      </p:grpSp>
      <p:grpSp>
        <p:nvGrpSpPr>
          <p:cNvPr id="51" name="Group 52"/>
          <p:cNvGrpSpPr>
            <a:grpSpLocks/>
          </p:cNvGrpSpPr>
          <p:nvPr/>
        </p:nvGrpSpPr>
        <p:grpSpPr bwMode="auto">
          <a:xfrm>
            <a:off x="2444750" y="3435350"/>
            <a:ext cx="444500" cy="466725"/>
            <a:chOff x="1540" y="2164"/>
            <a:chExt cx="280" cy="294"/>
          </a:xfrm>
        </p:grpSpPr>
        <p:sp>
          <p:nvSpPr>
            <p:cNvPr id="52" name="Oval 50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3" name="Rectangle 51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5</a:t>
              </a:r>
            </a:p>
          </p:txBody>
        </p:sp>
      </p:grpSp>
      <p:grpSp>
        <p:nvGrpSpPr>
          <p:cNvPr id="54" name="Group 55"/>
          <p:cNvGrpSpPr>
            <a:grpSpLocks/>
          </p:cNvGrpSpPr>
          <p:nvPr/>
        </p:nvGrpSpPr>
        <p:grpSpPr bwMode="auto">
          <a:xfrm>
            <a:off x="2901950" y="2057400"/>
            <a:ext cx="444500" cy="450850"/>
            <a:chOff x="1828" y="1296"/>
            <a:chExt cx="280" cy="284"/>
          </a:xfrm>
        </p:grpSpPr>
        <p:sp>
          <p:nvSpPr>
            <p:cNvPr id="55" name="Oval 53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6" name="Rectangle 54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3</a:t>
              </a:r>
            </a:p>
          </p:txBody>
        </p:sp>
      </p:grpSp>
      <p:grpSp>
        <p:nvGrpSpPr>
          <p:cNvPr id="57" name="Group 58"/>
          <p:cNvGrpSpPr>
            <a:grpSpLocks/>
          </p:cNvGrpSpPr>
          <p:nvPr/>
        </p:nvGrpSpPr>
        <p:grpSpPr bwMode="auto">
          <a:xfrm>
            <a:off x="1682750" y="4730750"/>
            <a:ext cx="444500" cy="466725"/>
            <a:chOff x="1060" y="2980"/>
            <a:chExt cx="280" cy="294"/>
          </a:xfrm>
        </p:grpSpPr>
        <p:sp>
          <p:nvSpPr>
            <p:cNvPr id="58" name="Oval 56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9" name="Rectangle 57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6</a:t>
              </a:r>
            </a:p>
          </p:txBody>
        </p:sp>
      </p:grpSp>
      <p:grpSp>
        <p:nvGrpSpPr>
          <p:cNvPr id="60" name="Group 61"/>
          <p:cNvGrpSpPr>
            <a:grpSpLocks/>
          </p:cNvGrpSpPr>
          <p:nvPr/>
        </p:nvGrpSpPr>
        <p:grpSpPr bwMode="auto">
          <a:xfrm>
            <a:off x="3968750" y="3587750"/>
            <a:ext cx="444500" cy="466725"/>
            <a:chOff x="2500" y="2260"/>
            <a:chExt cx="280" cy="294"/>
          </a:xfrm>
        </p:grpSpPr>
        <p:sp>
          <p:nvSpPr>
            <p:cNvPr id="61" name="Oval 59"/>
            <p:cNvSpPr>
              <a:spLocks noChangeArrowheads="1"/>
            </p:cNvSpPr>
            <p:nvPr/>
          </p:nvSpPr>
          <p:spPr bwMode="auto">
            <a:xfrm>
              <a:off x="2500" y="22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2" name="Rectangle 60"/>
            <p:cNvSpPr>
              <a:spLocks noChangeArrowheads="1"/>
            </p:cNvSpPr>
            <p:nvPr/>
          </p:nvSpPr>
          <p:spPr bwMode="auto">
            <a:xfrm>
              <a:off x="2544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9</a:t>
              </a:r>
            </a:p>
          </p:txBody>
        </p:sp>
      </p:grpSp>
      <p:grpSp>
        <p:nvGrpSpPr>
          <p:cNvPr id="63" name="Group 64"/>
          <p:cNvGrpSpPr>
            <a:grpSpLocks/>
          </p:cNvGrpSpPr>
          <p:nvPr/>
        </p:nvGrpSpPr>
        <p:grpSpPr bwMode="auto">
          <a:xfrm>
            <a:off x="3663950" y="4959350"/>
            <a:ext cx="444500" cy="466725"/>
            <a:chOff x="2308" y="3124"/>
            <a:chExt cx="280" cy="294"/>
          </a:xfrm>
        </p:grpSpPr>
        <p:sp>
          <p:nvSpPr>
            <p:cNvPr id="64" name="Oval 62"/>
            <p:cNvSpPr>
              <a:spLocks noChangeArrowheads="1"/>
            </p:cNvSpPr>
            <p:nvPr/>
          </p:nvSpPr>
          <p:spPr bwMode="auto">
            <a:xfrm>
              <a:off x="2308" y="3124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5" name="Rectangle 63"/>
            <p:cNvSpPr>
              <a:spLocks noChangeArrowheads="1"/>
            </p:cNvSpPr>
            <p:nvPr/>
          </p:nvSpPr>
          <p:spPr bwMode="auto">
            <a:xfrm>
              <a:off x="2352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7</a:t>
              </a:r>
            </a:p>
          </p:txBody>
        </p:sp>
      </p:grpSp>
      <p:grpSp>
        <p:nvGrpSpPr>
          <p:cNvPr id="66" name="Group 68"/>
          <p:cNvGrpSpPr>
            <a:grpSpLocks/>
          </p:cNvGrpSpPr>
          <p:nvPr/>
        </p:nvGrpSpPr>
        <p:grpSpPr bwMode="auto">
          <a:xfrm>
            <a:off x="4502150" y="2368550"/>
            <a:ext cx="444500" cy="466725"/>
            <a:chOff x="2836" y="1492"/>
            <a:chExt cx="280" cy="294"/>
          </a:xfrm>
        </p:grpSpPr>
        <p:sp>
          <p:nvSpPr>
            <p:cNvPr id="67" name="Oval 66"/>
            <p:cNvSpPr>
              <a:spLocks noChangeArrowheads="1"/>
            </p:cNvSpPr>
            <p:nvPr/>
          </p:nvSpPr>
          <p:spPr bwMode="auto">
            <a:xfrm>
              <a:off x="2836" y="1492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8" name="Rectangle 67"/>
            <p:cNvSpPr>
              <a:spLocks noChangeArrowheads="1"/>
            </p:cNvSpPr>
            <p:nvPr/>
          </p:nvSpPr>
          <p:spPr bwMode="auto">
            <a:xfrm>
              <a:off x="2880" y="15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8</a:t>
              </a:r>
            </a:p>
          </p:txBody>
        </p:sp>
      </p:grpSp>
      <p:sp>
        <p:nvSpPr>
          <p:cNvPr id="69" name="Rectangle 3"/>
          <p:cNvSpPr txBox="1">
            <a:spLocks noChangeArrowheads="1"/>
          </p:cNvSpPr>
          <p:nvPr/>
        </p:nvSpPr>
        <p:spPr>
          <a:xfrm>
            <a:off x="152400" y="5883570"/>
            <a:ext cx="8990013" cy="711200"/>
          </a:xfrm>
          <a:prstGeom prst="rect">
            <a:avLst/>
          </a:prstGeom>
          <a:noFill/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dirty="0" smtClean="0">
                <a:solidFill>
                  <a:srgbClr val="FF0000"/>
                </a:solidFill>
              </a:rPr>
              <a:t>Remove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 9 from </a:t>
            </a:r>
            <a:r>
              <a:rPr lang="en-US" altLang="ja-JP" dirty="0" smtClean="0">
                <a:solidFill>
                  <a:srgbClr val="FF0000"/>
                </a:solidFill>
              </a:rPr>
              <a:t>Q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; </a:t>
            </a:r>
            <a:r>
              <a:rPr lang="en-US" altLang="ja-JP" dirty="0" smtClean="0">
                <a:solidFill>
                  <a:srgbClr val="FF0000"/>
                </a:solidFill>
              </a:rPr>
              <a:t>visit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 adjacent unvisited vertices; </a:t>
            </a:r>
            <a:r>
              <a:rPr lang="en-US" altLang="ja-JP" dirty="0" smtClean="0">
                <a:solidFill>
                  <a:srgbClr val="FF0000"/>
                </a:solidFill>
              </a:rPr>
              <a:t>put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 in </a:t>
            </a:r>
            <a:r>
              <a:rPr lang="en-US" altLang="ja-JP" dirty="0" smtClean="0">
                <a:solidFill>
                  <a:srgbClr val="FF0000"/>
                </a:solidFill>
              </a:rPr>
              <a:t>Q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US" altLang="ja-JP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04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2"/>
          <p:cNvSpPr>
            <a:spLocks noChangeArrowheads="1"/>
          </p:cNvSpPr>
          <p:nvPr/>
        </p:nvSpPr>
        <p:spPr bwMode="auto">
          <a:xfrm>
            <a:off x="6172200" y="2029700"/>
            <a:ext cx="2819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>
                <a:solidFill>
                  <a:schemeClr val="bg2"/>
                </a:solidFill>
              </a:rPr>
              <a:t>FIFO Queue</a:t>
            </a:r>
            <a:endParaRPr lang="en-US" altLang="ja-JP"/>
          </a:p>
          <a:p>
            <a:pPr>
              <a:spcBef>
                <a:spcPct val="50000"/>
              </a:spcBef>
            </a:pPr>
            <a:endParaRPr lang="ja-JP" altLang="en-US"/>
          </a:p>
        </p:txBody>
      </p:sp>
      <p:sp>
        <p:nvSpPr>
          <p:cNvPr id="4" name="Freeform 43"/>
          <p:cNvSpPr>
            <a:spLocks/>
          </p:cNvSpPr>
          <p:nvPr/>
        </p:nvSpPr>
        <p:spPr bwMode="auto">
          <a:xfrm>
            <a:off x="5478463" y="1420100"/>
            <a:ext cx="3502025" cy="2363788"/>
          </a:xfrm>
          <a:custGeom>
            <a:avLst/>
            <a:gdLst>
              <a:gd name="T0" fmla="*/ 2022 w 2206"/>
              <a:gd name="T1" fmla="*/ 22 h 1489"/>
              <a:gd name="T2" fmla="*/ 1897 w 2206"/>
              <a:gd name="T3" fmla="*/ 29 h 1489"/>
              <a:gd name="T4" fmla="*/ 1714 w 2206"/>
              <a:gd name="T5" fmla="*/ 29 h 1489"/>
              <a:gd name="T6" fmla="*/ 1600 w 2206"/>
              <a:gd name="T7" fmla="*/ 37 h 1489"/>
              <a:gd name="T8" fmla="*/ 1326 w 2206"/>
              <a:gd name="T9" fmla="*/ 37 h 1489"/>
              <a:gd name="T10" fmla="*/ 1166 w 2206"/>
              <a:gd name="T11" fmla="*/ 37 h 1489"/>
              <a:gd name="T12" fmla="*/ 937 w 2206"/>
              <a:gd name="T13" fmla="*/ 45 h 1489"/>
              <a:gd name="T14" fmla="*/ 754 w 2206"/>
              <a:gd name="T15" fmla="*/ 53 h 1489"/>
              <a:gd name="T16" fmla="*/ 571 w 2206"/>
              <a:gd name="T17" fmla="*/ 53 h 1489"/>
              <a:gd name="T18" fmla="*/ 366 w 2206"/>
              <a:gd name="T19" fmla="*/ 53 h 1489"/>
              <a:gd name="T20" fmla="*/ 206 w 2206"/>
              <a:gd name="T21" fmla="*/ 68 h 1489"/>
              <a:gd name="T22" fmla="*/ 126 w 2206"/>
              <a:gd name="T23" fmla="*/ 75 h 1489"/>
              <a:gd name="T24" fmla="*/ 92 w 2206"/>
              <a:gd name="T25" fmla="*/ 121 h 1489"/>
              <a:gd name="T26" fmla="*/ 57 w 2206"/>
              <a:gd name="T27" fmla="*/ 182 h 1489"/>
              <a:gd name="T28" fmla="*/ 23 w 2206"/>
              <a:gd name="T29" fmla="*/ 235 h 1489"/>
              <a:gd name="T30" fmla="*/ 0 w 2206"/>
              <a:gd name="T31" fmla="*/ 334 h 1489"/>
              <a:gd name="T32" fmla="*/ 0 w 2206"/>
              <a:gd name="T33" fmla="*/ 409 h 1489"/>
              <a:gd name="T34" fmla="*/ 0 w 2206"/>
              <a:gd name="T35" fmla="*/ 531 h 1489"/>
              <a:gd name="T36" fmla="*/ 12 w 2206"/>
              <a:gd name="T37" fmla="*/ 607 h 1489"/>
              <a:gd name="T38" fmla="*/ 12 w 2206"/>
              <a:gd name="T39" fmla="*/ 713 h 1489"/>
              <a:gd name="T40" fmla="*/ 23 w 2206"/>
              <a:gd name="T41" fmla="*/ 819 h 1489"/>
              <a:gd name="T42" fmla="*/ 80 w 2206"/>
              <a:gd name="T43" fmla="*/ 926 h 1489"/>
              <a:gd name="T44" fmla="*/ 103 w 2206"/>
              <a:gd name="T45" fmla="*/ 971 h 1489"/>
              <a:gd name="T46" fmla="*/ 160 w 2206"/>
              <a:gd name="T47" fmla="*/ 1024 h 1489"/>
              <a:gd name="T48" fmla="*/ 183 w 2206"/>
              <a:gd name="T49" fmla="*/ 1093 h 1489"/>
              <a:gd name="T50" fmla="*/ 194 w 2206"/>
              <a:gd name="T51" fmla="*/ 1177 h 1489"/>
              <a:gd name="T52" fmla="*/ 263 w 2206"/>
              <a:gd name="T53" fmla="*/ 1313 h 1489"/>
              <a:gd name="T54" fmla="*/ 423 w 2206"/>
              <a:gd name="T55" fmla="*/ 1427 h 1489"/>
              <a:gd name="T56" fmla="*/ 640 w 2206"/>
              <a:gd name="T57" fmla="*/ 1457 h 1489"/>
              <a:gd name="T58" fmla="*/ 800 w 2206"/>
              <a:gd name="T59" fmla="*/ 1465 h 1489"/>
              <a:gd name="T60" fmla="*/ 1120 w 2206"/>
              <a:gd name="T61" fmla="*/ 1488 h 1489"/>
              <a:gd name="T62" fmla="*/ 1303 w 2206"/>
              <a:gd name="T63" fmla="*/ 1488 h 1489"/>
              <a:gd name="T64" fmla="*/ 1531 w 2206"/>
              <a:gd name="T65" fmla="*/ 1465 h 1489"/>
              <a:gd name="T66" fmla="*/ 1737 w 2206"/>
              <a:gd name="T67" fmla="*/ 1404 h 1489"/>
              <a:gd name="T68" fmla="*/ 1920 w 2206"/>
              <a:gd name="T69" fmla="*/ 1366 h 1489"/>
              <a:gd name="T70" fmla="*/ 2080 w 2206"/>
              <a:gd name="T71" fmla="*/ 1290 h 1489"/>
              <a:gd name="T72" fmla="*/ 2114 w 2206"/>
              <a:gd name="T73" fmla="*/ 1199 h 1489"/>
              <a:gd name="T74" fmla="*/ 2171 w 2206"/>
              <a:gd name="T75" fmla="*/ 1093 h 1489"/>
              <a:gd name="T76" fmla="*/ 2205 w 2206"/>
              <a:gd name="T77" fmla="*/ 987 h 1489"/>
              <a:gd name="T78" fmla="*/ 2205 w 2206"/>
              <a:gd name="T79" fmla="*/ 896 h 1489"/>
              <a:gd name="T80" fmla="*/ 2205 w 2206"/>
              <a:gd name="T81" fmla="*/ 804 h 1489"/>
              <a:gd name="T82" fmla="*/ 2205 w 2206"/>
              <a:gd name="T83" fmla="*/ 698 h 1489"/>
              <a:gd name="T84" fmla="*/ 2205 w 2206"/>
              <a:gd name="T85" fmla="*/ 607 h 1489"/>
              <a:gd name="T86" fmla="*/ 2205 w 2206"/>
              <a:gd name="T87" fmla="*/ 485 h 1489"/>
              <a:gd name="T88" fmla="*/ 2205 w 2206"/>
              <a:gd name="T89" fmla="*/ 409 h 1489"/>
              <a:gd name="T90" fmla="*/ 2205 w 2206"/>
              <a:gd name="T91" fmla="*/ 318 h 1489"/>
              <a:gd name="T92" fmla="*/ 2205 w 2206"/>
              <a:gd name="T93" fmla="*/ 212 h 1489"/>
              <a:gd name="T94" fmla="*/ 2205 w 2206"/>
              <a:gd name="T95" fmla="*/ 136 h 1489"/>
              <a:gd name="T96" fmla="*/ 2171 w 2206"/>
              <a:gd name="T97" fmla="*/ 75 h 1489"/>
              <a:gd name="T98" fmla="*/ 2069 w 2206"/>
              <a:gd name="T99" fmla="*/ 0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  <a:lnTo>
                  <a:pt x="2069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" name="Rectangle 65"/>
          <p:cNvSpPr>
            <a:spLocks noChangeArrowheads="1"/>
          </p:cNvSpPr>
          <p:nvPr/>
        </p:nvSpPr>
        <p:spPr bwMode="auto">
          <a:xfrm>
            <a:off x="6629400" y="25631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7</a:t>
            </a:r>
          </a:p>
        </p:txBody>
      </p:sp>
      <p:sp>
        <p:nvSpPr>
          <p:cNvPr id="6" name="Rectangle 69"/>
          <p:cNvSpPr>
            <a:spLocks noChangeArrowheads="1"/>
          </p:cNvSpPr>
          <p:nvPr/>
        </p:nvSpPr>
        <p:spPr bwMode="auto">
          <a:xfrm>
            <a:off x="7086600" y="25631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8</a:t>
            </a: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311150" y="28742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1301750" y="20360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2901950" y="23408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4502150" y="26456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" name="Oval 9"/>
          <p:cNvSpPr>
            <a:spLocks noChangeArrowheads="1"/>
          </p:cNvSpPr>
          <p:nvPr/>
        </p:nvSpPr>
        <p:spPr bwMode="auto">
          <a:xfrm>
            <a:off x="920750" y="35600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" name="Oval 10"/>
          <p:cNvSpPr>
            <a:spLocks noChangeArrowheads="1"/>
          </p:cNvSpPr>
          <p:nvPr/>
        </p:nvSpPr>
        <p:spPr bwMode="auto">
          <a:xfrm>
            <a:off x="2444750" y="37124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4" name="Oval 11"/>
          <p:cNvSpPr>
            <a:spLocks noChangeArrowheads="1"/>
          </p:cNvSpPr>
          <p:nvPr/>
        </p:nvSpPr>
        <p:spPr bwMode="auto">
          <a:xfrm>
            <a:off x="3968750" y="38648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6" name="Oval 13"/>
          <p:cNvSpPr>
            <a:spLocks noChangeArrowheads="1"/>
          </p:cNvSpPr>
          <p:nvPr/>
        </p:nvSpPr>
        <p:spPr bwMode="auto">
          <a:xfrm>
            <a:off x="1682750" y="50078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7" name="Oval 14"/>
          <p:cNvSpPr>
            <a:spLocks noChangeArrowheads="1"/>
          </p:cNvSpPr>
          <p:nvPr/>
        </p:nvSpPr>
        <p:spPr bwMode="auto">
          <a:xfrm>
            <a:off x="3663950" y="52364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 flipH="1">
            <a:off x="685800" y="2410700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1600200" y="2486900"/>
            <a:ext cx="990600" cy="1295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685800" y="3325100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>
            <a:off x="1295400" y="40109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2133600" y="53063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 flipH="1">
            <a:off x="2743200" y="27155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>
            <a:off x="2743200" y="4163300"/>
            <a:ext cx="1066800" cy="11430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H="1">
            <a:off x="4191000" y="3096500"/>
            <a:ext cx="457200" cy="7620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1371600" y="21059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2971800" y="23345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4572000" y="27155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381000" y="29441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990600" y="35537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2514600" y="37823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34" name="Rectangle 31"/>
          <p:cNvSpPr>
            <a:spLocks noChangeArrowheads="1"/>
          </p:cNvSpPr>
          <p:nvPr/>
        </p:nvSpPr>
        <p:spPr bwMode="auto">
          <a:xfrm>
            <a:off x="4038600" y="39347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36" name="Rectangle 33"/>
          <p:cNvSpPr>
            <a:spLocks noChangeArrowheads="1"/>
          </p:cNvSpPr>
          <p:nvPr/>
        </p:nvSpPr>
        <p:spPr bwMode="auto">
          <a:xfrm>
            <a:off x="1752600" y="50777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37" name="Rectangle 34"/>
          <p:cNvSpPr>
            <a:spLocks noChangeArrowheads="1"/>
          </p:cNvSpPr>
          <p:nvPr/>
        </p:nvSpPr>
        <p:spPr bwMode="auto">
          <a:xfrm>
            <a:off x="3733800" y="53063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38" name="Line 35"/>
          <p:cNvSpPr>
            <a:spLocks noChangeShapeType="1"/>
          </p:cNvSpPr>
          <p:nvPr/>
        </p:nvSpPr>
        <p:spPr bwMode="auto">
          <a:xfrm>
            <a:off x="2895600" y="3934700"/>
            <a:ext cx="1143000" cy="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9" name="Line 36"/>
          <p:cNvSpPr>
            <a:spLocks noChangeShapeType="1"/>
          </p:cNvSpPr>
          <p:nvPr/>
        </p:nvSpPr>
        <p:spPr bwMode="auto">
          <a:xfrm>
            <a:off x="1752600" y="2258300"/>
            <a:ext cx="11430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0" name="Line 37"/>
          <p:cNvSpPr>
            <a:spLocks noChangeShapeType="1"/>
          </p:cNvSpPr>
          <p:nvPr/>
        </p:nvSpPr>
        <p:spPr bwMode="auto">
          <a:xfrm>
            <a:off x="1447800" y="2486900"/>
            <a:ext cx="533400" cy="25146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" name="Line 38"/>
          <p:cNvSpPr>
            <a:spLocks noChangeShapeType="1"/>
          </p:cNvSpPr>
          <p:nvPr/>
        </p:nvSpPr>
        <p:spPr bwMode="auto">
          <a:xfrm flipV="1">
            <a:off x="2133600" y="42395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42" name="Group 41"/>
          <p:cNvGrpSpPr>
            <a:grpSpLocks/>
          </p:cNvGrpSpPr>
          <p:nvPr/>
        </p:nvGrpSpPr>
        <p:grpSpPr bwMode="auto">
          <a:xfrm>
            <a:off x="311150" y="2874250"/>
            <a:ext cx="444500" cy="466725"/>
            <a:chOff x="196" y="1636"/>
            <a:chExt cx="280" cy="294"/>
          </a:xfrm>
        </p:grpSpPr>
        <p:sp>
          <p:nvSpPr>
            <p:cNvPr id="43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4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grpSp>
        <p:nvGrpSpPr>
          <p:cNvPr id="45" name="Group 46"/>
          <p:cNvGrpSpPr>
            <a:grpSpLocks/>
          </p:cNvGrpSpPr>
          <p:nvPr/>
        </p:nvGrpSpPr>
        <p:grpSpPr bwMode="auto">
          <a:xfrm>
            <a:off x="1301750" y="2036050"/>
            <a:ext cx="444500" cy="466725"/>
            <a:chOff x="820" y="1108"/>
            <a:chExt cx="280" cy="294"/>
          </a:xfrm>
        </p:grpSpPr>
        <p:sp>
          <p:nvSpPr>
            <p:cNvPr id="46" name="Oval 44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7" name="Rectangle 45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</p:grpSp>
      <p:grpSp>
        <p:nvGrpSpPr>
          <p:cNvPr id="48" name="Group 49"/>
          <p:cNvGrpSpPr>
            <a:grpSpLocks/>
          </p:cNvGrpSpPr>
          <p:nvPr/>
        </p:nvGrpSpPr>
        <p:grpSpPr bwMode="auto">
          <a:xfrm>
            <a:off x="920750" y="3553700"/>
            <a:ext cx="444500" cy="450850"/>
            <a:chOff x="580" y="2064"/>
            <a:chExt cx="280" cy="284"/>
          </a:xfrm>
        </p:grpSpPr>
        <p:sp>
          <p:nvSpPr>
            <p:cNvPr id="49" name="Oval 47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0" name="Rectangle 48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4</a:t>
              </a:r>
            </a:p>
          </p:txBody>
        </p:sp>
      </p:grpSp>
      <p:grpSp>
        <p:nvGrpSpPr>
          <p:cNvPr id="51" name="Group 52"/>
          <p:cNvGrpSpPr>
            <a:grpSpLocks/>
          </p:cNvGrpSpPr>
          <p:nvPr/>
        </p:nvGrpSpPr>
        <p:grpSpPr bwMode="auto">
          <a:xfrm>
            <a:off x="2444750" y="3712450"/>
            <a:ext cx="444500" cy="466725"/>
            <a:chOff x="1540" y="2164"/>
            <a:chExt cx="280" cy="294"/>
          </a:xfrm>
        </p:grpSpPr>
        <p:sp>
          <p:nvSpPr>
            <p:cNvPr id="52" name="Oval 50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3" name="Rectangle 51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5</a:t>
              </a:r>
            </a:p>
          </p:txBody>
        </p:sp>
      </p:grpSp>
      <p:grpSp>
        <p:nvGrpSpPr>
          <p:cNvPr id="54" name="Group 55"/>
          <p:cNvGrpSpPr>
            <a:grpSpLocks/>
          </p:cNvGrpSpPr>
          <p:nvPr/>
        </p:nvGrpSpPr>
        <p:grpSpPr bwMode="auto">
          <a:xfrm>
            <a:off x="2901950" y="2334500"/>
            <a:ext cx="444500" cy="450850"/>
            <a:chOff x="1828" y="1296"/>
            <a:chExt cx="280" cy="284"/>
          </a:xfrm>
        </p:grpSpPr>
        <p:sp>
          <p:nvSpPr>
            <p:cNvPr id="55" name="Oval 53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6" name="Rectangle 54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3</a:t>
              </a:r>
            </a:p>
          </p:txBody>
        </p:sp>
      </p:grpSp>
      <p:grpSp>
        <p:nvGrpSpPr>
          <p:cNvPr id="57" name="Group 58"/>
          <p:cNvGrpSpPr>
            <a:grpSpLocks/>
          </p:cNvGrpSpPr>
          <p:nvPr/>
        </p:nvGrpSpPr>
        <p:grpSpPr bwMode="auto">
          <a:xfrm>
            <a:off x="1682750" y="5007850"/>
            <a:ext cx="444500" cy="466725"/>
            <a:chOff x="1060" y="2980"/>
            <a:chExt cx="280" cy="294"/>
          </a:xfrm>
        </p:grpSpPr>
        <p:sp>
          <p:nvSpPr>
            <p:cNvPr id="58" name="Oval 56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9" name="Rectangle 57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6</a:t>
              </a:r>
            </a:p>
          </p:txBody>
        </p:sp>
      </p:grpSp>
      <p:grpSp>
        <p:nvGrpSpPr>
          <p:cNvPr id="60" name="Group 61"/>
          <p:cNvGrpSpPr>
            <a:grpSpLocks/>
          </p:cNvGrpSpPr>
          <p:nvPr/>
        </p:nvGrpSpPr>
        <p:grpSpPr bwMode="auto">
          <a:xfrm>
            <a:off x="3968750" y="3864850"/>
            <a:ext cx="444500" cy="466725"/>
            <a:chOff x="2500" y="2260"/>
            <a:chExt cx="280" cy="294"/>
          </a:xfrm>
        </p:grpSpPr>
        <p:sp>
          <p:nvSpPr>
            <p:cNvPr id="61" name="Oval 59"/>
            <p:cNvSpPr>
              <a:spLocks noChangeArrowheads="1"/>
            </p:cNvSpPr>
            <p:nvPr/>
          </p:nvSpPr>
          <p:spPr bwMode="auto">
            <a:xfrm>
              <a:off x="2500" y="22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2" name="Rectangle 60"/>
            <p:cNvSpPr>
              <a:spLocks noChangeArrowheads="1"/>
            </p:cNvSpPr>
            <p:nvPr/>
          </p:nvSpPr>
          <p:spPr bwMode="auto">
            <a:xfrm>
              <a:off x="2544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9</a:t>
              </a:r>
            </a:p>
          </p:txBody>
        </p:sp>
      </p:grpSp>
      <p:grpSp>
        <p:nvGrpSpPr>
          <p:cNvPr id="63" name="Group 64"/>
          <p:cNvGrpSpPr>
            <a:grpSpLocks/>
          </p:cNvGrpSpPr>
          <p:nvPr/>
        </p:nvGrpSpPr>
        <p:grpSpPr bwMode="auto">
          <a:xfrm>
            <a:off x="3663950" y="5236450"/>
            <a:ext cx="444500" cy="466725"/>
            <a:chOff x="2308" y="3124"/>
            <a:chExt cx="280" cy="294"/>
          </a:xfrm>
        </p:grpSpPr>
        <p:sp>
          <p:nvSpPr>
            <p:cNvPr id="64" name="Oval 62"/>
            <p:cNvSpPr>
              <a:spLocks noChangeArrowheads="1"/>
            </p:cNvSpPr>
            <p:nvPr/>
          </p:nvSpPr>
          <p:spPr bwMode="auto">
            <a:xfrm>
              <a:off x="2308" y="3124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5" name="Rectangle 63"/>
            <p:cNvSpPr>
              <a:spLocks noChangeArrowheads="1"/>
            </p:cNvSpPr>
            <p:nvPr/>
          </p:nvSpPr>
          <p:spPr bwMode="auto">
            <a:xfrm>
              <a:off x="2352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7</a:t>
              </a:r>
            </a:p>
          </p:txBody>
        </p:sp>
      </p:grpSp>
      <p:grpSp>
        <p:nvGrpSpPr>
          <p:cNvPr id="66" name="Group 68"/>
          <p:cNvGrpSpPr>
            <a:grpSpLocks/>
          </p:cNvGrpSpPr>
          <p:nvPr/>
        </p:nvGrpSpPr>
        <p:grpSpPr bwMode="auto">
          <a:xfrm>
            <a:off x="4502150" y="2645650"/>
            <a:ext cx="444500" cy="466725"/>
            <a:chOff x="2836" y="1492"/>
            <a:chExt cx="280" cy="294"/>
          </a:xfrm>
        </p:grpSpPr>
        <p:sp>
          <p:nvSpPr>
            <p:cNvPr id="67" name="Oval 66"/>
            <p:cNvSpPr>
              <a:spLocks noChangeArrowheads="1"/>
            </p:cNvSpPr>
            <p:nvPr/>
          </p:nvSpPr>
          <p:spPr bwMode="auto">
            <a:xfrm>
              <a:off x="2836" y="1492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8" name="Rectangle 67"/>
            <p:cNvSpPr>
              <a:spLocks noChangeArrowheads="1"/>
            </p:cNvSpPr>
            <p:nvPr/>
          </p:nvSpPr>
          <p:spPr bwMode="auto">
            <a:xfrm>
              <a:off x="2880" y="15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8</a:t>
              </a:r>
            </a:p>
          </p:txBody>
        </p:sp>
      </p:grpSp>
      <p:sp>
        <p:nvSpPr>
          <p:cNvPr id="69" name="Rectangle 3"/>
          <p:cNvSpPr txBox="1">
            <a:spLocks noChangeArrowheads="1"/>
          </p:cNvSpPr>
          <p:nvPr/>
        </p:nvSpPr>
        <p:spPr>
          <a:xfrm>
            <a:off x="152400" y="5883570"/>
            <a:ext cx="8990013" cy="711200"/>
          </a:xfrm>
          <a:prstGeom prst="rect">
            <a:avLst/>
          </a:prstGeom>
          <a:noFill/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dirty="0" smtClean="0">
                <a:solidFill>
                  <a:srgbClr val="FF0000"/>
                </a:solidFill>
              </a:rPr>
              <a:t>Remove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 7 from </a:t>
            </a:r>
            <a:r>
              <a:rPr lang="en-US" altLang="ja-JP" dirty="0" smtClean="0">
                <a:solidFill>
                  <a:srgbClr val="FF0000"/>
                </a:solidFill>
              </a:rPr>
              <a:t>Q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; </a:t>
            </a:r>
            <a:r>
              <a:rPr lang="en-US" altLang="ja-JP" dirty="0" smtClean="0">
                <a:solidFill>
                  <a:srgbClr val="FF0000"/>
                </a:solidFill>
              </a:rPr>
              <a:t>visit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 adjacent unvisited vertices; </a:t>
            </a:r>
            <a:r>
              <a:rPr lang="en-US" altLang="ja-JP" dirty="0" smtClean="0">
                <a:solidFill>
                  <a:srgbClr val="FF0000"/>
                </a:solidFill>
              </a:rPr>
              <a:t>put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 in </a:t>
            </a:r>
            <a:r>
              <a:rPr lang="en-US" altLang="ja-JP" dirty="0" smtClean="0">
                <a:solidFill>
                  <a:srgbClr val="FF0000"/>
                </a:solidFill>
              </a:rPr>
              <a:t>Q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US" altLang="ja-JP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96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2"/>
          <p:cNvSpPr>
            <a:spLocks noChangeArrowheads="1"/>
          </p:cNvSpPr>
          <p:nvPr/>
        </p:nvSpPr>
        <p:spPr bwMode="auto">
          <a:xfrm>
            <a:off x="6172200" y="1752600"/>
            <a:ext cx="2819400" cy="785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dirty="0">
                <a:solidFill>
                  <a:srgbClr val="FF0000"/>
                </a:solidFill>
              </a:rPr>
              <a:t>FIFO Queue</a:t>
            </a:r>
          </a:p>
          <a:p>
            <a:pPr>
              <a:spcBef>
                <a:spcPct val="50000"/>
              </a:spcBef>
            </a:pPr>
            <a:endParaRPr lang="ja-JP" altLang="en-US" dirty="0"/>
          </a:p>
        </p:txBody>
      </p:sp>
      <p:sp>
        <p:nvSpPr>
          <p:cNvPr id="3" name="Freeform 43"/>
          <p:cNvSpPr>
            <a:spLocks/>
          </p:cNvSpPr>
          <p:nvPr/>
        </p:nvSpPr>
        <p:spPr bwMode="auto">
          <a:xfrm>
            <a:off x="5478463" y="1143000"/>
            <a:ext cx="3502025" cy="2363788"/>
          </a:xfrm>
          <a:custGeom>
            <a:avLst/>
            <a:gdLst>
              <a:gd name="T0" fmla="*/ 2022 w 2206"/>
              <a:gd name="T1" fmla="*/ 22 h 1489"/>
              <a:gd name="T2" fmla="*/ 1897 w 2206"/>
              <a:gd name="T3" fmla="*/ 29 h 1489"/>
              <a:gd name="T4" fmla="*/ 1714 w 2206"/>
              <a:gd name="T5" fmla="*/ 29 h 1489"/>
              <a:gd name="T6" fmla="*/ 1600 w 2206"/>
              <a:gd name="T7" fmla="*/ 37 h 1489"/>
              <a:gd name="T8" fmla="*/ 1326 w 2206"/>
              <a:gd name="T9" fmla="*/ 37 h 1489"/>
              <a:gd name="T10" fmla="*/ 1166 w 2206"/>
              <a:gd name="T11" fmla="*/ 37 h 1489"/>
              <a:gd name="T12" fmla="*/ 937 w 2206"/>
              <a:gd name="T13" fmla="*/ 45 h 1489"/>
              <a:gd name="T14" fmla="*/ 754 w 2206"/>
              <a:gd name="T15" fmla="*/ 53 h 1489"/>
              <a:gd name="T16" fmla="*/ 571 w 2206"/>
              <a:gd name="T17" fmla="*/ 53 h 1489"/>
              <a:gd name="T18" fmla="*/ 366 w 2206"/>
              <a:gd name="T19" fmla="*/ 53 h 1489"/>
              <a:gd name="T20" fmla="*/ 206 w 2206"/>
              <a:gd name="T21" fmla="*/ 68 h 1489"/>
              <a:gd name="T22" fmla="*/ 126 w 2206"/>
              <a:gd name="T23" fmla="*/ 75 h 1489"/>
              <a:gd name="T24" fmla="*/ 92 w 2206"/>
              <a:gd name="T25" fmla="*/ 121 h 1489"/>
              <a:gd name="T26" fmla="*/ 57 w 2206"/>
              <a:gd name="T27" fmla="*/ 182 h 1489"/>
              <a:gd name="T28" fmla="*/ 23 w 2206"/>
              <a:gd name="T29" fmla="*/ 235 h 1489"/>
              <a:gd name="T30" fmla="*/ 0 w 2206"/>
              <a:gd name="T31" fmla="*/ 334 h 1489"/>
              <a:gd name="T32" fmla="*/ 0 w 2206"/>
              <a:gd name="T33" fmla="*/ 409 h 1489"/>
              <a:gd name="T34" fmla="*/ 0 w 2206"/>
              <a:gd name="T35" fmla="*/ 531 h 1489"/>
              <a:gd name="T36" fmla="*/ 12 w 2206"/>
              <a:gd name="T37" fmla="*/ 607 h 1489"/>
              <a:gd name="T38" fmla="*/ 12 w 2206"/>
              <a:gd name="T39" fmla="*/ 713 h 1489"/>
              <a:gd name="T40" fmla="*/ 23 w 2206"/>
              <a:gd name="T41" fmla="*/ 819 h 1489"/>
              <a:gd name="T42" fmla="*/ 80 w 2206"/>
              <a:gd name="T43" fmla="*/ 926 h 1489"/>
              <a:gd name="T44" fmla="*/ 103 w 2206"/>
              <a:gd name="T45" fmla="*/ 971 h 1489"/>
              <a:gd name="T46" fmla="*/ 160 w 2206"/>
              <a:gd name="T47" fmla="*/ 1024 h 1489"/>
              <a:gd name="T48" fmla="*/ 183 w 2206"/>
              <a:gd name="T49" fmla="*/ 1093 h 1489"/>
              <a:gd name="T50" fmla="*/ 194 w 2206"/>
              <a:gd name="T51" fmla="*/ 1177 h 1489"/>
              <a:gd name="T52" fmla="*/ 263 w 2206"/>
              <a:gd name="T53" fmla="*/ 1313 h 1489"/>
              <a:gd name="T54" fmla="*/ 423 w 2206"/>
              <a:gd name="T55" fmla="*/ 1427 h 1489"/>
              <a:gd name="T56" fmla="*/ 640 w 2206"/>
              <a:gd name="T57" fmla="*/ 1457 h 1489"/>
              <a:gd name="T58" fmla="*/ 800 w 2206"/>
              <a:gd name="T59" fmla="*/ 1465 h 1489"/>
              <a:gd name="T60" fmla="*/ 1120 w 2206"/>
              <a:gd name="T61" fmla="*/ 1488 h 1489"/>
              <a:gd name="T62" fmla="*/ 1303 w 2206"/>
              <a:gd name="T63" fmla="*/ 1488 h 1489"/>
              <a:gd name="T64" fmla="*/ 1531 w 2206"/>
              <a:gd name="T65" fmla="*/ 1465 h 1489"/>
              <a:gd name="T66" fmla="*/ 1737 w 2206"/>
              <a:gd name="T67" fmla="*/ 1404 h 1489"/>
              <a:gd name="T68" fmla="*/ 1920 w 2206"/>
              <a:gd name="T69" fmla="*/ 1366 h 1489"/>
              <a:gd name="T70" fmla="*/ 2080 w 2206"/>
              <a:gd name="T71" fmla="*/ 1290 h 1489"/>
              <a:gd name="T72" fmla="*/ 2114 w 2206"/>
              <a:gd name="T73" fmla="*/ 1199 h 1489"/>
              <a:gd name="T74" fmla="*/ 2171 w 2206"/>
              <a:gd name="T75" fmla="*/ 1093 h 1489"/>
              <a:gd name="T76" fmla="*/ 2205 w 2206"/>
              <a:gd name="T77" fmla="*/ 987 h 1489"/>
              <a:gd name="T78" fmla="*/ 2205 w 2206"/>
              <a:gd name="T79" fmla="*/ 896 h 1489"/>
              <a:gd name="T80" fmla="*/ 2205 w 2206"/>
              <a:gd name="T81" fmla="*/ 804 h 1489"/>
              <a:gd name="T82" fmla="*/ 2205 w 2206"/>
              <a:gd name="T83" fmla="*/ 698 h 1489"/>
              <a:gd name="T84" fmla="*/ 2205 w 2206"/>
              <a:gd name="T85" fmla="*/ 607 h 1489"/>
              <a:gd name="T86" fmla="*/ 2205 w 2206"/>
              <a:gd name="T87" fmla="*/ 485 h 1489"/>
              <a:gd name="T88" fmla="*/ 2205 w 2206"/>
              <a:gd name="T89" fmla="*/ 409 h 1489"/>
              <a:gd name="T90" fmla="*/ 2205 w 2206"/>
              <a:gd name="T91" fmla="*/ 318 h 1489"/>
              <a:gd name="T92" fmla="*/ 2205 w 2206"/>
              <a:gd name="T93" fmla="*/ 212 h 1489"/>
              <a:gd name="T94" fmla="*/ 2205 w 2206"/>
              <a:gd name="T95" fmla="*/ 136 h 1489"/>
              <a:gd name="T96" fmla="*/ 2171 w 2206"/>
              <a:gd name="T97" fmla="*/ 75 h 1489"/>
              <a:gd name="T98" fmla="*/ 2069 w 2206"/>
              <a:gd name="T99" fmla="*/ 0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  <a:lnTo>
                  <a:pt x="2069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" name="Rectangle 68"/>
          <p:cNvSpPr>
            <a:spLocks noChangeArrowheads="1"/>
          </p:cNvSpPr>
          <p:nvPr/>
        </p:nvSpPr>
        <p:spPr bwMode="auto">
          <a:xfrm>
            <a:off x="70866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8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311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1301750" y="1758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2901950" y="2063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4502150" y="2368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920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2444750" y="3435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968750" y="3587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1682750" y="4730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36639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 flipH="1">
            <a:off x="685800" y="2133600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1600200" y="2209800"/>
            <a:ext cx="990600" cy="1295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685800" y="3048000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1295400" y="37338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2133600" y="50292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 flipH="1">
            <a:off x="2743200" y="24384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>
            <a:off x="2743200" y="3886200"/>
            <a:ext cx="1066800" cy="11430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H="1">
            <a:off x="4191000" y="2819400"/>
            <a:ext cx="457200" cy="7620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1371600" y="1828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2971800" y="2057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4572000" y="2438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381000" y="2667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990600" y="3276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2514600" y="3505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4038600" y="3657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1752600" y="4800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3733800" y="5029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36" name="Line 35"/>
          <p:cNvSpPr>
            <a:spLocks noChangeShapeType="1"/>
          </p:cNvSpPr>
          <p:nvPr/>
        </p:nvSpPr>
        <p:spPr bwMode="auto">
          <a:xfrm>
            <a:off x="2895600" y="3657600"/>
            <a:ext cx="1143000" cy="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7" name="Line 36"/>
          <p:cNvSpPr>
            <a:spLocks noChangeShapeType="1"/>
          </p:cNvSpPr>
          <p:nvPr/>
        </p:nvSpPr>
        <p:spPr bwMode="auto">
          <a:xfrm>
            <a:off x="1752600" y="1981200"/>
            <a:ext cx="11430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8" name="Line 37"/>
          <p:cNvSpPr>
            <a:spLocks noChangeShapeType="1"/>
          </p:cNvSpPr>
          <p:nvPr/>
        </p:nvSpPr>
        <p:spPr bwMode="auto">
          <a:xfrm>
            <a:off x="1447800" y="2209800"/>
            <a:ext cx="533400" cy="25146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9" name="Line 38"/>
          <p:cNvSpPr>
            <a:spLocks noChangeShapeType="1"/>
          </p:cNvSpPr>
          <p:nvPr/>
        </p:nvSpPr>
        <p:spPr bwMode="auto">
          <a:xfrm flipV="1">
            <a:off x="2133600" y="39624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40" name="Group 41"/>
          <p:cNvGrpSpPr>
            <a:grpSpLocks/>
          </p:cNvGrpSpPr>
          <p:nvPr/>
        </p:nvGrpSpPr>
        <p:grpSpPr bwMode="auto">
          <a:xfrm>
            <a:off x="311150" y="2597150"/>
            <a:ext cx="444500" cy="466725"/>
            <a:chOff x="196" y="1636"/>
            <a:chExt cx="280" cy="294"/>
          </a:xfrm>
        </p:grpSpPr>
        <p:sp>
          <p:nvSpPr>
            <p:cNvPr id="41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2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grpSp>
        <p:nvGrpSpPr>
          <p:cNvPr id="43" name="Group 46"/>
          <p:cNvGrpSpPr>
            <a:grpSpLocks/>
          </p:cNvGrpSpPr>
          <p:nvPr/>
        </p:nvGrpSpPr>
        <p:grpSpPr bwMode="auto">
          <a:xfrm>
            <a:off x="1301750" y="1758950"/>
            <a:ext cx="444500" cy="466725"/>
            <a:chOff x="820" y="1108"/>
            <a:chExt cx="280" cy="294"/>
          </a:xfrm>
        </p:grpSpPr>
        <p:sp>
          <p:nvSpPr>
            <p:cNvPr id="44" name="Oval 44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" name="Rectangle 45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</p:grpSp>
      <p:grpSp>
        <p:nvGrpSpPr>
          <p:cNvPr id="46" name="Group 49"/>
          <p:cNvGrpSpPr>
            <a:grpSpLocks/>
          </p:cNvGrpSpPr>
          <p:nvPr/>
        </p:nvGrpSpPr>
        <p:grpSpPr bwMode="auto">
          <a:xfrm>
            <a:off x="920750" y="3276600"/>
            <a:ext cx="444500" cy="450850"/>
            <a:chOff x="580" y="2064"/>
            <a:chExt cx="280" cy="284"/>
          </a:xfrm>
        </p:grpSpPr>
        <p:sp>
          <p:nvSpPr>
            <p:cNvPr id="47" name="Oval 47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8" name="Rectangle 48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4</a:t>
              </a:r>
            </a:p>
          </p:txBody>
        </p:sp>
      </p:grpSp>
      <p:grpSp>
        <p:nvGrpSpPr>
          <p:cNvPr id="49" name="Group 52"/>
          <p:cNvGrpSpPr>
            <a:grpSpLocks/>
          </p:cNvGrpSpPr>
          <p:nvPr/>
        </p:nvGrpSpPr>
        <p:grpSpPr bwMode="auto">
          <a:xfrm>
            <a:off x="2444750" y="3435350"/>
            <a:ext cx="444500" cy="466725"/>
            <a:chOff x="1540" y="2164"/>
            <a:chExt cx="280" cy="294"/>
          </a:xfrm>
        </p:grpSpPr>
        <p:sp>
          <p:nvSpPr>
            <p:cNvPr id="50" name="Oval 50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1" name="Rectangle 51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5</a:t>
              </a:r>
            </a:p>
          </p:txBody>
        </p:sp>
      </p:grpSp>
      <p:grpSp>
        <p:nvGrpSpPr>
          <p:cNvPr id="52" name="Group 55"/>
          <p:cNvGrpSpPr>
            <a:grpSpLocks/>
          </p:cNvGrpSpPr>
          <p:nvPr/>
        </p:nvGrpSpPr>
        <p:grpSpPr bwMode="auto">
          <a:xfrm>
            <a:off x="2901950" y="2057400"/>
            <a:ext cx="444500" cy="450850"/>
            <a:chOff x="1828" y="1296"/>
            <a:chExt cx="280" cy="284"/>
          </a:xfrm>
        </p:grpSpPr>
        <p:sp>
          <p:nvSpPr>
            <p:cNvPr id="53" name="Oval 53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4" name="Rectangle 54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3</a:t>
              </a:r>
            </a:p>
          </p:txBody>
        </p:sp>
      </p:grpSp>
      <p:grpSp>
        <p:nvGrpSpPr>
          <p:cNvPr id="55" name="Group 58"/>
          <p:cNvGrpSpPr>
            <a:grpSpLocks/>
          </p:cNvGrpSpPr>
          <p:nvPr/>
        </p:nvGrpSpPr>
        <p:grpSpPr bwMode="auto">
          <a:xfrm>
            <a:off x="1682750" y="4730750"/>
            <a:ext cx="444500" cy="466725"/>
            <a:chOff x="1060" y="2980"/>
            <a:chExt cx="280" cy="294"/>
          </a:xfrm>
        </p:grpSpPr>
        <p:sp>
          <p:nvSpPr>
            <p:cNvPr id="56" name="Oval 56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6</a:t>
              </a:r>
            </a:p>
          </p:txBody>
        </p:sp>
      </p:grpSp>
      <p:grpSp>
        <p:nvGrpSpPr>
          <p:cNvPr id="58" name="Group 61"/>
          <p:cNvGrpSpPr>
            <a:grpSpLocks/>
          </p:cNvGrpSpPr>
          <p:nvPr/>
        </p:nvGrpSpPr>
        <p:grpSpPr bwMode="auto">
          <a:xfrm>
            <a:off x="3968750" y="3587750"/>
            <a:ext cx="444500" cy="466725"/>
            <a:chOff x="2500" y="2260"/>
            <a:chExt cx="280" cy="294"/>
          </a:xfrm>
        </p:grpSpPr>
        <p:sp>
          <p:nvSpPr>
            <p:cNvPr id="59" name="Oval 59"/>
            <p:cNvSpPr>
              <a:spLocks noChangeArrowheads="1"/>
            </p:cNvSpPr>
            <p:nvPr/>
          </p:nvSpPr>
          <p:spPr bwMode="auto">
            <a:xfrm>
              <a:off x="2500" y="22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0" name="Rectangle 60"/>
            <p:cNvSpPr>
              <a:spLocks noChangeArrowheads="1"/>
            </p:cNvSpPr>
            <p:nvPr/>
          </p:nvSpPr>
          <p:spPr bwMode="auto">
            <a:xfrm>
              <a:off x="2544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9</a:t>
              </a:r>
            </a:p>
          </p:txBody>
        </p:sp>
      </p:grpSp>
      <p:grpSp>
        <p:nvGrpSpPr>
          <p:cNvPr id="61" name="Group 64"/>
          <p:cNvGrpSpPr>
            <a:grpSpLocks/>
          </p:cNvGrpSpPr>
          <p:nvPr/>
        </p:nvGrpSpPr>
        <p:grpSpPr bwMode="auto">
          <a:xfrm>
            <a:off x="3663950" y="4959350"/>
            <a:ext cx="444500" cy="466725"/>
            <a:chOff x="2308" y="3124"/>
            <a:chExt cx="280" cy="294"/>
          </a:xfrm>
        </p:grpSpPr>
        <p:sp>
          <p:nvSpPr>
            <p:cNvPr id="62" name="Oval 62"/>
            <p:cNvSpPr>
              <a:spLocks noChangeArrowheads="1"/>
            </p:cNvSpPr>
            <p:nvPr/>
          </p:nvSpPr>
          <p:spPr bwMode="auto">
            <a:xfrm>
              <a:off x="2308" y="312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3" name="Rectangle 63"/>
            <p:cNvSpPr>
              <a:spLocks noChangeArrowheads="1"/>
            </p:cNvSpPr>
            <p:nvPr/>
          </p:nvSpPr>
          <p:spPr bwMode="auto">
            <a:xfrm>
              <a:off x="2352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7</a:t>
              </a:r>
            </a:p>
          </p:txBody>
        </p:sp>
      </p:grpSp>
      <p:grpSp>
        <p:nvGrpSpPr>
          <p:cNvPr id="64" name="Group 68"/>
          <p:cNvGrpSpPr>
            <a:grpSpLocks/>
          </p:cNvGrpSpPr>
          <p:nvPr/>
        </p:nvGrpSpPr>
        <p:grpSpPr bwMode="auto">
          <a:xfrm>
            <a:off x="4502150" y="2368550"/>
            <a:ext cx="444500" cy="466725"/>
            <a:chOff x="2836" y="1492"/>
            <a:chExt cx="280" cy="294"/>
          </a:xfrm>
        </p:grpSpPr>
        <p:sp>
          <p:nvSpPr>
            <p:cNvPr id="65" name="Oval 66"/>
            <p:cNvSpPr>
              <a:spLocks noChangeArrowheads="1"/>
            </p:cNvSpPr>
            <p:nvPr/>
          </p:nvSpPr>
          <p:spPr bwMode="auto">
            <a:xfrm>
              <a:off x="2836" y="1492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6" name="Rectangle 67"/>
            <p:cNvSpPr>
              <a:spLocks noChangeArrowheads="1"/>
            </p:cNvSpPr>
            <p:nvPr/>
          </p:nvSpPr>
          <p:spPr bwMode="auto">
            <a:xfrm>
              <a:off x="2880" y="15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8</a:t>
              </a:r>
            </a:p>
          </p:txBody>
        </p:sp>
      </p:grpSp>
      <p:sp>
        <p:nvSpPr>
          <p:cNvPr id="67" name="Rectangle 3"/>
          <p:cNvSpPr txBox="1">
            <a:spLocks noChangeArrowheads="1"/>
          </p:cNvSpPr>
          <p:nvPr/>
        </p:nvSpPr>
        <p:spPr>
          <a:xfrm>
            <a:off x="152400" y="5883570"/>
            <a:ext cx="8990013" cy="711200"/>
          </a:xfrm>
          <a:prstGeom prst="rect">
            <a:avLst/>
          </a:prstGeom>
          <a:noFill/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dirty="0" smtClean="0">
                <a:solidFill>
                  <a:srgbClr val="FF0000"/>
                </a:solidFill>
              </a:rPr>
              <a:t>Remove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 7 from </a:t>
            </a:r>
            <a:r>
              <a:rPr lang="en-US" altLang="ja-JP" dirty="0" smtClean="0">
                <a:solidFill>
                  <a:srgbClr val="FF0000"/>
                </a:solidFill>
              </a:rPr>
              <a:t>Q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; </a:t>
            </a:r>
            <a:r>
              <a:rPr lang="en-US" altLang="ja-JP" dirty="0" smtClean="0">
                <a:solidFill>
                  <a:srgbClr val="FF0000"/>
                </a:solidFill>
              </a:rPr>
              <a:t>visit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 adjacent unvisited vertices; </a:t>
            </a:r>
            <a:r>
              <a:rPr lang="en-US" altLang="ja-JP" dirty="0" smtClean="0">
                <a:solidFill>
                  <a:srgbClr val="FF0000"/>
                </a:solidFill>
              </a:rPr>
              <a:t>put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 in </a:t>
            </a:r>
            <a:r>
              <a:rPr lang="en-US" altLang="ja-JP" dirty="0" smtClean="0">
                <a:solidFill>
                  <a:srgbClr val="FF0000"/>
                </a:solidFill>
              </a:rPr>
              <a:t>Q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US" altLang="ja-JP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21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2"/>
          <p:cNvSpPr>
            <a:spLocks noChangeArrowheads="1"/>
          </p:cNvSpPr>
          <p:nvPr/>
        </p:nvSpPr>
        <p:spPr bwMode="auto">
          <a:xfrm>
            <a:off x="6172200" y="1752600"/>
            <a:ext cx="2819400" cy="785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dirty="0">
                <a:solidFill>
                  <a:srgbClr val="FF0000"/>
                </a:solidFill>
              </a:rPr>
              <a:t>FIFO Queue</a:t>
            </a:r>
          </a:p>
          <a:p>
            <a:pPr>
              <a:spcBef>
                <a:spcPct val="50000"/>
              </a:spcBef>
            </a:pPr>
            <a:endParaRPr lang="ja-JP" altLang="en-US" dirty="0"/>
          </a:p>
        </p:txBody>
      </p:sp>
      <p:sp>
        <p:nvSpPr>
          <p:cNvPr id="4" name="Freeform 43"/>
          <p:cNvSpPr>
            <a:spLocks/>
          </p:cNvSpPr>
          <p:nvPr/>
        </p:nvSpPr>
        <p:spPr bwMode="auto">
          <a:xfrm>
            <a:off x="5478463" y="1143000"/>
            <a:ext cx="3502025" cy="2363788"/>
          </a:xfrm>
          <a:custGeom>
            <a:avLst/>
            <a:gdLst>
              <a:gd name="T0" fmla="*/ 2022 w 2206"/>
              <a:gd name="T1" fmla="*/ 22 h 1489"/>
              <a:gd name="T2" fmla="*/ 1897 w 2206"/>
              <a:gd name="T3" fmla="*/ 29 h 1489"/>
              <a:gd name="T4" fmla="*/ 1714 w 2206"/>
              <a:gd name="T5" fmla="*/ 29 h 1489"/>
              <a:gd name="T6" fmla="*/ 1600 w 2206"/>
              <a:gd name="T7" fmla="*/ 37 h 1489"/>
              <a:gd name="T8" fmla="*/ 1326 w 2206"/>
              <a:gd name="T9" fmla="*/ 37 h 1489"/>
              <a:gd name="T10" fmla="*/ 1166 w 2206"/>
              <a:gd name="T11" fmla="*/ 37 h 1489"/>
              <a:gd name="T12" fmla="*/ 937 w 2206"/>
              <a:gd name="T13" fmla="*/ 45 h 1489"/>
              <a:gd name="T14" fmla="*/ 754 w 2206"/>
              <a:gd name="T15" fmla="*/ 53 h 1489"/>
              <a:gd name="T16" fmla="*/ 571 w 2206"/>
              <a:gd name="T17" fmla="*/ 53 h 1489"/>
              <a:gd name="T18" fmla="*/ 366 w 2206"/>
              <a:gd name="T19" fmla="*/ 53 h 1489"/>
              <a:gd name="T20" fmla="*/ 206 w 2206"/>
              <a:gd name="T21" fmla="*/ 68 h 1489"/>
              <a:gd name="T22" fmla="*/ 126 w 2206"/>
              <a:gd name="T23" fmla="*/ 75 h 1489"/>
              <a:gd name="T24" fmla="*/ 92 w 2206"/>
              <a:gd name="T25" fmla="*/ 121 h 1489"/>
              <a:gd name="T26" fmla="*/ 57 w 2206"/>
              <a:gd name="T27" fmla="*/ 182 h 1489"/>
              <a:gd name="T28" fmla="*/ 23 w 2206"/>
              <a:gd name="T29" fmla="*/ 235 h 1489"/>
              <a:gd name="T30" fmla="*/ 0 w 2206"/>
              <a:gd name="T31" fmla="*/ 334 h 1489"/>
              <a:gd name="T32" fmla="*/ 0 w 2206"/>
              <a:gd name="T33" fmla="*/ 409 h 1489"/>
              <a:gd name="T34" fmla="*/ 0 w 2206"/>
              <a:gd name="T35" fmla="*/ 531 h 1489"/>
              <a:gd name="T36" fmla="*/ 12 w 2206"/>
              <a:gd name="T37" fmla="*/ 607 h 1489"/>
              <a:gd name="T38" fmla="*/ 12 w 2206"/>
              <a:gd name="T39" fmla="*/ 713 h 1489"/>
              <a:gd name="T40" fmla="*/ 23 w 2206"/>
              <a:gd name="T41" fmla="*/ 819 h 1489"/>
              <a:gd name="T42" fmla="*/ 80 w 2206"/>
              <a:gd name="T43" fmla="*/ 926 h 1489"/>
              <a:gd name="T44" fmla="*/ 103 w 2206"/>
              <a:gd name="T45" fmla="*/ 971 h 1489"/>
              <a:gd name="T46" fmla="*/ 160 w 2206"/>
              <a:gd name="T47" fmla="*/ 1024 h 1489"/>
              <a:gd name="T48" fmla="*/ 183 w 2206"/>
              <a:gd name="T49" fmla="*/ 1093 h 1489"/>
              <a:gd name="T50" fmla="*/ 194 w 2206"/>
              <a:gd name="T51" fmla="*/ 1177 h 1489"/>
              <a:gd name="T52" fmla="*/ 263 w 2206"/>
              <a:gd name="T53" fmla="*/ 1313 h 1489"/>
              <a:gd name="T54" fmla="*/ 423 w 2206"/>
              <a:gd name="T55" fmla="*/ 1427 h 1489"/>
              <a:gd name="T56" fmla="*/ 640 w 2206"/>
              <a:gd name="T57" fmla="*/ 1457 h 1489"/>
              <a:gd name="T58" fmla="*/ 800 w 2206"/>
              <a:gd name="T59" fmla="*/ 1465 h 1489"/>
              <a:gd name="T60" fmla="*/ 1120 w 2206"/>
              <a:gd name="T61" fmla="*/ 1488 h 1489"/>
              <a:gd name="T62" fmla="*/ 1303 w 2206"/>
              <a:gd name="T63" fmla="*/ 1488 h 1489"/>
              <a:gd name="T64" fmla="*/ 1531 w 2206"/>
              <a:gd name="T65" fmla="*/ 1465 h 1489"/>
              <a:gd name="T66" fmla="*/ 1737 w 2206"/>
              <a:gd name="T67" fmla="*/ 1404 h 1489"/>
              <a:gd name="T68" fmla="*/ 1920 w 2206"/>
              <a:gd name="T69" fmla="*/ 1366 h 1489"/>
              <a:gd name="T70" fmla="*/ 2080 w 2206"/>
              <a:gd name="T71" fmla="*/ 1290 h 1489"/>
              <a:gd name="T72" fmla="*/ 2114 w 2206"/>
              <a:gd name="T73" fmla="*/ 1199 h 1489"/>
              <a:gd name="T74" fmla="*/ 2171 w 2206"/>
              <a:gd name="T75" fmla="*/ 1093 h 1489"/>
              <a:gd name="T76" fmla="*/ 2205 w 2206"/>
              <a:gd name="T77" fmla="*/ 987 h 1489"/>
              <a:gd name="T78" fmla="*/ 2205 w 2206"/>
              <a:gd name="T79" fmla="*/ 896 h 1489"/>
              <a:gd name="T80" fmla="*/ 2205 w 2206"/>
              <a:gd name="T81" fmla="*/ 804 h 1489"/>
              <a:gd name="T82" fmla="*/ 2205 w 2206"/>
              <a:gd name="T83" fmla="*/ 698 h 1489"/>
              <a:gd name="T84" fmla="*/ 2205 w 2206"/>
              <a:gd name="T85" fmla="*/ 607 h 1489"/>
              <a:gd name="T86" fmla="*/ 2205 w 2206"/>
              <a:gd name="T87" fmla="*/ 485 h 1489"/>
              <a:gd name="T88" fmla="*/ 2205 w 2206"/>
              <a:gd name="T89" fmla="*/ 409 h 1489"/>
              <a:gd name="T90" fmla="*/ 2205 w 2206"/>
              <a:gd name="T91" fmla="*/ 318 h 1489"/>
              <a:gd name="T92" fmla="*/ 2205 w 2206"/>
              <a:gd name="T93" fmla="*/ 212 h 1489"/>
              <a:gd name="T94" fmla="*/ 2205 w 2206"/>
              <a:gd name="T95" fmla="*/ 136 h 1489"/>
              <a:gd name="T96" fmla="*/ 2171 w 2206"/>
              <a:gd name="T97" fmla="*/ 75 h 1489"/>
              <a:gd name="T98" fmla="*/ 2069 w 2206"/>
              <a:gd name="T99" fmla="*/ 0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  <a:lnTo>
                  <a:pt x="2069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" name="Rectangle 68"/>
          <p:cNvSpPr>
            <a:spLocks noChangeArrowheads="1"/>
          </p:cNvSpPr>
          <p:nvPr/>
        </p:nvSpPr>
        <p:spPr bwMode="auto">
          <a:xfrm>
            <a:off x="70866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8</a:t>
            </a: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311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1301750" y="1758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2901950" y="2063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4502150" y="2368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920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2444750" y="3435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3968750" y="3587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1682750" y="4730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36639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 flipH="1">
            <a:off x="685800" y="2133600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1600200" y="2209800"/>
            <a:ext cx="990600" cy="1295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685800" y="3048000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1295400" y="37338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2133600" y="50292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 flipH="1">
            <a:off x="2743200" y="24384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2743200" y="3886200"/>
            <a:ext cx="1066800" cy="11430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H="1">
            <a:off x="4191000" y="2819400"/>
            <a:ext cx="457200" cy="7620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1371600" y="1828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27" name="Rectangle 25"/>
          <p:cNvSpPr>
            <a:spLocks noChangeArrowheads="1"/>
          </p:cNvSpPr>
          <p:nvPr/>
        </p:nvSpPr>
        <p:spPr bwMode="auto">
          <a:xfrm>
            <a:off x="2971800" y="2057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28" name="Rectangle 26"/>
          <p:cNvSpPr>
            <a:spLocks noChangeArrowheads="1"/>
          </p:cNvSpPr>
          <p:nvPr/>
        </p:nvSpPr>
        <p:spPr bwMode="auto">
          <a:xfrm>
            <a:off x="4572000" y="2438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381000" y="2667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990600" y="3276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32" name="Rectangle 30"/>
          <p:cNvSpPr>
            <a:spLocks noChangeArrowheads="1"/>
          </p:cNvSpPr>
          <p:nvPr/>
        </p:nvSpPr>
        <p:spPr bwMode="auto">
          <a:xfrm>
            <a:off x="2514600" y="3505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33" name="Rectangle 31"/>
          <p:cNvSpPr>
            <a:spLocks noChangeArrowheads="1"/>
          </p:cNvSpPr>
          <p:nvPr/>
        </p:nvSpPr>
        <p:spPr bwMode="auto">
          <a:xfrm>
            <a:off x="4038600" y="3657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35" name="Rectangle 33"/>
          <p:cNvSpPr>
            <a:spLocks noChangeArrowheads="1"/>
          </p:cNvSpPr>
          <p:nvPr/>
        </p:nvSpPr>
        <p:spPr bwMode="auto">
          <a:xfrm>
            <a:off x="1752600" y="4800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3733800" y="5029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>
            <a:off x="2895600" y="3657600"/>
            <a:ext cx="1143000" cy="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8" name="Line 36"/>
          <p:cNvSpPr>
            <a:spLocks noChangeShapeType="1"/>
          </p:cNvSpPr>
          <p:nvPr/>
        </p:nvSpPr>
        <p:spPr bwMode="auto">
          <a:xfrm>
            <a:off x="1752600" y="1981200"/>
            <a:ext cx="11430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9" name="Line 37"/>
          <p:cNvSpPr>
            <a:spLocks noChangeShapeType="1"/>
          </p:cNvSpPr>
          <p:nvPr/>
        </p:nvSpPr>
        <p:spPr bwMode="auto">
          <a:xfrm>
            <a:off x="1447800" y="2209800"/>
            <a:ext cx="533400" cy="25146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0" name="Line 38"/>
          <p:cNvSpPr>
            <a:spLocks noChangeShapeType="1"/>
          </p:cNvSpPr>
          <p:nvPr/>
        </p:nvSpPr>
        <p:spPr bwMode="auto">
          <a:xfrm flipV="1">
            <a:off x="2133600" y="39624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41" name="Group 41"/>
          <p:cNvGrpSpPr>
            <a:grpSpLocks/>
          </p:cNvGrpSpPr>
          <p:nvPr/>
        </p:nvGrpSpPr>
        <p:grpSpPr bwMode="auto">
          <a:xfrm>
            <a:off x="311150" y="2597150"/>
            <a:ext cx="444500" cy="466725"/>
            <a:chOff x="196" y="1636"/>
            <a:chExt cx="280" cy="294"/>
          </a:xfrm>
        </p:grpSpPr>
        <p:sp>
          <p:nvSpPr>
            <p:cNvPr id="42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3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grpSp>
        <p:nvGrpSpPr>
          <p:cNvPr id="44" name="Group 46"/>
          <p:cNvGrpSpPr>
            <a:grpSpLocks/>
          </p:cNvGrpSpPr>
          <p:nvPr/>
        </p:nvGrpSpPr>
        <p:grpSpPr bwMode="auto">
          <a:xfrm>
            <a:off x="1301750" y="1758950"/>
            <a:ext cx="444500" cy="466725"/>
            <a:chOff x="820" y="1108"/>
            <a:chExt cx="280" cy="294"/>
          </a:xfrm>
        </p:grpSpPr>
        <p:sp>
          <p:nvSpPr>
            <p:cNvPr id="45" name="Oval 44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</p:grpSp>
      <p:grpSp>
        <p:nvGrpSpPr>
          <p:cNvPr id="47" name="Group 49"/>
          <p:cNvGrpSpPr>
            <a:grpSpLocks/>
          </p:cNvGrpSpPr>
          <p:nvPr/>
        </p:nvGrpSpPr>
        <p:grpSpPr bwMode="auto">
          <a:xfrm>
            <a:off x="920750" y="3276600"/>
            <a:ext cx="444500" cy="450850"/>
            <a:chOff x="580" y="2064"/>
            <a:chExt cx="280" cy="284"/>
          </a:xfrm>
        </p:grpSpPr>
        <p:sp>
          <p:nvSpPr>
            <p:cNvPr id="48" name="Oval 47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4</a:t>
              </a:r>
            </a:p>
          </p:txBody>
        </p:sp>
      </p:grpSp>
      <p:grpSp>
        <p:nvGrpSpPr>
          <p:cNvPr id="50" name="Group 52"/>
          <p:cNvGrpSpPr>
            <a:grpSpLocks/>
          </p:cNvGrpSpPr>
          <p:nvPr/>
        </p:nvGrpSpPr>
        <p:grpSpPr bwMode="auto">
          <a:xfrm>
            <a:off x="2444750" y="3435350"/>
            <a:ext cx="444500" cy="466725"/>
            <a:chOff x="1540" y="2164"/>
            <a:chExt cx="280" cy="294"/>
          </a:xfrm>
        </p:grpSpPr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2" name="Rectangle 51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5</a:t>
              </a:r>
            </a:p>
          </p:txBody>
        </p:sp>
      </p:grpSp>
      <p:grpSp>
        <p:nvGrpSpPr>
          <p:cNvPr id="53" name="Group 55"/>
          <p:cNvGrpSpPr>
            <a:grpSpLocks/>
          </p:cNvGrpSpPr>
          <p:nvPr/>
        </p:nvGrpSpPr>
        <p:grpSpPr bwMode="auto">
          <a:xfrm>
            <a:off x="2901950" y="2057400"/>
            <a:ext cx="444500" cy="450850"/>
            <a:chOff x="1828" y="1296"/>
            <a:chExt cx="280" cy="284"/>
          </a:xfrm>
        </p:grpSpPr>
        <p:sp>
          <p:nvSpPr>
            <p:cNvPr id="54" name="Oval 53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5" name="Rectangle 54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3</a:t>
              </a:r>
            </a:p>
          </p:txBody>
        </p:sp>
      </p:grpSp>
      <p:grpSp>
        <p:nvGrpSpPr>
          <p:cNvPr id="56" name="Group 58"/>
          <p:cNvGrpSpPr>
            <a:grpSpLocks/>
          </p:cNvGrpSpPr>
          <p:nvPr/>
        </p:nvGrpSpPr>
        <p:grpSpPr bwMode="auto">
          <a:xfrm>
            <a:off x="1682750" y="4730750"/>
            <a:ext cx="444500" cy="466725"/>
            <a:chOff x="1060" y="2980"/>
            <a:chExt cx="280" cy="294"/>
          </a:xfrm>
        </p:grpSpPr>
        <p:sp>
          <p:nvSpPr>
            <p:cNvPr id="57" name="Oval 56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8" name="Rectangle 57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6</a:t>
              </a:r>
            </a:p>
          </p:txBody>
        </p:sp>
      </p:grpSp>
      <p:grpSp>
        <p:nvGrpSpPr>
          <p:cNvPr id="59" name="Group 61"/>
          <p:cNvGrpSpPr>
            <a:grpSpLocks/>
          </p:cNvGrpSpPr>
          <p:nvPr/>
        </p:nvGrpSpPr>
        <p:grpSpPr bwMode="auto">
          <a:xfrm>
            <a:off x="3968750" y="3587750"/>
            <a:ext cx="444500" cy="466725"/>
            <a:chOff x="2500" y="2260"/>
            <a:chExt cx="280" cy="294"/>
          </a:xfrm>
        </p:grpSpPr>
        <p:sp>
          <p:nvSpPr>
            <p:cNvPr id="60" name="Oval 59"/>
            <p:cNvSpPr>
              <a:spLocks noChangeArrowheads="1"/>
            </p:cNvSpPr>
            <p:nvPr/>
          </p:nvSpPr>
          <p:spPr bwMode="auto">
            <a:xfrm>
              <a:off x="2500" y="22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1" name="Rectangle 60"/>
            <p:cNvSpPr>
              <a:spLocks noChangeArrowheads="1"/>
            </p:cNvSpPr>
            <p:nvPr/>
          </p:nvSpPr>
          <p:spPr bwMode="auto">
            <a:xfrm>
              <a:off x="2544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9</a:t>
              </a:r>
            </a:p>
          </p:txBody>
        </p:sp>
      </p:grpSp>
      <p:grpSp>
        <p:nvGrpSpPr>
          <p:cNvPr id="62" name="Group 64"/>
          <p:cNvGrpSpPr>
            <a:grpSpLocks/>
          </p:cNvGrpSpPr>
          <p:nvPr/>
        </p:nvGrpSpPr>
        <p:grpSpPr bwMode="auto">
          <a:xfrm>
            <a:off x="3663950" y="4959350"/>
            <a:ext cx="444500" cy="466725"/>
            <a:chOff x="2308" y="3124"/>
            <a:chExt cx="280" cy="294"/>
          </a:xfrm>
        </p:grpSpPr>
        <p:sp>
          <p:nvSpPr>
            <p:cNvPr id="63" name="Oval 62"/>
            <p:cNvSpPr>
              <a:spLocks noChangeArrowheads="1"/>
            </p:cNvSpPr>
            <p:nvPr/>
          </p:nvSpPr>
          <p:spPr bwMode="auto">
            <a:xfrm>
              <a:off x="2308" y="312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4" name="Rectangle 63"/>
            <p:cNvSpPr>
              <a:spLocks noChangeArrowheads="1"/>
            </p:cNvSpPr>
            <p:nvPr/>
          </p:nvSpPr>
          <p:spPr bwMode="auto">
            <a:xfrm>
              <a:off x="2352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7</a:t>
              </a:r>
            </a:p>
          </p:txBody>
        </p:sp>
      </p:grpSp>
      <p:grpSp>
        <p:nvGrpSpPr>
          <p:cNvPr id="65" name="Group 68"/>
          <p:cNvGrpSpPr>
            <a:grpSpLocks/>
          </p:cNvGrpSpPr>
          <p:nvPr/>
        </p:nvGrpSpPr>
        <p:grpSpPr bwMode="auto">
          <a:xfrm>
            <a:off x="4502150" y="2368550"/>
            <a:ext cx="444500" cy="466725"/>
            <a:chOff x="2836" y="1492"/>
            <a:chExt cx="280" cy="294"/>
          </a:xfrm>
        </p:grpSpPr>
        <p:sp>
          <p:nvSpPr>
            <p:cNvPr id="66" name="Oval 66"/>
            <p:cNvSpPr>
              <a:spLocks noChangeArrowheads="1"/>
            </p:cNvSpPr>
            <p:nvPr/>
          </p:nvSpPr>
          <p:spPr bwMode="auto">
            <a:xfrm>
              <a:off x="2836" y="1492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7" name="Rectangle 67"/>
            <p:cNvSpPr>
              <a:spLocks noChangeArrowheads="1"/>
            </p:cNvSpPr>
            <p:nvPr/>
          </p:nvSpPr>
          <p:spPr bwMode="auto">
            <a:xfrm>
              <a:off x="2880" y="15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8</a:t>
              </a:r>
            </a:p>
          </p:txBody>
        </p:sp>
      </p:grpSp>
      <p:sp>
        <p:nvSpPr>
          <p:cNvPr id="68" name="Rectangle 3"/>
          <p:cNvSpPr txBox="1">
            <a:spLocks noChangeArrowheads="1"/>
          </p:cNvSpPr>
          <p:nvPr/>
        </p:nvSpPr>
        <p:spPr>
          <a:xfrm>
            <a:off x="152400" y="5883570"/>
            <a:ext cx="8990013" cy="711200"/>
          </a:xfrm>
          <a:prstGeom prst="rect">
            <a:avLst/>
          </a:prstGeom>
          <a:noFill/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dirty="0" smtClean="0">
                <a:solidFill>
                  <a:srgbClr val="FF0000"/>
                </a:solidFill>
              </a:rPr>
              <a:t>Remove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 8 from </a:t>
            </a:r>
            <a:r>
              <a:rPr lang="en-US" altLang="ja-JP" dirty="0" smtClean="0">
                <a:solidFill>
                  <a:srgbClr val="FF0000"/>
                </a:solidFill>
              </a:rPr>
              <a:t>Q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; </a:t>
            </a:r>
            <a:r>
              <a:rPr lang="en-US" altLang="ja-JP" dirty="0" smtClean="0">
                <a:solidFill>
                  <a:srgbClr val="FF0000"/>
                </a:solidFill>
              </a:rPr>
              <a:t>visit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 adjacent unvisited vertices; </a:t>
            </a:r>
            <a:r>
              <a:rPr lang="en-US" altLang="ja-JP" dirty="0" smtClean="0">
                <a:solidFill>
                  <a:srgbClr val="FF0000"/>
                </a:solidFill>
              </a:rPr>
              <a:t>put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 in </a:t>
            </a:r>
            <a:r>
              <a:rPr lang="en-US" altLang="ja-JP" dirty="0" smtClean="0">
                <a:solidFill>
                  <a:srgbClr val="FF0000"/>
                </a:solidFill>
              </a:rPr>
              <a:t>Q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US" altLang="ja-JP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77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52400" y="5689600"/>
            <a:ext cx="8990013" cy="711200"/>
          </a:xfrm>
          <a:prstGeom prst="rect">
            <a:avLst/>
          </a:prstGeom>
          <a:noFill/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dirty="0" smtClean="0">
                <a:solidFill>
                  <a:srgbClr val="FF0000"/>
                </a:solidFill>
              </a:rPr>
              <a:t>Queue</a:t>
            </a:r>
            <a:r>
              <a:rPr lang="en-US" altLang="ja-JP" dirty="0" smtClean="0"/>
              <a:t> is empty. Search terminates.</a:t>
            </a:r>
            <a:endParaRPr lang="en-US" altLang="ja-JP" dirty="0"/>
          </a:p>
        </p:txBody>
      </p:sp>
      <p:sp>
        <p:nvSpPr>
          <p:cNvPr id="3" name="Rectangle 42"/>
          <p:cNvSpPr>
            <a:spLocks noChangeArrowheads="1"/>
          </p:cNvSpPr>
          <p:nvPr/>
        </p:nvSpPr>
        <p:spPr bwMode="auto">
          <a:xfrm>
            <a:off x="6172200" y="1752600"/>
            <a:ext cx="2819400" cy="785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dirty="0">
                <a:solidFill>
                  <a:srgbClr val="FF0000"/>
                </a:solidFill>
              </a:rPr>
              <a:t>FIFO Queue</a:t>
            </a:r>
          </a:p>
          <a:p>
            <a:pPr>
              <a:spcBef>
                <a:spcPct val="50000"/>
              </a:spcBef>
            </a:pPr>
            <a:endParaRPr lang="ja-JP" altLang="en-US" dirty="0"/>
          </a:p>
        </p:txBody>
      </p:sp>
      <p:sp>
        <p:nvSpPr>
          <p:cNvPr id="4" name="Freeform 43"/>
          <p:cNvSpPr>
            <a:spLocks/>
          </p:cNvSpPr>
          <p:nvPr/>
        </p:nvSpPr>
        <p:spPr bwMode="auto">
          <a:xfrm>
            <a:off x="5478463" y="1447810"/>
            <a:ext cx="3502025" cy="2363788"/>
          </a:xfrm>
          <a:custGeom>
            <a:avLst/>
            <a:gdLst>
              <a:gd name="T0" fmla="*/ 2022 w 2206"/>
              <a:gd name="T1" fmla="*/ 22 h 1489"/>
              <a:gd name="T2" fmla="*/ 1897 w 2206"/>
              <a:gd name="T3" fmla="*/ 29 h 1489"/>
              <a:gd name="T4" fmla="*/ 1714 w 2206"/>
              <a:gd name="T5" fmla="*/ 29 h 1489"/>
              <a:gd name="T6" fmla="*/ 1600 w 2206"/>
              <a:gd name="T7" fmla="*/ 37 h 1489"/>
              <a:gd name="T8" fmla="*/ 1326 w 2206"/>
              <a:gd name="T9" fmla="*/ 37 h 1489"/>
              <a:gd name="T10" fmla="*/ 1166 w 2206"/>
              <a:gd name="T11" fmla="*/ 37 h 1489"/>
              <a:gd name="T12" fmla="*/ 937 w 2206"/>
              <a:gd name="T13" fmla="*/ 45 h 1489"/>
              <a:gd name="T14" fmla="*/ 754 w 2206"/>
              <a:gd name="T15" fmla="*/ 53 h 1489"/>
              <a:gd name="T16" fmla="*/ 571 w 2206"/>
              <a:gd name="T17" fmla="*/ 53 h 1489"/>
              <a:gd name="T18" fmla="*/ 366 w 2206"/>
              <a:gd name="T19" fmla="*/ 53 h 1489"/>
              <a:gd name="T20" fmla="*/ 206 w 2206"/>
              <a:gd name="T21" fmla="*/ 68 h 1489"/>
              <a:gd name="T22" fmla="*/ 126 w 2206"/>
              <a:gd name="T23" fmla="*/ 75 h 1489"/>
              <a:gd name="T24" fmla="*/ 92 w 2206"/>
              <a:gd name="T25" fmla="*/ 121 h 1489"/>
              <a:gd name="T26" fmla="*/ 57 w 2206"/>
              <a:gd name="T27" fmla="*/ 182 h 1489"/>
              <a:gd name="T28" fmla="*/ 23 w 2206"/>
              <a:gd name="T29" fmla="*/ 235 h 1489"/>
              <a:gd name="T30" fmla="*/ 0 w 2206"/>
              <a:gd name="T31" fmla="*/ 334 h 1489"/>
              <a:gd name="T32" fmla="*/ 0 w 2206"/>
              <a:gd name="T33" fmla="*/ 409 h 1489"/>
              <a:gd name="T34" fmla="*/ 0 w 2206"/>
              <a:gd name="T35" fmla="*/ 531 h 1489"/>
              <a:gd name="T36" fmla="*/ 12 w 2206"/>
              <a:gd name="T37" fmla="*/ 607 h 1489"/>
              <a:gd name="T38" fmla="*/ 12 w 2206"/>
              <a:gd name="T39" fmla="*/ 713 h 1489"/>
              <a:gd name="T40" fmla="*/ 23 w 2206"/>
              <a:gd name="T41" fmla="*/ 819 h 1489"/>
              <a:gd name="T42" fmla="*/ 80 w 2206"/>
              <a:gd name="T43" fmla="*/ 926 h 1489"/>
              <a:gd name="T44" fmla="*/ 103 w 2206"/>
              <a:gd name="T45" fmla="*/ 971 h 1489"/>
              <a:gd name="T46" fmla="*/ 160 w 2206"/>
              <a:gd name="T47" fmla="*/ 1024 h 1489"/>
              <a:gd name="T48" fmla="*/ 183 w 2206"/>
              <a:gd name="T49" fmla="*/ 1093 h 1489"/>
              <a:gd name="T50" fmla="*/ 194 w 2206"/>
              <a:gd name="T51" fmla="*/ 1177 h 1489"/>
              <a:gd name="T52" fmla="*/ 263 w 2206"/>
              <a:gd name="T53" fmla="*/ 1313 h 1489"/>
              <a:gd name="T54" fmla="*/ 423 w 2206"/>
              <a:gd name="T55" fmla="*/ 1427 h 1489"/>
              <a:gd name="T56" fmla="*/ 640 w 2206"/>
              <a:gd name="T57" fmla="*/ 1457 h 1489"/>
              <a:gd name="T58" fmla="*/ 800 w 2206"/>
              <a:gd name="T59" fmla="*/ 1465 h 1489"/>
              <a:gd name="T60" fmla="*/ 1120 w 2206"/>
              <a:gd name="T61" fmla="*/ 1488 h 1489"/>
              <a:gd name="T62" fmla="*/ 1303 w 2206"/>
              <a:gd name="T63" fmla="*/ 1488 h 1489"/>
              <a:gd name="T64" fmla="*/ 1531 w 2206"/>
              <a:gd name="T65" fmla="*/ 1465 h 1489"/>
              <a:gd name="T66" fmla="*/ 1737 w 2206"/>
              <a:gd name="T67" fmla="*/ 1404 h 1489"/>
              <a:gd name="T68" fmla="*/ 1920 w 2206"/>
              <a:gd name="T69" fmla="*/ 1366 h 1489"/>
              <a:gd name="T70" fmla="*/ 2080 w 2206"/>
              <a:gd name="T71" fmla="*/ 1290 h 1489"/>
              <a:gd name="T72" fmla="*/ 2114 w 2206"/>
              <a:gd name="T73" fmla="*/ 1199 h 1489"/>
              <a:gd name="T74" fmla="*/ 2171 w 2206"/>
              <a:gd name="T75" fmla="*/ 1093 h 1489"/>
              <a:gd name="T76" fmla="*/ 2205 w 2206"/>
              <a:gd name="T77" fmla="*/ 987 h 1489"/>
              <a:gd name="T78" fmla="*/ 2205 w 2206"/>
              <a:gd name="T79" fmla="*/ 896 h 1489"/>
              <a:gd name="T80" fmla="*/ 2205 w 2206"/>
              <a:gd name="T81" fmla="*/ 804 h 1489"/>
              <a:gd name="T82" fmla="*/ 2205 w 2206"/>
              <a:gd name="T83" fmla="*/ 698 h 1489"/>
              <a:gd name="T84" fmla="*/ 2205 w 2206"/>
              <a:gd name="T85" fmla="*/ 607 h 1489"/>
              <a:gd name="T86" fmla="*/ 2205 w 2206"/>
              <a:gd name="T87" fmla="*/ 485 h 1489"/>
              <a:gd name="T88" fmla="*/ 2205 w 2206"/>
              <a:gd name="T89" fmla="*/ 409 h 1489"/>
              <a:gd name="T90" fmla="*/ 2205 w 2206"/>
              <a:gd name="T91" fmla="*/ 318 h 1489"/>
              <a:gd name="T92" fmla="*/ 2205 w 2206"/>
              <a:gd name="T93" fmla="*/ 212 h 1489"/>
              <a:gd name="T94" fmla="*/ 2205 w 2206"/>
              <a:gd name="T95" fmla="*/ 136 h 1489"/>
              <a:gd name="T96" fmla="*/ 2171 w 2206"/>
              <a:gd name="T97" fmla="*/ 75 h 1489"/>
              <a:gd name="T98" fmla="*/ 2069 w 2206"/>
              <a:gd name="T99" fmla="*/ 0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  <a:lnTo>
                  <a:pt x="2069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311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1301750" y="1758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2901950" y="2063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4502150" y="2368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920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2444750" y="3435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968750" y="3587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1682750" y="4730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36639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 flipH="1">
            <a:off x="685800" y="2133600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1600200" y="2209800"/>
            <a:ext cx="990600" cy="1295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685800" y="3048000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1295400" y="37338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2133600" y="50292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 flipH="1">
            <a:off x="2743200" y="24384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>
            <a:off x="2743200" y="3886200"/>
            <a:ext cx="1066800" cy="11430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H="1">
            <a:off x="4191000" y="2819400"/>
            <a:ext cx="457200" cy="7620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1371600" y="1828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2971800" y="2057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4572000" y="2438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381000" y="2667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990600" y="3276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2514600" y="3505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4038600" y="3657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1752600" y="4800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3733800" y="5029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36" name="Line 35"/>
          <p:cNvSpPr>
            <a:spLocks noChangeShapeType="1"/>
          </p:cNvSpPr>
          <p:nvPr/>
        </p:nvSpPr>
        <p:spPr bwMode="auto">
          <a:xfrm>
            <a:off x="2895600" y="3657600"/>
            <a:ext cx="1143000" cy="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7" name="Line 36"/>
          <p:cNvSpPr>
            <a:spLocks noChangeShapeType="1"/>
          </p:cNvSpPr>
          <p:nvPr/>
        </p:nvSpPr>
        <p:spPr bwMode="auto">
          <a:xfrm>
            <a:off x="1752600" y="1981200"/>
            <a:ext cx="11430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8" name="Line 37"/>
          <p:cNvSpPr>
            <a:spLocks noChangeShapeType="1"/>
          </p:cNvSpPr>
          <p:nvPr/>
        </p:nvSpPr>
        <p:spPr bwMode="auto">
          <a:xfrm>
            <a:off x="1447800" y="2209800"/>
            <a:ext cx="533400" cy="25146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9" name="Line 38"/>
          <p:cNvSpPr>
            <a:spLocks noChangeShapeType="1"/>
          </p:cNvSpPr>
          <p:nvPr/>
        </p:nvSpPr>
        <p:spPr bwMode="auto">
          <a:xfrm flipV="1">
            <a:off x="2133600" y="39624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40" name="Group 41"/>
          <p:cNvGrpSpPr>
            <a:grpSpLocks/>
          </p:cNvGrpSpPr>
          <p:nvPr/>
        </p:nvGrpSpPr>
        <p:grpSpPr bwMode="auto">
          <a:xfrm>
            <a:off x="311150" y="2597150"/>
            <a:ext cx="444500" cy="466725"/>
            <a:chOff x="196" y="1636"/>
            <a:chExt cx="280" cy="294"/>
          </a:xfrm>
        </p:grpSpPr>
        <p:sp>
          <p:nvSpPr>
            <p:cNvPr id="41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2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grpSp>
        <p:nvGrpSpPr>
          <p:cNvPr id="43" name="Group 46"/>
          <p:cNvGrpSpPr>
            <a:grpSpLocks/>
          </p:cNvGrpSpPr>
          <p:nvPr/>
        </p:nvGrpSpPr>
        <p:grpSpPr bwMode="auto">
          <a:xfrm>
            <a:off x="1301750" y="1758950"/>
            <a:ext cx="444500" cy="466725"/>
            <a:chOff x="820" y="1108"/>
            <a:chExt cx="280" cy="294"/>
          </a:xfrm>
        </p:grpSpPr>
        <p:sp>
          <p:nvSpPr>
            <p:cNvPr id="44" name="Oval 44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" name="Rectangle 45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</p:grpSp>
      <p:grpSp>
        <p:nvGrpSpPr>
          <p:cNvPr id="46" name="Group 49"/>
          <p:cNvGrpSpPr>
            <a:grpSpLocks/>
          </p:cNvGrpSpPr>
          <p:nvPr/>
        </p:nvGrpSpPr>
        <p:grpSpPr bwMode="auto">
          <a:xfrm>
            <a:off x="920750" y="3276600"/>
            <a:ext cx="444500" cy="450850"/>
            <a:chOff x="580" y="2064"/>
            <a:chExt cx="280" cy="284"/>
          </a:xfrm>
        </p:grpSpPr>
        <p:sp>
          <p:nvSpPr>
            <p:cNvPr id="47" name="Oval 47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8" name="Rectangle 48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4</a:t>
              </a:r>
            </a:p>
          </p:txBody>
        </p:sp>
      </p:grpSp>
      <p:grpSp>
        <p:nvGrpSpPr>
          <p:cNvPr id="49" name="Group 52"/>
          <p:cNvGrpSpPr>
            <a:grpSpLocks/>
          </p:cNvGrpSpPr>
          <p:nvPr/>
        </p:nvGrpSpPr>
        <p:grpSpPr bwMode="auto">
          <a:xfrm>
            <a:off x="2444750" y="3435350"/>
            <a:ext cx="444500" cy="466725"/>
            <a:chOff x="1540" y="2164"/>
            <a:chExt cx="280" cy="294"/>
          </a:xfrm>
        </p:grpSpPr>
        <p:sp>
          <p:nvSpPr>
            <p:cNvPr id="50" name="Oval 50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1" name="Rectangle 51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5</a:t>
              </a:r>
            </a:p>
          </p:txBody>
        </p:sp>
      </p:grpSp>
      <p:grpSp>
        <p:nvGrpSpPr>
          <p:cNvPr id="52" name="Group 55"/>
          <p:cNvGrpSpPr>
            <a:grpSpLocks/>
          </p:cNvGrpSpPr>
          <p:nvPr/>
        </p:nvGrpSpPr>
        <p:grpSpPr bwMode="auto">
          <a:xfrm>
            <a:off x="2901950" y="2057400"/>
            <a:ext cx="444500" cy="450850"/>
            <a:chOff x="1828" y="1296"/>
            <a:chExt cx="280" cy="284"/>
          </a:xfrm>
        </p:grpSpPr>
        <p:sp>
          <p:nvSpPr>
            <p:cNvPr id="53" name="Oval 53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4" name="Rectangle 54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3</a:t>
              </a:r>
            </a:p>
          </p:txBody>
        </p:sp>
      </p:grpSp>
      <p:grpSp>
        <p:nvGrpSpPr>
          <p:cNvPr id="55" name="Group 58"/>
          <p:cNvGrpSpPr>
            <a:grpSpLocks/>
          </p:cNvGrpSpPr>
          <p:nvPr/>
        </p:nvGrpSpPr>
        <p:grpSpPr bwMode="auto">
          <a:xfrm>
            <a:off x="1682750" y="4730750"/>
            <a:ext cx="444500" cy="466725"/>
            <a:chOff x="1060" y="2980"/>
            <a:chExt cx="280" cy="294"/>
          </a:xfrm>
        </p:grpSpPr>
        <p:sp>
          <p:nvSpPr>
            <p:cNvPr id="56" name="Oval 56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 dirty="0"/>
                <a:t>6</a:t>
              </a:r>
            </a:p>
          </p:txBody>
        </p:sp>
      </p:grpSp>
      <p:grpSp>
        <p:nvGrpSpPr>
          <p:cNvPr id="58" name="Group 61"/>
          <p:cNvGrpSpPr>
            <a:grpSpLocks/>
          </p:cNvGrpSpPr>
          <p:nvPr/>
        </p:nvGrpSpPr>
        <p:grpSpPr bwMode="auto">
          <a:xfrm>
            <a:off x="3968750" y="3587750"/>
            <a:ext cx="444500" cy="466725"/>
            <a:chOff x="2500" y="2260"/>
            <a:chExt cx="280" cy="294"/>
          </a:xfrm>
        </p:grpSpPr>
        <p:sp>
          <p:nvSpPr>
            <p:cNvPr id="59" name="Oval 59"/>
            <p:cNvSpPr>
              <a:spLocks noChangeArrowheads="1"/>
            </p:cNvSpPr>
            <p:nvPr/>
          </p:nvSpPr>
          <p:spPr bwMode="auto">
            <a:xfrm>
              <a:off x="2500" y="22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0" name="Rectangle 60"/>
            <p:cNvSpPr>
              <a:spLocks noChangeArrowheads="1"/>
            </p:cNvSpPr>
            <p:nvPr/>
          </p:nvSpPr>
          <p:spPr bwMode="auto">
            <a:xfrm>
              <a:off x="2544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9</a:t>
              </a:r>
            </a:p>
          </p:txBody>
        </p:sp>
      </p:grpSp>
      <p:grpSp>
        <p:nvGrpSpPr>
          <p:cNvPr id="61" name="Group 64"/>
          <p:cNvGrpSpPr>
            <a:grpSpLocks/>
          </p:cNvGrpSpPr>
          <p:nvPr/>
        </p:nvGrpSpPr>
        <p:grpSpPr bwMode="auto">
          <a:xfrm>
            <a:off x="3663950" y="4959350"/>
            <a:ext cx="444500" cy="466725"/>
            <a:chOff x="2308" y="3124"/>
            <a:chExt cx="280" cy="294"/>
          </a:xfrm>
        </p:grpSpPr>
        <p:sp>
          <p:nvSpPr>
            <p:cNvPr id="62" name="Oval 62"/>
            <p:cNvSpPr>
              <a:spLocks noChangeArrowheads="1"/>
            </p:cNvSpPr>
            <p:nvPr/>
          </p:nvSpPr>
          <p:spPr bwMode="auto">
            <a:xfrm>
              <a:off x="2308" y="312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3" name="Rectangle 63"/>
            <p:cNvSpPr>
              <a:spLocks noChangeArrowheads="1"/>
            </p:cNvSpPr>
            <p:nvPr/>
          </p:nvSpPr>
          <p:spPr bwMode="auto">
            <a:xfrm>
              <a:off x="2352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7</a:t>
              </a:r>
            </a:p>
          </p:txBody>
        </p:sp>
      </p:grpSp>
      <p:grpSp>
        <p:nvGrpSpPr>
          <p:cNvPr id="64" name="Group 68"/>
          <p:cNvGrpSpPr>
            <a:grpSpLocks/>
          </p:cNvGrpSpPr>
          <p:nvPr/>
        </p:nvGrpSpPr>
        <p:grpSpPr bwMode="auto">
          <a:xfrm>
            <a:off x="4502150" y="2368550"/>
            <a:ext cx="444500" cy="466725"/>
            <a:chOff x="2836" y="1492"/>
            <a:chExt cx="280" cy="294"/>
          </a:xfrm>
        </p:grpSpPr>
        <p:sp>
          <p:nvSpPr>
            <p:cNvPr id="65" name="Oval 66"/>
            <p:cNvSpPr>
              <a:spLocks noChangeArrowheads="1"/>
            </p:cNvSpPr>
            <p:nvPr/>
          </p:nvSpPr>
          <p:spPr bwMode="auto">
            <a:xfrm>
              <a:off x="2836" y="149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6" name="Rectangle 67"/>
            <p:cNvSpPr>
              <a:spLocks noChangeArrowheads="1"/>
            </p:cNvSpPr>
            <p:nvPr/>
          </p:nvSpPr>
          <p:spPr bwMode="auto">
            <a:xfrm>
              <a:off x="2880" y="15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8</a:t>
              </a:r>
            </a:p>
          </p:txBody>
        </p:sp>
      </p:grpSp>
      <p:grpSp>
        <p:nvGrpSpPr>
          <p:cNvPr id="67" name="図形グループ 164"/>
          <p:cNvGrpSpPr/>
          <p:nvPr/>
        </p:nvGrpSpPr>
        <p:grpSpPr>
          <a:xfrm>
            <a:off x="6260889" y="4330698"/>
            <a:ext cx="2623566" cy="2388553"/>
            <a:chOff x="4175125" y="3047999"/>
            <a:chExt cx="4635500" cy="3673475"/>
          </a:xfrm>
        </p:grpSpPr>
        <p:sp>
          <p:nvSpPr>
            <p:cNvPr id="68" name="Line 15"/>
            <p:cNvSpPr>
              <a:spLocks noChangeShapeType="1"/>
            </p:cNvSpPr>
            <p:nvPr/>
          </p:nvSpPr>
          <p:spPr bwMode="auto">
            <a:xfrm flipH="1">
              <a:off x="4549775" y="3422650"/>
              <a:ext cx="609600" cy="533400"/>
            </a:xfrm>
            <a:prstGeom prst="line">
              <a:avLst/>
            </a:prstGeom>
            <a:noFill/>
            <a:ln w="76200" cmpd="sng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z="1050"/>
            </a:p>
          </p:txBody>
        </p:sp>
        <p:sp>
          <p:nvSpPr>
            <p:cNvPr id="69" name="Line 16"/>
            <p:cNvSpPr>
              <a:spLocks noChangeShapeType="1"/>
            </p:cNvSpPr>
            <p:nvPr/>
          </p:nvSpPr>
          <p:spPr bwMode="auto">
            <a:xfrm>
              <a:off x="5464175" y="3498850"/>
              <a:ext cx="990600" cy="1295400"/>
            </a:xfrm>
            <a:prstGeom prst="line">
              <a:avLst/>
            </a:prstGeom>
            <a:noFill/>
            <a:ln w="76200" cmpd="sng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z="1050"/>
            </a:p>
          </p:txBody>
        </p:sp>
        <p:sp>
          <p:nvSpPr>
            <p:cNvPr id="70" name="Line 21"/>
            <p:cNvSpPr>
              <a:spLocks noChangeShapeType="1"/>
            </p:cNvSpPr>
            <p:nvPr/>
          </p:nvSpPr>
          <p:spPr bwMode="auto">
            <a:xfrm>
              <a:off x="6607175" y="5175250"/>
              <a:ext cx="1066800" cy="1143000"/>
            </a:xfrm>
            <a:prstGeom prst="line">
              <a:avLst/>
            </a:prstGeom>
            <a:noFill/>
            <a:ln w="76200" cmpd="sng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z="1050"/>
            </a:p>
          </p:txBody>
        </p:sp>
        <p:sp>
          <p:nvSpPr>
            <p:cNvPr id="71" name="Line 22"/>
            <p:cNvSpPr>
              <a:spLocks noChangeShapeType="1"/>
            </p:cNvSpPr>
            <p:nvPr/>
          </p:nvSpPr>
          <p:spPr bwMode="auto">
            <a:xfrm flipH="1">
              <a:off x="8054975" y="4108450"/>
              <a:ext cx="457200" cy="762000"/>
            </a:xfrm>
            <a:prstGeom prst="line">
              <a:avLst/>
            </a:prstGeom>
            <a:noFill/>
            <a:ln w="76200" cmpd="sng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z="1050"/>
            </a:p>
          </p:txBody>
        </p:sp>
        <p:sp>
          <p:nvSpPr>
            <p:cNvPr id="72" name="Line 35"/>
            <p:cNvSpPr>
              <a:spLocks noChangeShapeType="1"/>
            </p:cNvSpPr>
            <p:nvPr/>
          </p:nvSpPr>
          <p:spPr bwMode="auto">
            <a:xfrm>
              <a:off x="6759575" y="4946650"/>
              <a:ext cx="1143000" cy="0"/>
            </a:xfrm>
            <a:prstGeom prst="line">
              <a:avLst/>
            </a:prstGeom>
            <a:noFill/>
            <a:ln w="76200" cmpd="sng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z="1050"/>
            </a:p>
          </p:txBody>
        </p:sp>
        <p:sp>
          <p:nvSpPr>
            <p:cNvPr id="73" name="Line 36"/>
            <p:cNvSpPr>
              <a:spLocks noChangeShapeType="1"/>
            </p:cNvSpPr>
            <p:nvPr/>
          </p:nvSpPr>
          <p:spPr bwMode="auto">
            <a:xfrm>
              <a:off x="5616575" y="3270250"/>
              <a:ext cx="1143000" cy="304800"/>
            </a:xfrm>
            <a:prstGeom prst="line">
              <a:avLst/>
            </a:prstGeom>
            <a:noFill/>
            <a:ln w="76200" cmpd="sng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z="1050"/>
            </a:p>
          </p:txBody>
        </p:sp>
        <p:sp>
          <p:nvSpPr>
            <p:cNvPr id="74" name="Line 37"/>
            <p:cNvSpPr>
              <a:spLocks noChangeShapeType="1"/>
            </p:cNvSpPr>
            <p:nvPr/>
          </p:nvSpPr>
          <p:spPr bwMode="auto">
            <a:xfrm>
              <a:off x="5311775" y="3498850"/>
              <a:ext cx="533400" cy="2514600"/>
            </a:xfrm>
            <a:prstGeom prst="line">
              <a:avLst/>
            </a:prstGeom>
            <a:noFill/>
            <a:ln w="76200" cmpd="sng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z="1050"/>
            </a:p>
          </p:txBody>
        </p:sp>
        <p:grpSp>
          <p:nvGrpSpPr>
            <p:cNvPr id="75" name="Group 41"/>
            <p:cNvGrpSpPr>
              <a:grpSpLocks/>
            </p:cNvGrpSpPr>
            <p:nvPr/>
          </p:nvGrpSpPr>
          <p:grpSpPr bwMode="auto">
            <a:xfrm>
              <a:off x="4175125" y="3886199"/>
              <a:ext cx="444500" cy="473075"/>
              <a:chOff x="196" y="1636"/>
              <a:chExt cx="280" cy="298"/>
            </a:xfrm>
          </p:grpSpPr>
          <p:sp>
            <p:nvSpPr>
              <p:cNvPr id="101" name="Oval 39"/>
              <p:cNvSpPr>
                <a:spLocks noChangeArrowheads="1"/>
              </p:cNvSpPr>
              <p:nvPr/>
            </p:nvSpPr>
            <p:spPr bwMode="auto">
              <a:xfrm>
                <a:off x="196" y="1636"/>
                <a:ext cx="280" cy="2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 sz="1050"/>
              </a:p>
            </p:txBody>
          </p:sp>
          <p:sp>
            <p:nvSpPr>
              <p:cNvPr id="102" name="Rectangle 40"/>
              <p:cNvSpPr>
                <a:spLocks noChangeArrowheads="1"/>
              </p:cNvSpPr>
              <p:nvPr/>
            </p:nvSpPr>
            <p:spPr bwMode="auto">
              <a:xfrm>
                <a:off x="240" y="1680"/>
                <a:ext cx="144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ja-JP" sz="1100"/>
                  <a:t>1</a:t>
                </a:r>
              </a:p>
            </p:txBody>
          </p:sp>
        </p:grpSp>
        <p:grpSp>
          <p:nvGrpSpPr>
            <p:cNvPr id="76" name="Group 46"/>
            <p:cNvGrpSpPr>
              <a:grpSpLocks/>
            </p:cNvGrpSpPr>
            <p:nvPr/>
          </p:nvGrpSpPr>
          <p:grpSpPr bwMode="auto">
            <a:xfrm>
              <a:off x="5165725" y="3047999"/>
              <a:ext cx="444500" cy="473075"/>
              <a:chOff x="820" y="1108"/>
              <a:chExt cx="280" cy="298"/>
            </a:xfrm>
          </p:grpSpPr>
          <p:sp>
            <p:nvSpPr>
              <p:cNvPr id="99" name="Oval 44"/>
              <p:cNvSpPr>
                <a:spLocks noChangeArrowheads="1"/>
              </p:cNvSpPr>
              <p:nvPr/>
            </p:nvSpPr>
            <p:spPr bwMode="auto">
              <a:xfrm>
                <a:off x="820" y="1108"/>
                <a:ext cx="280" cy="2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 sz="1050"/>
              </a:p>
            </p:txBody>
          </p:sp>
          <p:sp>
            <p:nvSpPr>
              <p:cNvPr id="100" name="Rectangle 45"/>
              <p:cNvSpPr>
                <a:spLocks noChangeArrowheads="1"/>
              </p:cNvSpPr>
              <p:nvPr/>
            </p:nvSpPr>
            <p:spPr bwMode="auto">
              <a:xfrm>
                <a:off x="864" y="1152"/>
                <a:ext cx="144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ja-JP" sz="1100"/>
                  <a:t>2</a:t>
                </a:r>
              </a:p>
            </p:txBody>
          </p:sp>
        </p:grpSp>
        <p:grpSp>
          <p:nvGrpSpPr>
            <p:cNvPr id="77" name="Group 49"/>
            <p:cNvGrpSpPr>
              <a:grpSpLocks/>
            </p:cNvGrpSpPr>
            <p:nvPr/>
          </p:nvGrpSpPr>
          <p:grpSpPr bwMode="auto">
            <a:xfrm>
              <a:off x="4784725" y="4565650"/>
              <a:ext cx="444500" cy="450850"/>
              <a:chOff x="580" y="2064"/>
              <a:chExt cx="280" cy="284"/>
            </a:xfrm>
          </p:grpSpPr>
          <p:sp>
            <p:nvSpPr>
              <p:cNvPr id="97" name="Oval 47"/>
              <p:cNvSpPr>
                <a:spLocks noChangeArrowheads="1"/>
              </p:cNvSpPr>
              <p:nvPr/>
            </p:nvSpPr>
            <p:spPr bwMode="auto">
              <a:xfrm>
                <a:off x="580" y="2068"/>
                <a:ext cx="280" cy="2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 sz="1050"/>
              </a:p>
            </p:txBody>
          </p:sp>
          <p:sp>
            <p:nvSpPr>
              <p:cNvPr id="98" name="Rectangle 48"/>
              <p:cNvSpPr>
                <a:spLocks noChangeArrowheads="1"/>
              </p:cNvSpPr>
              <p:nvPr/>
            </p:nvSpPr>
            <p:spPr bwMode="auto">
              <a:xfrm>
                <a:off x="624" y="2064"/>
                <a:ext cx="144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ja-JP" sz="1100"/>
                  <a:t>4</a:t>
                </a:r>
              </a:p>
            </p:txBody>
          </p:sp>
        </p:grpSp>
        <p:grpSp>
          <p:nvGrpSpPr>
            <p:cNvPr id="78" name="Group 52"/>
            <p:cNvGrpSpPr>
              <a:grpSpLocks/>
            </p:cNvGrpSpPr>
            <p:nvPr/>
          </p:nvGrpSpPr>
          <p:grpSpPr bwMode="auto">
            <a:xfrm>
              <a:off x="6308725" y="4724400"/>
              <a:ext cx="444500" cy="473075"/>
              <a:chOff x="1540" y="2164"/>
              <a:chExt cx="280" cy="298"/>
            </a:xfrm>
          </p:grpSpPr>
          <p:sp>
            <p:nvSpPr>
              <p:cNvPr id="95" name="Oval 50"/>
              <p:cNvSpPr>
                <a:spLocks noChangeArrowheads="1"/>
              </p:cNvSpPr>
              <p:nvPr/>
            </p:nvSpPr>
            <p:spPr bwMode="auto">
              <a:xfrm>
                <a:off x="1540" y="2164"/>
                <a:ext cx="280" cy="2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 sz="1050"/>
              </a:p>
            </p:txBody>
          </p:sp>
          <p:sp>
            <p:nvSpPr>
              <p:cNvPr id="96" name="Rectangle 51"/>
              <p:cNvSpPr>
                <a:spLocks noChangeArrowheads="1"/>
              </p:cNvSpPr>
              <p:nvPr/>
            </p:nvSpPr>
            <p:spPr bwMode="auto">
              <a:xfrm>
                <a:off x="1584" y="2208"/>
                <a:ext cx="144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ja-JP" sz="1100"/>
                  <a:t>5</a:t>
                </a:r>
              </a:p>
            </p:txBody>
          </p:sp>
        </p:grpSp>
        <p:grpSp>
          <p:nvGrpSpPr>
            <p:cNvPr id="79" name="Group 55"/>
            <p:cNvGrpSpPr>
              <a:grpSpLocks/>
            </p:cNvGrpSpPr>
            <p:nvPr/>
          </p:nvGrpSpPr>
          <p:grpSpPr bwMode="auto">
            <a:xfrm>
              <a:off x="6765925" y="3346450"/>
              <a:ext cx="444500" cy="450850"/>
              <a:chOff x="1828" y="1296"/>
              <a:chExt cx="280" cy="284"/>
            </a:xfrm>
          </p:grpSpPr>
          <p:sp>
            <p:nvSpPr>
              <p:cNvPr id="93" name="Oval 53"/>
              <p:cNvSpPr>
                <a:spLocks noChangeArrowheads="1"/>
              </p:cNvSpPr>
              <p:nvPr/>
            </p:nvSpPr>
            <p:spPr bwMode="auto">
              <a:xfrm>
                <a:off x="1828" y="1300"/>
                <a:ext cx="280" cy="2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 sz="1050"/>
              </a:p>
            </p:txBody>
          </p:sp>
          <p:sp>
            <p:nvSpPr>
              <p:cNvPr id="94" name="Rectangle 54"/>
              <p:cNvSpPr>
                <a:spLocks noChangeArrowheads="1"/>
              </p:cNvSpPr>
              <p:nvPr/>
            </p:nvSpPr>
            <p:spPr bwMode="auto">
              <a:xfrm>
                <a:off x="1872" y="1296"/>
                <a:ext cx="144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ja-JP" sz="1100"/>
                  <a:t>3</a:t>
                </a:r>
              </a:p>
            </p:txBody>
          </p:sp>
        </p:grpSp>
        <p:grpSp>
          <p:nvGrpSpPr>
            <p:cNvPr id="80" name="Group 61"/>
            <p:cNvGrpSpPr>
              <a:grpSpLocks/>
            </p:cNvGrpSpPr>
            <p:nvPr/>
          </p:nvGrpSpPr>
          <p:grpSpPr bwMode="auto">
            <a:xfrm>
              <a:off x="7832725" y="4876799"/>
              <a:ext cx="444500" cy="473075"/>
              <a:chOff x="2500" y="2260"/>
              <a:chExt cx="280" cy="298"/>
            </a:xfrm>
          </p:grpSpPr>
          <p:sp>
            <p:nvSpPr>
              <p:cNvPr id="91" name="Oval 59"/>
              <p:cNvSpPr>
                <a:spLocks noChangeArrowheads="1"/>
              </p:cNvSpPr>
              <p:nvPr/>
            </p:nvSpPr>
            <p:spPr bwMode="auto">
              <a:xfrm>
                <a:off x="2500" y="2260"/>
                <a:ext cx="280" cy="2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 sz="1050"/>
              </a:p>
            </p:txBody>
          </p:sp>
          <p:sp>
            <p:nvSpPr>
              <p:cNvPr id="92" name="Rectangle 60"/>
              <p:cNvSpPr>
                <a:spLocks noChangeArrowheads="1"/>
              </p:cNvSpPr>
              <p:nvPr/>
            </p:nvSpPr>
            <p:spPr bwMode="auto">
              <a:xfrm>
                <a:off x="2544" y="2304"/>
                <a:ext cx="144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ja-JP" sz="1100"/>
                  <a:t>9</a:t>
                </a:r>
              </a:p>
            </p:txBody>
          </p:sp>
        </p:grpSp>
        <p:grpSp>
          <p:nvGrpSpPr>
            <p:cNvPr id="81" name="Group 64"/>
            <p:cNvGrpSpPr>
              <a:grpSpLocks/>
            </p:cNvGrpSpPr>
            <p:nvPr/>
          </p:nvGrpSpPr>
          <p:grpSpPr bwMode="auto">
            <a:xfrm>
              <a:off x="7527925" y="6248399"/>
              <a:ext cx="444500" cy="473075"/>
              <a:chOff x="2308" y="3124"/>
              <a:chExt cx="280" cy="298"/>
            </a:xfrm>
          </p:grpSpPr>
          <p:sp>
            <p:nvSpPr>
              <p:cNvPr id="89" name="Oval 62"/>
              <p:cNvSpPr>
                <a:spLocks noChangeArrowheads="1"/>
              </p:cNvSpPr>
              <p:nvPr/>
            </p:nvSpPr>
            <p:spPr bwMode="auto">
              <a:xfrm>
                <a:off x="2308" y="3124"/>
                <a:ext cx="280" cy="2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 sz="1050"/>
              </a:p>
            </p:txBody>
          </p:sp>
          <p:sp>
            <p:nvSpPr>
              <p:cNvPr id="90" name="Rectangle 63"/>
              <p:cNvSpPr>
                <a:spLocks noChangeArrowheads="1"/>
              </p:cNvSpPr>
              <p:nvPr/>
            </p:nvSpPr>
            <p:spPr bwMode="auto">
              <a:xfrm>
                <a:off x="2352" y="3168"/>
                <a:ext cx="144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ja-JP" sz="1100"/>
                  <a:t>7</a:t>
                </a:r>
              </a:p>
            </p:txBody>
          </p:sp>
        </p:grpSp>
        <p:grpSp>
          <p:nvGrpSpPr>
            <p:cNvPr id="82" name="Group 68"/>
            <p:cNvGrpSpPr>
              <a:grpSpLocks/>
            </p:cNvGrpSpPr>
            <p:nvPr/>
          </p:nvGrpSpPr>
          <p:grpSpPr bwMode="auto">
            <a:xfrm>
              <a:off x="8366125" y="3657600"/>
              <a:ext cx="444500" cy="473075"/>
              <a:chOff x="2836" y="1492"/>
              <a:chExt cx="280" cy="298"/>
            </a:xfrm>
          </p:grpSpPr>
          <p:sp>
            <p:nvSpPr>
              <p:cNvPr id="87" name="Oval 66"/>
              <p:cNvSpPr>
                <a:spLocks noChangeArrowheads="1"/>
              </p:cNvSpPr>
              <p:nvPr/>
            </p:nvSpPr>
            <p:spPr bwMode="auto">
              <a:xfrm>
                <a:off x="2836" y="1492"/>
                <a:ext cx="280" cy="2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 sz="1050"/>
              </a:p>
            </p:txBody>
          </p:sp>
          <p:sp>
            <p:nvSpPr>
              <p:cNvPr id="88" name="Rectangle 67"/>
              <p:cNvSpPr>
                <a:spLocks noChangeArrowheads="1"/>
              </p:cNvSpPr>
              <p:nvPr/>
            </p:nvSpPr>
            <p:spPr bwMode="auto">
              <a:xfrm>
                <a:off x="2880" y="1536"/>
                <a:ext cx="144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ja-JP" sz="1100"/>
                  <a:t>8</a:t>
                </a:r>
              </a:p>
            </p:txBody>
          </p:sp>
        </p:grpSp>
        <p:sp>
          <p:nvSpPr>
            <p:cNvPr id="83" name="Line 17"/>
            <p:cNvSpPr>
              <a:spLocks noChangeShapeType="1"/>
            </p:cNvSpPr>
            <p:nvPr/>
          </p:nvSpPr>
          <p:spPr bwMode="auto">
            <a:xfrm>
              <a:off x="4549775" y="4343400"/>
              <a:ext cx="304800" cy="304800"/>
            </a:xfrm>
            <a:prstGeom prst="line">
              <a:avLst/>
            </a:prstGeom>
            <a:noFill/>
            <a:ln w="76200" cmpd="sng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z="1050"/>
            </a:p>
          </p:txBody>
        </p:sp>
        <p:grpSp>
          <p:nvGrpSpPr>
            <p:cNvPr id="84" name="Group 58"/>
            <p:cNvGrpSpPr>
              <a:grpSpLocks/>
            </p:cNvGrpSpPr>
            <p:nvPr/>
          </p:nvGrpSpPr>
          <p:grpSpPr bwMode="auto">
            <a:xfrm>
              <a:off x="5546725" y="6026149"/>
              <a:ext cx="444500" cy="473075"/>
              <a:chOff x="1060" y="2980"/>
              <a:chExt cx="280" cy="298"/>
            </a:xfrm>
          </p:grpSpPr>
          <p:sp>
            <p:nvSpPr>
              <p:cNvPr id="85" name="Oval 56"/>
              <p:cNvSpPr>
                <a:spLocks noChangeArrowheads="1"/>
              </p:cNvSpPr>
              <p:nvPr/>
            </p:nvSpPr>
            <p:spPr bwMode="auto">
              <a:xfrm>
                <a:off x="1060" y="2980"/>
                <a:ext cx="280" cy="2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 sz="1050"/>
              </a:p>
            </p:txBody>
          </p:sp>
          <p:sp>
            <p:nvSpPr>
              <p:cNvPr id="86" name="Rectangle 57"/>
              <p:cNvSpPr>
                <a:spLocks noChangeArrowheads="1"/>
              </p:cNvSpPr>
              <p:nvPr/>
            </p:nvSpPr>
            <p:spPr bwMode="auto">
              <a:xfrm>
                <a:off x="1104" y="3024"/>
                <a:ext cx="144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ja-JP" sz="1100" dirty="0"/>
                  <a:t>6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82181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3600" dirty="0"/>
              <a:t>Applications of Breadth First </a:t>
            </a:r>
            <a:r>
              <a:rPr lang="en-US" sz="3600" dirty="0" smtClean="0"/>
              <a:t>Search</a:t>
            </a:r>
            <a:endParaRPr lang="en-US" sz="36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52400" y="2078182"/>
            <a:ext cx="8839200" cy="3629891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tx1"/>
                </a:solidFill>
              </a:rPr>
              <a:t>To find Shortest </a:t>
            </a:r>
            <a:r>
              <a:rPr lang="en-US" sz="2000" dirty="0">
                <a:solidFill>
                  <a:schemeClr val="tx1"/>
                </a:solidFill>
              </a:rPr>
              <a:t>Path and Minimum Spanning Tree for unweighted </a:t>
            </a:r>
            <a:r>
              <a:rPr lang="en-US" sz="2000" dirty="0" smtClean="0">
                <a:solidFill>
                  <a:schemeClr val="tx1"/>
                </a:solidFill>
              </a:rPr>
              <a:t>graph</a:t>
            </a:r>
          </a:p>
          <a:p>
            <a:pPr marL="342900" indent="-342900" algn="just"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tx1"/>
                </a:solidFill>
              </a:rPr>
              <a:t>To </a:t>
            </a:r>
            <a:r>
              <a:rPr lang="en-US" sz="2000" dirty="0">
                <a:solidFill>
                  <a:schemeClr val="tx1"/>
                </a:solidFill>
              </a:rPr>
              <a:t>find all neighbor </a:t>
            </a:r>
            <a:r>
              <a:rPr lang="en-US" sz="2000" dirty="0" smtClean="0">
                <a:solidFill>
                  <a:schemeClr val="tx1"/>
                </a:solidFill>
              </a:rPr>
              <a:t>nodes in Peer </a:t>
            </a:r>
            <a:r>
              <a:rPr lang="en-US" sz="2000" dirty="0">
                <a:solidFill>
                  <a:schemeClr val="tx1"/>
                </a:solidFill>
              </a:rPr>
              <a:t>to Peer Networks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 algn="just"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Crawlers in Search </a:t>
            </a:r>
            <a:r>
              <a:rPr lang="en-US" sz="2000" dirty="0" smtClean="0">
                <a:solidFill>
                  <a:schemeClr val="tx1"/>
                </a:solidFill>
              </a:rPr>
              <a:t>Engines</a:t>
            </a:r>
          </a:p>
          <a:p>
            <a:pPr marL="342900" indent="-342900" algn="just"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tx1"/>
                </a:solidFill>
              </a:rPr>
              <a:t>Social </a:t>
            </a:r>
            <a:r>
              <a:rPr lang="en-US" sz="2000" dirty="0">
                <a:solidFill>
                  <a:schemeClr val="tx1"/>
                </a:solidFill>
              </a:rPr>
              <a:t>Networking </a:t>
            </a:r>
            <a:r>
              <a:rPr lang="en-US" sz="2000" dirty="0" smtClean="0">
                <a:solidFill>
                  <a:schemeClr val="tx1"/>
                </a:solidFill>
              </a:rPr>
              <a:t>Websites</a:t>
            </a:r>
          </a:p>
          <a:p>
            <a:pPr marL="342900" indent="-342900" fontAlgn="base"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tx1"/>
                </a:solidFill>
              </a:rPr>
              <a:t>GPS </a:t>
            </a:r>
            <a:r>
              <a:rPr lang="en-US" sz="2000" dirty="0">
                <a:solidFill>
                  <a:schemeClr val="tx1"/>
                </a:solidFill>
              </a:rPr>
              <a:t>Navigation </a:t>
            </a:r>
            <a:r>
              <a:rPr lang="en-US" sz="2000" dirty="0" smtClean="0">
                <a:solidFill>
                  <a:schemeClr val="tx1"/>
                </a:solidFill>
              </a:rPr>
              <a:t>systems</a:t>
            </a:r>
            <a:endParaRPr lang="en-US" sz="2000" dirty="0">
              <a:solidFill>
                <a:schemeClr val="tx1"/>
              </a:solidFill>
            </a:endParaRPr>
          </a:p>
          <a:p>
            <a:pPr marL="342900" indent="-342900" fontAlgn="base"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tx1"/>
                </a:solidFill>
              </a:rPr>
              <a:t>Broadcasting </a:t>
            </a:r>
            <a:r>
              <a:rPr lang="en-US" sz="2000" dirty="0">
                <a:solidFill>
                  <a:schemeClr val="tx1"/>
                </a:solidFill>
              </a:rPr>
              <a:t>in </a:t>
            </a:r>
            <a:r>
              <a:rPr lang="en-US" sz="2000" dirty="0" smtClean="0">
                <a:solidFill>
                  <a:schemeClr val="tx1"/>
                </a:solidFill>
              </a:rPr>
              <a:t>Network</a:t>
            </a:r>
          </a:p>
          <a:p>
            <a:pPr marL="342900" indent="-342900" fontAlgn="base"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tx1"/>
                </a:solidFill>
              </a:rPr>
              <a:t>In </a:t>
            </a:r>
            <a:r>
              <a:rPr lang="en-US" sz="2000" dirty="0">
                <a:solidFill>
                  <a:schemeClr val="tx1"/>
                </a:solidFill>
              </a:rPr>
              <a:t>Garbage </a:t>
            </a:r>
            <a:r>
              <a:rPr lang="en-US" sz="2000" dirty="0" smtClean="0">
                <a:solidFill>
                  <a:schemeClr val="tx1"/>
                </a:solidFill>
              </a:rPr>
              <a:t>Collection</a:t>
            </a:r>
          </a:p>
          <a:p>
            <a:pPr marL="342900" indent="-342900" fontAlgn="base"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tx1"/>
                </a:solidFill>
              </a:rPr>
              <a:t>Cycle </a:t>
            </a:r>
            <a:r>
              <a:rPr lang="en-US" sz="2000" dirty="0">
                <a:solidFill>
                  <a:schemeClr val="tx1"/>
                </a:solidFill>
              </a:rPr>
              <a:t>detection in undirected graph</a:t>
            </a:r>
            <a:r>
              <a:rPr lang="en-US" sz="2000" dirty="0" smtClean="0">
                <a:solidFill>
                  <a:schemeClr val="tx1"/>
                </a:solidFill>
              </a:rPr>
              <a:t>:</a:t>
            </a:r>
          </a:p>
          <a:p>
            <a:pPr marL="342900" indent="-342900" fontAlgn="base"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tx1"/>
                </a:solidFill>
              </a:rPr>
              <a:t>Finding </a:t>
            </a:r>
            <a:r>
              <a:rPr lang="en-US" sz="2000" dirty="0">
                <a:solidFill>
                  <a:schemeClr val="tx1"/>
                </a:solidFill>
              </a:rPr>
              <a:t>all nodes within one connected component: 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342900" indent="-342900" fontAlgn="base"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tx1"/>
                </a:solidFill>
              </a:rPr>
              <a:t>Ford–Fulkerson </a:t>
            </a:r>
            <a:r>
              <a:rPr lang="en-US" sz="2000" dirty="0">
                <a:solidFill>
                  <a:schemeClr val="tx1"/>
                </a:solidFill>
              </a:rPr>
              <a:t>algorithm 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342900" indent="-342900" fontAlgn="base"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tx1"/>
                </a:solidFill>
              </a:rPr>
              <a:t>To </a:t>
            </a:r>
            <a:r>
              <a:rPr lang="en-US" sz="2000" dirty="0">
                <a:solidFill>
                  <a:schemeClr val="tx1"/>
                </a:solidFill>
              </a:rPr>
              <a:t>test if a graph is </a:t>
            </a:r>
            <a:r>
              <a:rPr lang="en-US" sz="2000" dirty="0" smtClean="0">
                <a:solidFill>
                  <a:schemeClr val="tx1"/>
                </a:solidFill>
              </a:rPr>
              <a:t>Bipartite</a:t>
            </a:r>
          </a:p>
          <a:p>
            <a:pPr marL="342900" indent="-342900" fontAlgn="base"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Path Finding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40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Rectangle 1"/>
          <p:cNvSpPr/>
          <p:nvPr/>
        </p:nvSpPr>
        <p:spPr>
          <a:xfrm>
            <a:off x="555026" y="1859755"/>
            <a:ext cx="814562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(Can be found in university Library)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Preiss,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335493" y="2044005"/>
            <a:ext cx="82820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en.wikipedia.org/wiki/Data_structure</a:t>
            </a:r>
            <a:endParaRPr lang="en-US" dirty="0" smtClean="0"/>
          </a:p>
          <a:p>
            <a:pPr marL="342900" indent="-342900" algn="just"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r>
              <a:rPr lang="en-US" dirty="0">
                <a:hlinkClick r:id="rId3"/>
              </a:rPr>
              <a:t>https://visualgo.net/en/dfsbfs?slide=1</a:t>
            </a:r>
            <a:endParaRPr lang="en-US" dirty="0"/>
          </a:p>
          <a:p>
            <a:pPr marL="342900" indent="-342900" algn="just"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Breadth-First Search (</a:t>
            </a:r>
            <a:r>
              <a:rPr lang="en-US" altLang="ja-JP" dirty="0">
                <a:solidFill>
                  <a:srgbClr val="FF0000"/>
                </a:solidFill>
              </a:rPr>
              <a:t>BFS</a:t>
            </a:r>
            <a:r>
              <a:rPr lang="en-US" altLang="ja-JP" dirty="0"/>
              <a:t>)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52400" y="2230582"/>
            <a:ext cx="8839200" cy="3629891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altLang="ja-JP" sz="2400" dirty="0" smtClean="0">
                <a:solidFill>
                  <a:schemeClr val="tx1"/>
                </a:solidFill>
              </a:rPr>
              <a:t>Visit </a:t>
            </a:r>
          </a:p>
          <a:p>
            <a:pPr marL="800100" lvl="1" indent="-342900" algn="just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altLang="ja-JP" sz="2400" dirty="0" smtClean="0">
                <a:solidFill>
                  <a:schemeClr val="tx1"/>
                </a:solidFill>
              </a:rPr>
              <a:t>start vertex  and put into a </a:t>
            </a:r>
            <a:r>
              <a:rPr lang="en-US" altLang="ja-JP" sz="2400" dirty="0" smtClean="0">
                <a:solidFill>
                  <a:srgbClr val="FF0000"/>
                </a:solidFill>
              </a:rPr>
              <a:t>FIFO queue</a:t>
            </a:r>
            <a:r>
              <a:rPr lang="en-US" altLang="ja-JP" sz="24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 algn="just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altLang="ja-JP" sz="2400" dirty="0" smtClean="0">
                <a:solidFill>
                  <a:schemeClr val="tx1"/>
                </a:solidFill>
              </a:rPr>
              <a:t>Repeatedly </a:t>
            </a:r>
          </a:p>
          <a:p>
            <a:pPr marL="800100" lvl="1" indent="-342900" algn="just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altLang="ja-JP" sz="2400" dirty="0" smtClean="0">
                <a:solidFill>
                  <a:srgbClr val="FF0000"/>
                </a:solidFill>
              </a:rPr>
              <a:t>remove</a:t>
            </a:r>
            <a:r>
              <a:rPr lang="en-US" altLang="ja-JP" sz="2400" dirty="0" smtClean="0">
                <a:solidFill>
                  <a:schemeClr val="tx1"/>
                </a:solidFill>
              </a:rPr>
              <a:t> a vertex from the queue, </a:t>
            </a:r>
          </a:p>
          <a:p>
            <a:pPr marL="800100" lvl="1" indent="-342900" algn="just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altLang="ja-JP" sz="2400" dirty="0" smtClean="0">
                <a:solidFill>
                  <a:srgbClr val="FF0000"/>
                </a:solidFill>
              </a:rPr>
              <a:t>visit</a:t>
            </a:r>
            <a:r>
              <a:rPr lang="en-US" altLang="ja-JP" sz="2400" dirty="0" smtClean="0">
                <a:solidFill>
                  <a:schemeClr val="tx1"/>
                </a:solidFill>
              </a:rPr>
              <a:t> its unvisited adjacent vertices, </a:t>
            </a:r>
          </a:p>
          <a:p>
            <a:pPr marL="800100" lvl="1" indent="-342900" algn="just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altLang="ja-JP" sz="2400" dirty="0" smtClean="0">
                <a:solidFill>
                  <a:srgbClr val="FF0000"/>
                </a:solidFill>
              </a:rPr>
              <a:t>put </a:t>
            </a:r>
            <a:r>
              <a:rPr lang="en-US" altLang="ja-JP" sz="2400" dirty="0" smtClean="0">
                <a:solidFill>
                  <a:schemeClr val="tx1"/>
                </a:solidFill>
              </a:rPr>
              <a:t>newly visited vertices into the queue.</a:t>
            </a:r>
            <a:endParaRPr lang="en-US" altLang="ja-JP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Breadth-First Search Example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83700" y="5994400"/>
            <a:ext cx="7772400" cy="711200"/>
          </a:xfrm>
          <a:prstGeom prst="rect">
            <a:avLst/>
          </a:prstGeom>
          <a:noFill/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smtClean="0"/>
              <a:t>Start search at vertex </a:t>
            </a:r>
            <a:r>
              <a:rPr lang="en-US" altLang="ja-JP" smtClean="0">
                <a:solidFill>
                  <a:schemeClr val="hlink"/>
                </a:solidFill>
              </a:rPr>
              <a:t>1</a:t>
            </a:r>
            <a:r>
              <a:rPr lang="en-US" altLang="ja-JP" smtClean="0">
                <a:solidFill>
                  <a:schemeClr val="bg2"/>
                </a:solidFill>
              </a:rPr>
              <a:t>.</a:t>
            </a:r>
            <a:endParaRPr lang="en-US" altLang="ja-JP">
              <a:solidFill>
                <a:schemeClr val="bg2"/>
              </a:solidFill>
            </a:endParaRPr>
          </a:p>
        </p:txBody>
      </p:sp>
      <p:grpSp>
        <p:nvGrpSpPr>
          <p:cNvPr id="6" name="Group 39"/>
          <p:cNvGrpSpPr>
            <a:grpSpLocks/>
          </p:cNvGrpSpPr>
          <p:nvPr/>
        </p:nvGrpSpPr>
        <p:grpSpPr bwMode="auto">
          <a:xfrm>
            <a:off x="1142450" y="1758950"/>
            <a:ext cx="4635500" cy="3667125"/>
            <a:chOff x="196" y="1108"/>
            <a:chExt cx="2920" cy="2310"/>
          </a:xfrm>
        </p:grpSpPr>
        <p:sp>
          <p:nvSpPr>
            <p:cNvPr id="7" name="Oval 4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2836" y="149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4" name="Oval 11"/>
            <p:cNvSpPr>
              <a:spLocks noChangeArrowheads="1"/>
            </p:cNvSpPr>
            <p:nvPr/>
          </p:nvSpPr>
          <p:spPr bwMode="auto">
            <a:xfrm>
              <a:off x="2500" y="226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2308" y="312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 flipH="1">
              <a:off x="432" y="1344"/>
              <a:ext cx="384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1008" y="1392"/>
              <a:ext cx="624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432" y="1920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816" y="2352"/>
              <a:ext cx="33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1344" y="3168"/>
              <a:ext cx="100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 flipH="1">
              <a:off x="1728" y="1536"/>
              <a:ext cx="33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1728" y="2448"/>
              <a:ext cx="672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 flipH="1">
              <a:off x="2640" y="1776"/>
              <a:ext cx="288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3</a:t>
              </a:r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2880" y="15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8</a:t>
              </a:r>
            </a:p>
          </p:txBody>
        </p:sp>
        <p:sp>
          <p:nvSpPr>
            <p:cNvPr id="31" name="Rectangle 28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  <p:sp>
          <p:nvSpPr>
            <p:cNvPr id="32" name="Rectangle 29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4</a:t>
              </a:r>
            </a:p>
          </p:txBody>
        </p:sp>
        <p:sp>
          <p:nvSpPr>
            <p:cNvPr id="33" name="Rectangle 30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5</a:t>
              </a:r>
            </a:p>
          </p:txBody>
        </p:sp>
        <p:sp>
          <p:nvSpPr>
            <p:cNvPr id="34" name="Rectangle 31"/>
            <p:cNvSpPr>
              <a:spLocks noChangeArrowheads="1"/>
            </p:cNvSpPr>
            <p:nvPr/>
          </p:nvSpPr>
          <p:spPr bwMode="auto">
            <a:xfrm>
              <a:off x="2544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9</a:t>
              </a:r>
            </a:p>
          </p:txBody>
        </p:sp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6</a:t>
              </a:r>
            </a:p>
          </p:txBody>
        </p:sp>
        <p:sp>
          <p:nvSpPr>
            <p:cNvPr id="37" name="Rectangle 34"/>
            <p:cNvSpPr>
              <a:spLocks noChangeArrowheads="1"/>
            </p:cNvSpPr>
            <p:nvPr/>
          </p:nvSpPr>
          <p:spPr bwMode="auto">
            <a:xfrm>
              <a:off x="2352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7</a:t>
              </a:r>
            </a:p>
          </p:txBody>
        </p:sp>
        <p:sp>
          <p:nvSpPr>
            <p:cNvPr id="38" name="Line 35"/>
            <p:cNvSpPr>
              <a:spLocks noChangeShapeType="1"/>
            </p:cNvSpPr>
            <p:nvPr/>
          </p:nvSpPr>
          <p:spPr bwMode="auto">
            <a:xfrm>
              <a:off x="1824" y="2304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9" name="Line 36"/>
            <p:cNvSpPr>
              <a:spLocks noChangeShapeType="1"/>
            </p:cNvSpPr>
            <p:nvPr/>
          </p:nvSpPr>
          <p:spPr bwMode="auto">
            <a:xfrm>
              <a:off x="1104" y="1248"/>
              <a:ext cx="72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0" name="Line 37"/>
            <p:cNvSpPr>
              <a:spLocks noChangeShapeType="1"/>
            </p:cNvSpPr>
            <p:nvPr/>
          </p:nvSpPr>
          <p:spPr bwMode="auto">
            <a:xfrm>
              <a:off x="912" y="1392"/>
              <a:ext cx="336" cy="15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1" name="Line 38"/>
            <p:cNvSpPr>
              <a:spLocks noChangeShapeType="1"/>
            </p:cNvSpPr>
            <p:nvPr/>
          </p:nvSpPr>
          <p:spPr bwMode="auto">
            <a:xfrm flipV="1">
              <a:off x="1344" y="2496"/>
              <a:ext cx="120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2376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52400" y="6132950"/>
            <a:ext cx="8990013" cy="711200"/>
          </a:xfrm>
          <a:prstGeom prst="rect">
            <a:avLst/>
          </a:prstGeom>
          <a:noFill/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smtClean="0"/>
              <a:t>Visit/mark/label start vertex and put in a FIFO queue.</a:t>
            </a:r>
            <a:endParaRPr lang="en-US" altLang="ja-JP"/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311150" y="273570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1301750" y="189750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2901950" y="220230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4502150" y="250710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920750" y="342150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2444750" y="357390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3968750" y="372630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1682750" y="486930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" name="Oval 14"/>
          <p:cNvSpPr>
            <a:spLocks noChangeArrowheads="1"/>
          </p:cNvSpPr>
          <p:nvPr/>
        </p:nvSpPr>
        <p:spPr bwMode="auto">
          <a:xfrm>
            <a:off x="3663950" y="509790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 flipH="1">
            <a:off x="685800" y="227215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1600200" y="234835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685800" y="318655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1295400" y="387235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2133600" y="516775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 flipH="1">
            <a:off x="2743200" y="257695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2743200" y="402475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4191000" y="295795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1371600" y="196735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2971800" y="219595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25" name="Rectangle 26"/>
          <p:cNvSpPr>
            <a:spLocks noChangeArrowheads="1"/>
          </p:cNvSpPr>
          <p:nvPr/>
        </p:nvSpPr>
        <p:spPr bwMode="auto">
          <a:xfrm>
            <a:off x="4572000" y="257695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381000" y="280555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990600" y="341515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29" name="Rectangle 30"/>
          <p:cNvSpPr>
            <a:spLocks noChangeArrowheads="1"/>
          </p:cNvSpPr>
          <p:nvPr/>
        </p:nvSpPr>
        <p:spPr bwMode="auto">
          <a:xfrm>
            <a:off x="2514600" y="364375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30" name="Rectangle 31"/>
          <p:cNvSpPr>
            <a:spLocks noChangeArrowheads="1"/>
          </p:cNvSpPr>
          <p:nvPr/>
        </p:nvSpPr>
        <p:spPr bwMode="auto">
          <a:xfrm>
            <a:off x="4038600" y="379615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32" name="Rectangle 33"/>
          <p:cNvSpPr>
            <a:spLocks noChangeArrowheads="1"/>
          </p:cNvSpPr>
          <p:nvPr/>
        </p:nvSpPr>
        <p:spPr bwMode="auto">
          <a:xfrm>
            <a:off x="1752600" y="493915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33" name="Rectangle 34"/>
          <p:cNvSpPr>
            <a:spLocks noChangeArrowheads="1"/>
          </p:cNvSpPr>
          <p:nvPr/>
        </p:nvSpPr>
        <p:spPr bwMode="auto">
          <a:xfrm>
            <a:off x="3733800" y="516775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34" name="Line 35"/>
          <p:cNvSpPr>
            <a:spLocks noChangeShapeType="1"/>
          </p:cNvSpPr>
          <p:nvPr/>
        </p:nvSpPr>
        <p:spPr bwMode="auto">
          <a:xfrm>
            <a:off x="2895600" y="379615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5" name="Line 36"/>
          <p:cNvSpPr>
            <a:spLocks noChangeShapeType="1"/>
          </p:cNvSpPr>
          <p:nvPr/>
        </p:nvSpPr>
        <p:spPr bwMode="auto">
          <a:xfrm>
            <a:off x="1752600" y="211975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6" name="Line 37"/>
          <p:cNvSpPr>
            <a:spLocks noChangeShapeType="1"/>
          </p:cNvSpPr>
          <p:nvPr/>
        </p:nvSpPr>
        <p:spPr bwMode="auto">
          <a:xfrm>
            <a:off x="1447800" y="234835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 flipV="1">
            <a:off x="2133600" y="410095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38" name="Group 41"/>
          <p:cNvGrpSpPr>
            <a:grpSpLocks/>
          </p:cNvGrpSpPr>
          <p:nvPr/>
        </p:nvGrpSpPr>
        <p:grpSpPr bwMode="auto">
          <a:xfrm>
            <a:off x="311150" y="2735700"/>
            <a:ext cx="444500" cy="466725"/>
            <a:chOff x="196" y="1636"/>
            <a:chExt cx="280" cy="294"/>
          </a:xfrm>
        </p:grpSpPr>
        <p:sp>
          <p:nvSpPr>
            <p:cNvPr id="39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grpSp>
        <p:nvGrpSpPr>
          <p:cNvPr id="41" name="Group 44"/>
          <p:cNvGrpSpPr>
            <a:grpSpLocks/>
          </p:cNvGrpSpPr>
          <p:nvPr/>
        </p:nvGrpSpPr>
        <p:grpSpPr bwMode="auto">
          <a:xfrm>
            <a:off x="5478463" y="1281550"/>
            <a:ext cx="3513137" cy="2363788"/>
            <a:chOff x="3451" y="720"/>
            <a:chExt cx="2213" cy="1489"/>
          </a:xfrm>
        </p:grpSpPr>
        <p:sp>
          <p:nvSpPr>
            <p:cNvPr id="42" name="Rectangle 42"/>
            <p:cNvSpPr>
              <a:spLocks noChangeArrowheads="1"/>
            </p:cNvSpPr>
            <p:nvPr/>
          </p:nvSpPr>
          <p:spPr bwMode="auto">
            <a:xfrm>
              <a:off x="3888" y="1104"/>
              <a:ext cx="1776" cy="4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dirty="0">
                  <a:solidFill>
                    <a:srgbClr val="FF0000"/>
                  </a:solidFill>
                </a:rPr>
                <a:t>FIFO Queue</a:t>
              </a:r>
            </a:p>
            <a:p>
              <a:pPr>
                <a:spcBef>
                  <a:spcPct val="50000"/>
                </a:spcBef>
              </a:pPr>
              <a:r>
                <a:rPr lang="en-US" altLang="ja-JP" dirty="0"/>
                <a:t>1</a:t>
              </a:r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3451" y="720"/>
              <a:ext cx="2206" cy="1489"/>
            </a:xfrm>
            <a:custGeom>
              <a:avLst/>
              <a:gdLst>
                <a:gd name="T0" fmla="*/ 2022 w 2206"/>
                <a:gd name="T1" fmla="*/ 22 h 1489"/>
                <a:gd name="T2" fmla="*/ 1897 w 2206"/>
                <a:gd name="T3" fmla="*/ 29 h 1489"/>
                <a:gd name="T4" fmla="*/ 1714 w 2206"/>
                <a:gd name="T5" fmla="*/ 29 h 1489"/>
                <a:gd name="T6" fmla="*/ 1600 w 2206"/>
                <a:gd name="T7" fmla="*/ 37 h 1489"/>
                <a:gd name="T8" fmla="*/ 1326 w 2206"/>
                <a:gd name="T9" fmla="*/ 37 h 1489"/>
                <a:gd name="T10" fmla="*/ 1166 w 2206"/>
                <a:gd name="T11" fmla="*/ 37 h 1489"/>
                <a:gd name="T12" fmla="*/ 937 w 2206"/>
                <a:gd name="T13" fmla="*/ 45 h 1489"/>
                <a:gd name="T14" fmla="*/ 754 w 2206"/>
                <a:gd name="T15" fmla="*/ 53 h 1489"/>
                <a:gd name="T16" fmla="*/ 571 w 2206"/>
                <a:gd name="T17" fmla="*/ 53 h 1489"/>
                <a:gd name="T18" fmla="*/ 366 w 2206"/>
                <a:gd name="T19" fmla="*/ 53 h 1489"/>
                <a:gd name="T20" fmla="*/ 206 w 2206"/>
                <a:gd name="T21" fmla="*/ 68 h 1489"/>
                <a:gd name="T22" fmla="*/ 126 w 2206"/>
                <a:gd name="T23" fmla="*/ 75 h 1489"/>
                <a:gd name="T24" fmla="*/ 92 w 2206"/>
                <a:gd name="T25" fmla="*/ 121 h 1489"/>
                <a:gd name="T26" fmla="*/ 57 w 2206"/>
                <a:gd name="T27" fmla="*/ 182 h 1489"/>
                <a:gd name="T28" fmla="*/ 23 w 2206"/>
                <a:gd name="T29" fmla="*/ 235 h 1489"/>
                <a:gd name="T30" fmla="*/ 0 w 2206"/>
                <a:gd name="T31" fmla="*/ 334 h 1489"/>
                <a:gd name="T32" fmla="*/ 0 w 2206"/>
                <a:gd name="T33" fmla="*/ 409 h 1489"/>
                <a:gd name="T34" fmla="*/ 0 w 2206"/>
                <a:gd name="T35" fmla="*/ 531 h 1489"/>
                <a:gd name="T36" fmla="*/ 12 w 2206"/>
                <a:gd name="T37" fmla="*/ 607 h 1489"/>
                <a:gd name="T38" fmla="*/ 12 w 2206"/>
                <a:gd name="T39" fmla="*/ 713 h 1489"/>
                <a:gd name="T40" fmla="*/ 23 w 2206"/>
                <a:gd name="T41" fmla="*/ 819 h 1489"/>
                <a:gd name="T42" fmla="*/ 80 w 2206"/>
                <a:gd name="T43" fmla="*/ 926 h 1489"/>
                <a:gd name="T44" fmla="*/ 103 w 2206"/>
                <a:gd name="T45" fmla="*/ 971 h 1489"/>
                <a:gd name="T46" fmla="*/ 160 w 2206"/>
                <a:gd name="T47" fmla="*/ 1024 h 1489"/>
                <a:gd name="T48" fmla="*/ 183 w 2206"/>
                <a:gd name="T49" fmla="*/ 1093 h 1489"/>
                <a:gd name="T50" fmla="*/ 194 w 2206"/>
                <a:gd name="T51" fmla="*/ 1177 h 1489"/>
                <a:gd name="T52" fmla="*/ 263 w 2206"/>
                <a:gd name="T53" fmla="*/ 1313 h 1489"/>
                <a:gd name="T54" fmla="*/ 423 w 2206"/>
                <a:gd name="T55" fmla="*/ 1427 h 1489"/>
                <a:gd name="T56" fmla="*/ 640 w 2206"/>
                <a:gd name="T57" fmla="*/ 1457 h 1489"/>
                <a:gd name="T58" fmla="*/ 800 w 2206"/>
                <a:gd name="T59" fmla="*/ 1465 h 1489"/>
                <a:gd name="T60" fmla="*/ 1120 w 2206"/>
                <a:gd name="T61" fmla="*/ 1488 h 1489"/>
                <a:gd name="T62" fmla="*/ 1303 w 2206"/>
                <a:gd name="T63" fmla="*/ 1488 h 1489"/>
                <a:gd name="T64" fmla="*/ 1531 w 2206"/>
                <a:gd name="T65" fmla="*/ 1465 h 1489"/>
                <a:gd name="T66" fmla="*/ 1737 w 2206"/>
                <a:gd name="T67" fmla="*/ 1404 h 1489"/>
                <a:gd name="T68" fmla="*/ 1920 w 2206"/>
                <a:gd name="T69" fmla="*/ 1366 h 1489"/>
                <a:gd name="T70" fmla="*/ 2080 w 2206"/>
                <a:gd name="T71" fmla="*/ 1290 h 1489"/>
                <a:gd name="T72" fmla="*/ 2114 w 2206"/>
                <a:gd name="T73" fmla="*/ 1199 h 1489"/>
                <a:gd name="T74" fmla="*/ 2171 w 2206"/>
                <a:gd name="T75" fmla="*/ 1093 h 1489"/>
                <a:gd name="T76" fmla="*/ 2205 w 2206"/>
                <a:gd name="T77" fmla="*/ 987 h 1489"/>
                <a:gd name="T78" fmla="*/ 2205 w 2206"/>
                <a:gd name="T79" fmla="*/ 896 h 1489"/>
                <a:gd name="T80" fmla="*/ 2205 w 2206"/>
                <a:gd name="T81" fmla="*/ 804 h 1489"/>
                <a:gd name="T82" fmla="*/ 2205 w 2206"/>
                <a:gd name="T83" fmla="*/ 698 h 1489"/>
                <a:gd name="T84" fmla="*/ 2205 w 2206"/>
                <a:gd name="T85" fmla="*/ 607 h 1489"/>
                <a:gd name="T86" fmla="*/ 2205 w 2206"/>
                <a:gd name="T87" fmla="*/ 485 h 1489"/>
                <a:gd name="T88" fmla="*/ 2205 w 2206"/>
                <a:gd name="T89" fmla="*/ 409 h 1489"/>
                <a:gd name="T90" fmla="*/ 2205 w 2206"/>
                <a:gd name="T91" fmla="*/ 318 h 1489"/>
                <a:gd name="T92" fmla="*/ 2205 w 2206"/>
                <a:gd name="T93" fmla="*/ 212 h 1489"/>
                <a:gd name="T94" fmla="*/ 2205 w 2206"/>
                <a:gd name="T95" fmla="*/ 136 h 1489"/>
                <a:gd name="T96" fmla="*/ 2171 w 2206"/>
                <a:gd name="T97" fmla="*/ 75 h 1489"/>
                <a:gd name="T98" fmla="*/ 2069 w 2206"/>
                <a:gd name="T99" fmla="*/ 0 h 1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206" h="1489">
                  <a:moveTo>
                    <a:pt x="2069" y="0"/>
                  </a:moveTo>
                  <a:lnTo>
                    <a:pt x="2022" y="22"/>
                  </a:lnTo>
                  <a:lnTo>
                    <a:pt x="1988" y="22"/>
                  </a:lnTo>
                  <a:lnTo>
                    <a:pt x="1897" y="29"/>
                  </a:lnTo>
                  <a:lnTo>
                    <a:pt x="1805" y="29"/>
                  </a:lnTo>
                  <a:lnTo>
                    <a:pt x="1714" y="29"/>
                  </a:lnTo>
                  <a:lnTo>
                    <a:pt x="1668" y="29"/>
                  </a:lnTo>
                  <a:lnTo>
                    <a:pt x="1600" y="37"/>
                  </a:lnTo>
                  <a:lnTo>
                    <a:pt x="1463" y="37"/>
                  </a:lnTo>
                  <a:lnTo>
                    <a:pt x="1326" y="37"/>
                  </a:lnTo>
                  <a:lnTo>
                    <a:pt x="1234" y="37"/>
                  </a:lnTo>
                  <a:lnTo>
                    <a:pt x="1166" y="37"/>
                  </a:lnTo>
                  <a:lnTo>
                    <a:pt x="1051" y="45"/>
                  </a:lnTo>
                  <a:lnTo>
                    <a:pt x="937" y="45"/>
                  </a:lnTo>
                  <a:lnTo>
                    <a:pt x="846" y="45"/>
                  </a:lnTo>
                  <a:lnTo>
                    <a:pt x="754" y="53"/>
                  </a:lnTo>
                  <a:lnTo>
                    <a:pt x="686" y="53"/>
                  </a:lnTo>
                  <a:lnTo>
                    <a:pt x="571" y="53"/>
                  </a:lnTo>
                  <a:lnTo>
                    <a:pt x="457" y="53"/>
                  </a:lnTo>
                  <a:lnTo>
                    <a:pt x="366" y="53"/>
                  </a:lnTo>
                  <a:lnTo>
                    <a:pt x="297" y="53"/>
                  </a:lnTo>
                  <a:lnTo>
                    <a:pt x="206" y="68"/>
                  </a:lnTo>
                  <a:lnTo>
                    <a:pt x="160" y="68"/>
                  </a:lnTo>
                  <a:lnTo>
                    <a:pt x="126" y="75"/>
                  </a:lnTo>
                  <a:lnTo>
                    <a:pt x="114" y="98"/>
                  </a:lnTo>
                  <a:lnTo>
                    <a:pt x="92" y="121"/>
                  </a:lnTo>
                  <a:lnTo>
                    <a:pt x="69" y="151"/>
                  </a:lnTo>
                  <a:lnTo>
                    <a:pt x="57" y="182"/>
                  </a:lnTo>
                  <a:lnTo>
                    <a:pt x="35" y="204"/>
                  </a:lnTo>
                  <a:lnTo>
                    <a:pt x="23" y="235"/>
                  </a:lnTo>
                  <a:lnTo>
                    <a:pt x="23" y="280"/>
                  </a:lnTo>
                  <a:lnTo>
                    <a:pt x="0" y="334"/>
                  </a:lnTo>
                  <a:lnTo>
                    <a:pt x="0" y="364"/>
                  </a:lnTo>
                  <a:lnTo>
                    <a:pt x="0" y="409"/>
                  </a:lnTo>
                  <a:lnTo>
                    <a:pt x="0" y="485"/>
                  </a:lnTo>
                  <a:lnTo>
                    <a:pt x="0" y="531"/>
                  </a:lnTo>
                  <a:lnTo>
                    <a:pt x="12" y="561"/>
                  </a:lnTo>
                  <a:lnTo>
                    <a:pt x="12" y="607"/>
                  </a:lnTo>
                  <a:lnTo>
                    <a:pt x="12" y="668"/>
                  </a:lnTo>
                  <a:lnTo>
                    <a:pt x="12" y="713"/>
                  </a:lnTo>
                  <a:lnTo>
                    <a:pt x="12" y="759"/>
                  </a:lnTo>
                  <a:lnTo>
                    <a:pt x="23" y="819"/>
                  </a:lnTo>
                  <a:lnTo>
                    <a:pt x="46" y="865"/>
                  </a:lnTo>
                  <a:lnTo>
                    <a:pt x="80" y="926"/>
                  </a:lnTo>
                  <a:lnTo>
                    <a:pt x="92" y="949"/>
                  </a:lnTo>
                  <a:lnTo>
                    <a:pt x="103" y="971"/>
                  </a:lnTo>
                  <a:lnTo>
                    <a:pt x="126" y="994"/>
                  </a:lnTo>
                  <a:lnTo>
                    <a:pt x="160" y="1024"/>
                  </a:lnTo>
                  <a:lnTo>
                    <a:pt x="183" y="1070"/>
                  </a:lnTo>
                  <a:lnTo>
                    <a:pt x="183" y="1093"/>
                  </a:lnTo>
                  <a:lnTo>
                    <a:pt x="194" y="1123"/>
                  </a:lnTo>
                  <a:lnTo>
                    <a:pt x="194" y="1177"/>
                  </a:lnTo>
                  <a:lnTo>
                    <a:pt x="194" y="1237"/>
                  </a:lnTo>
                  <a:lnTo>
                    <a:pt x="263" y="1313"/>
                  </a:lnTo>
                  <a:lnTo>
                    <a:pt x="332" y="1374"/>
                  </a:lnTo>
                  <a:lnTo>
                    <a:pt x="423" y="1427"/>
                  </a:lnTo>
                  <a:lnTo>
                    <a:pt x="526" y="1450"/>
                  </a:lnTo>
                  <a:lnTo>
                    <a:pt x="640" y="1457"/>
                  </a:lnTo>
                  <a:lnTo>
                    <a:pt x="731" y="1465"/>
                  </a:lnTo>
                  <a:lnTo>
                    <a:pt x="800" y="1465"/>
                  </a:lnTo>
                  <a:lnTo>
                    <a:pt x="914" y="1480"/>
                  </a:lnTo>
                  <a:lnTo>
                    <a:pt x="1120" y="1488"/>
                  </a:lnTo>
                  <a:lnTo>
                    <a:pt x="1234" y="1488"/>
                  </a:lnTo>
                  <a:lnTo>
                    <a:pt x="1303" y="1488"/>
                  </a:lnTo>
                  <a:lnTo>
                    <a:pt x="1394" y="1472"/>
                  </a:lnTo>
                  <a:lnTo>
                    <a:pt x="1531" y="1465"/>
                  </a:lnTo>
                  <a:lnTo>
                    <a:pt x="1645" y="1419"/>
                  </a:lnTo>
                  <a:lnTo>
                    <a:pt x="1737" y="1404"/>
                  </a:lnTo>
                  <a:lnTo>
                    <a:pt x="1851" y="1374"/>
                  </a:lnTo>
                  <a:lnTo>
                    <a:pt x="1920" y="1366"/>
                  </a:lnTo>
                  <a:lnTo>
                    <a:pt x="1988" y="1351"/>
                  </a:lnTo>
                  <a:lnTo>
                    <a:pt x="2080" y="1290"/>
                  </a:lnTo>
                  <a:lnTo>
                    <a:pt x="2091" y="1244"/>
                  </a:lnTo>
                  <a:lnTo>
                    <a:pt x="2114" y="1199"/>
                  </a:lnTo>
                  <a:lnTo>
                    <a:pt x="2137" y="1153"/>
                  </a:lnTo>
                  <a:lnTo>
                    <a:pt x="2171" y="1093"/>
                  </a:lnTo>
                  <a:lnTo>
                    <a:pt x="2194" y="1032"/>
                  </a:lnTo>
                  <a:lnTo>
                    <a:pt x="2205" y="987"/>
                  </a:lnTo>
                  <a:lnTo>
                    <a:pt x="2205" y="941"/>
                  </a:lnTo>
                  <a:lnTo>
                    <a:pt x="2205" y="896"/>
                  </a:lnTo>
                  <a:lnTo>
                    <a:pt x="2205" y="850"/>
                  </a:lnTo>
                  <a:lnTo>
                    <a:pt x="2205" y="804"/>
                  </a:lnTo>
                  <a:lnTo>
                    <a:pt x="2205" y="744"/>
                  </a:lnTo>
                  <a:lnTo>
                    <a:pt x="2205" y="698"/>
                  </a:lnTo>
                  <a:lnTo>
                    <a:pt x="2205" y="668"/>
                  </a:lnTo>
                  <a:lnTo>
                    <a:pt x="2205" y="607"/>
                  </a:lnTo>
                  <a:lnTo>
                    <a:pt x="2205" y="546"/>
                  </a:lnTo>
                  <a:lnTo>
                    <a:pt x="2205" y="485"/>
                  </a:lnTo>
                  <a:lnTo>
                    <a:pt x="2205" y="440"/>
                  </a:lnTo>
                  <a:lnTo>
                    <a:pt x="2205" y="409"/>
                  </a:lnTo>
                  <a:lnTo>
                    <a:pt x="2205" y="379"/>
                  </a:lnTo>
                  <a:lnTo>
                    <a:pt x="2205" y="318"/>
                  </a:lnTo>
                  <a:lnTo>
                    <a:pt x="2205" y="273"/>
                  </a:lnTo>
                  <a:lnTo>
                    <a:pt x="2205" y="212"/>
                  </a:lnTo>
                  <a:lnTo>
                    <a:pt x="2205" y="166"/>
                  </a:lnTo>
                  <a:lnTo>
                    <a:pt x="2205" y="136"/>
                  </a:lnTo>
                  <a:lnTo>
                    <a:pt x="2205" y="106"/>
                  </a:lnTo>
                  <a:lnTo>
                    <a:pt x="2171" y="75"/>
                  </a:lnTo>
                  <a:lnTo>
                    <a:pt x="2125" y="53"/>
                  </a:lnTo>
                  <a:lnTo>
                    <a:pt x="2069" y="0"/>
                  </a:lnTo>
                  <a:lnTo>
                    <a:pt x="2069" y="0"/>
                  </a:lnTo>
                </a:path>
              </a:pathLst>
            </a:custGeom>
            <a:noFill/>
            <a:ln w="50800" cap="rnd" cmpd="sng">
              <a:solidFill>
                <a:srgbClr val="FFCC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09946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69270" y="5878960"/>
            <a:ext cx="8990013" cy="711200"/>
          </a:xfrm>
          <a:prstGeom prst="rect">
            <a:avLst/>
          </a:prstGeom>
          <a:noFill/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dirty="0" smtClean="0">
                <a:solidFill>
                  <a:srgbClr val="FF0000"/>
                </a:solidFill>
              </a:rPr>
              <a:t>Remove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 1 from </a:t>
            </a:r>
            <a:r>
              <a:rPr lang="en-US" altLang="ja-JP" dirty="0" smtClean="0">
                <a:solidFill>
                  <a:srgbClr val="FF0000"/>
                </a:solidFill>
              </a:rPr>
              <a:t>Q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; </a:t>
            </a:r>
            <a:r>
              <a:rPr lang="en-US" altLang="ja-JP" dirty="0" smtClean="0">
                <a:solidFill>
                  <a:srgbClr val="FF0000"/>
                </a:solidFill>
              </a:rPr>
              <a:t>visit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 adjacent unvisited vertices; </a:t>
            </a:r>
            <a:r>
              <a:rPr lang="en-US" altLang="ja-JP" dirty="0" smtClean="0">
                <a:solidFill>
                  <a:srgbClr val="FF0000"/>
                </a:solidFill>
              </a:rPr>
              <a:t>put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 in </a:t>
            </a:r>
            <a:r>
              <a:rPr lang="en-US" altLang="ja-JP" dirty="0" smtClean="0">
                <a:solidFill>
                  <a:srgbClr val="FF0000"/>
                </a:solidFill>
              </a:rPr>
              <a:t>Q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US" altLang="ja-JP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311150" y="288810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1301750" y="204990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2901950" y="235470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4502150" y="265950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920750" y="357390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2444750" y="372630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3968750" y="387870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1682750" y="502170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" name="Oval 14"/>
          <p:cNvSpPr>
            <a:spLocks noChangeArrowheads="1"/>
          </p:cNvSpPr>
          <p:nvPr/>
        </p:nvSpPr>
        <p:spPr bwMode="auto">
          <a:xfrm>
            <a:off x="3663950" y="525030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 flipH="1">
            <a:off x="685800" y="2424555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1600200" y="2500755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685800" y="3338955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1295400" y="4024755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2133600" y="5320155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 flipH="1">
            <a:off x="2743200" y="2729355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2743200" y="4177155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4191000" y="3110355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1371600" y="211975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2971800" y="234835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25" name="Rectangle 26"/>
          <p:cNvSpPr>
            <a:spLocks noChangeArrowheads="1"/>
          </p:cNvSpPr>
          <p:nvPr/>
        </p:nvSpPr>
        <p:spPr bwMode="auto">
          <a:xfrm>
            <a:off x="4572000" y="272935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381000" y="295795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990600" y="356755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29" name="Rectangle 30"/>
          <p:cNvSpPr>
            <a:spLocks noChangeArrowheads="1"/>
          </p:cNvSpPr>
          <p:nvPr/>
        </p:nvSpPr>
        <p:spPr bwMode="auto">
          <a:xfrm>
            <a:off x="2514600" y="379615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30" name="Rectangle 31"/>
          <p:cNvSpPr>
            <a:spLocks noChangeArrowheads="1"/>
          </p:cNvSpPr>
          <p:nvPr/>
        </p:nvSpPr>
        <p:spPr bwMode="auto">
          <a:xfrm>
            <a:off x="4038600" y="394855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32" name="Rectangle 33"/>
          <p:cNvSpPr>
            <a:spLocks noChangeArrowheads="1"/>
          </p:cNvSpPr>
          <p:nvPr/>
        </p:nvSpPr>
        <p:spPr bwMode="auto">
          <a:xfrm>
            <a:off x="1752600" y="509155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33" name="Rectangle 34"/>
          <p:cNvSpPr>
            <a:spLocks noChangeArrowheads="1"/>
          </p:cNvSpPr>
          <p:nvPr/>
        </p:nvSpPr>
        <p:spPr bwMode="auto">
          <a:xfrm>
            <a:off x="3733800" y="532015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34" name="Line 35"/>
          <p:cNvSpPr>
            <a:spLocks noChangeShapeType="1"/>
          </p:cNvSpPr>
          <p:nvPr/>
        </p:nvSpPr>
        <p:spPr bwMode="auto">
          <a:xfrm>
            <a:off x="2895600" y="3948555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5" name="Line 36"/>
          <p:cNvSpPr>
            <a:spLocks noChangeShapeType="1"/>
          </p:cNvSpPr>
          <p:nvPr/>
        </p:nvSpPr>
        <p:spPr bwMode="auto">
          <a:xfrm>
            <a:off x="1752600" y="2272155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6" name="Line 37"/>
          <p:cNvSpPr>
            <a:spLocks noChangeShapeType="1"/>
          </p:cNvSpPr>
          <p:nvPr/>
        </p:nvSpPr>
        <p:spPr bwMode="auto">
          <a:xfrm>
            <a:off x="1447800" y="2500755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 flipV="1">
            <a:off x="2133600" y="4253355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38" name="Group 41"/>
          <p:cNvGrpSpPr>
            <a:grpSpLocks/>
          </p:cNvGrpSpPr>
          <p:nvPr/>
        </p:nvGrpSpPr>
        <p:grpSpPr bwMode="auto">
          <a:xfrm>
            <a:off x="311150" y="2888105"/>
            <a:ext cx="444500" cy="466725"/>
            <a:chOff x="196" y="1636"/>
            <a:chExt cx="280" cy="294"/>
          </a:xfrm>
        </p:grpSpPr>
        <p:sp>
          <p:nvSpPr>
            <p:cNvPr id="39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grpSp>
        <p:nvGrpSpPr>
          <p:cNvPr id="41" name="Group 44"/>
          <p:cNvGrpSpPr>
            <a:grpSpLocks/>
          </p:cNvGrpSpPr>
          <p:nvPr/>
        </p:nvGrpSpPr>
        <p:grpSpPr bwMode="auto">
          <a:xfrm>
            <a:off x="5478463" y="1433955"/>
            <a:ext cx="3513137" cy="2363788"/>
            <a:chOff x="3451" y="720"/>
            <a:chExt cx="2213" cy="1489"/>
          </a:xfrm>
        </p:grpSpPr>
        <p:sp>
          <p:nvSpPr>
            <p:cNvPr id="42" name="Rectangle 42"/>
            <p:cNvSpPr>
              <a:spLocks noChangeArrowheads="1"/>
            </p:cNvSpPr>
            <p:nvPr/>
          </p:nvSpPr>
          <p:spPr bwMode="auto">
            <a:xfrm>
              <a:off x="3888" y="1104"/>
              <a:ext cx="1776" cy="4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dirty="0">
                  <a:solidFill>
                    <a:srgbClr val="FF0000"/>
                  </a:solidFill>
                </a:rPr>
                <a:t>FIFO Queue</a:t>
              </a:r>
            </a:p>
            <a:p>
              <a:pPr>
                <a:spcBef>
                  <a:spcPct val="50000"/>
                </a:spcBef>
              </a:pPr>
              <a:r>
                <a:rPr lang="en-US" altLang="ja-JP" dirty="0"/>
                <a:t>1</a:t>
              </a:r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3451" y="720"/>
              <a:ext cx="2206" cy="1489"/>
            </a:xfrm>
            <a:custGeom>
              <a:avLst/>
              <a:gdLst>
                <a:gd name="T0" fmla="*/ 2022 w 2206"/>
                <a:gd name="T1" fmla="*/ 22 h 1489"/>
                <a:gd name="T2" fmla="*/ 1897 w 2206"/>
                <a:gd name="T3" fmla="*/ 29 h 1489"/>
                <a:gd name="T4" fmla="*/ 1714 w 2206"/>
                <a:gd name="T5" fmla="*/ 29 h 1489"/>
                <a:gd name="T6" fmla="*/ 1600 w 2206"/>
                <a:gd name="T7" fmla="*/ 37 h 1489"/>
                <a:gd name="T8" fmla="*/ 1326 w 2206"/>
                <a:gd name="T9" fmla="*/ 37 h 1489"/>
                <a:gd name="T10" fmla="*/ 1166 w 2206"/>
                <a:gd name="T11" fmla="*/ 37 h 1489"/>
                <a:gd name="T12" fmla="*/ 937 w 2206"/>
                <a:gd name="T13" fmla="*/ 45 h 1489"/>
                <a:gd name="T14" fmla="*/ 754 w 2206"/>
                <a:gd name="T15" fmla="*/ 53 h 1489"/>
                <a:gd name="T16" fmla="*/ 571 w 2206"/>
                <a:gd name="T17" fmla="*/ 53 h 1489"/>
                <a:gd name="T18" fmla="*/ 366 w 2206"/>
                <a:gd name="T19" fmla="*/ 53 h 1489"/>
                <a:gd name="T20" fmla="*/ 206 w 2206"/>
                <a:gd name="T21" fmla="*/ 68 h 1489"/>
                <a:gd name="T22" fmla="*/ 126 w 2206"/>
                <a:gd name="T23" fmla="*/ 75 h 1489"/>
                <a:gd name="T24" fmla="*/ 92 w 2206"/>
                <a:gd name="T25" fmla="*/ 121 h 1489"/>
                <a:gd name="T26" fmla="*/ 57 w 2206"/>
                <a:gd name="T27" fmla="*/ 182 h 1489"/>
                <a:gd name="T28" fmla="*/ 23 w 2206"/>
                <a:gd name="T29" fmla="*/ 235 h 1489"/>
                <a:gd name="T30" fmla="*/ 0 w 2206"/>
                <a:gd name="T31" fmla="*/ 334 h 1489"/>
                <a:gd name="T32" fmla="*/ 0 w 2206"/>
                <a:gd name="T33" fmla="*/ 409 h 1489"/>
                <a:gd name="T34" fmla="*/ 0 w 2206"/>
                <a:gd name="T35" fmla="*/ 531 h 1489"/>
                <a:gd name="T36" fmla="*/ 12 w 2206"/>
                <a:gd name="T37" fmla="*/ 607 h 1489"/>
                <a:gd name="T38" fmla="*/ 12 w 2206"/>
                <a:gd name="T39" fmla="*/ 713 h 1489"/>
                <a:gd name="T40" fmla="*/ 23 w 2206"/>
                <a:gd name="T41" fmla="*/ 819 h 1489"/>
                <a:gd name="T42" fmla="*/ 80 w 2206"/>
                <a:gd name="T43" fmla="*/ 926 h 1489"/>
                <a:gd name="T44" fmla="*/ 103 w 2206"/>
                <a:gd name="T45" fmla="*/ 971 h 1489"/>
                <a:gd name="T46" fmla="*/ 160 w 2206"/>
                <a:gd name="T47" fmla="*/ 1024 h 1489"/>
                <a:gd name="T48" fmla="*/ 183 w 2206"/>
                <a:gd name="T49" fmla="*/ 1093 h 1489"/>
                <a:gd name="T50" fmla="*/ 194 w 2206"/>
                <a:gd name="T51" fmla="*/ 1177 h 1489"/>
                <a:gd name="T52" fmla="*/ 263 w 2206"/>
                <a:gd name="T53" fmla="*/ 1313 h 1489"/>
                <a:gd name="T54" fmla="*/ 423 w 2206"/>
                <a:gd name="T55" fmla="*/ 1427 h 1489"/>
                <a:gd name="T56" fmla="*/ 640 w 2206"/>
                <a:gd name="T57" fmla="*/ 1457 h 1489"/>
                <a:gd name="T58" fmla="*/ 800 w 2206"/>
                <a:gd name="T59" fmla="*/ 1465 h 1489"/>
                <a:gd name="T60" fmla="*/ 1120 w 2206"/>
                <a:gd name="T61" fmla="*/ 1488 h 1489"/>
                <a:gd name="T62" fmla="*/ 1303 w 2206"/>
                <a:gd name="T63" fmla="*/ 1488 h 1489"/>
                <a:gd name="T64" fmla="*/ 1531 w 2206"/>
                <a:gd name="T65" fmla="*/ 1465 h 1489"/>
                <a:gd name="T66" fmla="*/ 1737 w 2206"/>
                <a:gd name="T67" fmla="*/ 1404 h 1489"/>
                <a:gd name="T68" fmla="*/ 1920 w 2206"/>
                <a:gd name="T69" fmla="*/ 1366 h 1489"/>
                <a:gd name="T70" fmla="*/ 2080 w 2206"/>
                <a:gd name="T71" fmla="*/ 1290 h 1489"/>
                <a:gd name="T72" fmla="*/ 2114 w 2206"/>
                <a:gd name="T73" fmla="*/ 1199 h 1489"/>
                <a:gd name="T74" fmla="*/ 2171 w 2206"/>
                <a:gd name="T75" fmla="*/ 1093 h 1489"/>
                <a:gd name="T76" fmla="*/ 2205 w 2206"/>
                <a:gd name="T77" fmla="*/ 987 h 1489"/>
                <a:gd name="T78" fmla="*/ 2205 w 2206"/>
                <a:gd name="T79" fmla="*/ 896 h 1489"/>
                <a:gd name="T80" fmla="*/ 2205 w 2206"/>
                <a:gd name="T81" fmla="*/ 804 h 1489"/>
                <a:gd name="T82" fmla="*/ 2205 w 2206"/>
                <a:gd name="T83" fmla="*/ 698 h 1489"/>
                <a:gd name="T84" fmla="*/ 2205 w 2206"/>
                <a:gd name="T85" fmla="*/ 607 h 1489"/>
                <a:gd name="T86" fmla="*/ 2205 w 2206"/>
                <a:gd name="T87" fmla="*/ 485 h 1489"/>
                <a:gd name="T88" fmla="*/ 2205 w 2206"/>
                <a:gd name="T89" fmla="*/ 409 h 1489"/>
                <a:gd name="T90" fmla="*/ 2205 w 2206"/>
                <a:gd name="T91" fmla="*/ 318 h 1489"/>
                <a:gd name="T92" fmla="*/ 2205 w 2206"/>
                <a:gd name="T93" fmla="*/ 212 h 1489"/>
                <a:gd name="T94" fmla="*/ 2205 w 2206"/>
                <a:gd name="T95" fmla="*/ 136 h 1489"/>
                <a:gd name="T96" fmla="*/ 2171 w 2206"/>
                <a:gd name="T97" fmla="*/ 75 h 1489"/>
                <a:gd name="T98" fmla="*/ 2069 w 2206"/>
                <a:gd name="T99" fmla="*/ 0 h 1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206" h="1489">
                  <a:moveTo>
                    <a:pt x="2069" y="0"/>
                  </a:moveTo>
                  <a:lnTo>
                    <a:pt x="2022" y="22"/>
                  </a:lnTo>
                  <a:lnTo>
                    <a:pt x="1988" y="22"/>
                  </a:lnTo>
                  <a:lnTo>
                    <a:pt x="1897" y="29"/>
                  </a:lnTo>
                  <a:lnTo>
                    <a:pt x="1805" y="29"/>
                  </a:lnTo>
                  <a:lnTo>
                    <a:pt x="1714" y="29"/>
                  </a:lnTo>
                  <a:lnTo>
                    <a:pt x="1668" y="29"/>
                  </a:lnTo>
                  <a:lnTo>
                    <a:pt x="1600" y="37"/>
                  </a:lnTo>
                  <a:lnTo>
                    <a:pt x="1463" y="37"/>
                  </a:lnTo>
                  <a:lnTo>
                    <a:pt x="1326" y="37"/>
                  </a:lnTo>
                  <a:lnTo>
                    <a:pt x="1234" y="37"/>
                  </a:lnTo>
                  <a:lnTo>
                    <a:pt x="1166" y="37"/>
                  </a:lnTo>
                  <a:lnTo>
                    <a:pt x="1051" y="45"/>
                  </a:lnTo>
                  <a:lnTo>
                    <a:pt x="937" y="45"/>
                  </a:lnTo>
                  <a:lnTo>
                    <a:pt x="846" y="45"/>
                  </a:lnTo>
                  <a:lnTo>
                    <a:pt x="754" y="53"/>
                  </a:lnTo>
                  <a:lnTo>
                    <a:pt x="686" y="53"/>
                  </a:lnTo>
                  <a:lnTo>
                    <a:pt x="571" y="53"/>
                  </a:lnTo>
                  <a:lnTo>
                    <a:pt x="457" y="53"/>
                  </a:lnTo>
                  <a:lnTo>
                    <a:pt x="366" y="53"/>
                  </a:lnTo>
                  <a:lnTo>
                    <a:pt x="297" y="53"/>
                  </a:lnTo>
                  <a:lnTo>
                    <a:pt x="206" y="68"/>
                  </a:lnTo>
                  <a:lnTo>
                    <a:pt x="160" y="68"/>
                  </a:lnTo>
                  <a:lnTo>
                    <a:pt x="126" y="75"/>
                  </a:lnTo>
                  <a:lnTo>
                    <a:pt x="114" y="98"/>
                  </a:lnTo>
                  <a:lnTo>
                    <a:pt x="92" y="121"/>
                  </a:lnTo>
                  <a:lnTo>
                    <a:pt x="69" y="151"/>
                  </a:lnTo>
                  <a:lnTo>
                    <a:pt x="57" y="182"/>
                  </a:lnTo>
                  <a:lnTo>
                    <a:pt x="35" y="204"/>
                  </a:lnTo>
                  <a:lnTo>
                    <a:pt x="23" y="235"/>
                  </a:lnTo>
                  <a:lnTo>
                    <a:pt x="23" y="280"/>
                  </a:lnTo>
                  <a:lnTo>
                    <a:pt x="0" y="334"/>
                  </a:lnTo>
                  <a:lnTo>
                    <a:pt x="0" y="364"/>
                  </a:lnTo>
                  <a:lnTo>
                    <a:pt x="0" y="409"/>
                  </a:lnTo>
                  <a:lnTo>
                    <a:pt x="0" y="485"/>
                  </a:lnTo>
                  <a:lnTo>
                    <a:pt x="0" y="531"/>
                  </a:lnTo>
                  <a:lnTo>
                    <a:pt x="12" y="561"/>
                  </a:lnTo>
                  <a:lnTo>
                    <a:pt x="12" y="607"/>
                  </a:lnTo>
                  <a:lnTo>
                    <a:pt x="12" y="668"/>
                  </a:lnTo>
                  <a:lnTo>
                    <a:pt x="12" y="713"/>
                  </a:lnTo>
                  <a:lnTo>
                    <a:pt x="12" y="759"/>
                  </a:lnTo>
                  <a:lnTo>
                    <a:pt x="23" y="819"/>
                  </a:lnTo>
                  <a:lnTo>
                    <a:pt x="46" y="865"/>
                  </a:lnTo>
                  <a:lnTo>
                    <a:pt x="80" y="926"/>
                  </a:lnTo>
                  <a:lnTo>
                    <a:pt x="92" y="949"/>
                  </a:lnTo>
                  <a:lnTo>
                    <a:pt x="103" y="971"/>
                  </a:lnTo>
                  <a:lnTo>
                    <a:pt x="126" y="994"/>
                  </a:lnTo>
                  <a:lnTo>
                    <a:pt x="160" y="1024"/>
                  </a:lnTo>
                  <a:lnTo>
                    <a:pt x="183" y="1070"/>
                  </a:lnTo>
                  <a:lnTo>
                    <a:pt x="183" y="1093"/>
                  </a:lnTo>
                  <a:lnTo>
                    <a:pt x="194" y="1123"/>
                  </a:lnTo>
                  <a:lnTo>
                    <a:pt x="194" y="1177"/>
                  </a:lnTo>
                  <a:lnTo>
                    <a:pt x="194" y="1237"/>
                  </a:lnTo>
                  <a:lnTo>
                    <a:pt x="263" y="1313"/>
                  </a:lnTo>
                  <a:lnTo>
                    <a:pt x="332" y="1374"/>
                  </a:lnTo>
                  <a:lnTo>
                    <a:pt x="423" y="1427"/>
                  </a:lnTo>
                  <a:lnTo>
                    <a:pt x="526" y="1450"/>
                  </a:lnTo>
                  <a:lnTo>
                    <a:pt x="640" y="1457"/>
                  </a:lnTo>
                  <a:lnTo>
                    <a:pt x="731" y="1465"/>
                  </a:lnTo>
                  <a:lnTo>
                    <a:pt x="800" y="1465"/>
                  </a:lnTo>
                  <a:lnTo>
                    <a:pt x="914" y="1480"/>
                  </a:lnTo>
                  <a:lnTo>
                    <a:pt x="1120" y="1488"/>
                  </a:lnTo>
                  <a:lnTo>
                    <a:pt x="1234" y="1488"/>
                  </a:lnTo>
                  <a:lnTo>
                    <a:pt x="1303" y="1488"/>
                  </a:lnTo>
                  <a:lnTo>
                    <a:pt x="1394" y="1472"/>
                  </a:lnTo>
                  <a:lnTo>
                    <a:pt x="1531" y="1465"/>
                  </a:lnTo>
                  <a:lnTo>
                    <a:pt x="1645" y="1419"/>
                  </a:lnTo>
                  <a:lnTo>
                    <a:pt x="1737" y="1404"/>
                  </a:lnTo>
                  <a:lnTo>
                    <a:pt x="1851" y="1374"/>
                  </a:lnTo>
                  <a:lnTo>
                    <a:pt x="1920" y="1366"/>
                  </a:lnTo>
                  <a:lnTo>
                    <a:pt x="1988" y="1351"/>
                  </a:lnTo>
                  <a:lnTo>
                    <a:pt x="2080" y="1290"/>
                  </a:lnTo>
                  <a:lnTo>
                    <a:pt x="2091" y="1244"/>
                  </a:lnTo>
                  <a:lnTo>
                    <a:pt x="2114" y="1199"/>
                  </a:lnTo>
                  <a:lnTo>
                    <a:pt x="2137" y="1153"/>
                  </a:lnTo>
                  <a:lnTo>
                    <a:pt x="2171" y="1093"/>
                  </a:lnTo>
                  <a:lnTo>
                    <a:pt x="2194" y="1032"/>
                  </a:lnTo>
                  <a:lnTo>
                    <a:pt x="2205" y="987"/>
                  </a:lnTo>
                  <a:lnTo>
                    <a:pt x="2205" y="941"/>
                  </a:lnTo>
                  <a:lnTo>
                    <a:pt x="2205" y="896"/>
                  </a:lnTo>
                  <a:lnTo>
                    <a:pt x="2205" y="850"/>
                  </a:lnTo>
                  <a:lnTo>
                    <a:pt x="2205" y="804"/>
                  </a:lnTo>
                  <a:lnTo>
                    <a:pt x="2205" y="744"/>
                  </a:lnTo>
                  <a:lnTo>
                    <a:pt x="2205" y="698"/>
                  </a:lnTo>
                  <a:lnTo>
                    <a:pt x="2205" y="668"/>
                  </a:lnTo>
                  <a:lnTo>
                    <a:pt x="2205" y="607"/>
                  </a:lnTo>
                  <a:lnTo>
                    <a:pt x="2205" y="546"/>
                  </a:lnTo>
                  <a:lnTo>
                    <a:pt x="2205" y="485"/>
                  </a:lnTo>
                  <a:lnTo>
                    <a:pt x="2205" y="440"/>
                  </a:lnTo>
                  <a:lnTo>
                    <a:pt x="2205" y="409"/>
                  </a:lnTo>
                  <a:lnTo>
                    <a:pt x="2205" y="379"/>
                  </a:lnTo>
                  <a:lnTo>
                    <a:pt x="2205" y="318"/>
                  </a:lnTo>
                  <a:lnTo>
                    <a:pt x="2205" y="273"/>
                  </a:lnTo>
                  <a:lnTo>
                    <a:pt x="2205" y="212"/>
                  </a:lnTo>
                  <a:lnTo>
                    <a:pt x="2205" y="166"/>
                  </a:lnTo>
                  <a:lnTo>
                    <a:pt x="2205" y="136"/>
                  </a:lnTo>
                  <a:lnTo>
                    <a:pt x="2205" y="106"/>
                  </a:lnTo>
                  <a:lnTo>
                    <a:pt x="2171" y="75"/>
                  </a:lnTo>
                  <a:lnTo>
                    <a:pt x="2125" y="53"/>
                  </a:lnTo>
                  <a:lnTo>
                    <a:pt x="2069" y="0"/>
                  </a:lnTo>
                  <a:lnTo>
                    <a:pt x="2069" y="0"/>
                  </a:lnTo>
                </a:path>
              </a:pathLst>
            </a:custGeom>
            <a:noFill/>
            <a:ln w="50800" cap="rnd" cmpd="sng">
              <a:solidFill>
                <a:srgbClr val="FFCC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335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52400" y="5689600"/>
            <a:ext cx="8990013" cy="711200"/>
          </a:xfrm>
          <a:prstGeom prst="rect">
            <a:avLst/>
          </a:prstGeom>
          <a:noFill/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dirty="0" smtClean="0">
                <a:solidFill>
                  <a:srgbClr val="FF0000"/>
                </a:solidFill>
              </a:rPr>
              <a:t>Remove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 1 from </a:t>
            </a:r>
            <a:r>
              <a:rPr lang="en-US" altLang="ja-JP" dirty="0" smtClean="0">
                <a:solidFill>
                  <a:srgbClr val="FF0000"/>
                </a:solidFill>
              </a:rPr>
              <a:t>Q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; </a:t>
            </a:r>
            <a:r>
              <a:rPr lang="en-US" altLang="ja-JP" dirty="0" smtClean="0">
                <a:solidFill>
                  <a:srgbClr val="FF0000"/>
                </a:solidFill>
              </a:rPr>
              <a:t>visit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 adjacent unvisited vertices; </a:t>
            </a:r>
            <a:r>
              <a:rPr lang="en-US" altLang="ja-JP" dirty="0" smtClean="0">
                <a:solidFill>
                  <a:srgbClr val="FF0000"/>
                </a:solidFill>
              </a:rPr>
              <a:t>put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 in </a:t>
            </a:r>
            <a:r>
              <a:rPr lang="en-US" altLang="ja-JP" dirty="0" smtClean="0">
                <a:solidFill>
                  <a:srgbClr val="FF0000"/>
                </a:solidFill>
              </a:rPr>
              <a:t>Q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US" altLang="ja-JP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311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1301750" y="1758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2901950" y="2063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4502150" y="2368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920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2444750" y="3435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3968750" y="3587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1682750" y="4730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" name="Oval 14"/>
          <p:cNvSpPr>
            <a:spLocks noChangeArrowheads="1"/>
          </p:cNvSpPr>
          <p:nvPr/>
        </p:nvSpPr>
        <p:spPr bwMode="auto">
          <a:xfrm>
            <a:off x="36639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 flipH="1">
            <a:off x="685800" y="2133600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1600200" y="22098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685800" y="3048000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1295400" y="37338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2133600" y="50292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 flipH="1">
            <a:off x="2743200" y="24384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2743200" y="38862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4191000" y="28194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1371600" y="1828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2971800" y="2057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25" name="Rectangle 26"/>
          <p:cNvSpPr>
            <a:spLocks noChangeArrowheads="1"/>
          </p:cNvSpPr>
          <p:nvPr/>
        </p:nvSpPr>
        <p:spPr bwMode="auto">
          <a:xfrm>
            <a:off x="4572000" y="2438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381000" y="2667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990600" y="3276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29" name="Rectangle 30"/>
          <p:cNvSpPr>
            <a:spLocks noChangeArrowheads="1"/>
          </p:cNvSpPr>
          <p:nvPr/>
        </p:nvSpPr>
        <p:spPr bwMode="auto">
          <a:xfrm>
            <a:off x="2514600" y="3505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30" name="Rectangle 31"/>
          <p:cNvSpPr>
            <a:spLocks noChangeArrowheads="1"/>
          </p:cNvSpPr>
          <p:nvPr/>
        </p:nvSpPr>
        <p:spPr bwMode="auto">
          <a:xfrm>
            <a:off x="4038600" y="3657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32" name="Rectangle 33"/>
          <p:cNvSpPr>
            <a:spLocks noChangeArrowheads="1"/>
          </p:cNvSpPr>
          <p:nvPr/>
        </p:nvSpPr>
        <p:spPr bwMode="auto">
          <a:xfrm>
            <a:off x="1752600" y="4800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33" name="Rectangle 34"/>
          <p:cNvSpPr>
            <a:spLocks noChangeArrowheads="1"/>
          </p:cNvSpPr>
          <p:nvPr/>
        </p:nvSpPr>
        <p:spPr bwMode="auto">
          <a:xfrm>
            <a:off x="3733800" y="5029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34" name="Line 35"/>
          <p:cNvSpPr>
            <a:spLocks noChangeShapeType="1"/>
          </p:cNvSpPr>
          <p:nvPr/>
        </p:nvSpPr>
        <p:spPr bwMode="auto">
          <a:xfrm>
            <a:off x="2895600" y="36576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5" name="Line 36"/>
          <p:cNvSpPr>
            <a:spLocks noChangeShapeType="1"/>
          </p:cNvSpPr>
          <p:nvPr/>
        </p:nvSpPr>
        <p:spPr bwMode="auto">
          <a:xfrm>
            <a:off x="1752600" y="19812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6" name="Line 37"/>
          <p:cNvSpPr>
            <a:spLocks noChangeShapeType="1"/>
          </p:cNvSpPr>
          <p:nvPr/>
        </p:nvSpPr>
        <p:spPr bwMode="auto">
          <a:xfrm>
            <a:off x="1447800" y="22098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 flipV="1">
            <a:off x="2133600" y="39624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38" name="Group 41"/>
          <p:cNvGrpSpPr>
            <a:grpSpLocks/>
          </p:cNvGrpSpPr>
          <p:nvPr/>
        </p:nvGrpSpPr>
        <p:grpSpPr bwMode="auto">
          <a:xfrm>
            <a:off x="311150" y="2597150"/>
            <a:ext cx="444500" cy="466725"/>
            <a:chOff x="196" y="1636"/>
            <a:chExt cx="280" cy="294"/>
          </a:xfrm>
        </p:grpSpPr>
        <p:sp>
          <p:nvSpPr>
            <p:cNvPr id="39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sp>
        <p:nvSpPr>
          <p:cNvPr id="41" name="Rectangle 42"/>
          <p:cNvSpPr>
            <a:spLocks noChangeArrowheads="1"/>
          </p:cNvSpPr>
          <p:nvPr/>
        </p:nvSpPr>
        <p:spPr bwMode="auto">
          <a:xfrm>
            <a:off x="6172200" y="1752600"/>
            <a:ext cx="2819400" cy="785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dirty="0">
                <a:solidFill>
                  <a:srgbClr val="FF0000"/>
                </a:solidFill>
              </a:rPr>
              <a:t>FIFO Queue</a:t>
            </a:r>
          </a:p>
          <a:p>
            <a:pPr>
              <a:spcBef>
                <a:spcPct val="50000"/>
              </a:spcBef>
            </a:pPr>
            <a:endParaRPr lang="ja-JP" altLang="en-US" dirty="0"/>
          </a:p>
        </p:txBody>
      </p:sp>
      <p:grpSp>
        <p:nvGrpSpPr>
          <p:cNvPr id="42" name="Group 46"/>
          <p:cNvGrpSpPr>
            <a:grpSpLocks/>
          </p:cNvGrpSpPr>
          <p:nvPr/>
        </p:nvGrpSpPr>
        <p:grpSpPr bwMode="auto">
          <a:xfrm>
            <a:off x="1301750" y="1758950"/>
            <a:ext cx="444500" cy="466725"/>
            <a:chOff x="820" y="1108"/>
            <a:chExt cx="280" cy="294"/>
          </a:xfrm>
        </p:grpSpPr>
        <p:sp>
          <p:nvSpPr>
            <p:cNvPr id="43" name="Oval 44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4" name="Rectangle 45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</p:grpSp>
      <p:sp>
        <p:nvSpPr>
          <p:cNvPr id="45" name="Rectangle 47"/>
          <p:cNvSpPr>
            <a:spLocks noChangeArrowheads="1"/>
          </p:cNvSpPr>
          <p:nvPr/>
        </p:nvSpPr>
        <p:spPr bwMode="auto">
          <a:xfrm>
            <a:off x="61722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2</a:t>
            </a:r>
          </a:p>
        </p:txBody>
      </p:sp>
      <p:grpSp>
        <p:nvGrpSpPr>
          <p:cNvPr id="46" name="Group 50"/>
          <p:cNvGrpSpPr>
            <a:grpSpLocks/>
          </p:cNvGrpSpPr>
          <p:nvPr/>
        </p:nvGrpSpPr>
        <p:grpSpPr bwMode="auto">
          <a:xfrm>
            <a:off x="920750" y="3276600"/>
            <a:ext cx="444500" cy="450850"/>
            <a:chOff x="580" y="2064"/>
            <a:chExt cx="280" cy="284"/>
          </a:xfrm>
        </p:grpSpPr>
        <p:sp>
          <p:nvSpPr>
            <p:cNvPr id="47" name="Oval 48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8" name="Rectangle 49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 dirty="0"/>
                <a:t>4</a:t>
              </a:r>
            </a:p>
          </p:txBody>
        </p:sp>
      </p:grpSp>
      <p:sp>
        <p:nvSpPr>
          <p:cNvPr id="49" name="Rectangle 51"/>
          <p:cNvSpPr>
            <a:spLocks noChangeArrowheads="1"/>
          </p:cNvSpPr>
          <p:nvPr/>
        </p:nvSpPr>
        <p:spPr bwMode="auto">
          <a:xfrm>
            <a:off x="65532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4</a:t>
            </a:r>
          </a:p>
        </p:txBody>
      </p:sp>
      <p:sp>
        <p:nvSpPr>
          <p:cNvPr id="50" name="Freeform 43"/>
          <p:cNvSpPr>
            <a:spLocks/>
          </p:cNvSpPr>
          <p:nvPr/>
        </p:nvSpPr>
        <p:spPr bwMode="auto">
          <a:xfrm>
            <a:off x="5478463" y="1420100"/>
            <a:ext cx="3502025" cy="2363788"/>
          </a:xfrm>
          <a:custGeom>
            <a:avLst/>
            <a:gdLst>
              <a:gd name="T0" fmla="*/ 2022 w 2206"/>
              <a:gd name="T1" fmla="*/ 22 h 1489"/>
              <a:gd name="T2" fmla="*/ 1897 w 2206"/>
              <a:gd name="T3" fmla="*/ 29 h 1489"/>
              <a:gd name="T4" fmla="*/ 1714 w 2206"/>
              <a:gd name="T5" fmla="*/ 29 h 1489"/>
              <a:gd name="T6" fmla="*/ 1600 w 2206"/>
              <a:gd name="T7" fmla="*/ 37 h 1489"/>
              <a:gd name="T8" fmla="*/ 1326 w 2206"/>
              <a:gd name="T9" fmla="*/ 37 h 1489"/>
              <a:gd name="T10" fmla="*/ 1166 w 2206"/>
              <a:gd name="T11" fmla="*/ 37 h 1489"/>
              <a:gd name="T12" fmla="*/ 937 w 2206"/>
              <a:gd name="T13" fmla="*/ 45 h 1489"/>
              <a:gd name="T14" fmla="*/ 754 w 2206"/>
              <a:gd name="T15" fmla="*/ 53 h 1489"/>
              <a:gd name="T16" fmla="*/ 571 w 2206"/>
              <a:gd name="T17" fmla="*/ 53 h 1489"/>
              <a:gd name="T18" fmla="*/ 366 w 2206"/>
              <a:gd name="T19" fmla="*/ 53 h 1489"/>
              <a:gd name="T20" fmla="*/ 206 w 2206"/>
              <a:gd name="T21" fmla="*/ 68 h 1489"/>
              <a:gd name="T22" fmla="*/ 126 w 2206"/>
              <a:gd name="T23" fmla="*/ 75 h 1489"/>
              <a:gd name="T24" fmla="*/ 92 w 2206"/>
              <a:gd name="T25" fmla="*/ 121 h 1489"/>
              <a:gd name="T26" fmla="*/ 57 w 2206"/>
              <a:gd name="T27" fmla="*/ 182 h 1489"/>
              <a:gd name="T28" fmla="*/ 23 w 2206"/>
              <a:gd name="T29" fmla="*/ 235 h 1489"/>
              <a:gd name="T30" fmla="*/ 0 w 2206"/>
              <a:gd name="T31" fmla="*/ 334 h 1489"/>
              <a:gd name="T32" fmla="*/ 0 w 2206"/>
              <a:gd name="T33" fmla="*/ 409 h 1489"/>
              <a:gd name="T34" fmla="*/ 0 w 2206"/>
              <a:gd name="T35" fmla="*/ 531 h 1489"/>
              <a:gd name="T36" fmla="*/ 12 w 2206"/>
              <a:gd name="T37" fmla="*/ 607 h 1489"/>
              <a:gd name="T38" fmla="*/ 12 w 2206"/>
              <a:gd name="T39" fmla="*/ 713 h 1489"/>
              <a:gd name="T40" fmla="*/ 23 w 2206"/>
              <a:gd name="T41" fmla="*/ 819 h 1489"/>
              <a:gd name="T42" fmla="*/ 80 w 2206"/>
              <a:gd name="T43" fmla="*/ 926 h 1489"/>
              <a:gd name="T44" fmla="*/ 103 w 2206"/>
              <a:gd name="T45" fmla="*/ 971 h 1489"/>
              <a:gd name="T46" fmla="*/ 160 w 2206"/>
              <a:gd name="T47" fmla="*/ 1024 h 1489"/>
              <a:gd name="T48" fmla="*/ 183 w 2206"/>
              <a:gd name="T49" fmla="*/ 1093 h 1489"/>
              <a:gd name="T50" fmla="*/ 194 w 2206"/>
              <a:gd name="T51" fmla="*/ 1177 h 1489"/>
              <a:gd name="T52" fmla="*/ 263 w 2206"/>
              <a:gd name="T53" fmla="*/ 1313 h 1489"/>
              <a:gd name="T54" fmla="*/ 423 w 2206"/>
              <a:gd name="T55" fmla="*/ 1427 h 1489"/>
              <a:gd name="T56" fmla="*/ 640 w 2206"/>
              <a:gd name="T57" fmla="*/ 1457 h 1489"/>
              <a:gd name="T58" fmla="*/ 800 w 2206"/>
              <a:gd name="T59" fmla="*/ 1465 h 1489"/>
              <a:gd name="T60" fmla="*/ 1120 w 2206"/>
              <a:gd name="T61" fmla="*/ 1488 h 1489"/>
              <a:gd name="T62" fmla="*/ 1303 w 2206"/>
              <a:gd name="T63" fmla="*/ 1488 h 1489"/>
              <a:gd name="T64" fmla="*/ 1531 w 2206"/>
              <a:gd name="T65" fmla="*/ 1465 h 1489"/>
              <a:gd name="T66" fmla="*/ 1737 w 2206"/>
              <a:gd name="T67" fmla="*/ 1404 h 1489"/>
              <a:gd name="T68" fmla="*/ 1920 w 2206"/>
              <a:gd name="T69" fmla="*/ 1366 h 1489"/>
              <a:gd name="T70" fmla="*/ 2080 w 2206"/>
              <a:gd name="T71" fmla="*/ 1290 h 1489"/>
              <a:gd name="T72" fmla="*/ 2114 w 2206"/>
              <a:gd name="T73" fmla="*/ 1199 h 1489"/>
              <a:gd name="T74" fmla="*/ 2171 w 2206"/>
              <a:gd name="T75" fmla="*/ 1093 h 1489"/>
              <a:gd name="T76" fmla="*/ 2205 w 2206"/>
              <a:gd name="T77" fmla="*/ 987 h 1489"/>
              <a:gd name="T78" fmla="*/ 2205 w 2206"/>
              <a:gd name="T79" fmla="*/ 896 h 1489"/>
              <a:gd name="T80" fmla="*/ 2205 w 2206"/>
              <a:gd name="T81" fmla="*/ 804 h 1489"/>
              <a:gd name="T82" fmla="*/ 2205 w 2206"/>
              <a:gd name="T83" fmla="*/ 698 h 1489"/>
              <a:gd name="T84" fmla="*/ 2205 w 2206"/>
              <a:gd name="T85" fmla="*/ 607 h 1489"/>
              <a:gd name="T86" fmla="*/ 2205 w 2206"/>
              <a:gd name="T87" fmla="*/ 485 h 1489"/>
              <a:gd name="T88" fmla="*/ 2205 w 2206"/>
              <a:gd name="T89" fmla="*/ 409 h 1489"/>
              <a:gd name="T90" fmla="*/ 2205 w 2206"/>
              <a:gd name="T91" fmla="*/ 318 h 1489"/>
              <a:gd name="T92" fmla="*/ 2205 w 2206"/>
              <a:gd name="T93" fmla="*/ 212 h 1489"/>
              <a:gd name="T94" fmla="*/ 2205 w 2206"/>
              <a:gd name="T95" fmla="*/ 136 h 1489"/>
              <a:gd name="T96" fmla="*/ 2171 w 2206"/>
              <a:gd name="T97" fmla="*/ 75 h 1489"/>
              <a:gd name="T98" fmla="*/ 2069 w 2206"/>
              <a:gd name="T99" fmla="*/ 0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  <a:lnTo>
                  <a:pt x="2069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32603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uild="p" autoUpdateAnimBg="0"/>
      <p:bldP spid="49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52400" y="5855860"/>
            <a:ext cx="8990013" cy="711200"/>
          </a:xfrm>
          <a:prstGeom prst="rect">
            <a:avLst/>
          </a:prstGeom>
          <a:noFill/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dirty="0" smtClean="0">
                <a:solidFill>
                  <a:srgbClr val="FF0000"/>
                </a:solidFill>
              </a:rPr>
              <a:t>Remove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 2 from </a:t>
            </a:r>
            <a:r>
              <a:rPr lang="en-US" altLang="ja-JP" dirty="0" smtClean="0">
                <a:solidFill>
                  <a:srgbClr val="FF0000"/>
                </a:solidFill>
              </a:rPr>
              <a:t>Q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; </a:t>
            </a:r>
            <a:r>
              <a:rPr lang="en-US" altLang="ja-JP" dirty="0" smtClean="0">
                <a:solidFill>
                  <a:srgbClr val="FF0000"/>
                </a:solidFill>
              </a:rPr>
              <a:t>visit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 adjacent unvisited vertices; </a:t>
            </a:r>
            <a:r>
              <a:rPr lang="en-US" altLang="ja-JP" dirty="0" smtClean="0">
                <a:solidFill>
                  <a:srgbClr val="FF0000"/>
                </a:solidFill>
              </a:rPr>
              <a:t>put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 in </a:t>
            </a:r>
            <a:r>
              <a:rPr lang="en-US" altLang="ja-JP" dirty="0" smtClean="0">
                <a:solidFill>
                  <a:srgbClr val="FF0000"/>
                </a:solidFill>
              </a:rPr>
              <a:t>Q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US" altLang="ja-JP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311150" y="276341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1301750" y="192521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2901950" y="223001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4502150" y="253481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920750" y="344921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2444750" y="360161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3968750" y="375401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1682750" y="489701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" name="Oval 14"/>
          <p:cNvSpPr>
            <a:spLocks noChangeArrowheads="1"/>
          </p:cNvSpPr>
          <p:nvPr/>
        </p:nvSpPr>
        <p:spPr bwMode="auto">
          <a:xfrm>
            <a:off x="3663950" y="512561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 flipH="1">
            <a:off x="685800" y="2299860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1600200" y="237606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685800" y="3214260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1295400" y="390006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2133600" y="519546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 flipH="1">
            <a:off x="2743200" y="260466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2743200" y="405246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4191000" y="298566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1371600" y="199506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2971800" y="222366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25" name="Rectangle 26"/>
          <p:cNvSpPr>
            <a:spLocks noChangeArrowheads="1"/>
          </p:cNvSpPr>
          <p:nvPr/>
        </p:nvSpPr>
        <p:spPr bwMode="auto">
          <a:xfrm>
            <a:off x="4572000" y="260466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381000" y="283326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990600" y="344286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29" name="Rectangle 30"/>
          <p:cNvSpPr>
            <a:spLocks noChangeArrowheads="1"/>
          </p:cNvSpPr>
          <p:nvPr/>
        </p:nvSpPr>
        <p:spPr bwMode="auto">
          <a:xfrm>
            <a:off x="2514600" y="367146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30" name="Rectangle 31"/>
          <p:cNvSpPr>
            <a:spLocks noChangeArrowheads="1"/>
          </p:cNvSpPr>
          <p:nvPr/>
        </p:nvSpPr>
        <p:spPr bwMode="auto">
          <a:xfrm>
            <a:off x="4038600" y="382386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32" name="Rectangle 33"/>
          <p:cNvSpPr>
            <a:spLocks noChangeArrowheads="1"/>
          </p:cNvSpPr>
          <p:nvPr/>
        </p:nvSpPr>
        <p:spPr bwMode="auto">
          <a:xfrm>
            <a:off x="1752600" y="496686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33" name="Rectangle 34"/>
          <p:cNvSpPr>
            <a:spLocks noChangeArrowheads="1"/>
          </p:cNvSpPr>
          <p:nvPr/>
        </p:nvSpPr>
        <p:spPr bwMode="auto">
          <a:xfrm>
            <a:off x="3733800" y="519546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34" name="Line 35"/>
          <p:cNvSpPr>
            <a:spLocks noChangeShapeType="1"/>
          </p:cNvSpPr>
          <p:nvPr/>
        </p:nvSpPr>
        <p:spPr bwMode="auto">
          <a:xfrm>
            <a:off x="2895600" y="382386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5" name="Line 36"/>
          <p:cNvSpPr>
            <a:spLocks noChangeShapeType="1"/>
          </p:cNvSpPr>
          <p:nvPr/>
        </p:nvSpPr>
        <p:spPr bwMode="auto">
          <a:xfrm>
            <a:off x="1752600" y="214746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6" name="Line 37"/>
          <p:cNvSpPr>
            <a:spLocks noChangeShapeType="1"/>
          </p:cNvSpPr>
          <p:nvPr/>
        </p:nvSpPr>
        <p:spPr bwMode="auto">
          <a:xfrm>
            <a:off x="1447800" y="237606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 flipV="1">
            <a:off x="2133600" y="412866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38" name="Group 41"/>
          <p:cNvGrpSpPr>
            <a:grpSpLocks/>
          </p:cNvGrpSpPr>
          <p:nvPr/>
        </p:nvGrpSpPr>
        <p:grpSpPr bwMode="auto">
          <a:xfrm>
            <a:off x="311150" y="2763410"/>
            <a:ext cx="444500" cy="466725"/>
            <a:chOff x="196" y="1636"/>
            <a:chExt cx="280" cy="294"/>
          </a:xfrm>
        </p:grpSpPr>
        <p:sp>
          <p:nvSpPr>
            <p:cNvPr id="39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sp>
        <p:nvSpPr>
          <p:cNvPr id="41" name="Rectangle 42"/>
          <p:cNvSpPr>
            <a:spLocks noChangeArrowheads="1"/>
          </p:cNvSpPr>
          <p:nvPr/>
        </p:nvSpPr>
        <p:spPr bwMode="auto">
          <a:xfrm>
            <a:off x="6172200" y="1918860"/>
            <a:ext cx="2819400" cy="785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dirty="0">
                <a:solidFill>
                  <a:srgbClr val="FF0000"/>
                </a:solidFill>
              </a:rPr>
              <a:t>FIFO Queue</a:t>
            </a:r>
          </a:p>
          <a:p>
            <a:pPr>
              <a:spcBef>
                <a:spcPct val="50000"/>
              </a:spcBef>
            </a:pPr>
            <a:endParaRPr lang="ja-JP" altLang="en-US" dirty="0"/>
          </a:p>
        </p:txBody>
      </p:sp>
      <p:sp>
        <p:nvSpPr>
          <p:cNvPr id="42" name="Freeform 43"/>
          <p:cNvSpPr>
            <a:spLocks/>
          </p:cNvSpPr>
          <p:nvPr/>
        </p:nvSpPr>
        <p:spPr bwMode="auto">
          <a:xfrm>
            <a:off x="5478463" y="1309260"/>
            <a:ext cx="3502025" cy="2363788"/>
          </a:xfrm>
          <a:custGeom>
            <a:avLst/>
            <a:gdLst>
              <a:gd name="T0" fmla="*/ 2022 w 2206"/>
              <a:gd name="T1" fmla="*/ 22 h 1489"/>
              <a:gd name="T2" fmla="*/ 1897 w 2206"/>
              <a:gd name="T3" fmla="*/ 29 h 1489"/>
              <a:gd name="T4" fmla="*/ 1714 w 2206"/>
              <a:gd name="T5" fmla="*/ 29 h 1489"/>
              <a:gd name="T6" fmla="*/ 1600 w 2206"/>
              <a:gd name="T7" fmla="*/ 37 h 1489"/>
              <a:gd name="T8" fmla="*/ 1326 w 2206"/>
              <a:gd name="T9" fmla="*/ 37 h 1489"/>
              <a:gd name="T10" fmla="*/ 1166 w 2206"/>
              <a:gd name="T11" fmla="*/ 37 h 1489"/>
              <a:gd name="T12" fmla="*/ 937 w 2206"/>
              <a:gd name="T13" fmla="*/ 45 h 1489"/>
              <a:gd name="T14" fmla="*/ 754 w 2206"/>
              <a:gd name="T15" fmla="*/ 53 h 1489"/>
              <a:gd name="T16" fmla="*/ 571 w 2206"/>
              <a:gd name="T17" fmla="*/ 53 h 1489"/>
              <a:gd name="T18" fmla="*/ 366 w 2206"/>
              <a:gd name="T19" fmla="*/ 53 h 1489"/>
              <a:gd name="T20" fmla="*/ 206 w 2206"/>
              <a:gd name="T21" fmla="*/ 68 h 1489"/>
              <a:gd name="T22" fmla="*/ 126 w 2206"/>
              <a:gd name="T23" fmla="*/ 75 h 1489"/>
              <a:gd name="T24" fmla="*/ 92 w 2206"/>
              <a:gd name="T25" fmla="*/ 121 h 1489"/>
              <a:gd name="T26" fmla="*/ 57 w 2206"/>
              <a:gd name="T27" fmla="*/ 182 h 1489"/>
              <a:gd name="T28" fmla="*/ 23 w 2206"/>
              <a:gd name="T29" fmla="*/ 235 h 1489"/>
              <a:gd name="T30" fmla="*/ 0 w 2206"/>
              <a:gd name="T31" fmla="*/ 334 h 1489"/>
              <a:gd name="T32" fmla="*/ 0 w 2206"/>
              <a:gd name="T33" fmla="*/ 409 h 1489"/>
              <a:gd name="T34" fmla="*/ 0 w 2206"/>
              <a:gd name="T35" fmla="*/ 531 h 1489"/>
              <a:gd name="T36" fmla="*/ 12 w 2206"/>
              <a:gd name="T37" fmla="*/ 607 h 1489"/>
              <a:gd name="T38" fmla="*/ 12 w 2206"/>
              <a:gd name="T39" fmla="*/ 713 h 1489"/>
              <a:gd name="T40" fmla="*/ 23 w 2206"/>
              <a:gd name="T41" fmla="*/ 819 h 1489"/>
              <a:gd name="T42" fmla="*/ 80 w 2206"/>
              <a:gd name="T43" fmla="*/ 926 h 1489"/>
              <a:gd name="T44" fmla="*/ 103 w 2206"/>
              <a:gd name="T45" fmla="*/ 971 h 1489"/>
              <a:gd name="T46" fmla="*/ 160 w 2206"/>
              <a:gd name="T47" fmla="*/ 1024 h 1489"/>
              <a:gd name="T48" fmla="*/ 183 w 2206"/>
              <a:gd name="T49" fmla="*/ 1093 h 1489"/>
              <a:gd name="T50" fmla="*/ 194 w 2206"/>
              <a:gd name="T51" fmla="*/ 1177 h 1489"/>
              <a:gd name="T52" fmla="*/ 263 w 2206"/>
              <a:gd name="T53" fmla="*/ 1313 h 1489"/>
              <a:gd name="T54" fmla="*/ 423 w 2206"/>
              <a:gd name="T55" fmla="*/ 1427 h 1489"/>
              <a:gd name="T56" fmla="*/ 640 w 2206"/>
              <a:gd name="T57" fmla="*/ 1457 h 1489"/>
              <a:gd name="T58" fmla="*/ 800 w 2206"/>
              <a:gd name="T59" fmla="*/ 1465 h 1489"/>
              <a:gd name="T60" fmla="*/ 1120 w 2206"/>
              <a:gd name="T61" fmla="*/ 1488 h 1489"/>
              <a:gd name="T62" fmla="*/ 1303 w 2206"/>
              <a:gd name="T63" fmla="*/ 1488 h 1489"/>
              <a:gd name="T64" fmla="*/ 1531 w 2206"/>
              <a:gd name="T65" fmla="*/ 1465 h 1489"/>
              <a:gd name="T66" fmla="*/ 1737 w 2206"/>
              <a:gd name="T67" fmla="*/ 1404 h 1489"/>
              <a:gd name="T68" fmla="*/ 1920 w 2206"/>
              <a:gd name="T69" fmla="*/ 1366 h 1489"/>
              <a:gd name="T70" fmla="*/ 2080 w 2206"/>
              <a:gd name="T71" fmla="*/ 1290 h 1489"/>
              <a:gd name="T72" fmla="*/ 2114 w 2206"/>
              <a:gd name="T73" fmla="*/ 1199 h 1489"/>
              <a:gd name="T74" fmla="*/ 2171 w 2206"/>
              <a:gd name="T75" fmla="*/ 1093 h 1489"/>
              <a:gd name="T76" fmla="*/ 2205 w 2206"/>
              <a:gd name="T77" fmla="*/ 987 h 1489"/>
              <a:gd name="T78" fmla="*/ 2205 w 2206"/>
              <a:gd name="T79" fmla="*/ 896 h 1489"/>
              <a:gd name="T80" fmla="*/ 2205 w 2206"/>
              <a:gd name="T81" fmla="*/ 804 h 1489"/>
              <a:gd name="T82" fmla="*/ 2205 w 2206"/>
              <a:gd name="T83" fmla="*/ 698 h 1489"/>
              <a:gd name="T84" fmla="*/ 2205 w 2206"/>
              <a:gd name="T85" fmla="*/ 607 h 1489"/>
              <a:gd name="T86" fmla="*/ 2205 w 2206"/>
              <a:gd name="T87" fmla="*/ 485 h 1489"/>
              <a:gd name="T88" fmla="*/ 2205 w 2206"/>
              <a:gd name="T89" fmla="*/ 409 h 1489"/>
              <a:gd name="T90" fmla="*/ 2205 w 2206"/>
              <a:gd name="T91" fmla="*/ 318 h 1489"/>
              <a:gd name="T92" fmla="*/ 2205 w 2206"/>
              <a:gd name="T93" fmla="*/ 212 h 1489"/>
              <a:gd name="T94" fmla="*/ 2205 w 2206"/>
              <a:gd name="T95" fmla="*/ 136 h 1489"/>
              <a:gd name="T96" fmla="*/ 2171 w 2206"/>
              <a:gd name="T97" fmla="*/ 75 h 1489"/>
              <a:gd name="T98" fmla="*/ 2069 w 2206"/>
              <a:gd name="T99" fmla="*/ 0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  <a:lnTo>
                  <a:pt x="2069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43" name="Group 46"/>
          <p:cNvGrpSpPr>
            <a:grpSpLocks/>
          </p:cNvGrpSpPr>
          <p:nvPr/>
        </p:nvGrpSpPr>
        <p:grpSpPr bwMode="auto">
          <a:xfrm>
            <a:off x="1301750" y="1925210"/>
            <a:ext cx="444500" cy="466725"/>
            <a:chOff x="820" y="1108"/>
            <a:chExt cx="280" cy="294"/>
          </a:xfrm>
        </p:grpSpPr>
        <p:sp>
          <p:nvSpPr>
            <p:cNvPr id="44" name="Oval 44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" name="Rectangle 45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</p:grpSp>
      <p:sp>
        <p:nvSpPr>
          <p:cNvPr id="46" name="Rectangle 47"/>
          <p:cNvSpPr>
            <a:spLocks noChangeArrowheads="1"/>
          </p:cNvSpPr>
          <p:nvPr/>
        </p:nvSpPr>
        <p:spPr bwMode="auto">
          <a:xfrm>
            <a:off x="6172200" y="245226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2</a:t>
            </a:r>
          </a:p>
        </p:txBody>
      </p:sp>
      <p:grpSp>
        <p:nvGrpSpPr>
          <p:cNvPr id="47" name="Group 50"/>
          <p:cNvGrpSpPr>
            <a:grpSpLocks/>
          </p:cNvGrpSpPr>
          <p:nvPr/>
        </p:nvGrpSpPr>
        <p:grpSpPr bwMode="auto">
          <a:xfrm>
            <a:off x="920750" y="3442860"/>
            <a:ext cx="444500" cy="450850"/>
            <a:chOff x="580" y="2064"/>
            <a:chExt cx="280" cy="284"/>
          </a:xfrm>
        </p:grpSpPr>
        <p:sp>
          <p:nvSpPr>
            <p:cNvPr id="48" name="Oval 48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9" name="Rectangle 49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4</a:t>
              </a:r>
            </a:p>
          </p:txBody>
        </p:sp>
      </p:grpSp>
      <p:sp>
        <p:nvSpPr>
          <p:cNvPr id="50" name="Rectangle 51"/>
          <p:cNvSpPr>
            <a:spLocks noChangeArrowheads="1"/>
          </p:cNvSpPr>
          <p:nvPr/>
        </p:nvSpPr>
        <p:spPr bwMode="auto">
          <a:xfrm>
            <a:off x="6553200" y="245226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63823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52400" y="5869715"/>
            <a:ext cx="8990013" cy="711200"/>
          </a:xfrm>
          <a:prstGeom prst="rect">
            <a:avLst/>
          </a:prstGeom>
          <a:noFill/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dirty="0" smtClean="0">
                <a:solidFill>
                  <a:srgbClr val="FF0000"/>
                </a:solidFill>
              </a:rPr>
              <a:t>Remove 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2 from </a:t>
            </a:r>
            <a:r>
              <a:rPr lang="en-US" altLang="ja-JP" dirty="0" smtClean="0">
                <a:solidFill>
                  <a:srgbClr val="FF0000"/>
                </a:solidFill>
              </a:rPr>
              <a:t>Q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; </a:t>
            </a:r>
            <a:r>
              <a:rPr lang="en-US" altLang="ja-JP" dirty="0" smtClean="0">
                <a:solidFill>
                  <a:srgbClr val="FF0000"/>
                </a:solidFill>
              </a:rPr>
              <a:t>visit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 adjacent unvisited vertices; </a:t>
            </a:r>
            <a:r>
              <a:rPr lang="en-US" altLang="ja-JP" dirty="0" smtClean="0">
                <a:solidFill>
                  <a:srgbClr val="FF0000"/>
                </a:solidFill>
              </a:rPr>
              <a:t>put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 in </a:t>
            </a:r>
            <a:r>
              <a:rPr lang="en-US" altLang="ja-JP" dirty="0" smtClean="0">
                <a:solidFill>
                  <a:srgbClr val="FF0000"/>
                </a:solidFill>
              </a:rPr>
              <a:t>Q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US" altLang="ja-JP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311150" y="277726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1301750" y="193906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2901950" y="224386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4502150" y="254866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920750" y="346306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2444750" y="361546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3968750" y="376786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1682750" y="491086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" name="Oval 14"/>
          <p:cNvSpPr>
            <a:spLocks noChangeArrowheads="1"/>
          </p:cNvSpPr>
          <p:nvPr/>
        </p:nvSpPr>
        <p:spPr bwMode="auto">
          <a:xfrm>
            <a:off x="3663950" y="513946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 flipH="1">
            <a:off x="685800" y="2313715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1600200" y="2389915"/>
            <a:ext cx="990600" cy="1295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685800" y="3228115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1295400" y="3913915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2133600" y="5209315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 flipH="1">
            <a:off x="2743200" y="2618515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2743200" y="4066315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4191000" y="2999515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1371600" y="200891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2971800" y="223751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25" name="Rectangle 26"/>
          <p:cNvSpPr>
            <a:spLocks noChangeArrowheads="1"/>
          </p:cNvSpPr>
          <p:nvPr/>
        </p:nvSpPr>
        <p:spPr bwMode="auto">
          <a:xfrm>
            <a:off x="4572000" y="261851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381000" y="284711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990600" y="345671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29" name="Rectangle 30"/>
          <p:cNvSpPr>
            <a:spLocks noChangeArrowheads="1"/>
          </p:cNvSpPr>
          <p:nvPr/>
        </p:nvSpPr>
        <p:spPr bwMode="auto">
          <a:xfrm>
            <a:off x="2514600" y="368531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30" name="Rectangle 31"/>
          <p:cNvSpPr>
            <a:spLocks noChangeArrowheads="1"/>
          </p:cNvSpPr>
          <p:nvPr/>
        </p:nvSpPr>
        <p:spPr bwMode="auto">
          <a:xfrm>
            <a:off x="4038600" y="383771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32" name="Rectangle 33"/>
          <p:cNvSpPr>
            <a:spLocks noChangeArrowheads="1"/>
          </p:cNvSpPr>
          <p:nvPr/>
        </p:nvSpPr>
        <p:spPr bwMode="auto">
          <a:xfrm>
            <a:off x="1752600" y="498071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33" name="Rectangle 34"/>
          <p:cNvSpPr>
            <a:spLocks noChangeArrowheads="1"/>
          </p:cNvSpPr>
          <p:nvPr/>
        </p:nvSpPr>
        <p:spPr bwMode="auto">
          <a:xfrm>
            <a:off x="3733800" y="520931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34" name="Line 35"/>
          <p:cNvSpPr>
            <a:spLocks noChangeShapeType="1"/>
          </p:cNvSpPr>
          <p:nvPr/>
        </p:nvSpPr>
        <p:spPr bwMode="auto">
          <a:xfrm>
            <a:off x="2895600" y="3837715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5" name="Line 36"/>
          <p:cNvSpPr>
            <a:spLocks noChangeShapeType="1"/>
          </p:cNvSpPr>
          <p:nvPr/>
        </p:nvSpPr>
        <p:spPr bwMode="auto">
          <a:xfrm>
            <a:off x="1752600" y="2161315"/>
            <a:ext cx="11430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6" name="Line 37"/>
          <p:cNvSpPr>
            <a:spLocks noChangeShapeType="1"/>
          </p:cNvSpPr>
          <p:nvPr/>
        </p:nvSpPr>
        <p:spPr bwMode="auto">
          <a:xfrm>
            <a:off x="1447800" y="2389915"/>
            <a:ext cx="533400" cy="25146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 flipV="1">
            <a:off x="2133600" y="4142515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38" name="Group 41"/>
          <p:cNvGrpSpPr>
            <a:grpSpLocks/>
          </p:cNvGrpSpPr>
          <p:nvPr/>
        </p:nvGrpSpPr>
        <p:grpSpPr bwMode="auto">
          <a:xfrm>
            <a:off x="311150" y="2777265"/>
            <a:ext cx="444500" cy="466725"/>
            <a:chOff x="196" y="1636"/>
            <a:chExt cx="280" cy="294"/>
          </a:xfrm>
        </p:grpSpPr>
        <p:sp>
          <p:nvSpPr>
            <p:cNvPr id="39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sp>
        <p:nvSpPr>
          <p:cNvPr id="41" name="Rectangle 42"/>
          <p:cNvSpPr>
            <a:spLocks noChangeArrowheads="1"/>
          </p:cNvSpPr>
          <p:nvPr/>
        </p:nvSpPr>
        <p:spPr bwMode="auto">
          <a:xfrm>
            <a:off x="6172200" y="1932715"/>
            <a:ext cx="2819400" cy="785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dirty="0">
                <a:solidFill>
                  <a:srgbClr val="FF0000"/>
                </a:solidFill>
              </a:rPr>
              <a:t>FIFO Queue</a:t>
            </a:r>
          </a:p>
          <a:p>
            <a:pPr>
              <a:spcBef>
                <a:spcPct val="50000"/>
              </a:spcBef>
            </a:pPr>
            <a:endParaRPr lang="ja-JP" altLang="en-US" dirty="0"/>
          </a:p>
        </p:txBody>
      </p:sp>
      <p:sp>
        <p:nvSpPr>
          <p:cNvPr id="42" name="Freeform 43"/>
          <p:cNvSpPr>
            <a:spLocks/>
          </p:cNvSpPr>
          <p:nvPr/>
        </p:nvSpPr>
        <p:spPr bwMode="auto">
          <a:xfrm>
            <a:off x="5478463" y="1323115"/>
            <a:ext cx="3502025" cy="2363788"/>
          </a:xfrm>
          <a:custGeom>
            <a:avLst/>
            <a:gdLst>
              <a:gd name="T0" fmla="*/ 2022 w 2206"/>
              <a:gd name="T1" fmla="*/ 22 h 1489"/>
              <a:gd name="T2" fmla="*/ 1897 w 2206"/>
              <a:gd name="T3" fmla="*/ 29 h 1489"/>
              <a:gd name="T4" fmla="*/ 1714 w 2206"/>
              <a:gd name="T5" fmla="*/ 29 h 1489"/>
              <a:gd name="T6" fmla="*/ 1600 w 2206"/>
              <a:gd name="T7" fmla="*/ 37 h 1489"/>
              <a:gd name="T8" fmla="*/ 1326 w 2206"/>
              <a:gd name="T9" fmla="*/ 37 h 1489"/>
              <a:gd name="T10" fmla="*/ 1166 w 2206"/>
              <a:gd name="T11" fmla="*/ 37 h 1489"/>
              <a:gd name="T12" fmla="*/ 937 w 2206"/>
              <a:gd name="T13" fmla="*/ 45 h 1489"/>
              <a:gd name="T14" fmla="*/ 754 w 2206"/>
              <a:gd name="T15" fmla="*/ 53 h 1489"/>
              <a:gd name="T16" fmla="*/ 571 w 2206"/>
              <a:gd name="T17" fmla="*/ 53 h 1489"/>
              <a:gd name="T18" fmla="*/ 366 w 2206"/>
              <a:gd name="T19" fmla="*/ 53 h 1489"/>
              <a:gd name="T20" fmla="*/ 206 w 2206"/>
              <a:gd name="T21" fmla="*/ 68 h 1489"/>
              <a:gd name="T22" fmla="*/ 126 w 2206"/>
              <a:gd name="T23" fmla="*/ 75 h 1489"/>
              <a:gd name="T24" fmla="*/ 92 w 2206"/>
              <a:gd name="T25" fmla="*/ 121 h 1489"/>
              <a:gd name="T26" fmla="*/ 57 w 2206"/>
              <a:gd name="T27" fmla="*/ 182 h 1489"/>
              <a:gd name="T28" fmla="*/ 23 w 2206"/>
              <a:gd name="T29" fmla="*/ 235 h 1489"/>
              <a:gd name="T30" fmla="*/ 0 w 2206"/>
              <a:gd name="T31" fmla="*/ 334 h 1489"/>
              <a:gd name="T32" fmla="*/ 0 w 2206"/>
              <a:gd name="T33" fmla="*/ 409 h 1489"/>
              <a:gd name="T34" fmla="*/ 0 w 2206"/>
              <a:gd name="T35" fmla="*/ 531 h 1489"/>
              <a:gd name="T36" fmla="*/ 12 w 2206"/>
              <a:gd name="T37" fmla="*/ 607 h 1489"/>
              <a:gd name="T38" fmla="*/ 12 w 2206"/>
              <a:gd name="T39" fmla="*/ 713 h 1489"/>
              <a:gd name="T40" fmla="*/ 23 w 2206"/>
              <a:gd name="T41" fmla="*/ 819 h 1489"/>
              <a:gd name="T42" fmla="*/ 80 w 2206"/>
              <a:gd name="T43" fmla="*/ 926 h 1489"/>
              <a:gd name="T44" fmla="*/ 103 w 2206"/>
              <a:gd name="T45" fmla="*/ 971 h 1489"/>
              <a:gd name="T46" fmla="*/ 160 w 2206"/>
              <a:gd name="T47" fmla="*/ 1024 h 1489"/>
              <a:gd name="T48" fmla="*/ 183 w 2206"/>
              <a:gd name="T49" fmla="*/ 1093 h 1489"/>
              <a:gd name="T50" fmla="*/ 194 w 2206"/>
              <a:gd name="T51" fmla="*/ 1177 h 1489"/>
              <a:gd name="T52" fmla="*/ 263 w 2206"/>
              <a:gd name="T53" fmla="*/ 1313 h 1489"/>
              <a:gd name="T54" fmla="*/ 423 w 2206"/>
              <a:gd name="T55" fmla="*/ 1427 h 1489"/>
              <a:gd name="T56" fmla="*/ 640 w 2206"/>
              <a:gd name="T57" fmla="*/ 1457 h 1489"/>
              <a:gd name="T58" fmla="*/ 800 w 2206"/>
              <a:gd name="T59" fmla="*/ 1465 h 1489"/>
              <a:gd name="T60" fmla="*/ 1120 w 2206"/>
              <a:gd name="T61" fmla="*/ 1488 h 1489"/>
              <a:gd name="T62" fmla="*/ 1303 w 2206"/>
              <a:gd name="T63" fmla="*/ 1488 h 1489"/>
              <a:gd name="T64" fmla="*/ 1531 w 2206"/>
              <a:gd name="T65" fmla="*/ 1465 h 1489"/>
              <a:gd name="T66" fmla="*/ 1737 w 2206"/>
              <a:gd name="T67" fmla="*/ 1404 h 1489"/>
              <a:gd name="T68" fmla="*/ 1920 w 2206"/>
              <a:gd name="T69" fmla="*/ 1366 h 1489"/>
              <a:gd name="T70" fmla="*/ 2080 w 2206"/>
              <a:gd name="T71" fmla="*/ 1290 h 1489"/>
              <a:gd name="T72" fmla="*/ 2114 w 2206"/>
              <a:gd name="T73" fmla="*/ 1199 h 1489"/>
              <a:gd name="T74" fmla="*/ 2171 w 2206"/>
              <a:gd name="T75" fmla="*/ 1093 h 1489"/>
              <a:gd name="T76" fmla="*/ 2205 w 2206"/>
              <a:gd name="T77" fmla="*/ 987 h 1489"/>
              <a:gd name="T78" fmla="*/ 2205 w 2206"/>
              <a:gd name="T79" fmla="*/ 896 h 1489"/>
              <a:gd name="T80" fmla="*/ 2205 w 2206"/>
              <a:gd name="T81" fmla="*/ 804 h 1489"/>
              <a:gd name="T82" fmla="*/ 2205 w 2206"/>
              <a:gd name="T83" fmla="*/ 698 h 1489"/>
              <a:gd name="T84" fmla="*/ 2205 w 2206"/>
              <a:gd name="T85" fmla="*/ 607 h 1489"/>
              <a:gd name="T86" fmla="*/ 2205 w 2206"/>
              <a:gd name="T87" fmla="*/ 485 h 1489"/>
              <a:gd name="T88" fmla="*/ 2205 w 2206"/>
              <a:gd name="T89" fmla="*/ 409 h 1489"/>
              <a:gd name="T90" fmla="*/ 2205 w 2206"/>
              <a:gd name="T91" fmla="*/ 318 h 1489"/>
              <a:gd name="T92" fmla="*/ 2205 w 2206"/>
              <a:gd name="T93" fmla="*/ 212 h 1489"/>
              <a:gd name="T94" fmla="*/ 2205 w 2206"/>
              <a:gd name="T95" fmla="*/ 136 h 1489"/>
              <a:gd name="T96" fmla="*/ 2171 w 2206"/>
              <a:gd name="T97" fmla="*/ 75 h 1489"/>
              <a:gd name="T98" fmla="*/ 2069 w 2206"/>
              <a:gd name="T99" fmla="*/ 0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  <a:lnTo>
                  <a:pt x="2069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43" name="Group 46"/>
          <p:cNvGrpSpPr>
            <a:grpSpLocks/>
          </p:cNvGrpSpPr>
          <p:nvPr/>
        </p:nvGrpSpPr>
        <p:grpSpPr bwMode="auto">
          <a:xfrm>
            <a:off x="1301750" y="1939065"/>
            <a:ext cx="444500" cy="466725"/>
            <a:chOff x="820" y="1108"/>
            <a:chExt cx="280" cy="294"/>
          </a:xfrm>
        </p:grpSpPr>
        <p:sp>
          <p:nvSpPr>
            <p:cNvPr id="44" name="Oval 44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" name="Rectangle 45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</p:grpSp>
      <p:grpSp>
        <p:nvGrpSpPr>
          <p:cNvPr id="46" name="Group 49"/>
          <p:cNvGrpSpPr>
            <a:grpSpLocks/>
          </p:cNvGrpSpPr>
          <p:nvPr/>
        </p:nvGrpSpPr>
        <p:grpSpPr bwMode="auto">
          <a:xfrm>
            <a:off x="920750" y="3456715"/>
            <a:ext cx="444500" cy="450850"/>
            <a:chOff x="580" y="2064"/>
            <a:chExt cx="280" cy="284"/>
          </a:xfrm>
        </p:grpSpPr>
        <p:sp>
          <p:nvSpPr>
            <p:cNvPr id="47" name="Oval 47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8" name="Rectangle 48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 dirty="0"/>
                <a:t>4</a:t>
              </a:r>
            </a:p>
          </p:txBody>
        </p:sp>
      </p:grpSp>
      <p:sp>
        <p:nvSpPr>
          <p:cNvPr id="49" name="Rectangle 50"/>
          <p:cNvSpPr>
            <a:spLocks noChangeArrowheads="1"/>
          </p:cNvSpPr>
          <p:nvPr/>
        </p:nvSpPr>
        <p:spPr bwMode="auto">
          <a:xfrm>
            <a:off x="6553200" y="2466115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4</a:t>
            </a:r>
          </a:p>
        </p:txBody>
      </p:sp>
      <p:grpSp>
        <p:nvGrpSpPr>
          <p:cNvPr id="50" name="Group 53"/>
          <p:cNvGrpSpPr>
            <a:grpSpLocks/>
          </p:cNvGrpSpPr>
          <p:nvPr/>
        </p:nvGrpSpPr>
        <p:grpSpPr bwMode="auto">
          <a:xfrm>
            <a:off x="2444750" y="3615465"/>
            <a:ext cx="444500" cy="466725"/>
            <a:chOff x="1540" y="2164"/>
            <a:chExt cx="280" cy="294"/>
          </a:xfrm>
        </p:grpSpPr>
        <p:sp>
          <p:nvSpPr>
            <p:cNvPr id="51" name="Oval 51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2" name="Rectangle 52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5</a:t>
              </a:r>
            </a:p>
          </p:txBody>
        </p:sp>
      </p:grpSp>
      <p:sp>
        <p:nvSpPr>
          <p:cNvPr id="53" name="Rectangle 54"/>
          <p:cNvSpPr>
            <a:spLocks noChangeArrowheads="1"/>
          </p:cNvSpPr>
          <p:nvPr/>
        </p:nvSpPr>
        <p:spPr bwMode="auto">
          <a:xfrm>
            <a:off x="6934200" y="2466115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5</a:t>
            </a:r>
          </a:p>
        </p:txBody>
      </p:sp>
      <p:grpSp>
        <p:nvGrpSpPr>
          <p:cNvPr id="54" name="Group 57"/>
          <p:cNvGrpSpPr>
            <a:grpSpLocks/>
          </p:cNvGrpSpPr>
          <p:nvPr/>
        </p:nvGrpSpPr>
        <p:grpSpPr bwMode="auto">
          <a:xfrm>
            <a:off x="2901950" y="2237515"/>
            <a:ext cx="444500" cy="450850"/>
            <a:chOff x="1828" y="1296"/>
            <a:chExt cx="280" cy="284"/>
          </a:xfrm>
        </p:grpSpPr>
        <p:sp>
          <p:nvSpPr>
            <p:cNvPr id="55" name="Oval 55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6" name="Rectangle 56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3</a:t>
              </a:r>
            </a:p>
          </p:txBody>
        </p:sp>
      </p:grpSp>
      <p:sp>
        <p:nvSpPr>
          <p:cNvPr id="57" name="Rectangle 58"/>
          <p:cNvSpPr>
            <a:spLocks noChangeArrowheads="1"/>
          </p:cNvSpPr>
          <p:nvPr/>
        </p:nvSpPr>
        <p:spPr bwMode="auto">
          <a:xfrm>
            <a:off x="7315200" y="2466115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3</a:t>
            </a:r>
          </a:p>
        </p:txBody>
      </p:sp>
      <p:grpSp>
        <p:nvGrpSpPr>
          <p:cNvPr id="58" name="Group 61"/>
          <p:cNvGrpSpPr>
            <a:grpSpLocks/>
          </p:cNvGrpSpPr>
          <p:nvPr/>
        </p:nvGrpSpPr>
        <p:grpSpPr bwMode="auto">
          <a:xfrm>
            <a:off x="1682750" y="4910865"/>
            <a:ext cx="444500" cy="466725"/>
            <a:chOff x="1060" y="2980"/>
            <a:chExt cx="280" cy="294"/>
          </a:xfrm>
        </p:grpSpPr>
        <p:sp>
          <p:nvSpPr>
            <p:cNvPr id="59" name="Oval 59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0" name="Rectangle 60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6</a:t>
              </a:r>
            </a:p>
          </p:txBody>
        </p:sp>
      </p:grpSp>
      <p:sp>
        <p:nvSpPr>
          <p:cNvPr id="61" name="Rectangle 62"/>
          <p:cNvSpPr>
            <a:spLocks noChangeArrowheads="1"/>
          </p:cNvSpPr>
          <p:nvPr/>
        </p:nvSpPr>
        <p:spPr bwMode="auto">
          <a:xfrm>
            <a:off x="7772400" y="2466115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933371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build="p" autoUpdateAnimBg="0"/>
      <p:bldP spid="57" grpId="0" build="p" autoUpdateAnimBg="0"/>
      <p:bldP spid="61" grpId="0" build="p" autoUpdateAnimBg="0"/>
    </p:bld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8539C60182AE4C8C5632DCF07A9657" ma:contentTypeVersion="0" ma:contentTypeDescription="Create a new document." ma:contentTypeScope="" ma:versionID="9f538743a4495ccbca651eac2513172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1F13966-DB5B-4309-A001-FE6AF209B54C}"/>
</file>

<file path=customXml/itemProps2.xml><?xml version="1.0" encoding="utf-8"?>
<ds:datastoreItem xmlns:ds="http://schemas.openxmlformats.org/officeDocument/2006/customXml" ds:itemID="{5B009158-A0A2-494E-87E9-5913651A1921}"/>
</file>

<file path=customXml/itemProps3.xml><?xml version="1.0" encoding="utf-8"?>
<ds:datastoreItem xmlns:ds="http://schemas.openxmlformats.org/officeDocument/2006/customXml" ds:itemID="{1153BFA0-B314-4C93-912D-C19CC7AABF49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129</TotalTime>
  <Words>981</Words>
  <Application>Microsoft Office PowerPoint</Application>
  <PresentationFormat>On-screen Show (4:3)</PresentationFormat>
  <Paragraphs>465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Spectrum</vt:lpstr>
      <vt:lpstr>Graph Traversing and Searching</vt:lpstr>
      <vt:lpstr>Lecture Outline</vt:lpstr>
      <vt:lpstr>Breadth-First Search (BFS)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Applications of Breadth First Search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Teacher</cp:lastModifiedBy>
  <cp:revision>43</cp:revision>
  <dcterms:created xsi:type="dcterms:W3CDTF">2018-12-10T17:20:29Z</dcterms:created>
  <dcterms:modified xsi:type="dcterms:W3CDTF">2020-04-29T08:48:56Z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0x0101004C8539C60182AE4C8C5632DCF07A9657</vt:lpwstr>
  </property>
</Properties>
</file>