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  <p:sldMasterId id="2147483815" r:id="rId2"/>
    <p:sldMasterId id="2147483840" r:id="rId3"/>
  </p:sldMasterIdLst>
  <p:notesMasterIdLst>
    <p:notesMasterId r:id="rId24"/>
  </p:notesMasterIdLst>
  <p:handoutMasterIdLst>
    <p:handoutMasterId r:id="rId25"/>
  </p:handoutMasterIdLst>
  <p:sldIdLst>
    <p:sldId id="336" r:id="rId4"/>
    <p:sldId id="310" r:id="rId5"/>
    <p:sldId id="337" r:id="rId6"/>
    <p:sldId id="311" r:id="rId7"/>
    <p:sldId id="316" r:id="rId8"/>
    <p:sldId id="318" r:id="rId9"/>
    <p:sldId id="320" r:id="rId10"/>
    <p:sldId id="338" r:id="rId11"/>
    <p:sldId id="322" r:id="rId12"/>
    <p:sldId id="341" r:id="rId13"/>
    <p:sldId id="323" r:id="rId14"/>
    <p:sldId id="342" r:id="rId15"/>
    <p:sldId id="339" r:id="rId16"/>
    <p:sldId id="345" r:id="rId17"/>
    <p:sldId id="324" r:id="rId18"/>
    <p:sldId id="325" r:id="rId19"/>
    <p:sldId id="326" r:id="rId20"/>
    <p:sldId id="327" r:id="rId21"/>
    <p:sldId id="328" r:id="rId22"/>
    <p:sldId id="346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D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17CB21E9-288E-4C2D-BFAF-7FFF74C5CE6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F5D9291-EF80-42BF-9FE0-596F485184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34" charset="-128"/>
        <a:cs typeface="MS PGothic" charset="0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2EA0C6-75DA-4B50-87AB-B7B29FBB7ECA}" type="slidenum">
              <a:rPr kumimoji="0" lang="en-US" altLang="ja-JP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kumimoji="0" lang="en-US" altLang="ja-JP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EAC22DD-29A7-4F92-B93D-F00857E76ED8}" type="slidenum">
              <a:rPr kumimoji="0" lang="en-US" altLang="ja-JP" smtClean="0"/>
              <a:pPr>
                <a:spcBef>
                  <a:spcPct val="0"/>
                </a:spcBef>
              </a:pPr>
              <a:t>16</a:t>
            </a:fld>
            <a:endParaRPr kumimoji="0" lang="en-US" altLang="ja-JP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54749F-CF6F-42C1-BB51-913EE637D26A}" type="slidenum">
              <a:rPr kumimoji="0" lang="en-US" altLang="ja-JP" smtClean="0"/>
              <a:pPr>
                <a:spcBef>
                  <a:spcPct val="0"/>
                </a:spcBef>
              </a:pPr>
              <a:t>17</a:t>
            </a:fld>
            <a:endParaRPr kumimoji="0" lang="en-US" altLang="ja-JP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9B8022-77D4-4C44-81FF-41D5C95D1EAC}" type="slidenum">
              <a:rPr kumimoji="0" lang="en-US" altLang="ja-JP" smtClean="0"/>
              <a:pPr>
                <a:spcBef>
                  <a:spcPct val="0"/>
                </a:spcBef>
              </a:pPr>
              <a:t>18</a:t>
            </a:fld>
            <a:endParaRPr kumimoji="0" lang="en-US" altLang="ja-JP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517E97-CF4E-4D7E-B2A7-B9FD0989D373}" type="slidenum">
              <a:rPr kumimoji="0" lang="en-US" altLang="ja-JP" smtClean="0"/>
              <a:pPr>
                <a:spcBef>
                  <a:spcPct val="0"/>
                </a:spcBef>
              </a:pPr>
              <a:t>19</a:t>
            </a:fld>
            <a:endParaRPr kumimoji="0" lang="en-US" altLang="ja-JP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6D2877-13F1-49F1-B263-50D03E84920A}" type="slidenum">
              <a:rPr kumimoji="0" lang="en-US" altLang="ja-JP" smtClean="0"/>
              <a:pPr>
                <a:spcBef>
                  <a:spcPct val="0"/>
                </a:spcBef>
              </a:pPr>
              <a:t>6</a:t>
            </a:fld>
            <a:endParaRPr kumimoji="0" lang="en-US" altLang="ja-JP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33EBFA-2F7A-46F7-8BF5-D2CB35D04B87}" type="slidenum">
              <a:rPr kumimoji="0" lang="en-US" altLang="ja-JP" smtClean="0"/>
              <a:pPr>
                <a:spcBef>
                  <a:spcPct val="0"/>
                </a:spcBef>
              </a:pPr>
              <a:t>7</a:t>
            </a:fld>
            <a:endParaRPr kumimoji="0" lang="en-US" altLang="ja-JP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CABC8B-4B7B-4354-97BF-BEAF9B2C6181}" type="slidenum">
              <a:rPr kumimoji="0" lang="en-US" altLang="ja-JP" smtClean="0"/>
              <a:pPr>
                <a:spcBef>
                  <a:spcPct val="0"/>
                </a:spcBef>
              </a:pPr>
              <a:t>8</a:t>
            </a:fld>
            <a:endParaRPr kumimoji="0" lang="en-US" altLang="ja-JP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69E63E-8EF1-4BD8-AC26-7687AEACFCE7}" type="slidenum">
              <a:rPr kumimoji="0" lang="en-US" altLang="ja-JP" smtClean="0"/>
              <a:pPr>
                <a:spcBef>
                  <a:spcPct val="0"/>
                </a:spcBef>
              </a:pPr>
              <a:t>9</a:t>
            </a:fld>
            <a:endParaRPr kumimoji="0" lang="en-US" altLang="ja-JP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5B31D5-BA65-4F21-8245-973244E8D494}" type="slidenum">
              <a:rPr kumimoji="0" lang="en-US" altLang="ja-JP" smtClean="0"/>
              <a:pPr>
                <a:spcBef>
                  <a:spcPct val="0"/>
                </a:spcBef>
              </a:pPr>
              <a:t>10</a:t>
            </a:fld>
            <a:endParaRPr kumimoji="0" lang="en-US" altLang="ja-JP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FAFE0A-AA37-45A2-8911-1B51D365A960}" type="slidenum">
              <a:rPr kumimoji="0" lang="en-US" altLang="ja-JP" smtClean="0"/>
              <a:pPr>
                <a:spcBef>
                  <a:spcPct val="0"/>
                </a:spcBef>
              </a:pPr>
              <a:t>11</a:t>
            </a:fld>
            <a:endParaRPr kumimoji="0" lang="en-US" altLang="ja-JP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02217C-0601-4744-812F-8999F9E03E8D}" type="slidenum">
              <a:rPr kumimoji="0" lang="en-US" altLang="ja-JP" smtClean="0"/>
              <a:pPr>
                <a:spcBef>
                  <a:spcPct val="0"/>
                </a:spcBef>
              </a:pPr>
              <a:t>12</a:t>
            </a:fld>
            <a:endParaRPr kumimoji="0" lang="en-US" altLang="ja-JP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9D32FE-37CA-4E43-95C1-E012794AF780}" type="slidenum">
              <a:rPr kumimoji="0" lang="en-US" altLang="ja-JP" smtClean="0"/>
              <a:pPr>
                <a:spcBef>
                  <a:spcPct val="0"/>
                </a:spcBef>
              </a:pPr>
              <a:t>15</a:t>
            </a:fld>
            <a:endParaRPr kumimoji="0" lang="en-US" altLang="ja-JP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09CB2-2D75-4479-B7D9-95C5520CB941}" type="datetime1">
              <a:rPr lang="en-US" altLang="ja-JP"/>
              <a:pPr>
                <a:defRPr/>
              </a:pPr>
              <a:t>2/16/2019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8BB2A-A00C-4404-A505-1B83BE9BD7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465997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611E3-4335-4C7C-BB91-263CBEC0F93A}" type="datetime1">
              <a:rPr lang="en-US" altLang="ja-JP"/>
              <a:pPr>
                <a:defRPr/>
              </a:pPr>
              <a:t>2/16/2019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A101A-4B02-4EA1-93BF-0E770EC7DB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15895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0F058-69AE-45C0-9A2C-365257757695}" type="datetime1">
              <a:rPr lang="en-US" altLang="ja-JP"/>
              <a:pPr>
                <a:defRPr/>
              </a:pPr>
              <a:t>2/16/2019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AA02D-527F-40A6-85CB-9D5D8C049D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3704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1350"/>
              </a:spcAft>
              <a:buClrTx/>
              <a:buSzTx/>
              <a:buFontTx/>
              <a:buNone/>
              <a:tabLst/>
              <a:defRPr sz="45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4050" b="0" dirty="0"/>
              <a:t>Course Code: Title</a:t>
            </a:r>
            <a:br>
              <a:rPr lang="en-US" sz="405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31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182338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1" y="98427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1" y="1063624"/>
            <a:ext cx="11976100" cy="5172075"/>
          </a:xfrm>
        </p:spPr>
        <p:txBody>
          <a:bodyPr/>
          <a:lstStyle>
            <a:lvl1pPr marL="297656" indent="-297656" algn="just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Char char="õ"/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504" indent="-253604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¯"/>
              <a:defRPr/>
            </a:lvl2pPr>
            <a:lvl3pPr marL="944166" indent="-258366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Char char="ô"/>
              <a:defRPr/>
            </a:lvl3pPr>
            <a:lvl4pPr marL="1241822" indent="-213122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Char char="ò"/>
              <a:defRPr/>
            </a:lvl4pPr>
            <a:lvl5pPr marL="1590675" indent="-219075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1" y="6356352"/>
            <a:ext cx="2203727" cy="365125"/>
          </a:xfrm>
        </p:spPr>
        <p:txBody>
          <a:bodyPr/>
          <a:lstStyle>
            <a:lvl1pPr>
              <a:defRPr sz="1200"/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Fahad Ahmed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2"/>
            <a:ext cx="3073400" cy="365125"/>
          </a:xfrm>
        </p:spPr>
        <p:txBody>
          <a:bodyPr/>
          <a:lstStyle>
            <a:lvl1pPr>
              <a:defRPr sz="1200"/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CSC 2015: Data Structures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1" y="6356352"/>
            <a:ext cx="5016500" cy="365125"/>
          </a:xfrm>
        </p:spPr>
        <p:txBody>
          <a:bodyPr/>
          <a:lstStyle>
            <a:lvl1pPr>
              <a:defRPr sz="1200"/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Stack &amp; Queue 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 </a:t>
            </a:r>
            <a:fld id="{4A983969-37C5-4618-A16D-59AABA52C7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8765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1350"/>
              </a:spcAft>
              <a:buClrTx/>
              <a:buSzTx/>
              <a:buFontTx/>
              <a:buNone/>
              <a:tabLst/>
              <a:defRPr sz="45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4050" b="0" dirty="0"/>
              <a:t>Course Code: Title</a:t>
            </a:r>
            <a:br>
              <a:rPr lang="en-US" sz="405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31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2765288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3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2" y="1196629"/>
            <a:ext cx="5801139" cy="4980333"/>
          </a:xfrm>
        </p:spPr>
        <p:txBody>
          <a:bodyPr/>
          <a:lstStyle>
            <a:lvl1pPr marL="171450" indent="-171450">
              <a:buFont typeface="Wingdings 2" panose="05020102010507070707" pitchFamily="18" charset="2"/>
              <a:buChar char="õ"/>
              <a:defRPr/>
            </a:lvl1pPr>
            <a:lvl2pPr marL="514350" indent="-171450">
              <a:buFont typeface="Wingdings" panose="05000000000000000000" pitchFamily="2" charset="2"/>
              <a:buChar char="¯"/>
              <a:defRPr/>
            </a:lvl2pPr>
            <a:lvl3pPr marL="857250" indent="-171450">
              <a:buFont typeface="Wingdings 2" panose="05020102010507070707" pitchFamily="18" charset="2"/>
              <a:buChar char="ô"/>
              <a:defRPr/>
            </a:lvl3pPr>
            <a:lvl4pPr marL="1200150" indent="-171450">
              <a:buFont typeface="Wingdings 2" panose="05020102010507070707" pitchFamily="18" charset="2"/>
              <a:buChar char="ò"/>
              <a:defRPr/>
            </a:lvl4pPr>
            <a:lvl5pPr marL="1543050" indent="-17145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/>
          <a:lstStyle>
            <a:lvl1pPr marL="171450" indent="-171450">
              <a:buFont typeface="Wingdings 2" panose="05020102010507070707" pitchFamily="18" charset="2"/>
              <a:buChar char="õ"/>
              <a:defRPr/>
            </a:lvl1pPr>
            <a:lvl2pPr marL="514350" indent="-171450">
              <a:buFont typeface="Wingdings" panose="05000000000000000000" pitchFamily="2" charset="2"/>
              <a:buChar char="¯"/>
              <a:defRPr/>
            </a:lvl2pPr>
            <a:lvl3pPr marL="857250" indent="-171450">
              <a:buFont typeface="Wingdings 2" panose="05020102010507070707" pitchFamily="18" charset="2"/>
              <a:buChar char="ô"/>
              <a:defRPr/>
            </a:lvl3pPr>
            <a:lvl4pPr marL="1200150" indent="-171450">
              <a:buFont typeface="Wingdings 2" panose="05020102010507070707" pitchFamily="18" charset="2"/>
              <a:buChar char="ò"/>
              <a:defRPr/>
            </a:lvl4pPr>
            <a:lvl5pPr marL="1543050" indent="-17145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70"/>
            <a:ext cx="2743200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Fahad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11"/>
            <a:ext cx="2743200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Stack &amp; Queue 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 </a:t>
            </a:r>
            <a:fld id="{4A983969-37C5-4618-A16D-59AABA52C7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027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3"/>
            <a:ext cx="11816039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b"/>
          <a:lstStyle>
            <a:lvl1pPr marL="0" indent="0">
              <a:buNone/>
              <a:defRPr sz="1800" b="1">
                <a:latin typeface="Book Antiqua" panose="0204060205030503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297656" indent="-297656">
              <a:buFont typeface="Wingdings 2" panose="05020102010507070707" pitchFamily="18" charset="2"/>
              <a:buChar char="õ"/>
              <a:defRPr/>
            </a:lvl1pPr>
            <a:lvl2pPr marL="596504" indent="-253604">
              <a:buFont typeface="Wingdings" panose="05000000000000000000" pitchFamily="2" charset="2"/>
              <a:buChar char="¯"/>
              <a:defRPr/>
            </a:lvl2pPr>
            <a:lvl3pPr marL="904875" indent="-258366">
              <a:buFont typeface="Wingdings 2" panose="05020102010507070707" pitchFamily="18" charset="2"/>
              <a:buChar char="ô"/>
              <a:defRPr/>
            </a:lvl3pPr>
            <a:lvl4pPr marL="1241822" indent="-258366">
              <a:buFont typeface="Wingdings 2" panose="05020102010507070707" pitchFamily="18" charset="2"/>
              <a:buChar char="ò"/>
              <a:defRPr/>
            </a:lvl4pPr>
            <a:lvl5pPr marL="1590675" indent="-258366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2" y="1158737"/>
            <a:ext cx="5830956" cy="823912"/>
          </a:xfrm>
        </p:spPr>
        <p:txBody>
          <a:bodyPr anchor="b"/>
          <a:lstStyle>
            <a:lvl1pPr marL="0" indent="0">
              <a:buNone/>
              <a:defRPr sz="1800" b="1">
                <a:latin typeface="Book Antiqua" panose="0204060205030503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2" y="1982649"/>
            <a:ext cx="5830956" cy="4207014"/>
          </a:xfrm>
        </p:spPr>
        <p:txBody>
          <a:bodyPr/>
          <a:lstStyle>
            <a:lvl1pPr marL="297656" indent="-297656">
              <a:buFont typeface="Wingdings 2" panose="05020102010507070707" pitchFamily="18" charset="2"/>
              <a:buChar char="õ"/>
              <a:defRPr/>
            </a:lvl1pPr>
            <a:lvl2pPr marL="596504" indent="-253604">
              <a:buFont typeface="Wingdings" panose="05000000000000000000" pitchFamily="2" charset="2"/>
              <a:buChar char="¯"/>
              <a:defRPr/>
            </a:lvl2pPr>
            <a:lvl3pPr marL="904875" indent="-219075">
              <a:buFont typeface="Wingdings 2" panose="05020102010507070707" pitchFamily="18" charset="2"/>
              <a:buChar char="ô"/>
              <a:defRPr/>
            </a:lvl3pPr>
            <a:lvl4pPr marL="1241822" indent="-258366">
              <a:buFont typeface="Wingdings 2" panose="05020102010507070707" pitchFamily="18" charset="2"/>
              <a:buChar char="ò"/>
              <a:defRPr/>
            </a:lvl4pPr>
            <a:lvl5pPr marL="1590675" indent="-258366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8"/>
            <a:ext cx="2743200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Fahad Ahmed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CSC 2015: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9"/>
            <a:ext cx="2743200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Stack &amp; Queue 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 </a:t>
            </a:r>
            <a:fld id="{4A983969-37C5-4618-A16D-59AABA52C7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8559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219353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3" y="6378163"/>
            <a:ext cx="2743200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Fahad Ahmed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2"/>
            <a:ext cx="2743200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Stack &amp; Queue 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 </a:t>
            </a:r>
            <a:fld id="{4A983969-37C5-4618-A16D-59AABA52C7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5319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Fahad Ahmed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CSC 2015: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Stack &amp; Queue 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 </a:t>
            </a:r>
            <a:fld id="{4A983969-37C5-4618-A16D-59AABA52C7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5022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1" y="187325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6"/>
            <a:ext cx="8034131" cy="6181725"/>
          </a:xfrm>
        </p:spPr>
        <p:txBody>
          <a:bodyPr/>
          <a:lstStyle>
            <a:lvl1pPr marL="347663" indent="-347663">
              <a:buFont typeface="Wingdings 2" panose="05020102010507070707" pitchFamily="18" charset="2"/>
              <a:buChar char="õ"/>
              <a:defRPr sz="2400"/>
            </a:lvl1pPr>
            <a:lvl2pPr marL="646510" indent="-303610">
              <a:buFont typeface="Wingdings" panose="05000000000000000000" pitchFamily="2" charset="2"/>
              <a:buChar char="¯"/>
              <a:defRPr sz="2100"/>
            </a:lvl2pPr>
            <a:lvl3pPr marL="904875" indent="-258366">
              <a:buFont typeface="Wingdings 2" panose="05020102010507070707" pitchFamily="18" charset="2"/>
              <a:buChar char="ô"/>
              <a:tabLst>
                <a:tab pos="944166" algn="l"/>
              </a:tabLst>
              <a:defRPr sz="1800"/>
            </a:lvl3pPr>
            <a:lvl4pPr marL="1241822" indent="-258366">
              <a:buFont typeface="Wingdings 2" panose="05020102010507070707" pitchFamily="18" charset="2"/>
              <a:buChar char="ò"/>
              <a:defRPr sz="1500"/>
            </a:lvl4pPr>
            <a:lvl5pPr marL="1590675" indent="-258366">
              <a:buFont typeface="Wingdings 2" panose="05020102010507070707" pitchFamily="18" charset="2"/>
              <a:buChar char="ñ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1" y="1787524"/>
            <a:ext cx="3932237" cy="45815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1" y="6398179"/>
            <a:ext cx="2743200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Fahad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9"/>
            <a:ext cx="4114800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6"/>
            <a:ext cx="3462131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Stack &amp; Queue 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 </a:t>
            </a:r>
            <a:fld id="{4A983969-37C5-4618-A16D-59AABA52C7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536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3BF3B-C890-4F95-87C5-C4820765F087}" type="datetime1">
              <a:rPr lang="en-US" altLang="ja-JP"/>
              <a:pPr>
                <a:defRPr/>
              </a:pPr>
              <a:t>2/16/2019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altLang="ja-JP"/>
              <a:t>Zahiduddin Ahmed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44C31-654E-4DBD-B5D1-CD9C063279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430856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4" y="19526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1" cy="6173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4" y="1835220"/>
            <a:ext cx="3932237" cy="45338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1" y="6398179"/>
            <a:ext cx="2743200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Fahad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9"/>
            <a:ext cx="4114800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6"/>
            <a:ext cx="3462131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Stack &amp; Queue 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 </a:t>
            </a:r>
            <a:fld id="{4A983969-37C5-4618-A16D-59AABA52C7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7715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97656" lvl="0" indent="-297656" algn="just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Fahad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Stack &amp; Queue 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 </a:t>
            </a:r>
            <a:fld id="{4A983969-37C5-4618-A16D-59AABA52C7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9023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1" y="119270"/>
            <a:ext cx="2628900" cy="6223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1" y="119270"/>
            <a:ext cx="9332843" cy="6223276"/>
          </a:xfrm>
        </p:spPr>
        <p:txBody>
          <a:bodyPr vert="eaVert"/>
          <a:lstStyle>
            <a:lvl1pPr marL="1714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97656" lvl="0" indent="-297656" algn="just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1" y="6358423"/>
            <a:ext cx="2743200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Fahad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3"/>
            <a:ext cx="4114800" cy="365125"/>
          </a:xfr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Stack &amp; Queue 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 </a:t>
            </a:r>
            <a:fld id="{4A983969-37C5-4618-A16D-59AABA52C7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667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Fahad Ahmed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Stack &amp; Queue 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 </a:t>
            </a:r>
            <a:fld id="{4A983969-37C5-4618-A16D-59AABA52C7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59024" y="172278"/>
            <a:ext cx="11873949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119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1730644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5338" indent="-33813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  <a:defRPr/>
            </a:lvl2pPr>
            <a:lvl3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  <a:defRPr/>
            </a:lvl3pPr>
            <a:lvl4pPr marL="1655763" indent="-284163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  <a:defRPr/>
            </a:lvl4pPr>
            <a:lvl5pPr marL="2120900" indent="-292100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Fahad Ahmed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CSC 2015: Data Structures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Stack &amp; Queue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4A983969-37C5-4618-A16D-59AABA52C74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664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120145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õ"/>
              <a:defRPr/>
            </a:lvl1pPr>
            <a:lvl2pPr marL="685800" indent="-228600">
              <a:buFont typeface="Wingdings" panose="05000000000000000000" pitchFamily="2" charset="2"/>
              <a:buChar char="¯"/>
              <a:defRPr/>
            </a:lvl2pPr>
            <a:lvl3pPr marL="1143000" indent="-228600">
              <a:buFont typeface="Wingdings 2" panose="05020102010507070707" pitchFamily="18" charset="2"/>
              <a:buChar char="ô"/>
              <a:defRPr/>
            </a:lvl3pPr>
            <a:lvl4pPr marL="1600200" indent="-228600">
              <a:buFont typeface="Wingdings 2" panose="05020102010507070707" pitchFamily="18" charset="2"/>
              <a:buChar char="ò"/>
              <a:defRPr/>
            </a:lvl4pPr>
            <a:lvl5pPr marL="2057400" indent="-22860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õ"/>
              <a:defRPr/>
            </a:lvl1pPr>
            <a:lvl2pPr marL="685800" indent="-228600">
              <a:buFont typeface="Wingdings" panose="05000000000000000000" pitchFamily="2" charset="2"/>
              <a:buChar char="¯"/>
              <a:defRPr/>
            </a:lvl2pPr>
            <a:lvl3pPr marL="1143000" indent="-228600">
              <a:buFont typeface="Wingdings 2" panose="05020102010507070707" pitchFamily="18" charset="2"/>
              <a:buChar char="ô"/>
              <a:defRPr/>
            </a:lvl3pPr>
            <a:lvl4pPr marL="1600200" indent="-228600">
              <a:buFont typeface="Wingdings 2" panose="05020102010507070707" pitchFamily="18" charset="2"/>
              <a:buChar char="ò"/>
              <a:defRPr/>
            </a:lvl4pPr>
            <a:lvl5pPr marL="2057400" indent="-22860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Fahad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Stack &amp; Queue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4A983969-37C5-4618-A16D-59AABA52C74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20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b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buFont typeface="Wingdings 2" panose="05020102010507070707" pitchFamily="18" charset="2"/>
              <a:buChar char="õ"/>
              <a:defRPr/>
            </a:lvl1pPr>
            <a:lvl2pPr marL="795338" indent="-338138">
              <a:buFont typeface="Wingdings" panose="05000000000000000000" pitchFamily="2" charset="2"/>
              <a:buChar char="¯"/>
              <a:defRPr/>
            </a:lvl2pPr>
            <a:lvl3pPr marL="1206500" indent="-344488">
              <a:buFont typeface="Wingdings 2" panose="05020102010507070707" pitchFamily="18" charset="2"/>
              <a:buChar char="ô"/>
              <a:defRPr/>
            </a:lvl3pPr>
            <a:lvl4pPr marL="1655763" indent="-344488">
              <a:buFont typeface="Wingdings 2" panose="05020102010507070707" pitchFamily="18" charset="2"/>
              <a:buChar char="ò"/>
              <a:defRPr/>
            </a:lvl4pPr>
            <a:lvl5pPr marL="2120900" indent="-344488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b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buFont typeface="Wingdings 2" panose="05020102010507070707" pitchFamily="18" charset="2"/>
              <a:buChar char="õ"/>
              <a:defRPr/>
            </a:lvl1pPr>
            <a:lvl2pPr marL="795338" indent="-338138">
              <a:buFont typeface="Wingdings" panose="05000000000000000000" pitchFamily="2" charset="2"/>
              <a:buChar char="¯"/>
              <a:defRPr/>
            </a:lvl2pPr>
            <a:lvl3pPr marL="1206500" indent="-292100">
              <a:buFont typeface="Wingdings 2" panose="05020102010507070707" pitchFamily="18" charset="2"/>
              <a:buChar char="ô"/>
              <a:defRPr/>
            </a:lvl3pPr>
            <a:lvl4pPr marL="1655763" indent="-344488">
              <a:buFont typeface="Wingdings 2" panose="05020102010507070707" pitchFamily="18" charset="2"/>
              <a:buChar char="ò"/>
              <a:defRPr/>
            </a:lvl4pPr>
            <a:lvl5pPr marL="2120900" indent="-344488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Fahad Ahmed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CSC 2015: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Stack &amp; Queue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4A983969-37C5-4618-A16D-59AABA52C74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640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Fahad Ahmed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Stack &amp; Queue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4A983969-37C5-4618-A16D-59AABA52C74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47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44E0F-2F41-4DF5-B370-51641A1F479F}" type="datetime1">
              <a:rPr lang="en-US" altLang="ja-JP"/>
              <a:pPr>
                <a:defRPr/>
              </a:pPr>
              <a:t>2/16/2019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15234-38BA-4D50-9920-D7FD7B4C41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9589844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Fahad Ahmed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CSC 2015: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Stack &amp; Queue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4A983969-37C5-4618-A16D-59AABA52C74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7341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buFont typeface="Wingdings 2" panose="05020102010507070707" pitchFamily="18" charset="2"/>
              <a:buChar char="õ"/>
              <a:defRPr sz="3200"/>
            </a:lvl1pPr>
            <a:lvl2pPr marL="862013" indent="-404813">
              <a:buFont typeface="Wingdings" panose="05000000000000000000" pitchFamily="2" charset="2"/>
              <a:buChar char="¯"/>
              <a:defRPr sz="2800"/>
            </a:lvl2pPr>
            <a:lvl3pPr marL="1206500" indent="-344488"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655763" indent="-344488">
              <a:buFont typeface="Wingdings 2" panose="05020102010507070707" pitchFamily="18" charset="2"/>
              <a:buChar char="ò"/>
              <a:defRPr sz="2000"/>
            </a:lvl4pPr>
            <a:lvl5pPr marL="2120900" indent="-344488"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Fahad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Stack &amp; Queue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4A983969-37C5-4618-A16D-59AABA52C74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587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Fahad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Stack &amp; Queue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4A983969-37C5-4618-A16D-59AABA52C74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4959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Fahad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Stack &amp; Queue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4A983969-37C5-4618-A16D-59AABA52C74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4618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Fahad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Stack &amp; Queue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4A983969-37C5-4618-A16D-59AABA52C74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641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Fahad Ahmed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Stack &amp; Queue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4A983969-37C5-4618-A16D-59AABA52C74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59024" y="172278"/>
            <a:ext cx="11873949" cy="6210024"/>
          </a:xfrm>
        </p:spPr>
        <p:txBody>
          <a:bodyPr/>
          <a:lstStyle>
            <a:lvl1pPr marL="228600" indent="-228600"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63550" lvl="0" indent="-4635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31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CC9B-7729-4614-B254-55BB8072C7D5}" type="datetime1">
              <a:rPr lang="en-US" altLang="ja-JP"/>
              <a:pPr>
                <a:defRPr/>
              </a:pPr>
              <a:t>2/16/2019</a:t>
            </a:fld>
            <a:endParaRPr lang="en-US" altLang="ja-JP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EE509-8473-4F38-BDD3-D915F6EA4BD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496961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35269-3476-4408-86A3-4F05EB6BFD51}" type="datetime1">
              <a:rPr lang="en-US" altLang="ja-JP"/>
              <a:pPr>
                <a:defRPr/>
              </a:pPr>
              <a:t>2/16/2019</a:t>
            </a:fld>
            <a:endParaRPr lang="en-US" altLang="ja-JP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B13C8-7D30-4C27-9838-053C08B8BB7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61793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C310-3284-4416-94CC-85DBB8CEBD15}" type="datetime1">
              <a:rPr lang="en-US" altLang="ja-JP"/>
              <a:pPr>
                <a:defRPr/>
              </a:pPr>
              <a:t>2/16/2019</a:t>
            </a:fld>
            <a:endParaRPr lang="en-US" altLang="ja-JP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4B1CD-0B45-4A1D-8967-F54110F40C6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141882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A2E3E-FBAD-44CB-9F7E-1C837A007430}" type="datetime1">
              <a:rPr lang="en-US" altLang="ja-JP"/>
              <a:pPr>
                <a:defRPr/>
              </a:pPr>
              <a:t>2/16/2019</a:t>
            </a:fld>
            <a:endParaRPr lang="en-US" altLang="ja-JP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Zahiduddin Ahmed</a:t>
            </a: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4612-A65E-4843-8A8F-6FA502B8DF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816693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7B813-E587-4045-8E84-2030C9315697}" type="datetime1">
              <a:rPr lang="en-US" altLang="ja-JP"/>
              <a:pPr>
                <a:defRPr/>
              </a:pPr>
              <a:t>2/16/2019</a:t>
            </a:fld>
            <a:endParaRPr lang="en-US" altLang="ja-JP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006DB-9D13-4B31-B3F5-2949C1A00E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555080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9FFB-BA00-47AE-B240-6A79D5A63D73}" type="datetime1">
              <a:rPr lang="en-US" altLang="ja-JP"/>
              <a:pPr>
                <a:defRPr/>
              </a:pPr>
              <a:t>2/16/2019</a:t>
            </a:fld>
            <a:endParaRPr lang="en-US" altLang="ja-JP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A02EB-4698-40BB-9D26-D3DA47ACCD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807313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fld id="{487FE57C-7D46-4C36-B456-8436EB323384}" type="datetime1">
              <a:rPr lang="en-US" altLang="ja-JP"/>
              <a:pPr>
                <a:defRPr/>
              </a:pPr>
              <a:t>2/16/2019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016A48-601B-47FB-9CA0-60DA24EADB7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13" r:id="rId2"/>
    <p:sldLayoutId id="2147483805" r:id="rId3"/>
    <p:sldLayoutId id="2147483806" r:id="rId4"/>
    <p:sldLayoutId id="2147483807" r:id="rId5"/>
    <p:sldLayoutId id="2147483808" r:id="rId6"/>
    <p:sldLayoutId id="2147483814" r:id="rId7"/>
    <p:sldLayoutId id="2147483809" r:id="rId8"/>
    <p:sldLayoutId id="2147483810" r:id="rId9"/>
    <p:sldLayoutId id="2147483811" r:id="rId10"/>
    <p:sldLayoutId id="2147483812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1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1" y="954159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7656" lvl="0" indent="-297656" algn="just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596504" lvl="1" indent="-253604" algn="just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44166" lvl="2" indent="-258366" algn="just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241822" lvl="3" indent="-213122" algn="just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19075" algn="just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1" y="63849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Fahad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4"/>
            <a:ext cx="34621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Stack &amp; Queue 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 </a:t>
            </a:r>
            <a:fld id="{4A983969-37C5-4618-A16D-59AABA52C7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744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3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21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Fahad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Stack &amp; Queue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4A983969-37C5-4618-A16D-59AABA52C74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01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55888" y="2286000"/>
            <a:ext cx="7162800" cy="1219200"/>
          </a:xfrm>
        </p:spPr>
        <p:txBody>
          <a:bodyPr anchor="t" anchorCtr="1"/>
          <a:lstStyle/>
          <a:p>
            <a:pPr eaLnBrk="1" hangingPunct="1"/>
            <a:r>
              <a:rPr lang="en-US" altLang="ja-JP" sz="6000"/>
              <a:t>Data Structure</a:t>
            </a:r>
          </a:p>
        </p:txBody>
      </p:sp>
      <p:sp>
        <p:nvSpPr>
          <p:cNvPr id="6147" name="テキスト ボックス 2"/>
          <p:cNvSpPr txBox="1">
            <a:spLocks noChangeArrowheads="1"/>
          </p:cNvSpPr>
          <p:nvPr/>
        </p:nvSpPr>
        <p:spPr bwMode="auto">
          <a:xfrm>
            <a:off x="2971800" y="3352801"/>
            <a:ext cx="6161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b="1" dirty="0">
                <a:solidFill>
                  <a:srgbClr val="0070C0"/>
                </a:solidFill>
                <a:latin typeface="Arial" panose="020B0604020202020204" pitchFamily="34" charset="0"/>
              </a:rPr>
              <a:t>Queue</a:t>
            </a:r>
            <a:endParaRPr lang="ja-JP" altLang="en-US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-228600"/>
            <a:ext cx="8226425" cy="914400"/>
          </a:xfrm>
        </p:spPr>
        <p:txBody>
          <a:bodyPr/>
          <a:lstStyle/>
          <a:p>
            <a:pPr eaLnBrk="1" hangingPunct="1"/>
            <a:r>
              <a:rPr kumimoji="0" lang="en-US" altLang="ja-JP" sz="4000" u="sng">
                <a:latin typeface="Helvetica" panose="020B0604020202020204" pitchFamily="34" charset="0"/>
              </a:rPr>
              <a:t>Queue using Array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371600"/>
            <a:ext cx="8226425" cy="228600"/>
          </a:xfrm>
        </p:spPr>
        <p:txBody>
          <a:bodyPr rtlCol="0">
            <a:normAutofit fontScale="40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kumimoji="0" lang="en-US" altLang="ja-JP" sz="2800">
                <a:latin typeface="Helvetica" charset="0"/>
                <a:ea typeface="+mn-ea"/>
                <a:cs typeface="Times New Roman" charset="0"/>
              </a:rPr>
              <a:t> </a:t>
            </a:r>
          </a:p>
        </p:txBody>
      </p:sp>
      <p:sp>
        <p:nvSpPr>
          <p:cNvPr id="20484" name="Rectangle 12"/>
          <p:cNvSpPr>
            <a:spLocks noChangeArrowheads="1"/>
          </p:cNvSpPr>
          <p:nvPr/>
        </p:nvSpPr>
        <p:spPr bwMode="auto">
          <a:xfrm>
            <a:off x="4114800" y="1066800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0485" name="Line 13"/>
          <p:cNvSpPr>
            <a:spLocks noChangeShapeType="1"/>
          </p:cNvSpPr>
          <p:nvPr/>
        </p:nvSpPr>
        <p:spPr bwMode="auto">
          <a:xfrm>
            <a:off x="45720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14"/>
          <p:cNvSpPr>
            <a:spLocks noChangeShapeType="1"/>
          </p:cNvSpPr>
          <p:nvPr/>
        </p:nvSpPr>
        <p:spPr bwMode="auto">
          <a:xfrm>
            <a:off x="50292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15"/>
          <p:cNvSpPr>
            <a:spLocks noChangeShapeType="1"/>
          </p:cNvSpPr>
          <p:nvPr/>
        </p:nvSpPr>
        <p:spPr bwMode="auto">
          <a:xfrm>
            <a:off x="54864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16"/>
          <p:cNvSpPr>
            <a:spLocks noChangeShapeType="1"/>
          </p:cNvSpPr>
          <p:nvPr/>
        </p:nvSpPr>
        <p:spPr bwMode="auto">
          <a:xfrm>
            <a:off x="59436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17"/>
          <p:cNvSpPr>
            <a:spLocks noChangeShapeType="1"/>
          </p:cNvSpPr>
          <p:nvPr/>
        </p:nvSpPr>
        <p:spPr bwMode="auto">
          <a:xfrm>
            <a:off x="64008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18"/>
          <p:cNvSpPr txBox="1">
            <a:spLocks noChangeArrowheads="1"/>
          </p:cNvSpPr>
          <p:nvPr/>
        </p:nvSpPr>
        <p:spPr bwMode="auto">
          <a:xfrm>
            <a:off x="6934201" y="1568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0491" name="Text Box 19"/>
          <p:cNvSpPr txBox="1">
            <a:spLocks noChangeArrowheads="1"/>
          </p:cNvSpPr>
          <p:nvPr/>
        </p:nvSpPr>
        <p:spPr bwMode="auto">
          <a:xfrm>
            <a:off x="6477001" y="1568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0492" name="Text Box 20"/>
          <p:cNvSpPr txBox="1">
            <a:spLocks noChangeArrowheads="1"/>
          </p:cNvSpPr>
          <p:nvPr/>
        </p:nvSpPr>
        <p:spPr bwMode="auto">
          <a:xfrm>
            <a:off x="7391401" y="1568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20493" name="Text Box 21"/>
          <p:cNvSpPr txBox="1">
            <a:spLocks noChangeArrowheads="1"/>
          </p:cNvSpPr>
          <p:nvPr/>
        </p:nvSpPr>
        <p:spPr bwMode="auto">
          <a:xfrm>
            <a:off x="8272464" y="1327151"/>
            <a:ext cx="312737" cy="8620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b="1">
                <a:solidFill>
                  <a:srgbClr val="FF0000"/>
                </a:solidFill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0494" name="Text Box 22"/>
          <p:cNvSpPr txBox="1">
            <a:spLocks noChangeArrowheads="1"/>
          </p:cNvSpPr>
          <p:nvPr/>
        </p:nvSpPr>
        <p:spPr bwMode="auto">
          <a:xfrm>
            <a:off x="4198938" y="1568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0495" name="Text Box 23"/>
          <p:cNvSpPr txBox="1">
            <a:spLocks noChangeArrowheads="1"/>
          </p:cNvSpPr>
          <p:nvPr/>
        </p:nvSpPr>
        <p:spPr bwMode="auto">
          <a:xfrm>
            <a:off x="4648201" y="1568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20496" name="Text Box 24"/>
          <p:cNvSpPr txBox="1">
            <a:spLocks noChangeArrowheads="1"/>
          </p:cNvSpPr>
          <p:nvPr/>
        </p:nvSpPr>
        <p:spPr bwMode="auto">
          <a:xfrm>
            <a:off x="5562601" y="1568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20497" name="Text Box 25"/>
          <p:cNvSpPr txBox="1">
            <a:spLocks noChangeArrowheads="1"/>
          </p:cNvSpPr>
          <p:nvPr/>
        </p:nvSpPr>
        <p:spPr bwMode="auto">
          <a:xfrm>
            <a:off x="5113338" y="1568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0498" name="Text Box 26"/>
          <p:cNvSpPr txBox="1">
            <a:spLocks noChangeArrowheads="1"/>
          </p:cNvSpPr>
          <p:nvPr/>
        </p:nvSpPr>
        <p:spPr bwMode="auto">
          <a:xfrm>
            <a:off x="6019801" y="1568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20499" name="Text Box 27"/>
          <p:cNvSpPr txBox="1">
            <a:spLocks noChangeArrowheads="1"/>
          </p:cNvSpPr>
          <p:nvPr/>
        </p:nvSpPr>
        <p:spPr bwMode="auto">
          <a:xfrm>
            <a:off x="8124825" y="914400"/>
            <a:ext cx="592138" cy="3365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0500" name="Line 28"/>
          <p:cNvSpPr>
            <a:spLocks noChangeShapeType="1"/>
          </p:cNvSpPr>
          <p:nvPr/>
        </p:nvSpPr>
        <p:spPr bwMode="auto">
          <a:xfrm>
            <a:off x="73152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Line 29"/>
          <p:cNvSpPr>
            <a:spLocks noChangeShapeType="1"/>
          </p:cNvSpPr>
          <p:nvPr/>
        </p:nvSpPr>
        <p:spPr bwMode="auto">
          <a:xfrm>
            <a:off x="68580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Text Box 33"/>
          <p:cNvSpPr txBox="1">
            <a:spLocks noChangeArrowheads="1"/>
          </p:cNvSpPr>
          <p:nvPr/>
        </p:nvSpPr>
        <p:spPr bwMode="auto">
          <a:xfrm>
            <a:off x="8928100" y="1327150"/>
            <a:ext cx="312738" cy="1354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b="1">
                <a:solidFill>
                  <a:srgbClr val="FF0000"/>
                </a:solidFill>
                <a:latin typeface="Helvetica" panose="020B0604020202020204" pitchFamily="34" charset="0"/>
              </a:rPr>
              <a:t>4</a:t>
            </a:r>
            <a:endParaRPr kumimoji="0" lang="en-US" altLang="ja-JP" sz="1600" b="1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20503" name="Text Box 34"/>
          <p:cNvSpPr txBox="1">
            <a:spLocks noChangeArrowheads="1"/>
          </p:cNvSpPr>
          <p:nvPr/>
        </p:nvSpPr>
        <p:spPr bwMode="auto">
          <a:xfrm>
            <a:off x="8805864" y="914400"/>
            <a:ext cx="642937" cy="3365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0504" name="Line 35"/>
          <p:cNvSpPr>
            <a:spLocks noChangeShapeType="1"/>
          </p:cNvSpPr>
          <p:nvPr/>
        </p:nvSpPr>
        <p:spPr bwMode="auto">
          <a:xfrm>
            <a:off x="8196263" y="1250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8915400" y="1250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Text Box 37"/>
          <p:cNvSpPr txBox="1">
            <a:spLocks noChangeArrowheads="1"/>
          </p:cNvSpPr>
          <p:nvPr/>
        </p:nvSpPr>
        <p:spPr bwMode="auto">
          <a:xfrm>
            <a:off x="2051050" y="914401"/>
            <a:ext cx="17922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ja-JP" sz="2400"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dequeue()</a:t>
            </a:r>
          </a:p>
        </p:txBody>
      </p:sp>
      <p:sp>
        <p:nvSpPr>
          <p:cNvPr id="20507" name="Rectangle 12"/>
          <p:cNvSpPr>
            <a:spLocks noChangeArrowheads="1"/>
          </p:cNvSpPr>
          <p:nvPr/>
        </p:nvSpPr>
        <p:spPr bwMode="auto">
          <a:xfrm>
            <a:off x="4114800" y="1981200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0508" name="Line 13"/>
          <p:cNvSpPr>
            <a:spLocks noChangeShapeType="1"/>
          </p:cNvSpPr>
          <p:nvPr/>
        </p:nvSpPr>
        <p:spPr bwMode="auto">
          <a:xfrm>
            <a:off x="4572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14"/>
          <p:cNvSpPr>
            <a:spLocks noChangeShapeType="1"/>
          </p:cNvSpPr>
          <p:nvPr/>
        </p:nvSpPr>
        <p:spPr bwMode="auto">
          <a:xfrm>
            <a:off x="5029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15"/>
          <p:cNvSpPr>
            <a:spLocks noChangeShapeType="1"/>
          </p:cNvSpPr>
          <p:nvPr/>
        </p:nvSpPr>
        <p:spPr bwMode="auto">
          <a:xfrm>
            <a:off x="54864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16"/>
          <p:cNvSpPr>
            <a:spLocks noChangeShapeType="1"/>
          </p:cNvSpPr>
          <p:nvPr/>
        </p:nvSpPr>
        <p:spPr bwMode="auto">
          <a:xfrm>
            <a:off x="59436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17"/>
          <p:cNvSpPr>
            <a:spLocks noChangeShapeType="1"/>
          </p:cNvSpPr>
          <p:nvPr/>
        </p:nvSpPr>
        <p:spPr bwMode="auto">
          <a:xfrm>
            <a:off x="64008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Text Box 18"/>
          <p:cNvSpPr txBox="1">
            <a:spLocks noChangeArrowheads="1"/>
          </p:cNvSpPr>
          <p:nvPr/>
        </p:nvSpPr>
        <p:spPr bwMode="auto">
          <a:xfrm>
            <a:off x="69342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0514" name="Text Box 19"/>
          <p:cNvSpPr txBox="1">
            <a:spLocks noChangeArrowheads="1"/>
          </p:cNvSpPr>
          <p:nvPr/>
        </p:nvSpPr>
        <p:spPr bwMode="auto">
          <a:xfrm>
            <a:off x="64770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0515" name="Text Box 20"/>
          <p:cNvSpPr txBox="1">
            <a:spLocks noChangeArrowheads="1"/>
          </p:cNvSpPr>
          <p:nvPr/>
        </p:nvSpPr>
        <p:spPr bwMode="auto">
          <a:xfrm>
            <a:off x="73914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20516" name="Text Box 21"/>
          <p:cNvSpPr txBox="1">
            <a:spLocks noChangeArrowheads="1"/>
          </p:cNvSpPr>
          <p:nvPr/>
        </p:nvSpPr>
        <p:spPr bwMode="auto">
          <a:xfrm>
            <a:off x="4724400" y="32766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20517" name="Text Box 22"/>
          <p:cNvSpPr txBox="1">
            <a:spLocks noChangeArrowheads="1"/>
          </p:cNvSpPr>
          <p:nvPr/>
        </p:nvSpPr>
        <p:spPr bwMode="auto">
          <a:xfrm>
            <a:off x="4198938" y="2482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0518" name="Text Box 23"/>
          <p:cNvSpPr txBox="1">
            <a:spLocks noChangeArrowheads="1"/>
          </p:cNvSpPr>
          <p:nvPr/>
        </p:nvSpPr>
        <p:spPr bwMode="auto">
          <a:xfrm>
            <a:off x="46482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20519" name="Text Box 24"/>
          <p:cNvSpPr txBox="1">
            <a:spLocks noChangeArrowheads="1"/>
          </p:cNvSpPr>
          <p:nvPr/>
        </p:nvSpPr>
        <p:spPr bwMode="auto">
          <a:xfrm>
            <a:off x="55626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20520" name="Text Box 25"/>
          <p:cNvSpPr txBox="1">
            <a:spLocks noChangeArrowheads="1"/>
          </p:cNvSpPr>
          <p:nvPr/>
        </p:nvSpPr>
        <p:spPr bwMode="auto">
          <a:xfrm>
            <a:off x="5113338" y="2482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0521" name="Text Box 26"/>
          <p:cNvSpPr txBox="1">
            <a:spLocks noChangeArrowheads="1"/>
          </p:cNvSpPr>
          <p:nvPr/>
        </p:nvSpPr>
        <p:spPr bwMode="auto">
          <a:xfrm>
            <a:off x="60198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20522" name="Text Box 27"/>
          <p:cNvSpPr txBox="1">
            <a:spLocks noChangeArrowheads="1"/>
          </p:cNvSpPr>
          <p:nvPr/>
        </p:nvSpPr>
        <p:spPr bwMode="auto">
          <a:xfrm>
            <a:off x="4576764" y="2863850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0523" name="Line 28"/>
          <p:cNvSpPr>
            <a:spLocks noChangeShapeType="1"/>
          </p:cNvSpPr>
          <p:nvPr/>
        </p:nvSpPr>
        <p:spPr bwMode="auto">
          <a:xfrm>
            <a:off x="7315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29"/>
          <p:cNvSpPr>
            <a:spLocks noChangeShapeType="1"/>
          </p:cNvSpPr>
          <p:nvPr/>
        </p:nvSpPr>
        <p:spPr bwMode="auto">
          <a:xfrm>
            <a:off x="6858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Text Box 32"/>
          <p:cNvSpPr txBox="1">
            <a:spLocks noChangeArrowheads="1"/>
          </p:cNvSpPr>
          <p:nvPr/>
        </p:nvSpPr>
        <p:spPr bwMode="auto">
          <a:xfrm>
            <a:off x="4668838" y="2058989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20526" name="Text Box 33"/>
          <p:cNvSpPr txBox="1">
            <a:spLocks noChangeArrowheads="1"/>
          </p:cNvSpPr>
          <p:nvPr/>
        </p:nvSpPr>
        <p:spPr bwMode="auto">
          <a:xfrm>
            <a:off x="6108700" y="32766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20527" name="Text Box 34"/>
          <p:cNvSpPr txBox="1">
            <a:spLocks noChangeArrowheads="1"/>
          </p:cNvSpPr>
          <p:nvPr/>
        </p:nvSpPr>
        <p:spPr bwMode="auto">
          <a:xfrm>
            <a:off x="5986464" y="2863850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0528" name="Line 35"/>
          <p:cNvSpPr>
            <a:spLocks noChangeShapeType="1"/>
          </p:cNvSpPr>
          <p:nvPr/>
        </p:nvSpPr>
        <p:spPr bwMode="auto">
          <a:xfrm>
            <a:off x="46482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9" name="Line 36"/>
          <p:cNvSpPr>
            <a:spLocks noChangeShapeType="1"/>
          </p:cNvSpPr>
          <p:nvPr/>
        </p:nvSpPr>
        <p:spPr bwMode="auto">
          <a:xfrm>
            <a:off x="60960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0" name="Text Box 39"/>
          <p:cNvSpPr txBox="1">
            <a:spLocks noChangeArrowheads="1"/>
          </p:cNvSpPr>
          <p:nvPr/>
        </p:nvSpPr>
        <p:spPr bwMode="auto">
          <a:xfrm>
            <a:off x="5133975" y="2058989"/>
            <a:ext cx="300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0531" name="Text Box 41"/>
          <p:cNvSpPr txBox="1">
            <a:spLocks noChangeArrowheads="1"/>
          </p:cNvSpPr>
          <p:nvPr/>
        </p:nvSpPr>
        <p:spPr bwMode="auto">
          <a:xfrm>
            <a:off x="5583239" y="2058989"/>
            <a:ext cx="300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4876800" y="4038600"/>
            <a:ext cx="54864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  <a:extLst/>
        </p:spPr>
        <p:txBody>
          <a:bodyPr/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void </a:t>
            </a:r>
            <a:r>
              <a:rPr kumimoji="0" lang="en-US" altLang="ja-JP" sz="2000" b="1" dirty="0" err="1">
                <a:latin typeface="Courier New" charset="0"/>
                <a:cs typeface="Times New Roman" charset="0"/>
              </a:rPr>
              <a:t>enqueue</a:t>
            </a:r>
            <a:r>
              <a:rPr kumimoji="0" lang="en-US" altLang="ja-JP" sz="2000" b="1" dirty="0">
                <a:latin typeface="Courier New" charset="0"/>
                <a:cs typeface="Times New Roman" charset="0"/>
              </a:rPr>
              <a:t>(</a:t>
            </a:r>
            <a:r>
              <a:rPr kumimoji="0" lang="en-US" altLang="ja-JP" sz="2000" b="1" dirty="0" err="1">
                <a:latin typeface="Courier New" charset="0"/>
                <a:cs typeface="Times New Roman" charset="0"/>
              </a:rPr>
              <a:t>int</a:t>
            </a:r>
            <a:r>
              <a:rPr kumimoji="0" lang="en-US" altLang="ja-JP" sz="2000" b="1" dirty="0">
                <a:latin typeface="Courier New" charset="0"/>
                <a:cs typeface="Times New Roman" charset="0"/>
              </a:rPr>
              <a:t> x)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{		 </a:t>
            </a:r>
            <a:endParaRPr kumimoji="0" lang="en-US" altLang="ja-JP" sz="2000" b="1" dirty="0">
              <a:solidFill>
                <a:srgbClr val="FF0000"/>
              </a:solidFill>
              <a:latin typeface="Courier New" charset="0"/>
              <a:cs typeface="Times New Roman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    queue[rear] = x;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		 </a:t>
            </a:r>
            <a:r>
              <a:rPr kumimoji="0" lang="en-US" altLang="ja-JP" sz="2000" b="1" dirty="0">
                <a:solidFill>
                  <a:srgbClr val="FF0000"/>
                </a:solidFill>
                <a:latin typeface="Courier New" charset="0"/>
                <a:cs typeface="Times New Roman" charset="0"/>
              </a:rPr>
              <a:t>rear++;</a:t>
            </a:r>
            <a:endParaRPr kumimoji="0" lang="en-US" altLang="ja-JP" sz="2000" b="1" dirty="0">
              <a:latin typeface="Courier New" charset="0"/>
              <a:cs typeface="Times New Roman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	  </a:t>
            </a:r>
            <a:r>
              <a:rPr kumimoji="0" lang="en-US" altLang="ja-JP" sz="2000" b="1" dirty="0" err="1">
                <a:latin typeface="Courier New" charset="0"/>
                <a:cs typeface="Times New Roman" charset="0"/>
              </a:rPr>
              <a:t>noElements</a:t>
            </a:r>
            <a:r>
              <a:rPr kumimoji="0" lang="en-US" altLang="ja-JP" sz="2000" b="1" dirty="0">
                <a:latin typeface="Courier New" charset="0"/>
                <a:cs typeface="Times New Roman" charset="0"/>
              </a:rPr>
              <a:t>++;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}</a:t>
            </a:r>
          </a:p>
        </p:txBody>
      </p:sp>
      <p:sp>
        <p:nvSpPr>
          <p:cNvPr id="20533" name="テキスト ボックス 67"/>
          <p:cNvSpPr txBox="1">
            <a:spLocks noChangeArrowheads="1"/>
          </p:cNvSpPr>
          <p:nvPr/>
        </p:nvSpPr>
        <p:spPr bwMode="auto">
          <a:xfrm>
            <a:off x="1752600" y="4800601"/>
            <a:ext cx="2614818" cy="830997"/>
          </a:xfrm>
          <a:prstGeom prst="rect">
            <a:avLst/>
          </a:prstGeom>
          <a:solidFill>
            <a:srgbClr val="F2F2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Initially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      rear = front = </a:t>
            </a:r>
            <a:r>
              <a:rPr lang="en-US" altLang="ja-JP" sz="24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ja-JP" sz="2400">
                <a:latin typeface="Times New Roman" panose="02020603050405020304" pitchFamily="18" charset="0"/>
              </a:rPr>
              <a:t>;</a:t>
            </a:r>
            <a:endParaRPr lang="ja-JP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-76200"/>
            <a:ext cx="8226425" cy="914400"/>
          </a:xfrm>
        </p:spPr>
        <p:txBody>
          <a:bodyPr/>
          <a:lstStyle/>
          <a:p>
            <a:pPr eaLnBrk="1" hangingPunct="1"/>
            <a:r>
              <a:rPr kumimoji="0" lang="en-US" altLang="ja-JP">
                <a:latin typeface="Helvetica" panose="020B0604020202020204" pitchFamily="34" charset="0"/>
              </a:rPr>
              <a:t>Queue using Array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365376" y="609600"/>
            <a:ext cx="8226425" cy="228600"/>
          </a:xfrm>
        </p:spPr>
        <p:txBody>
          <a:bodyPr rtlCol="0">
            <a:normAutofit fontScale="40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kumimoji="0" lang="en-US" altLang="ja-JP" sz="2800">
                <a:latin typeface="Helvetica" charset="0"/>
                <a:ea typeface="+mn-ea"/>
                <a:cs typeface="Times New Roman" charset="0"/>
              </a:rPr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365375" y="1674813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935288" y="22526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81276" y="22526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4879975" y="2132013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181475" y="1674813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728913" y="1979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457700" y="1979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946775" y="1979613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64039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8611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73183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77755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82327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8766176" y="2481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8308976" y="2481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9223376" y="2481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6564313" y="31670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030913" y="24812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6480176" y="2481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7394576" y="2481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6945313" y="24812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7851776" y="2481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6408739" y="2862263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91471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86899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6937375" y="2055813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394575" y="20558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948614" y="3167064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7818439" y="2862263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6480175" y="3198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7927975" y="3198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2017714" y="838201"/>
            <a:ext cx="19335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enqueue(9)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enqueue(12)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3289301" y="22526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7859713" y="20558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3643313" y="22526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8308976" y="20558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3973513" y="22526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465961" name="Text Box 41"/>
          <p:cNvSpPr txBox="1">
            <a:spLocks noChangeArrowheads="1"/>
          </p:cNvSpPr>
          <p:nvPr/>
        </p:nvSpPr>
        <p:spPr bwMode="auto">
          <a:xfrm>
            <a:off x="8774113" y="2055812"/>
            <a:ext cx="300082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ＭＳ Ｐゴシック" charset="0"/>
                <a:cs typeface="Arial"/>
              </a:rPr>
              <a:t>9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4241801" y="22526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465963" name="Text Box 43"/>
          <p:cNvSpPr txBox="1">
            <a:spLocks noChangeArrowheads="1"/>
          </p:cNvSpPr>
          <p:nvPr/>
        </p:nvSpPr>
        <p:spPr bwMode="auto">
          <a:xfrm>
            <a:off x="9147175" y="2055812"/>
            <a:ext cx="415498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ＭＳ Ｐゴシック" charset="0"/>
                <a:cs typeface="Arial"/>
              </a:rPr>
              <a:t>12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2060576" y="2817813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solidFill>
                  <a:srgbClr val="FF0000"/>
                </a:solidFill>
                <a:latin typeface="Helvetica" panose="020B0604020202020204" pitchFamily="34" charset="0"/>
              </a:rPr>
              <a:t>enqueue(21) ??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953000" y="3657600"/>
            <a:ext cx="5486400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  <a:extLst/>
        </p:spPr>
        <p:txBody>
          <a:bodyPr/>
          <a:lstStyle/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void 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enqueue(int x)</a:t>
            </a:r>
            <a:endParaRPr lang="en-US" altLang="ja-JP" sz="2000" b="1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{		 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		 </a:t>
            </a: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if(rear==size-1)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			cout&lt;&lt;“queue is full”;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		 else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{</a:t>
            </a: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rear++;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    queue[rear] = x;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		 if(front == -1)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			front++;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	  noElements++;</a:t>
            </a: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2574" name="テキスト ボックス 1"/>
          <p:cNvSpPr txBox="1">
            <a:spLocks noChangeArrowheads="1"/>
          </p:cNvSpPr>
          <p:nvPr/>
        </p:nvSpPr>
        <p:spPr bwMode="auto">
          <a:xfrm>
            <a:off x="1752600" y="4800601"/>
            <a:ext cx="2719388" cy="830263"/>
          </a:xfrm>
          <a:prstGeom prst="rect">
            <a:avLst/>
          </a:prstGeom>
          <a:solidFill>
            <a:srgbClr val="F2F2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Initially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      rear = front = -1;</a:t>
            </a:r>
            <a:endParaRPr lang="ja-JP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-76200"/>
            <a:ext cx="8226425" cy="914400"/>
          </a:xfrm>
        </p:spPr>
        <p:txBody>
          <a:bodyPr/>
          <a:lstStyle/>
          <a:p>
            <a:pPr eaLnBrk="1" hangingPunct="1"/>
            <a:r>
              <a:rPr kumimoji="0" lang="en-US" altLang="ja-JP">
                <a:latin typeface="Helvetica" panose="020B0604020202020204" pitchFamily="34" charset="0"/>
              </a:rPr>
              <a:t>Queue using Array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365376" y="609600"/>
            <a:ext cx="8226425" cy="228600"/>
          </a:xfrm>
        </p:spPr>
        <p:txBody>
          <a:bodyPr rtlCol="0">
            <a:normAutofit fontScale="40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kumimoji="0" lang="en-US" altLang="ja-JP" sz="2800">
                <a:latin typeface="Helvetica" charset="0"/>
                <a:ea typeface="+mn-ea"/>
                <a:cs typeface="Times New Roman" charset="0"/>
              </a:rPr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365375" y="1674813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935288" y="22526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581276" y="22526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4879975" y="2132013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181475" y="1674813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728913" y="1979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4457700" y="1979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946775" y="1979613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64039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68611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73183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77755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82327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8766176" y="2481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8308976" y="2481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9223376" y="2481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6564313" y="31670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6030913" y="24812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6480176" y="2481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7394576" y="2481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6945313" y="24812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7851776" y="2481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6408739" y="2862263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91471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8689975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6937375" y="2055813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7394575" y="20558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7948613" y="316706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7818439" y="2862263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6480175" y="3198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>
            <a:off x="7927975" y="3198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2017714" y="838201"/>
            <a:ext cx="19335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enqueue(9)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enqueue(12)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3289301" y="22526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7859713" y="20558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3643313" y="22526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8308976" y="20558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3973513" y="22526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465961" name="Text Box 41"/>
          <p:cNvSpPr txBox="1">
            <a:spLocks noChangeArrowheads="1"/>
          </p:cNvSpPr>
          <p:nvPr/>
        </p:nvSpPr>
        <p:spPr bwMode="auto">
          <a:xfrm>
            <a:off x="8774113" y="2055812"/>
            <a:ext cx="300082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ＭＳ Ｐゴシック" charset="0"/>
                <a:cs typeface="Arial"/>
              </a:rPr>
              <a:t>9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4241801" y="225266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465963" name="Text Box 43"/>
          <p:cNvSpPr txBox="1">
            <a:spLocks noChangeArrowheads="1"/>
          </p:cNvSpPr>
          <p:nvPr/>
        </p:nvSpPr>
        <p:spPr bwMode="auto">
          <a:xfrm>
            <a:off x="9147175" y="2055812"/>
            <a:ext cx="415498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ＭＳ Ｐゴシック" charset="0"/>
                <a:cs typeface="Arial"/>
              </a:rPr>
              <a:t>12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060576" y="2817813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solidFill>
                  <a:srgbClr val="FF0000"/>
                </a:solidFill>
                <a:latin typeface="Helvetica" panose="020B0604020202020204" pitchFamily="34" charset="0"/>
              </a:rPr>
              <a:t>enqueue(21) ??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953000" y="3657600"/>
            <a:ext cx="5486400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  <a:extLst/>
        </p:spPr>
        <p:txBody>
          <a:bodyPr/>
          <a:lstStyle/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void 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enqueue(int x)</a:t>
            </a:r>
            <a:endParaRPr lang="en-US" altLang="ja-JP" sz="2000" b="1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{		 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		 </a:t>
            </a: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if(rear==size)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			cout&lt;&lt;“queue is full”;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		 else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    queue[rear] = x;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		 </a:t>
            </a: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rear++;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	  noElements++;</a:t>
            </a: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342900" indent="-342900" defTabSz="457200"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altLang="ja-JP" sz="2000" b="1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4622" name="テキスト ボックス 1"/>
          <p:cNvSpPr txBox="1">
            <a:spLocks noChangeArrowheads="1"/>
          </p:cNvSpPr>
          <p:nvPr/>
        </p:nvSpPr>
        <p:spPr bwMode="auto">
          <a:xfrm>
            <a:off x="1752600" y="4800601"/>
            <a:ext cx="2617788" cy="830263"/>
          </a:xfrm>
          <a:prstGeom prst="rect">
            <a:avLst/>
          </a:prstGeom>
          <a:solidFill>
            <a:srgbClr val="F2F2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Initially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      rear = front = </a:t>
            </a:r>
            <a:r>
              <a:rPr lang="en-US" altLang="ja-JP" sz="24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ja-JP" sz="2400">
                <a:latin typeface="Times New Roman" panose="02020603050405020304" pitchFamily="18" charset="0"/>
              </a:rPr>
              <a:t>;</a:t>
            </a:r>
            <a:endParaRPr lang="ja-JP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ChangeArrowheads="1"/>
          </p:cNvSpPr>
          <p:nvPr/>
        </p:nvSpPr>
        <p:spPr bwMode="auto">
          <a:xfrm>
            <a:off x="4648200" y="3200400"/>
            <a:ext cx="5486400" cy="3352800"/>
          </a:xfrm>
          <a:prstGeom prst="rect">
            <a:avLst/>
          </a:prstGeom>
          <a:solidFill>
            <a:srgbClr val="F2F2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/>
          <a:lstStyle>
            <a:lvl1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int </a:t>
            </a:r>
            <a:r>
              <a:rPr kumimoji="0" lang="en-US" altLang="ja-JP" sz="2800" b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dequeue()</a:t>
            </a:r>
            <a:endParaRPr kumimoji="0" lang="en-US" altLang="ja-JP" sz="2000" b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if (front == -1 || front&gt;rear)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		cout &lt;&lt; “Queue is empty”;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  else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		{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		int x = queue[front];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    front++;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  	noElements--;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  	return x;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		}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1" y="804863"/>
            <a:ext cx="8226425" cy="22860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kumimoji="0" lang="en-US" altLang="ja-JP" sz="2800">
                <a:latin typeface="Helvetica" charset="0"/>
                <a:ea typeface="+mn-ea"/>
                <a:cs typeface="Times New Roman" charset="0"/>
              </a:rPr>
              <a:t> </a:t>
            </a:r>
          </a:p>
        </p:txBody>
      </p:sp>
      <p:sp>
        <p:nvSpPr>
          <p:cNvPr id="26628" name="Rectangle 12"/>
          <p:cNvSpPr>
            <a:spLocks noChangeArrowheads="1"/>
          </p:cNvSpPr>
          <p:nvPr/>
        </p:nvSpPr>
        <p:spPr bwMode="auto">
          <a:xfrm>
            <a:off x="4114800" y="500063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6629" name="Line 13"/>
          <p:cNvSpPr>
            <a:spLocks noChangeShapeType="1"/>
          </p:cNvSpPr>
          <p:nvPr/>
        </p:nvSpPr>
        <p:spPr bwMode="auto">
          <a:xfrm>
            <a:off x="4572000" y="5000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14"/>
          <p:cNvSpPr>
            <a:spLocks noChangeShapeType="1"/>
          </p:cNvSpPr>
          <p:nvPr/>
        </p:nvSpPr>
        <p:spPr bwMode="auto">
          <a:xfrm>
            <a:off x="5029200" y="5000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5"/>
          <p:cNvSpPr>
            <a:spLocks noChangeShapeType="1"/>
          </p:cNvSpPr>
          <p:nvPr/>
        </p:nvSpPr>
        <p:spPr bwMode="auto">
          <a:xfrm>
            <a:off x="5486400" y="5000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16"/>
          <p:cNvSpPr>
            <a:spLocks noChangeShapeType="1"/>
          </p:cNvSpPr>
          <p:nvPr/>
        </p:nvSpPr>
        <p:spPr bwMode="auto">
          <a:xfrm>
            <a:off x="5943600" y="5000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7"/>
          <p:cNvSpPr>
            <a:spLocks noChangeShapeType="1"/>
          </p:cNvSpPr>
          <p:nvPr/>
        </p:nvSpPr>
        <p:spPr bwMode="auto">
          <a:xfrm>
            <a:off x="6400800" y="5000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Text Box 18"/>
          <p:cNvSpPr txBox="1">
            <a:spLocks noChangeArrowheads="1"/>
          </p:cNvSpPr>
          <p:nvPr/>
        </p:nvSpPr>
        <p:spPr bwMode="auto">
          <a:xfrm>
            <a:off x="6934201" y="1001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6635" name="Text Box 19"/>
          <p:cNvSpPr txBox="1">
            <a:spLocks noChangeArrowheads="1"/>
          </p:cNvSpPr>
          <p:nvPr/>
        </p:nvSpPr>
        <p:spPr bwMode="auto">
          <a:xfrm>
            <a:off x="6477001" y="1001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6636" name="Text Box 20"/>
          <p:cNvSpPr txBox="1">
            <a:spLocks noChangeArrowheads="1"/>
          </p:cNvSpPr>
          <p:nvPr/>
        </p:nvSpPr>
        <p:spPr bwMode="auto">
          <a:xfrm>
            <a:off x="7391401" y="1001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26637" name="Text Box 22"/>
          <p:cNvSpPr txBox="1">
            <a:spLocks noChangeArrowheads="1"/>
          </p:cNvSpPr>
          <p:nvPr/>
        </p:nvSpPr>
        <p:spPr bwMode="auto">
          <a:xfrm>
            <a:off x="4198938" y="1001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6638" name="Text Box 23"/>
          <p:cNvSpPr txBox="1">
            <a:spLocks noChangeArrowheads="1"/>
          </p:cNvSpPr>
          <p:nvPr/>
        </p:nvSpPr>
        <p:spPr bwMode="auto">
          <a:xfrm>
            <a:off x="4648201" y="1001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26639" name="Text Box 24"/>
          <p:cNvSpPr txBox="1">
            <a:spLocks noChangeArrowheads="1"/>
          </p:cNvSpPr>
          <p:nvPr/>
        </p:nvSpPr>
        <p:spPr bwMode="auto">
          <a:xfrm>
            <a:off x="5562601" y="1001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26640" name="Text Box 25"/>
          <p:cNvSpPr txBox="1">
            <a:spLocks noChangeArrowheads="1"/>
          </p:cNvSpPr>
          <p:nvPr/>
        </p:nvSpPr>
        <p:spPr bwMode="auto">
          <a:xfrm>
            <a:off x="5113338" y="1001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6641" name="Text Box 26"/>
          <p:cNvSpPr txBox="1">
            <a:spLocks noChangeArrowheads="1"/>
          </p:cNvSpPr>
          <p:nvPr/>
        </p:nvSpPr>
        <p:spPr bwMode="auto">
          <a:xfrm>
            <a:off x="6019801" y="1001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26642" name="Text Box 27"/>
          <p:cNvSpPr txBox="1">
            <a:spLocks noChangeArrowheads="1"/>
          </p:cNvSpPr>
          <p:nvPr/>
        </p:nvSpPr>
        <p:spPr bwMode="auto">
          <a:xfrm>
            <a:off x="8124825" y="347663"/>
            <a:ext cx="592138" cy="3365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6643" name="Line 28"/>
          <p:cNvSpPr>
            <a:spLocks noChangeShapeType="1"/>
          </p:cNvSpPr>
          <p:nvPr/>
        </p:nvSpPr>
        <p:spPr bwMode="auto">
          <a:xfrm>
            <a:off x="7315200" y="5000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9"/>
          <p:cNvSpPr>
            <a:spLocks noChangeShapeType="1"/>
          </p:cNvSpPr>
          <p:nvPr/>
        </p:nvSpPr>
        <p:spPr bwMode="auto">
          <a:xfrm>
            <a:off x="6858000" y="5000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Text Box 34"/>
          <p:cNvSpPr txBox="1">
            <a:spLocks noChangeArrowheads="1"/>
          </p:cNvSpPr>
          <p:nvPr/>
        </p:nvSpPr>
        <p:spPr bwMode="auto">
          <a:xfrm>
            <a:off x="8805864" y="347663"/>
            <a:ext cx="642937" cy="3365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6646" name="Line 35"/>
          <p:cNvSpPr>
            <a:spLocks noChangeShapeType="1"/>
          </p:cNvSpPr>
          <p:nvPr/>
        </p:nvSpPr>
        <p:spPr bwMode="auto">
          <a:xfrm>
            <a:off x="8196263" y="684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36"/>
          <p:cNvSpPr>
            <a:spLocks noChangeShapeType="1"/>
          </p:cNvSpPr>
          <p:nvPr/>
        </p:nvSpPr>
        <p:spPr bwMode="auto">
          <a:xfrm>
            <a:off x="8915400" y="684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Text Box 37"/>
          <p:cNvSpPr txBox="1">
            <a:spLocks noChangeArrowheads="1"/>
          </p:cNvSpPr>
          <p:nvPr/>
        </p:nvSpPr>
        <p:spPr bwMode="auto">
          <a:xfrm>
            <a:off x="2051050" y="347664"/>
            <a:ext cx="17922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ja-JP" sz="2400"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dequeue()</a:t>
            </a:r>
          </a:p>
        </p:txBody>
      </p:sp>
      <p:sp>
        <p:nvSpPr>
          <p:cNvPr id="26649" name="Rectangle 12"/>
          <p:cNvSpPr>
            <a:spLocks noChangeArrowheads="1"/>
          </p:cNvSpPr>
          <p:nvPr/>
        </p:nvSpPr>
        <p:spPr bwMode="auto">
          <a:xfrm>
            <a:off x="4114800" y="1414463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6650" name="Line 13"/>
          <p:cNvSpPr>
            <a:spLocks noChangeShapeType="1"/>
          </p:cNvSpPr>
          <p:nvPr/>
        </p:nvSpPr>
        <p:spPr bwMode="auto">
          <a:xfrm>
            <a:off x="4572000" y="14144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Line 14"/>
          <p:cNvSpPr>
            <a:spLocks noChangeShapeType="1"/>
          </p:cNvSpPr>
          <p:nvPr/>
        </p:nvSpPr>
        <p:spPr bwMode="auto">
          <a:xfrm>
            <a:off x="5029200" y="14144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15"/>
          <p:cNvSpPr>
            <a:spLocks noChangeShapeType="1"/>
          </p:cNvSpPr>
          <p:nvPr/>
        </p:nvSpPr>
        <p:spPr bwMode="auto">
          <a:xfrm>
            <a:off x="5486400" y="14144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16"/>
          <p:cNvSpPr>
            <a:spLocks noChangeShapeType="1"/>
          </p:cNvSpPr>
          <p:nvPr/>
        </p:nvSpPr>
        <p:spPr bwMode="auto">
          <a:xfrm>
            <a:off x="5943600" y="14144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Line 17"/>
          <p:cNvSpPr>
            <a:spLocks noChangeShapeType="1"/>
          </p:cNvSpPr>
          <p:nvPr/>
        </p:nvSpPr>
        <p:spPr bwMode="auto">
          <a:xfrm>
            <a:off x="6400800" y="14144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Text Box 18"/>
          <p:cNvSpPr txBox="1">
            <a:spLocks noChangeArrowheads="1"/>
          </p:cNvSpPr>
          <p:nvPr/>
        </p:nvSpPr>
        <p:spPr bwMode="auto">
          <a:xfrm>
            <a:off x="6934201" y="19161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6656" name="Text Box 19"/>
          <p:cNvSpPr txBox="1">
            <a:spLocks noChangeArrowheads="1"/>
          </p:cNvSpPr>
          <p:nvPr/>
        </p:nvSpPr>
        <p:spPr bwMode="auto">
          <a:xfrm>
            <a:off x="6477001" y="19161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6657" name="Text Box 20"/>
          <p:cNvSpPr txBox="1">
            <a:spLocks noChangeArrowheads="1"/>
          </p:cNvSpPr>
          <p:nvPr/>
        </p:nvSpPr>
        <p:spPr bwMode="auto">
          <a:xfrm>
            <a:off x="7391401" y="19161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26658" name="Text Box 21"/>
          <p:cNvSpPr txBox="1">
            <a:spLocks noChangeArrowheads="1"/>
          </p:cNvSpPr>
          <p:nvPr/>
        </p:nvSpPr>
        <p:spPr bwMode="auto">
          <a:xfrm>
            <a:off x="4724400" y="270986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26659" name="Text Box 22"/>
          <p:cNvSpPr txBox="1">
            <a:spLocks noChangeArrowheads="1"/>
          </p:cNvSpPr>
          <p:nvPr/>
        </p:nvSpPr>
        <p:spPr bwMode="auto">
          <a:xfrm>
            <a:off x="4198938" y="19161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6660" name="Text Box 23"/>
          <p:cNvSpPr txBox="1">
            <a:spLocks noChangeArrowheads="1"/>
          </p:cNvSpPr>
          <p:nvPr/>
        </p:nvSpPr>
        <p:spPr bwMode="auto">
          <a:xfrm>
            <a:off x="4648201" y="19161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26661" name="Text Box 24"/>
          <p:cNvSpPr txBox="1">
            <a:spLocks noChangeArrowheads="1"/>
          </p:cNvSpPr>
          <p:nvPr/>
        </p:nvSpPr>
        <p:spPr bwMode="auto">
          <a:xfrm>
            <a:off x="5562601" y="19161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26662" name="Text Box 25"/>
          <p:cNvSpPr txBox="1">
            <a:spLocks noChangeArrowheads="1"/>
          </p:cNvSpPr>
          <p:nvPr/>
        </p:nvSpPr>
        <p:spPr bwMode="auto">
          <a:xfrm>
            <a:off x="5113338" y="19161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6663" name="Text Box 26"/>
          <p:cNvSpPr txBox="1">
            <a:spLocks noChangeArrowheads="1"/>
          </p:cNvSpPr>
          <p:nvPr/>
        </p:nvSpPr>
        <p:spPr bwMode="auto">
          <a:xfrm>
            <a:off x="6019801" y="19161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26664" name="Text Box 27"/>
          <p:cNvSpPr txBox="1">
            <a:spLocks noChangeArrowheads="1"/>
          </p:cNvSpPr>
          <p:nvPr/>
        </p:nvSpPr>
        <p:spPr bwMode="auto">
          <a:xfrm>
            <a:off x="4576764" y="2297113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6665" name="Line 28"/>
          <p:cNvSpPr>
            <a:spLocks noChangeShapeType="1"/>
          </p:cNvSpPr>
          <p:nvPr/>
        </p:nvSpPr>
        <p:spPr bwMode="auto">
          <a:xfrm>
            <a:off x="7315200" y="14144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29"/>
          <p:cNvSpPr>
            <a:spLocks noChangeShapeType="1"/>
          </p:cNvSpPr>
          <p:nvPr/>
        </p:nvSpPr>
        <p:spPr bwMode="auto">
          <a:xfrm>
            <a:off x="6858000" y="14144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Text Box 32"/>
          <p:cNvSpPr txBox="1">
            <a:spLocks noChangeArrowheads="1"/>
          </p:cNvSpPr>
          <p:nvPr/>
        </p:nvSpPr>
        <p:spPr bwMode="auto">
          <a:xfrm>
            <a:off x="4668838" y="1492250"/>
            <a:ext cx="28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26668" name="Text Box 33"/>
          <p:cNvSpPr txBox="1">
            <a:spLocks noChangeArrowheads="1"/>
          </p:cNvSpPr>
          <p:nvPr/>
        </p:nvSpPr>
        <p:spPr bwMode="auto">
          <a:xfrm>
            <a:off x="6108700" y="270986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26669" name="Text Box 34"/>
          <p:cNvSpPr txBox="1">
            <a:spLocks noChangeArrowheads="1"/>
          </p:cNvSpPr>
          <p:nvPr/>
        </p:nvSpPr>
        <p:spPr bwMode="auto">
          <a:xfrm>
            <a:off x="5986464" y="2297113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6670" name="Line 35"/>
          <p:cNvSpPr>
            <a:spLocks noChangeShapeType="1"/>
          </p:cNvSpPr>
          <p:nvPr/>
        </p:nvSpPr>
        <p:spPr bwMode="auto">
          <a:xfrm>
            <a:off x="4648200" y="2633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Line 36"/>
          <p:cNvSpPr>
            <a:spLocks noChangeShapeType="1"/>
          </p:cNvSpPr>
          <p:nvPr/>
        </p:nvSpPr>
        <p:spPr bwMode="auto">
          <a:xfrm>
            <a:off x="6096000" y="2633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Text Box 39"/>
          <p:cNvSpPr txBox="1">
            <a:spLocks noChangeArrowheads="1"/>
          </p:cNvSpPr>
          <p:nvPr/>
        </p:nvSpPr>
        <p:spPr bwMode="auto">
          <a:xfrm>
            <a:off x="5133975" y="1492250"/>
            <a:ext cx="300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6673" name="Text Box 41"/>
          <p:cNvSpPr txBox="1">
            <a:spLocks noChangeArrowheads="1"/>
          </p:cNvSpPr>
          <p:nvPr/>
        </p:nvSpPr>
        <p:spPr bwMode="auto">
          <a:xfrm>
            <a:off x="5583239" y="1492250"/>
            <a:ext cx="300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6674" name="Text Box 21"/>
          <p:cNvSpPr txBox="1">
            <a:spLocks noChangeArrowheads="1"/>
          </p:cNvSpPr>
          <p:nvPr/>
        </p:nvSpPr>
        <p:spPr bwMode="auto">
          <a:xfrm>
            <a:off x="8229601" y="762001"/>
            <a:ext cx="366713" cy="8620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b="1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26675" name="Text Box 33"/>
          <p:cNvSpPr txBox="1">
            <a:spLocks noChangeArrowheads="1"/>
          </p:cNvSpPr>
          <p:nvPr/>
        </p:nvSpPr>
        <p:spPr bwMode="auto">
          <a:xfrm>
            <a:off x="8885238" y="762000"/>
            <a:ext cx="366712" cy="1354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b="1">
                <a:solidFill>
                  <a:srgbClr val="FF0000"/>
                </a:solidFill>
                <a:latin typeface="Helvetica" panose="020B0604020202020204" pitchFamily="34" charset="0"/>
              </a:rPr>
              <a:t>3</a:t>
            </a:r>
            <a:endParaRPr kumimoji="0" lang="en-US" altLang="ja-JP" sz="1600" b="1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26676" name="テキスト ボックス 1"/>
          <p:cNvSpPr txBox="1">
            <a:spLocks noChangeArrowheads="1"/>
          </p:cNvSpPr>
          <p:nvPr/>
        </p:nvSpPr>
        <p:spPr bwMode="auto">
          <a:xfrm>
            <a:off x="1752600" y="4800601"/>
            <a:ext cx="2719388" cy="830263"/>
          </a:xfrm>
          <a:prstGeom prst="rect">
            <a:avLst/>
          </a:prstGeom>
          <a:solidFill>
            <a:srgbClr val="F2F2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Initially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      rear = front = -1;</a:t>
            </a:r>
            <a:endParaRPr lang="ja-JP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Initialize( ) </a:t>
            </a:r>
            <a:r>
              <a:rPr lang="en-US" dirty="0">
                <a:sym typeface="Wingdings" panose="05000000000000000000" pitchFamily="2" charset="2"/>
              </a:rPr>
              <a:t> front=rear=0</a:t>
            </a:r>
            <a:endParaRPr lang="en-US" dirty="0"/>
          </a:p>
          <a:p>
            <a:r>
              <a:rPr lang="en-US" dirty="0" err="1"/>
              <a:t>EnQueue</a:t>
            </a:r>
            <a:r>
              <a:rPr lang="en-US" dirty="0"/>
              <a:t>( 3 )</a:t>
            </a:r>
          </a:p>
          <a:p>
            <a:r>
              <a:rPr lang="en-US" dirty="0" err="1"/>
              <a:t>EnQueue</a:t>
            </a:r>
            <a:r>
              <a:rPr lang="en-US" dirty="0"/>
              <a:t>( 6 )</a:t>
            </a:r>
          </a:p>
          <a:p>
            <a:r>
              <a:rPr lang="en-US" dirty="0" err="1"/>
              <a:t>EnQueue</a:t>
            </a:r>
            <a:r>
              <a:rPr lang="en-US" dirty="0"/>
              <a:t>( 2 )</a:t>
            </a:r>
          </a:p>
          <a:p>
            <a:r>
              <a:rPr lang="en-US" dirty="0" err="1"/>
              <a:t>EnQueue</a:t>
            </a:r>
            <a:r>
              <a:rPr lang="en-US" dirty="0"/>
              <a:t>( 5 )</a:t>
            </a:r>
          </a:p>
          <a:p>
            <a:r>
              <a:rPr lang="en-US" dirty="0" err="1"/>
              <a:t>EnQueue</a:t>
            </a:r>
            <a:r>
              <a:rPr lang="en-US" dirty="0"/>
              <a:t>( 9 ) </a:t>
            </a:r>
            <a:r>
              <a:rPr lang="en-US" dirty="0">
                <a:sym typeface="Wingdings" panose="05000000000000000000" pitchFamily="2" charset="2"/>
              </a:rPr>
              <a:t> Queue Full (rear==</a:t>
            </a:r>
            <a:r>
              <a:rPr lang="en-US" dirty="0" err="1">
                <a:sym typeface="Wingdings" panose="05000000000000000000" pitchFamily="2" charset="2"/>
              </a:rPr>
              <a:t>MaxSize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>
                <a:sym typeface="Wingdings" panose="05000000000000000000" pitchFamily="2" charset="2"/>
              </a:rPr>
              <a:t>DeQueue</a:t>
            </a:r>
            <a:r>
              <a:rPr lang="en-US" dirty="0">
                <a:sym typeface="Wingdings" panose="05000000000000000000" pitchFamily="2" charset="2"/>
              </a:rPr>
              <a:t>( &amp;v )  3</a:t>
            </a:r>
          </a:p>
          <a:p>
            <a:r>
              <a:rPr lang="en-US" dirty="0" err="1">
                <a:sym typeface="Wingdings" panose="05000000000000000000" pitchFamily="2" charset="2"/>
              </a:rPr>
              <a:t>DeQueue</a:t>
            </a:r>
            <a:r>
              <a:rPr lang="en-US" dirty="0">
                <a:sym typeface="Wingdings" panose="05000000000000000000" pitchFamily="2" charset="2"/>
              </a:rPr>
              <a:t>( &amp;v )  6</a:t>
            </a:r>
          </a:p>
          <a:p>
            <a:r>
              <a:rPr lang="en-US" dirty="0" err="1">
                <a:sym typeface="Wingdings" panose="05000000000000000000" pitchFamily="2" charset="2"/>
              </a:rPr>
              <a:t>DeQueue</a:t>
            </a:r>
            <a:r>
              <a:rPr lang="en-US" dirty="0">
                <a:sym typeface="Wingdings" panose="05000000000000000000" pitchFamily="2" charset="2"/>
              </a:rPr>
              <a:t>( &amp;v )  2</a:t>
            </a:r>
          </a:p>
          <a:p>
            <a:r>
              <a:rPr lang="en-US" dirty="0" err="1">
                <a:sym typeface="Wingdings" panose="05000000000000000000" pitchFamily="2" charset="2"/>
              </a:rPr>
              <a:t>DeQueue</a:t>
            </a:r>
            <a:r>
              <a:rPr lang="en-US" dirty="0">
                <a:sym typeface="Wingdings" panose="05000000000000000000" pitchFamily="2" charset="2"/>
              </a:rPr>
              <a:t>( &amp;v )  5</a:t>
            </a:r>
          </a:p>
          <a:p>
            <a:r>
              <a:rPr lang="en-US" dirty="0" err="1">
                <a:sym typeface="Wingdings" panose="05000000000000000000" pitchFamily="2" charset="2"/>
              </a:rPr>
              <a:t>DeQueue</a:t>
            </a:r>
            <a:r>
              <a:rPr lang="en-US" dirty="0">
                <a:sym typeface="Wingdings" panose="05000000000000000000" pitchFamily="2" charset="2"/>
              </a:rPr>
              <a:t>( &amp;v )  Queue Empty (front==rear)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stack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12044" y="2263465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9296438" y="1751833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10770" y="2274347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9895164" y="1762715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89750" y="227434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10374144" y="176271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534046" y="226345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10918440" y="175182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056570" y="225256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11440964" y="174093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798659" y="173349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7385" y="184231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76365" y="18422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420661" y="17333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43185" y="16244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296439" y="501184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895165" y="512066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0374145" y="51206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918441" y="50117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1440965" y="49028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  <p:bldP spid="27" grpId="0"/>
      <p:bldP spid="27" grpId="1"/>
      <p:bldP spid="29" grpId="0"/>
      <p:bldP spid="29" grpId="1"/>
      <p:bldP spid="31" grpId="0"/>
      <p:bldP spid="31" grpId="1"/>
      <p:bldP spid="33" grpId="0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76200"/>
            <a:ext cx="8226425" cy="914400"/>
          </a:xfrm>
        </p:spPr>
        <p:txBody>
          <a:bodyPr/>
          <a:lstStyle/>
          <a:p>
            <a:pPr algn="l" eaLnBrk="1" hangingPunct="1"/>
            <a:r>
              <a:rPr kumimoji="0" lang="en-US" altLang="ja-JP" u="sng">
                <a:latin typeface="Helvetica" panose="020B0604020202020204" pitchFamily="34" charset="0"/>
              </a:rPr>
              <a:t>Queue using Array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295400"/>
            <a:ext cx="8148638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kumimoji="0"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We have inserts and removal running in constant time but we created a new problem.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kumimoji="0" lang="en-US" altLang="ja-JP" sz="90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kumimoji="0" lang="en-US" altLang="ja-JP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Cannot insert new elements even though there are two places available at the start of the array.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kumimoji="0" lang="en-US" altLang="ja-JP" sz="1100">
              <a:solidFill>
                <a:srgbClr val="FF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kumimoji="0"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Solution: allow the queue to </a:t>
            </a:r>
            <a:r>
              <a:rPr kumimoji="0" lang="ja-JP" altLang="en-US"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kumimoji="0"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wrap around</a:t>
            </a:r>
            <a:r>
              <a:rPr kumimoji="0" lang="ja-JP" altLang="en-US">
                <a:latin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kumimoji="0" lang="ja-JP" altLang="en-US"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763000" cy="914400"/>
          </a:xfrm>
        </p:spPr>
        <p:txBody>
          <a:bodyPr/>
          <a:lstStyle/>
          <a:p>
            <a:pPr algn="l" eaLnBrk="1" hangingPunct="1"/>
            <a:r>
              <a:rPr kumimoji="0" lang="en-US" altLang="ja-JP" sz="4000" i="1" u="sng">
                <a:latin typeface="Helvetica" panose="020B0604020202020204" pitchFamily="34" charset="0"/>
                <a:cs typeface="Times New Roman" panose="02020603050405020304" pitchFamily="18" charset="0"/>
              </a:rPr>
              <a:t>Circular </a:t>
            </a:r>
            <a:r>
              <a:rPr kumimoji="0" lang="en-US" altLang="ja-JP" sz="4000" u="sng">
                <a:latin typeface="Helvetica" panose="020B0604020202020204" pitchFamily="34" charset="0"/>
              </a:rPr>
              <a:t>Queue using Array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990600"/>
            <a:ext cx="8763000" cy="121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kumimoji="0" lang="en-US" altLang="ja-JP" sz="2800">
                <a:latin typeface="Helvetica" panose="020B0604020202020204" pitchFamily="34" charset="0"/>
                <a:cs typeface="Times New Roman" panose="02020603050405020304" pitchFamily="18" charset="0"/>
              </a:rPr>
              <a:t>Basic idea is to picture the array as a </a:t>
            </a:r>
            <a:r>
              <a:rPr kumimoji="0" lang="en-US" altLang="ja-JP" sz="2800" i="1">
                <a:latin typeface="Helvetica" panose="020B0604020202020204" pitchFamily="34" charset="0"/>
                <a:cs typeface="Times New Roman" panose="02020603050405020304" pitchFamily="18" charset="0"/>
              </a:rPr>
              <a:t>circular array</a:t>
            </a:r>
            <a:r>
              <a:rPr kumimoji="0" lang="en-US" altLang="ja-JP" sz="2800">
                <a:latin typeface="Helvetica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514600" y="426720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084513" y="48450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730501" y="4845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5029200" y="47244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330700" y="42672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878138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4606925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Text Box 20"/>
          <p:cNvSpPr txBox="1">
            <a:spLocks noChangeArrowheads="1"/>
          </p:cNvSpPr>
          <p:nvPr/>
        </p:nvSpPr>
        <p:spPr bwMode="auto">
          <a:xfrm>
            <a:off x="8689976" y="4464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9708" name="Text Box 26"/>
          <p:cNvSpPr txBox="1">
            <a:spLocks noChangeArrowheads="1"/>
          </p:cNvSpPr>
          <p:nvPr/>
        </p:nvSpPr>
        <p:spPr bwMode="auto">
          <a:xfrm>
            <a:off x="8534400" y="415925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9709" name="Text Box 31"/>
          <p:cNvSpPr txBox="1">
            <a:spLocks noChangeArrowheads="1"/>
          </p:cNvSpPr>
          <p:nvPr/>
        </p:nvSpPr>
        <p:spPr bwMode="auto">
          <a:xfrm>
            <a:off x="8694738" y="54864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9710" name="Text Box 32"/>
          <p:cNvSpPr txBox="1">
            <a:spLocks noChangeArrowheads="1"/>
          </p:cNvSpPr>
          <p:nvPr/>
        </p:nvSpPr>
        <p:spPr bwMode="auto">
          <a:xfrm>
            <a:off x="8501064" y="5181600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9711" name="Line 33"/>
          <p:cNvSpPr>
            <a:spLocks noChangeShapeType="1"/>
          </p:cNvSpPr>
          <p:nvPr/>
        </p:nvSpPr>
        <p:spPr bwMode="auto">
          <a:xfrm>
            <a:off x="8605838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34"/>
          <p:cNvSpPr>
            <a:spLocks noChangeShapeType="1"/>
          </p:cNvSpPr>
          <p:nvPr/>
        </p:nvSpPr>
        <p:spPr bwMode="auto">
          <a:xfrm>
            <a:off x="8610600" y="551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Text Box 35"/>
          <p:cNvSpPr txBox="1">
            <a:spLocks noChangeArrowheads="1"/>
          </p:cNvSpPr>
          <p:nvPr/>
        </p:nvSpPr>
        <p:spPr bwMode="auto">
          <a:xfrm>
            <a:off x="3438526" y="4845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9714" name="Text Box 37"/>
          <p:cNvSpPr txBox="1">
            <a:spLocks noChangeArrowheads="1"/>
          </p:cNvSpPr>
          <p:nvPr/>
        </p:nvSpPr>
        <p:spPr bwMode="auto">
          <a:xfrm>
            <a:off x="3792538" y="48450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9715" name="Text Box 39"/>
          <p:cNvSpPr txBox="1">
            <a:spLocks noChangeArrowheads="1"/>
          </p:cNvSpPr>
          <p:nvPr/>
        </p:nvSpPr>
        <p:spPr bwMode="auto">
          <a:xfrm>
            <a:off x="4122738" y="48450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29716" name="Text Box 41"/>
          <p:cNvSpPr txBox="1">
            <a:spLocks noChangeArrowheads="1"/>
          </p:cNvSpPr>
          <p:nvPr/>
        </p:nvSpPr>
        <p:spPr bwMode="auto">
          <a:xfrm>
            <a:off x="4391026" y="48450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grpSp>
        <p:nvGrpSpPr>
          <p:cNvPr id="29717" name="Group 54"/>
          <p:cNvGrpSpPr>
            <a:grpSpLocks/>
          </p:cNvGrpSpPr>
          <p:nvPr/>
        </p:nvGrpSpPr>
        <p:grpSpPr bwMode="auto">
          <a:xfrm>
            <a:off x="5951538" y="3962400"/>
            <a:ext cx="2125662" cy="1981200"/>
            <a:chOff x="3984" y="3072"/>
            <a:chExt cx="1339" cy="1248"/>
          </a:xfrm>
        </p:grpSpPr>
        <p:sp>
          <p:nvSpPr>
            <p:cNvPr id="29758" name="Text Box 17"/>
            <p:cNvSpPr txBox="1">
              <a:spLocks noChangeArrowheads="1"/>
            </p:cNvSpPr>
            <p:nvPr/>
          </p:nvSpPr>
          <p:spPr bwMode="auto">
            <a:xfrm>
              <a:off x="3984" y="379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9759" name="Text Box 18"/>
            <p:cNvSpPr txBox="1">
              <a:spLocks noChangeArrowheads="1"/>
            </p:cNvSpPr>
            <p:nvPr/>
          </p:nvSpPr>
          <p:spPr bwMode="auto">
            <a:xfrm>
              <a:off x="4320" y="41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29760" name="Text Box 19"/>
            <p:cNvSpPr txBox="1">
              <a:spLocks noChangeArrowheads="1"/>
            </p:cNvSpPr>
            <p:nvPr/>
          </p:nvSpPr>
          <p:spPr bwMode="auto">
            <a:xfrm>
              <a:off x="3984" y="33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9761" name="Text Box 21"/>
            <p:cNvSpPr txBox="1">
              <a:spLocks noChangeArrowheads="1"/>
            </p:cNvSpPr>
            <p:nvPr/>
          </p:nvSpPr>
          <p:spPr bwMode="auto">
            <a:xfrm>
              <a:off x="4325" y="30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9762" name="Text Box 22"/>
            <p:cNvSpPr txBox="1">
              <a:spLocks noChangeArrowheads="1"/>
            </p:cNvSpPr>
            <p:nvPr/>
          </p:nvSpPr>
          <p:spPr bwMode="auto">
            <a:xfrm>
              <a:off x="4757" y="30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9763" name="Text Box 23"/>
            <p:cNvSpPr txBox="1">
              <a:spLocks noChangeArrowheads="1"/>
            </p:cNvSpPr>
            <p:nvPr/>
          </p:nvSpPr>
          <p:spPr bwMode="auto">
            <a:xfrm>
              <a:off x="5136" y="384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9764" name="Text Box 24"/>
            <p:cNvSpPr txBox="1">
              <a:spLocks noChangeArrowheads="1"/>
            </p:cNvSpPr>
            <p:nvPr/>
          </p:nvSpPr>
          <p:spPr bwMode="auto">
            <a:xfrm>
              <a:off x="5136" y="33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9765" name="Text Box 25"/>
            <p:cNvSpPr txBox="1">
              <a:spLocks noChangeArrowheads="1"/>
            </p:cNvSpPr>
            <p:nvPr/>
          </p:nvSpPr>
          <p:spPr bwMode="auto">
            <a:xfrm>
              <a:off x="4800" y="410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9766" name="Oval 45"/>
            <p:cNvSpPr>
              <a:spLocks noChangeArrowheads="1"/>
            </p:cNvSpPr>
            <p:nvPr/>
          </p:nvSpPr>
          <p:spPr bwMode="auto">
            <a:xfrm>
              <a:off x="4176" y="3216"/>
              <a:ext cx="960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67" name="Oval 44"/>
            <p:cNvSpPr>
              <a:spLocks noChangeArrowheads="1"/>
            </p:cNvSpPr>
            <p:nvPr/>
          </p:nvSpPr>
          <p:spPr bwMode="auto">
            <a:xfrm>
              <a:off x="4464" y="350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68" name="Line 46"/>
            <p:cNvSpPr>
              <a:spLocks noChangeShapeType="1"/>
            </p:cNvSpPr>
            <p:nvPr/>
          </p:nvSpPr>
          <p:spPr bwMode="auto">
            <a:xfrm>
              <a:off x="4848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9" name="Line 47"/>
            <p:cNvSpPr>
              <a:spLocks noChangeShapeType="1"/>
            </p:cNvSpPr>
            <p:nvPr/>
          </p:nvSpPr>
          <p:spPr bwMode="auto">
            <a:xfrm>
              <a:off x="417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0" name="Line 48"/>
            <p:cNvSpPr>
              <a:spLocks noChangeShapeType="1"/>
            </p:cNvSpPr>
            <p:nvPr/>
          </p:nvSpPr>
          <p:spPr bwMode="auto">
            <a:xfrm>
              <a:off x="4656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49"/>
            <p:cNvSpPr>
              <a:spLocks noChangeShapeType="1"/>
            </p:cNvSpPr>
            <p:nvPr/>
          </p:nvSpPr>
          <p:spPr bwMode="auto">
            <a:xfrm>
              <a:off x="465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Line 50"/>
            <p:cNvSpPr>
              <a:spLocks noChangeShapeType="1"/>
            </p:cNvSpPr>
            <p:nvPr/>
          </p:nvSpPr>
          <p:spPr bwMode="auto">
            <a:xfrm flipV="1">
              <a:off x="4800" y="336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51"/>
            <p:cNvSpPr>
              <a:spLocks noChangeShapeType="1"/>
            </p:cNvSpPr>
            <p:nvPr/>
          </p:nvSpPr>
          <p:spPr bwMode="auto">
            <a:xfrm flipH="1" flipV="1">
              <a:off x="4320" y="336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Line 52"/>
            <p:cNvSpPr>
              <a:spLocks noChangeShapeType="1"/>
            </p:cNvSpPr>
            <p:nvPr/>
          </p:nvSpPr>
          <p:spPr bwMode="auto">
            <a:xfrm flipH="1" flipV="1">
              <a:off x="4800" y="38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Line 53"/>
            <p:cNvSpPr>
              <a:spLocks noChangeShapeType="1"/>
            </p:cNvSpPr>
            <p:nvPr/>
          </p:nvSpPr>
          <p:spPr bwMode="auto">
            <a:xfrm flipV="1">
              <a:off x="4320" y="38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Text Box 29"/>
            <p:cNvSpPr txBox="1">
              <a:spLocks noChangeArrowheads="1"/>
            </p:cNvSpPr>
            <p:nvPr/>
          </p:nvSpPr>
          <p:spPr bwMode="auto">
            <a:xfrm>
              <a:off x="4896" y="3456"/>
              <a:ext cx="1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29777" name="Text Box 30"/>
            <p:cNvSpPr txBox="1">
              <a:spLocks noChangeArrowheads="1"/>
            </p:cNvSpPr>
            <p:nvPr/>
          </p:nvSpPr>
          <p:spPr bwMode="auto">
            <a:xfrm>
              <a:off x="4896" y="374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9778" name="Text Box 36"/>
            <p:cNvSpPr txBox="1">
              <a:spLocks noChangeArrowheads="1"/>
            </p:cNvSpPr>
            <p:nvPr/>
          </p:nvSpPr>
          <p:spPr bwMode="auto">
            <a:xfrm>
              <a:off x="4656" y="388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9779" name="Text Box 38"/>
            <p:cNvSpPr txBox="1">
              <a:spLocks noChangeArrowheads="1"/>
            </p:cNvSpPr>
            <p:nvPr/>
          </p:nvSpPr>
          <p:spPr bwMode="auto">
            <a:xfrm>
              <a:off x="4416" y="388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29780" name="Text Box 40"/>
            <p:cNvSpPr txBox="1">
              <a:spLocks noChangeArrowheads="1"/>
            </p:cNvSpPr>
            <p:nvPr/>
          </p:nvSpPr>
          <p:spPr bwMode="auto">
            <a:xfrm>
              <a:off x="4224" y="374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9</a:t>
              </a:r>
            </a:p>
          </p:txBody>
        </p:sp>
        <p:sp>
          <p:nvSpPr>
            <p:cNvPr id="29781" name="Text Box 42"/>
            <p:cNvSpPr txBox="1">
              <a:spLocks noChangeArrowheads="1"/>
            </p:cNvSpPr>
            <p:nvPr/>
          </p:nvSpPr>
          <p:spPr bwMode="auto">
            <a:xfrm>
              <a:off x="4176" y="345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12</a:t>
              </a:r>
            </a:p>
          </p:txBody>
        </p:sp>
      </p:grpSp>
      <p:sp>
        <p:nvSpPr>
          <p:cNvPr id="29718" name="Text Box 4"/>
          <p:cNvSpPr txBox="1">
            <a:spLocks noChangeArrowheads="1"/>
          </p:cNvSpPr>
          <p:nvPr/>
        </p:nvSpPr>
        <p:spPr bwMode="auto">
          <a:xfrm>
            <a:off x="2286000" y="175260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9719" name="Text Box 5"/>
          <p:cNvSpPr txBox="1">
            <a:spLocks noChangeArrowheads="1"/>
          </p:cNvSpPr>
          <p:nvPr/>
        </p:nvSpPr>
        <p:spPr bwMode="auto">
          <a:xfrm>
            <a:off x="2855913" y="2330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9720" name="Text Box 6"/>
          <p:cNvSpPr txBox="1">
            <a:spLocks noChangeArrowheads="1"/>
          </p:cNvSpPr>
          <p:nvPr/>
        </p:nvSpPr>
        <p:spPr bwMode="auto">
          <a:xfrm>
            <a:off x="2501901" y="2330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9721" name="AutoShape 7"/>
          <p:cNvSpPr>
            <a:spLocks noChangeArrowheads="1"/>
          </p:cNvSpPr>
          <p:nvPr/>
        </p:nvSpPr>
        <p:spPr bwMode="auto">
          <a:xfrm>
            <a:off x="4800600" y="2209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9722" name="Text Box 8"/>
          <p:cNvSpPr txBox="1">
            <a:spLocks noChangeArrowheads="1"/>
          </p:cNvSpPr>
          <p:nvPr/>
        </p:nvSpPr>
        <p:spPr bwMode="auto">
          <a:xfrm>
            <a:off x="4102100" y="17526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9723" name="Line 9"/>
          <p:cNvSpPr>
            <a:spLocks noChangeShapeType="1"/>
          </p:cNvSpPr>
          <p:nvPr/>
        </p:nvSpPr>
        <p:spPr bwMode="auto">
          <a:xfrm>
            <a:off x="2649538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10"/>
          <p:cNvSpPr>
            <a:spLocks noChangeShapeType="1"/>
          </p:cNvSpPr>
          <p:nvPr/>
        </p:nvSpPr>
        <p:spPr bwMode="auto">
          <a:xfrm>
            <a:off x="4378325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Rectangle 11"/>
          <p:cNvSpPr>
            <a:spLocks noChangeArrowheads="1"/>
          </p:cNvSpPr>
          <p:nvPr/>
        </p:nvSpPr>
        <p:spPr bwMode="auto">
          <a:xfrm>
            <a:off x="5867400" y="2057400"/>
            <a:ext cx="3657600" cy="5334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29726" name="Line 12"/>
          <p:cNvSpPr>
            <a:spLocks noChangeShapeType="1"/>
          </p:cNvSpPr>
          <p:nvPr/>
        </p:nvSpPr>
        <p:spPr bwMode="auto">
          <a:xfrm>
            <a:off x="63246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Line 13"/>
          <p:cNvSpPr>
            <a:spLocks noChangeShapeType="1"/>
          </p:cNvSpPr>
          <p:nvPr/>
        </p:nvSpPr>
        <p:spPr bwMode="auto">
          <a:xfrm>
            <a:off x="67818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8" name="Line 14"/>
          <p:cNvSpPr>
            <a:spLocks noChangeShapeType="1"/>
          </p:cNvSpPr>
          <p:nvPr/>
        </p:nvSpPr>
        <p:spPr bwMode="auto">
          <a:xfrm>
            <a:off x="7239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9" name="Line 15"/>
          <p:cNvSpPr>
            <a:spLocks noChangeShapeType="1"/>
          </p:cNvSpPr>
          <p:nvPr/>
        </p:nvSpPr>
        <p:spPr bwMode="auto">
          <a:xfrm>
            <a:off x="76962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Line 16"/>
          <p:cNvSpPr>
            <a:spLocks noChangeShapeType="1"/>
          </p:cNvSpPr>
          <p:nvPr/>
        </p:nvSpPr>
        <p:spPr bwMode="auto">
          <a:xfrm>
            <a:off x="81534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Text Box 17"/>
          <p:cNvSpPr txBox="1">
            <a:spLocks noChangeArrowheads="1"/>
          </p:cNvSpPr>
          <p:nvPr/>
        </p:nvSpPr>
        <p:spPr bwMode="auto">
          <a:xfrm>
            <a:off x="8686801" y="2559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9732" name="Text Box 18"/>
          <p:cNvSpPr txBox="1">
            <a:spLocks noChangeArrowheads="1"/>
          </p:cNvSpPr>
          <p:nvPr/>
        </p:nvSpPr>
        <p:spPr bwMode="auto">
          <a:xfrm>
            <a:off x="8229601" y="2559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9733" name="Text Box 19"/>
          <p:cNvSpPr txBox="1">
            <a:spLocks noChangeArrowheads="1"/>
          </p:cNvSpPr>
          <p:nvPr/>
        </p:nvSpPr>
        <p:spPr bwMode="auto">
          <a:xfrm>
            <a:off x="9144001" y="2559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29734" name="Text Box 20"/>
          <p:cNvSpPr txBox="1">
            <a:spLocks noChangeArrowheads="1"/>
          </p:cNvSpPr>
          <p:nvPr/>
        </p:nvSpPr>
        <p:spPr bwMode="auto">
          <a:xfrm>
            <a:off x="6484938" y="3244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9735" name="Text Box 21"/>
          <p:cNvSpPr txBox="1">
            <a:spLocks noChangeArrowheads="1"/>
          </p:cNvSpPr>
          <p:nvPr/>
        </p:nvSpPr>
        <p:spPr bwMode="auto">
          <a:xfrm>
            <a:off x="5951538" y="25590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9736" name="Text Box 22"/>
          <p:cNvSpPr txBox="1">
            <a:spLocks noChangeArrowheads="1"/>
          </p:cNvSpPr>
          <p:nvPr/>
        </p:nvSpPr>
        <p:spPr bwMode="auto">
          <a:xfrm>
            <a:off x="6400801" y="2559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29737" name="Text Box 23"/>
          <p:cNvSpPr txBox="1">
            <a:spLocks noChangeArrowheads="1"/>
          </p:cNvSpPr>
          <p:nvPr/>
        </p:nvSpPr>
        <p:spPr bwMode="auto">
          <a:xfrm>
            <a:off x="7315201" y="2559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29738" name="Text Box 24"/>
          <p:cNvSpPr txBox="1">
            <a:spLocks noChangeArrowheads="1"/>
          </p:cNvSpPr>
          <p:nvPr/>
        </p:nvSpPr>
        <p:spPr bwMode="auto">
          <a:xfrm>
            <a:off x="6865938" y="25590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9739" name="Text Box 25"/>
          <p:cNvSpPr txBox="1">
            <a:spLocks noChangeArrowheads="1"/>
          </p:cNvSpPr>
          <p:nvPr/>
        </p:nvSpPr>
        <p:spPr bwMode="auto">
          <a:xfrm>
            <a:off x="7772401" y="2559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29740" name="Text Box 26"/>
          <p:cNvSpPr txBox="1">
            <a:spLocks noChangeArrowheads="1"/>
          </p:cNvSpPr>
          <p:nvPr/>
        </p:nvSpPr>
        <p:spPr bwMode="auto">
          <a:xfrm>
            <a:off x="6329364" y="2940050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29741" name="Line 27"/>
          <p:cNvSpPr>
            <a:spLocks noChangeShapeType="1"/>
          </p:cNvSpPr>
          <p:nvPr/>
        </p:nvSpPr>
        <p:spPr bwMode="auto">
          <a:xfrm>
            <a:off x="90678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2" name="Line 28"/>
          <p:cNvSpPr>
            <a:spLocks noChangeShapeType="1"/>
          </p:cNvSpPr>
          <p:nvPr/>
        </p:nvSpPr>
        <p:spPr bwMode="auto">
          <a:xfrm>
            <a:off x="86106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3" name="Text Box 29"/>
          <p:cNvSpPr txBox="1">
            <a:spLocks noChangeArrowheads="1"/>
          </p:cNvSpPr>
          <p:nvPr/>
        </p:nvSpPr>
        <p:spPr bwMode="auto">
          <a:xfrm>
            <a:off x="6858000" y="213360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29744" name="Text Box 30"/>
          <p:cNvSpPr txBox="1">
            <a:spLocks noChangeArrowheads="1"/>
          </p:cNvSpPr>
          <p:nvPr/>
        </p:nvSpPr>
        <p:spPr bwMode="auto">
          <a:xfrm>
            <a:off x="7315200" y="21336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29745" name="Text Box 31"/>
          <p:cNvSpPr txBox="1">
            <a:spLocks noChangeArrowheads="1"/>
          </p:cNvSpPr>
          <p:nvPr/>
        </p:nvSpPr>
        <p:spPr bwMode="auto">
          <a:xfrm>
            <a:off x="7869238" y="32448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9746" name="Text Box 32"/>
          <p:cNvSpPr txBox="1">
            <a:spLocks noChangeArrowheads="1"/>
          </p:cNvSpPr>
          <p:nvPr/>
        </p:nvSpPr>
        <p:spPr bwMode="auto">
          <a:xfrm>
            <a:off x="7739064" y="2940050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29747" name="Line 33"/>
          <p:cNvSpPr>
            <a:spLocks noChangeShapeType="1"/>
          </p:cNvSpPr>
          <p:nvPr/>
        </p:nvSpPr>
        <p:spPr bwMode="auto">
          <a:xfrm>
            <a:off x="6400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8" name="Line 34"/>
          <p:cNvSpPr>
            <a:spLocks noChangeShapeType="1"/>
          </p:cNvSpPr>
          <p:nvPr/>
        </p:nvSpPr>
        <p:spPr bwMode="auto">
          <a:xfrm>
            <a:off x="7848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9" name="Text Box 36"/>
          <p:cNvSpPr txBox="1">
            <a:spLocks noChangeArrowheads="1"/>
          </p:cNvSpPr>
          <p:nvPr/>
        </p:nvSpPr>
        <p:spPr bwMode="auto">
          <a:xfrm>
            <a:off x="3209926" y="2330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9750" name="Text Box 37"/>
          <p:cNvSpPr txBox="1">
            <a:spLocks noChangeArrowheads="1"/>
          </p:cNvSpPr>
          <p:nvPr/>
        </p:nvSpPr>
        <p:spPr bwMode="auto">
          <a:xfrm>
            <a:off x="7780338" y="21336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29751" name="Text Box 38"/>
          <p:cNvSpPr txBox="1">
            <a:spLocks noChangeArrowheads="1"/>
          </p:cNvSpPr>
          <p:nvPr/>
        </p:nvSpPr>
        <p:spPr bwMode="auto">
          <a:xfrm>
            <a:off x="3563938" y="2330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9752" name="Text Box 39"/>
          <p:cNvSpPr txBox="1">
            <a:spLocks noChangeArrowheads="1"/>
          </p:cNvSpPr>
          <p:nvPr/>
        </p:nvSpPr>
        <p:spPr bwMode="auto">
          <a:xfrm>
            <a:off x="8229601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29753" name="Text Box 40"/>
          <p:cNvSpPr txBox="1">
            <a:spLocks noChangeArrowheads="1"/>
          </p:cNvSpPr>
          <p:nvPr/>
        </p:nvSpPr>
        <p:spPr bwMode="auto">
          <a:xfrm>
            <a:off x="3894138" y="2330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8694738" y="2133600"/>
            <a:ext cx="29686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rPr>
              <a:t>9</a:t>
            </a:r>
          </a:p>
        </p:txBody>
      </p:sp>
      <p:sp>
        <p:nvSpPr>
          <p:cNvPr id="29755" name="Text Box 42"/>
          <p:cNvSpPr txBox="1">
            <a:spLocks noChangeArrowheads="1"/>
          </p:cNvSpPr>
          <p:nvPr/>
        </p:nvSpPr>
        <p:spPr bwMode="auto">
          <a:xfrm>
            <a:off x="4162426" y="23304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9067801" y="2133600"/>
            <a:ext cx="40957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rPr>
              <a:t>12</a:t>
            </a:r>
          </a:p>
        </p:txBody>
      </p:sp>
      <p:sp>
        <p:nvSpPr>
          <p:cNvPr id="29757" name="テキスト ボックス 1"/>
          <p:cNvSpPr txBox="1">
            <a:spLocks noChangeArrowheads="1"/>
          </p:cNvSpPr>
          <p:nvPr/>
        </p:nvSpPr>
        <p:spPr bwMode="auto">
          <a:xfrm>
            <a:off x="1752600" y="2971801"/>
            <a:ext cx="2617788" cy="830263"/>
          </a:xfrm>
          <a:prstGeom prst="rect">
            <a:avLst/>
          </a:prstGeom>
          <a:solidFill>
            <a:srgbClr val="F2F2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Initially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      rear = front = 0;</a:t>
            </a:r>
            <a:endParaRPr lang="ja-JP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365125"/>
            <a:ext cx="8226425" cy="914400"/>
          </a:xfrm>
        </p:spPr>
        <p:txBody>
          <a:bodyPr/>
          <a:lstStyle/>
          <a:p>
            <a:pPr eaLnBrk="1" hangingPunct="1"/>
            <a:r>
              <a:rPr kumimoji="0" lang="en-US" altLang="ja-JP" u="sng">
                <a:latin typeface="Helvetica" panose="020B0604020202020204" pitchFamily="34" charset="0"/>
              </a:rPr>
              <a:t>Circular Queue using Array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4038600"/>
            <a:ext cx="5486400" cy="19812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void enqueue(int x)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		 array[rear] = x;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 rear = (rear+1)%size;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kumimoji="0" lang="en-US" altLang="ja-JP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noElements</a:t>
            </a:r>
            <a:r>
              <a:rPr kumimoji="0" lang="en-US" altLang="ja-JP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++;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86000" y="228600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855913" y="2863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501901" y="2863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5105400" y="2743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419600" y="22860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649538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4695825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55" name="Group 55"/>
          <p:cNvGrpSpPr>
            <a:grpSpLocks/>
          </p:cNvGrpSpPr>
          <p:nvPr/>
        </p:nvGrpSpPr>
        <p:grpSpPr bwMode="auto">
          <a:xfrm>
            <a:off x="8186739" y="2209800"/>
            <a:ext cx="592137" cy="641350"/>
            <a:chOff x="4197" y="1948"/>
            <a:chExt cx="373" cy="404"/>
          </a:xfrm>
        </p:grpSpPr>
        <p:sp>
          <p:nvSpPr>
            <p:cNvPr id="31800" name="Text Box 11"/>
            <p:cNvSpPr txBox="1">
              <a:spLocks noChangeArrowheads="1"/>
            </p:cNvSpPr>
            <p:nvPr/>
          </p:nvSpPr>
          <p:spPr bwMode="auto">
            <a:xfrm>
              <a:off x="4295" y="214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1801" name="Text Box 12"/>
            <p:cNvSpPr txBox="1">
              <a:spLocks noChangeArrowheads="1"/>
            </p:cNvSpPr>
            <p:nvPr/>
          </p:nvSpPr>
          <p:spPr bwMode="auto">
            <a:xfrm>
              <a:off x="4197" y="1948"/>
              <a:ext cx="3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front</a:t>
              </a:r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242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6" name="Group 59"/>
          <p:cNvGrpSpPr>
            <a:grpSpLocks/>
          </p:cNvGrpSpPr>
          <p:nvPr/>
        </p:nvGrpSpPr>
        <p:grpSpPr bwMode="auto">
          <a:xfrm>
            <a:off x="8153400" y="3200400"/>
            <a:ext cx="642938" cy="642938"/>
            <a:chOff x="4176" y="2592"/>
            <a:chExt cx="405" cy="405"/>
          </a:xfrm>
        </p:grpSpPr>
        <p:sp>
          <p:nvSpPr>
            <p:cNvPr id="31797" name="Text Box 13"/>
            <p:cNvSpPr txBox="1">
              <a:spLocks noChangeArrowheads="1"/>
            </p:cNvSpPr>
            <p:nvPr/>
          </p:nvSpPr>
          <p:spPr bwMode="auto">
            <a:xfrm>
              <a:off x="4298" y="2784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1798" name="Text Box 14"/>
            <p:cNvSpPr txBox="1">
              <a:spLocks noChangeArrowheads="1"/>
            </p:cNvSpPr>
            <p:nvPr/>
          </p:nvSpPr>
          <p:spPr bwMode="auto">
            <a:xfrm>
              <a:off x="4176" y="2592"/>
              <a:ext cx="4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rear</a:t>
              </a:r>
            </a:p>
          </p:txBody>
        </p:sp>
        <p:sp>
          <p:nvSpPr>
            <p:cNvPr id="31799" name="Line 16"/>
            <p:cNvSpPr>
              <a:spLocks noChangeShapeType="1"/>
            </p:cNvSpPr>
            <p:nvPr/>
          </p:nvSpPr>
          <p:spPr bwMode="auto">
            <a:xfrm>
              <a:off x="4245" y="28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7" name="Text Box 17"/>
          <p:cNvSpPr txBox="1">
            <a:spLocks noChangeArrowheads="1"/>
          </p:cNvSpPr>
          <p:nvPr/>
        </p:nvSpPr>
        <p:spPr bwMode="auto">
          <a:xfrm>
            <a:off x="3209926" y="2863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1758" name="Text Box 18"/>
          <p:cNvSpPr txBox="1">
            <a:spLocks noChangeArrowheads="1"/>
          </p:cNvSpPr>
          <p:nvPr/>
        </p:nvSpPr>
        <p:spPr bwMode="auto">
          <a:xfrm>
            <a:off x="3563938" y="2863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31759" name="Text Box 19"/>
          <p:cNvSpPr txBox="1">
            <a:spLocks noChangeArrowheads="1"/>
          </p:cNvSpPr>
          <p:nvPr/>
        </p:nvSpPr>
        <p:spPr bwMode="auto">
          <a:xfrm>
            <a:off x="3894138" y="2863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31760" name="Text Box 20"/>
          <p:cNvSpPr txBox="1">
            <a:spLocks noChangeArrowheads="1"/>
          </p:cNvSpPr>
          <p:nvPr/>
        </p:nvSpPr>
        <p:spPr bwMode="auto">
          <a:xfrm>
            <a:off x="4162426" y="28638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31761" name="Text Box 22"/>
          <p:cNvSpPr txBox="1">
            <a:spLocks noChangeArrowheads="1"/>
          </p:cNvSpPr>
          <p:nvPr/>
        </p:nvSpPr>
        <p:spPr bwMode="auto">
          <a:xfrm>
            <a:off x="57912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1762" name="Text Box 23"/>
          <p:cNvSpPr txBox="1">
            <a:spLocks noChangeArrowheads="1"/>
          </p:cNvSpPr>
          <p:nvPr/>
        </p:nvSpPr>
        <p:spPr bwMode="auto">
          <a:xfrm>
            <a:off x="6324601" y="3625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31763" name="Text Box 24"/>
          <p:cNvSpPr txBox="1">
            <a:spLocks noChangeArrowheads="1"/>
          </p:cNvSpPr>
          <p:nvPr/>
        </p:nvSpPr>
        <p:spPr bwMode="auto">
          <a:xfrm>
            <a:off x="5791201" y="2438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31764" name="Text Box 25"/>
          <p:cNvSpPr txBox="1">
            <a:spLocks noChangeArrowheads="1"/>
          </p:cNvSpPr>
          <p:nvPr/>
        </p:nvSpPr>
        <p:spPr bwMode="auto">
          <a:xfrm>
            <a:off x="6332538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31765" name="Text Box 26"/>
          <p:cNvSpPr txBox="1">
            <a:spLocks noChangeArrowheads="1"/>
          </p:cNvSpPr>
          <p:nvPr/>
        </p:nvSpPr>
        <p:spPr bwMode="auto">
          <a:xfrm>
            <a:off x="7018338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31766" name="Text Box 27"/>
          <p:cNvSpPr txBox="1">
            <a:spLocks noChangeArrowheads="1"/>
          </p:cNvSpPr>
          <p:nvPr/>
        </p:nvSpPr>
        <p:spPr bwMode="auto">
          <a:xfrm>
            <a:off x="76200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31767" name="Text Box 28"/>
          <p:cNvSpPr txBox="1">
            <a:spLocks noChangeArrowheads="1"/>
          </p:cNvSpPr>
          <p:nvPr/>
        </p:nvSpPr>
        <p:spPr bwMode="auto">
          <a:xfrm>
            <a:off x="7620001" y="2438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1768" name="Text Box 29"/>
          <p:cNvSpPr txBox="1">
            <a:spLocks noChangeArrowheads="1"/>
          </p:cNvSpPr>
          <p:nvPr/>
        </p:nvSpPr>
        <p:spPr bwMode="auto">
          <a:xfrm>
            <a:off x="7086601" y="3625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31769" name="Oval 30"/>
          <p:cNvSpPr>
            <a:spLocks noChangeArrowheads="1"/>
          </p:cNvSpPr>
          <p:nvPr/>
        </p:nvSpPr>
        <p:spPr bwMode="auto">
          <a:xfrm>
            <a:off x="6096000" y="22098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1770" name="Oval 31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1771" name="Line 32"/>
          <p:cNvSpPr>
            <a:spLocks noChangeShapeType="1"/>
          </p:cNvSpPr>
          <p:nvPr/>
        </p:nvSpPr>
        <p:spPr bwMode="auto">
          <a:xfrm>
            <a:off x="71628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33"/>
          <p:cNvSpPr>
            <a:spLocks noChangeShapeType="1"/>
          </p:cNvSpPr>
          <p:nvPr/>
        </p:nvSpPr>
        <p:spPr bwMode="auto">
          <a:xfrm>
            <a:off x="6096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Line 34"/>
          <p:cNvSpPr>
            <a:spLocks noChangeShapeType="1"/>
          </p:cNvSpPr>
          <p:nvPr/>
        </p:nvSpPr>
        <p:spPr bwMode="auto">
          <a:xfrm>
            <a:off x="6858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Line 35"/>
          <p:cNvSpPr>
            <a:spLocks noChangeShapeType="1"/>
          </p:cNvSpPr>
          <p:nvPr/>
        </p:nvSpPr>
        <p:spPr bwMode="auto">
          <a:xfrm>
            <a:off x="68580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Line 36"/>
          <p:cNvSpPr>
            <a:spLocks noChangeShapeType="1"/>
          </p:cNvSpPr>
          <p:nvPr/>
        </p:nvSpPr>
        <p:spPr bwMode="auto">
          <a:xfrm flipV="1">
            <a:off x="7086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Line 37"/>
          <p:cNvSpPr>
            <a:spLocks noChangeShapeType="1"/>
          </p:cNvSpPr>
          <p:nvPr/>
        </p:nvSpPr>
        <p:spPr bwMode="auto">
          <a:xfrm flipH="1" flipV="1">
            <a:off x="6324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Line 38"/>
          <p:cNvSpPr>
            <a:spLocks noChangeShapeType="1"/>
          </p:cNvSpPr>
          <p:nvPr/>
        </p:nvSpPr>
        <p:spPr bwMode="auto">
          <a:xfrm flipH="1" flipV="1">
            <a:off x="70866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Line 39"/>
          <p:cNvSpPr>
            <a:spLocks noChangeShapeType="1"/>
          </p:cNvSpPr>
          <p:nvPr/>
        </p:nvSpPr>
        <p:spPr bwMode="auto">
          <a:xfrm flipV="1">
            <a:off x="63246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9" name="Text Box 40"/>
          <p:cNvSpPr txBox="1">
            <a:spLocks noChangeArrowheads="1"/>
          </p:cNvSpPr>
          <p:nvPr/>
        </p:nvSpPr>
        <p:spPr bwMode="auto">
          <a:xfrm>
            <a:off x="7239000" y="259080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31780" name="Text Box 41"/>
          <p:cNvSpPr txBox="1">
            <a:spLocks noChangeArrowheads="1"/>
          </p:cNvSpPr>
          <p:nvPr/>
        </p:nvSpPr>
        <p:spPr bwMode="auto">
          <a:xfrm>
            <a:off x="7239000" y="3048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1781" name="Text Box 42"/>
          <p:cNvSpPr txBox="1">
            <a:spLocks noChangeArrowheads="1"/>
          </p:cNvSpPr>
          <p:nvPr/>
        </p:nvSpPr>
        <p:spPr bwMode="auto">
          <a:xfrm>
            <a:off x="68580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1782" name="Text Box 43"/>
          <p:cNvSpPr txBox="1">
            <a:spLocks noChangeArrowheads="1"/>
          </p:cNvSpPr>
          <p:nvPr/>
        </p:nvSpPr>
        <p:spPr bwMode="auto">
          <a:xfrm>
            <a:off x="64770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31783" name="Text Box 44"/>
          <p:cNvSpPr txBox="1">
            <a:spLocks noChangeArrowheads="1"/>
          </p:cNvSpPr>
          <p:nvPr/>
        </p:nvSpPr>
        <p:spPr bwMode="auto">
          <a:xfrm>
            <a:off x="6172201" y="3048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31784" name="Text Box 45"/>
          <p:cNvSpPr txBox="1">
            <a:spLocks noChangeArrowheads="1"/>
          </p:cNvSpPr>
          <p:nvPr/>
        </p:nvSpPr>
        <p:spPr bwMode="auto">
          <a:xfrm>
            <a:off x="6096001" y="2590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31785" name="Text Box 46"/>
          <p:cNvSpPr txBox="1">
            <a:spLocks noChangeArrowheads="1"/>
          </p:cNvSpPr>
          <p:nvPr/>
        </p:nvSpPr>
        <p:spPr bwMode="auto">
          <a:xfrm>
            <a:off x="2286001" y="1600200"/>
            <a:ext cx="191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enqueue(21)</a:t>
            </a:r>
          </a:p>
        </p:txBody>
      </p:sp>
      <p:sp>
        <p:nvSpPr>
          <p:cNvPr id="31786" name="Text Box 47"/>
          <p:cNvSpPr txBox="1">
            <a:spLocks noChangeArrowheads="1"/>
          </p:cNvSpPr>
          <p:nvPr/>
        </p:nvSpPr>
        <p:spPr bwMode="auto">
          <a:xfrm>
            <a:off x="4543426" y="28638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21</a:t>
            </a:r>
          </a:p>
        </p:txBody>
      </p:sp>
      <p:sp>
        <p:nvSpPr>
          <p:cNvPr id="31787" name="Text Box 48"/>
          <p:cNvSpPr txBox="1">
            <a:spLocks noChangeArrowheads="1"/>
          </p:cNvSpPr>
          <p:nvPr/>
        </p:nvSpPr>
        <p:spPr bwMode="auto">
          <a:xfrm>
            <a:off x="6440489" y="22860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21</a:t>
            </a:r>
          </a:p>
        </p:txBody>
      </p:sp>
      <p:grpSp>
        <p:nvGrpSpPr>
          <p:cNvPr id="31788" name="Group 57"/>
          <p:cNvGrpSpPr>
            <a:grpSpLocks/>
          </p:cNvGrpSpPr>
          <p:nvPr/>
        </p:nvGrpSpPr>
        <p:grpSpPr bwMode="auto">
          <a:xfrm>
            <a:off x="9056688" y="2209800"/>
            <a:ext cx="544512" cy="641350"/>
            <a:chOff x="4745" y="1968"/>
            <a:chExt cx="343" cy="404"/>
          </a:xfrm>
        </p:grpSpPr>
        <p:sp>
          <p:nvSpPr>
            <p:cNvPr id="31794" name="Text Box 49"/>
            <p:cNvSpPr txBox="1">
              <a:spLocks noChangeArrowheads="1"/>
            </p:cNvSpPr>
            <p:nvPr/>
          </p:nvSpPr>
          <p:spPr bwMode="auto">
            <a:xfrm>
              <a:off x="4828" y="21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31795" name="Text Box 50"/>
            <p:cNvSpPr txBox="1">
              <a:spLocks noChangeArrowheads="1"/>
            </p:cNvSpPr>
            <p:nvPr/>
          </p:nvSpPr>
          <p:spPr bwMode="auto">
            <a:xfrm>
              <a:off x="4745" y="1968"/>
              <a:ext cx="3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size</a:t>
              </a:r>
            </a:p>
          </p:txBody>
        </p:sp>
        <p:sp>
          <p:nvSpPr>
            <p:cNvPr id="31796" name="Line 53"/>
            <p:cNvSpPr>
              <a:spLocks noChangeShapeType="1"/>
            </p:cNvSpPr>
            <p:nvPr/>
          </p:nvSpPr>
          <p:spPr bwMode="auto">
            <a:xfrm>
              <a:off x="4775" y="21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89" name="Text Box 51"/>
          <p:cNvSpPr txBox="1">
            <a:spLocks noChangeArrowheads="1"/>
          </p:cNvSpPr>
          <p:nvPr/>
        </p:nvSpPr>
        <p:spPr bwMode="auto">
          <a:xfrm>
            <a:off x="9144001" y="34925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31790" name="Text Box 52"/>
          <p:cNvSpPr txBox="1">
            <a:spLocks noChangeArrowheads="1"/>
          </p:cNvSpPr>
          <p:nvPr/>
        </p:nvSpPr>
        <p:spPr bwMode="auto">
          <a:xfrm>
            <a:off x="8999538" y="3200400"/>
            <a:ext cx="1287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noElements</a:t>
            </a:r>
          </a:p>
        </p:txBody>
      </p:sp>
      <p:sp>
        <p:nvSpPr>
          <p:cNvPr id="31791" name="Line 56"/>
          <p:cNvSpPr>
            <a:spLocks noChangeShapeType="1"/>
          </p:cNvSpPr>
          <p:nvPr/>
        </p:nvSpPr>
        <p:spPr bwMode="auto">
          <a:xfrm>
            <a:off x="9144000" y="35369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テキスト ボックス 1"/>
          <p:cNvSpPr txBox="1">
            <a:spLocks noChangeArrowheads="1"/>
          </p:cNvSpPr>
          <p:nvPr/>
        </p:nvSpPr>
        <p:spPr bwMode="auto">
          <a:xfrm>
            <a:off x="7848601" y="4191001"/>
            <a:ext cx="2276585" cy="1200329"/>
          </a:xfrm>
          <a:prstGeom prst="rect">
            <a:avLst/>
          </a:prstGeom>
          <a:solidFill>
            <a:srgbClr val="F2F2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imes New Roman" panose="02020603050405020304" pitchFamily="18" charset="0"/>
              </a:rPr>
              <a:t>mod function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imes New Roman" panose="02020603050405020304" pitchFamily="18" charset="0"/>
              </a:rPr>
              <a:t>used for circular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imes New Roman" panose="02020603050405020304" pitchFamily="18" charset="0"/>
              </a:rPr>
              <a:t>queue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31793" name="直線矢印コネクタ 6"/>
          <p:cNvCxnSpPr>
            <a:cxnSpLocks noChangeShapeType="1"/>
          </p:cNvCxnSpPr>
          <p:nvPr/>
        </p:nvCxnSpPr>
        <p:spPr bwMode="auto">
          <a:xfrm rot="10800000" flipV="1">
            <a:off x="6324600" y="4343400"/>
            <a:ext cx="1524000" cy="533400"/>
          </a:xfrm>
          <a:prstGeom prst="straightConnector1">
            <a:avLst/>
          </a:prstGeom>
          <a:noFill/>
          <a:ln w="3175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76200"/>
            <a:ext cx="8226425" cy="914400"/>
          </a:xfrm>
        </p:spPr>
        <p:txBody>
          <a:bodyPr/>
          <a:lstStyle/>
          <a:p>
            <a:pPr eaLnBrk="1" hangingPunct="1"/>
            <a:r>
              <a:rPr kumimoji="0" lang="en-US" altLang="ja-JP" u="sng">
                <a:latin typeface="Helvetica" panose="020B0604020202020204" pitchFamily="34" charset="0"/>
              </a:rPr>
              <a:t>Circular Queue using Array</a:t>
            </a:r>
            <a:endParaRPr kumimoji="0" lang="en-US" altLang="ja-JP">
              <a:latin typeface="Helvetica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3886200"/>
            <a:ext cx="8153400" cy="2590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kumimoji="0" lang="en-US" altLang="ja-JP" sz="2000" b="1" dirty="0" err="1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int</a:t>
            </a:r>
            <a:r>
              <a:rPr kumimoji="0" lang="en-US" altLang="ja-JP" sz="2000" b="1" dirty="0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kumimoji="0" lang="en-US" altLang="ja-JP" sz="2000" b="1" dirty="0" err="1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isFull</a:t>
            </a:r>
            <a:r>
              <a:rPr kumimoji="0" lang="en-US" altLang="ja-JP" sz="2000" b="1" dirty="0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kumimoji="0" lang="en-US" altLang="ja-JP" sz="2000" b="1" dirty="0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kumimoji="0" lang="en-US" altLang="ja-JP" sz="2000" b="1" dirty="0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    return </a:t>
            </a:r>
            <a:r>
              <a:rPr kumimoji="0" lang="en-US" altLang="ja-JP" sz="2000" b="1" dirty="0" err="1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noElements</a:t>
            </a:r>
            <a:r>
              <a:rPr kumimoji="0" lang="en-US" altLang="ja-JP" sz="2000" b="1" dirty="0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 == size;</a:t>
            </a:r>
            <a:endParaRPr kumimoji="0" lang="en-US" altLang="ja-JP" sz="20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MS PGothic" pitchFamily="34" charset="-128"/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kumimoji="0" lang="en-US" altLang="ja-JP" sz="2000" b="1" dirty="0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endParaRPr kumimoji="0" lang="en-US" altLang="ja-JP" sz="2000" b="1" dirty="0">
              <a:latin typeface="Courier New" pitchFamily="49" charset="0"/>
              <a:ea typeface="MS PGothic" pitchFamily="34" charset="-128"/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kumimoji="0" lang="en-US" altLang="ja-JP" sz="2000" b="1" dirty="0" err="1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int</a:t>
            </a:r>
            <a:r>
              <a:rPr kumimoji="0" lang="en-US" altLang="ja-JP" sz="2000" b="1" dirty="0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kumimoji="0" lang="en-US" altLang="ja-JP" sz="2000" b="1" dirty="0" err="1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isEmpty</a:t>
            </a:r>
            <a:r>
              <a:rPr kumimoji="0" lang="en-US" altLang="ja-JP" sz="2000" b="1" dirty="0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kumimoji="0" lang="en-US" altLang="ja-JP" sz="2000" b="1" dirty="0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kumimoji="0" lang="en-US" altLang="ja-JP" sz="2000" b="1" dirty="0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	  return </a:t>
            </a:r>
            <a:r>
              <a:rPr kumimoji="0" lang="en-US" altLang="ja-JP" sz="2000" b="1" dirty="0" err="1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noElements</a:t>
            </a:r>
            <a:r>
              <a:rPr kumimoji="0" lang="en-US" altLang="ja-JP" sz="2000" b="1" dirty="0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 == 0;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  <a:defRPr/>
            </a:pPr>
            <a:r>
              <a:rPr kumimoji="0" lang="en-US" altLang="ja-JP" sz="2000" b="1" dirty="0">
                <a:latin typeface="Courier New" pitchFamily="49" charset="0"/>
                <a:ea typeface="MS PGothic" pitchFamily="34" charset="-128"/>
                <a:cs typeface="Times New Roman" pitchFamily="18" charset="0"/>
              </a:rPr>
              <a:t>}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81200" y="228600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551113" y="2863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197101" y="2863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5105400" y="2743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406900" y="22860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344738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683125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8186739" y="2209800"/>
            <a:ext cx="592137" cy="641350"/>
            <a:chOff x="4197" y="1948"/>
            <a:chExt cx="373" cy="404"/>
          </a:xfrm>
        </p:grpSpPr>
        <p:sp>
          <p:nvSpPr>
            <p:cNvPr id="33848" name="Text Box 12"/>
            <p:cNvSpPr txBox="1">
              <a:spLocks noChangeArrowheads="1"/>
            </p:cNvSpPr>
            <p:nvPr/>
          </p:nvSpPr>
          <p:spPr bwMode="auto">
            <a:xfrm>
              <a:off x="4295" y="214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3849" name="Text Box 13"/>
            <p:cNvSpPr txBox="1">
              <a:spLocks noChangeArrowheads="1"/>
            </p:cNvSpPr>
            <p:nvPr/>
          </p:nvSpPr>
          <p:spPr bwMode="auto">
            <a:xfrm>
              <a:off x="4197" y="1948"/>
              <a:ext cx="3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front</a:t>
              </a:r>
            </a:p>
          </p:txBody>
        </p:sp>
        <p:sp>
          <p:nvSpPr>
            <p:cNvPr id="33850" name="Line 14"/>
            <p:cNvSpPr>
              <a:spLocks noChangeShapeType="1"/>
            </p:cNvSpPr>
            <p:nvPr/>
          </p:nvSpPr>
          <p:spPr bwMode="auto">
            <a:xfrm>
              <a:off x="4242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4" name="Group 15"/>
          <p:cNvGrpSpPr>
            <a:grpSpLocks/>
          </p:cNvGrpSpPr>
          <p:nvPr/>
        </p:nvGrpSpPr>
        <p:grpSpPr bwMode="auto">
          <a:xfrm>
            <a:off x="8153400" y="3200400"/>
            <a:ext cx="642938" cy="642938"/>
            <a:chOff x="4176" y="2592"/>
            <a:chExt cx="405" cy="405"/>
          </a:xfrm>
        </p:grpSpPr>
        <p:sp>
          <p:nvSpPr>
            <p:cNvPr id="33845" name="Text Box 16"/>
            <p:cNvSpPr txBox="1">
              <a:spLocks noChangeArrowheads="1"/>
            </p:cNvSpPr>
            <p:nvPr/>
          </p:nvSpPr>
          <p:spPr bwMode="auto">
            <a:xfrm>
              <a:off x="4298" y="2784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3846" name="Text Box 17"/>
            <p:cNvSpPr txBox="1">
              <a:spLocks noChangeArrowheads="1"/>
            </p:cNvSpPr>
            <p:nvPr/>
          </p:nvSpPr>
          <p:spPr bwMode="auto">
            <a:xfrm>
              <a:off x="4176" y="2592"/>
              <a:ext cx="4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rear</a:t>
              </a:r>
            </a:p>
          </p:txBody>
        </p:sp>
        <p:sp>
          <p:nvSpPr>
            <p:cNvPr id="33847" name="Line 18"/>
            <p:cNvSpPr>
              <a:spLocks noChangeShapeType="1"/>
            </p:cNvSpPr>
            <p:nvPr/>
          </p:nvSpPr>
          <p:spPr bwMode="auto">
            <a:xfrm>
              <a:off x="4245" y="28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5" name="Text Box 19"/>
          <p:cNvSpPr txBox="1">
            <a:spLocks noChangeArrowheads="1"/>
          </p:cNvSpPr>
          <p:nvPr/>
        </p:nvSpPr>
        <p:spPr bwMode="auto">
          <a:xfrm>
            <a:off x="2905126" y="2863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3806" name="Text Box 20"/>
          <p:cNvSpPr txBox="1">
            <a:spLocks noChangeArrowheads="1"/>
          </p:cNvSpPr>
          <p:nvPr/>
        </p:nvSpPr>
        <p:spPr bwMode="auto">
          <a:xfrm>
            <a:off x="3259138" y="2863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33807" name="Text Box 21"/>
          <p:cNvSpPr txBox="1">
            <a:spLocks noChangeArrowheads="1"/>
          </p:cNvSpPr>
          <p:nvPr/>
        </p:nvSpPr>
        <p:spPr bwMode="auto">
          <a:xfrm>
            <a:off x="3589338" y="2863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33808" name="Text Box 22"/>
          <p:cNvSpPr txBox="1">
            <a:spLocks noChangeArrowheads="1"/>
          </p:cNvSpPr>
          <p:nvPr/>
        </p:nvSpPr>
        <p:spPr bwMode="auto">
          <a:xfrm>
            <a:off x="3857626" y="28638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33809" name="Text Box 23"/>
          <p:cNvSpPr txBox="1">
            <a:spLocks noChangeArrowheads="1"/>
          </p:cNvSpPr>
          <p:nvPr/>
        </p:nvSpPr>
        <p:spPr bwMode="auto">
          <a:xfrm>
            <a:off x="5791201" y="3124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3810" name="Text Box 24"/>
          <p:cNvSpPr txBox="1">
            <a:spLocks noChangeArrowheads="1"/>
          </p:cNvSpPr>
          <p:nvPr/>
        </p:nvSpPr>
        <p:spPr bwMode="auto">
          <a:xfrm>
            <a:off x="6324601" y="3625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33811" name="Text Box 25"/>
          <p:cNvSpPr txBox="1">
            <a:spLocks noChangeArrowheads="1"/>
          </p:cNvSpPr>
          <p:nvPr/>
        </p:nvSpPr>
        <p:spPr bwMode="auto">
          <a:xfrm>
            <a:off x="5791201" y="2438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33812" name="Text Box 26"/>
          <p:cNvSpPr txBox="1">
            <a:spLocks noChangeArrowheads="1"/>
          </p:cNvSpPr>
          <p:nvPr/>
        </p:nvSpPr>
        <p:spPr bwMode="auto">
          <a:xfrm>
            <a:off x="6332538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33813" name="Text Box 27"/>
          <p:cNvSpPr txBox="1">
            <a:spLocks noChangeArrowheads="1"/>
          </p:cNvSpPr>
          <p:nvPr/>
        </p:nvSpPr>
        <p:spPr bwMode="auto">
          <a:xfrm>
            <a:off x="7018338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33814" name="Text Box 28"/>
          <p:cNvSpPr txBox="1">
            <a:spLocks noChangeArrowheads="1"/>
          </p:cNvSpPr>
          <p:nvPr/>
        </p:nvSpPr>
        <p:spPr bwMode="auto">
          <a:xfrm>
            <a:off x="7620001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33815" name="Text Box 29"/>
          <p:cNvSpPr txBox="1">
            <a:spLocks noChangeArrowheads="1"/>
          </p:cNvSpPr>
          <p:nvPr/>
        </p:nvSpPr>
        <p:spPr bwMode="auto">
          <a:xfrm>
            <a:off x="7620001" y="2438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3816" name="Text Box 30"/>
          <p:cNvSpPr txBox="1">
            <a:spLocks noChangeArrowheads="1"/>
          </p:cNvSpPr>
          <p:nvPr/>
        </p:nvSpPr>
        <p:spPr bwMode="auto">
          <a:xfrm>
            <a:off x="7086601" y="3625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33817" name="Oval 31"/>
          <p:cNvSpPr>
            <a:spLocks noChangeArrowheads="1"/>
          </p:cNvSpPr>
          <p:nvPr/>
        </p:nvSpPr>
        <p:spPr bwMode="auto">
          <a:xfrm>
            <a:off x="6096000" y="22098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3818" name="Oval 32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3819" name="Line 33"/>
          <p:cNvSpPr>
            <a:spLocks noChangeShapeType="1"/>
          </p:cNvSpPr>
          <p:nvPr/>
        </p:nvSpPr>
        <p:spPr bwMode="auto">
          <a:xfrm>
            <a:off x="71628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34"/>
          <p:cNvSpPr>
            <a:spLocks noChangeShapeType="1"/>
          </p:cNvSpPr>
          <p:nvPr/>
        </p:nvSpPr>
        <p:spPr bwMode="auto">
          <a:xfrm>
            <a:off x="6096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Line 35"/>
          <p:cNvSpPr>
            <a:spLocks noChangeShapeType="1"/>
          </p:cNvSpPr>
          <p:nvPr/>
        </p:nvSpPr>
        <p:spPr bwMode="auto">
          <a:xfrm>
            <a:off x="6858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6"/>
          <p:cNvSpPr>
            <a:spLocks noChangeShapeType="1"/>
          </p:cNvSpPr>
          <p:nvPr/>
        </p:nvSpPr>
        <p:spPr bwMode="auto">
          <a:xfrm>
            <a:off x="68580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Line 37"/>
          <p:cNvSpPr>
            <a:spLocks noChangeShapeType="1"/>
          </p:cNvSpPr>
          <p:nvPr/>
        </p:nvSpPr>
        <p:spPr bwMode="auto">
          <a:xfrm flipV="1">
            <a:off x="7086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38"/>
          <p:cNvSpPr>
            <a:spLocks noChangeShapeType="1"/>
          </p:cNvSpPr>
          <p:nvPr/>
        </p:nvSpPr>
        <p:spPr bwMode="auto">
          <a:xfrm flipH="1" flipV="1">
            <a:off x="6324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Line 39"/>
          <p:cNvSpPr>
            <a:spLocks noChangeShapeType="1"/>
          </p:cNvSpPr>
          <p:nvPr/>
        </p:nvSpPr>
        <p:spPr bwMode="auto">
          <a:xfrm flipH="1" flipV="1">
            <a:off x="70866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Line 40"/>
          <p:cNvSpPr>
            <a:spLocks noChangeShapeType="1"/>
          </p:cNvSpPr>
          <p:nvPr/>
        </p:nvSpPr>
        <p:spPr bwMode="auto">
          <a:xfrm flipV="1">
            <a:off x="63246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Text Box 41"/>
          <p:cNvSpPr txBox="1">
            <a:spLocks noChangeArrowheads="1"/>
          </p:cNvSpPr>
          <p:nvPr/>
        </p:nvSpPr>
        <p:spPr bwMode="auto">
          <a:xfrm>
            <a:off x="7239000" y="259080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33828" name="Text Box 42"/>
          <p:cNvSpPr txBox="1">
            <a:spLocks noChangeArrowheads="1"/>
          </p:cNvSpPr>
          <p:nvPr/>
        </p:nvSpPr>
        <p:spPr bwMode="auto">
          <a:xfrm>
            <a:off x="7239000" y="3048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3829" name="Text Box 43"/>
          <p:cNvSpPr txBox="1">
            <a:spLocks noChangeArrowheads="1"/>
          </p:cNvSpPr>
          <p:nvPr/>
        </p:nvSpPr>
        <p:spPr bwMode="auto">
          <a:xfrm>
            <a:off x="68580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3830" name="Text Box 44"/>
          <p:cNvSpPr txBox="1">
            <a:spLocks noChangeArrowheads="1"/>
          </p:cNvSpPr>
          <p:nvPr/>
        </p:nvSpPr>
        <p:spPr bwMode="auto">
          <a:xfrm>
            <a:off x="64770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33831" name="Text Box 45"/>
          <p:cNvSpPr txBox="1">
            <a:spLocks noChangeArrowheads="1"/>
          </p:cNvSpPr>
          <p:nvPr/>
        </p:nvSpPr>
        <p:spPr bwMode="auto">
          <a:xfrm>
            <a:off x="6172201" y="3048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33832" name="Text Box 46"/>
          <p:cNvSpPr txBox="1">
            <a:spLocks noChangeArrowheads="1"/>
          </p:cNvSpPr>
          <p:nvPr/>
        </p:nvSpPr>
        <p:spPr bwMode="auto">
          <a:xfrm>
            <a:off x="6096001" y="2590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33833" name="Text Box 47"/>
          <p:cNvSpPr txBox="1">
            <a:spLocks noChangeArrowheads="1"/>
          </p:cNvSpPr>
          <p:nvPr/>
        </p:nvSpPr>
        <p:spPr bwMode="auto">
          <a:xfrm>
            <a:off x="2286000" y="1600200"/>
            <a:ext cx="174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enqueue(7)</a:t>
            </a:r>
          </a:p>
        </p:txBody>
      </p:sp>
      <p:sp>
        <p:nvSpPr>
          <p:cNvPr id="33834" name="Text Box 48"/>
          <p:cNvSpPr txBox="1">
            <a:spLocks noChangeArrowheads="1"/>
          </p:cNvSpPr>
          <p:nvPr/>
        </p:nvSpPr>
        <p:spPr bwMode="auto">
          <a:xfrm>
            <a:off x="4238626" y="28638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21</a:t>
            </a:r>
          </a:p>
        </p:txBody>
      </p:sp>
      <p:sp>
        <p:nvSpPr>
          <p:cNvPr id="33835" name="Text Box 49"/>
          <p:cNvSpPr txBox="1">
            <a:spLocks noChangeArrowheads="1"/>
          </p:cNvSpPr>
          <p:nvPr/>
        </p:nvSpPr>
        <p:spPr bwMode="auto">
          <a:xfrm>
            <a:off x="6440489" y="22860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21</a:t>
            </a:r>
          </a:p>
        </p:txBody>
      </p:sp>
      <p:grpSp>
        <p:nvGrpSpPr>
          <p:cNvPr id="33836" name="Group 50"/>
          <p:cNvGrpSpPr>
            <a:grpSpLocks/>
          </p:cNvGrpSpPr>
          <p:nvPr/>
        </p:nvGrpSpPr>
        <p:grpSpPr bwMode="auto">
          <a:xfrm>
            <a:off x="9056688" y="2209800"/>
            <a:ext cx="544512" cy="641350"/>
            <a:chOff x="4745" y="1968"/>
            <a:chExt cx="343" cy="404"/>
          </a:xfrm>
        </p:grpSpPr>
        <p:sp>
          <p:nvSpPr>
            <p:cNvPr id="33842" name="Text Box 51"/>
            <p:cNvSpPr txBox="1">
              <a:spLocks noChangeArrowheads="1"/>
            </p:cNvSpPr>
            <p:nvPr/>
          </p:nvSpPr>
          <p:spPr bwMode="auto">
            <a:xfrm>
              <a:off x="4828" y="21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33843" name="Text Box 52"/>
            <p:cNvSpPr txBox="1">
              <a:spLocks noChangeArrowheads="1"/>
            </p:cNvSpPr>
            <p:nvPr/>
          </p:nvSpPr>
          <p:spPr bwMode="auto">
            <a:xfrm>
              <a:off x="4745" y="1968"/>
              <a:ext cx="3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size</a:t>
              </a:r>
            </a:p>
          </p:txBody>
        </p:sp>
        <p:sp>
          <p:nvSpPr>
            <p:cNvPr id="33844" name="Line 53"/>
            <p:cNvSpPr>
              <a:spLocks noChangeShapeType="1"/>
            </p:cNvSpPr>
            <p:nvPr/>
          </p:nvSpPr>
          <p:spPr bwMode="auto">
            <a:xfrm>
              <a:off x="4775" y="21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37" name="Text Box 54"/>
          <p:cNvSpPr txBox="1">
            <a:spLocks noChangeArrowheads="1"/>
          </p:cNvSpPr>
          <p:nvPr/>
        </p:nvSpPr>
        <p:spPr bwMode="auto">
          <a:xfrm>
            <a:off x="9144001" y="34925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33838" name="Text Box 55"/>
          <p:cNvSpPr txBox="1">
            <a:spLocks noChangeArrowheads="1"/>
          </p:cNvSpPr>
          <p:nvPr/>
        </p:nvSpPr>
        <p:spPr bwMode="auto">
          <a:xfrm>
            <a:off x="8999538" y="3200400"/>
            <a:ext cx="1287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noElements</a:t>
            </a:r>
          </a:p>
        </p:txBody>
      </p:sp>
      <p:sp>
        <p:nvSpPr>
          <p:cNvPr id="33839" name="Line 56"/>
          <p:cNvSpPr>
            <a:spLocks noChangeShapeType="1"/>
          </p:cNvSpPr>
          <p:nvPr/>
        </p:nvSpPr>
        <p:spPr bwMode="auto">
          <a:xfrm>
            <a:off x="9144000" y="35369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Text Box 57"/>
          <p:cNvSpPr txBox="1">
            <a:spLocks noChangeArrowheads="1"/>
          </p:cNvSpPr>
          <p:nvPr/>
        </p:nvSpPr>
        <p:spPr bwMode="auto">
          <a:xfrm>
            <a:off x="4572001" y="2863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33841" name="Text Box 58"/>
          <p:cNvSpPr txBox="1">
            <a:spLocks noChangeArrowheads="1"/>
          </p:cNvSpPr>
          <p:nvPr/>
        </p:nvSpPr>
        <p:spPr bwMode="auto">
          <a:xfrm>
            <a:off x="6942138" y="2286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152400"/>
            <a:ext cx="8226425" cy="914400"/>
          </a:xfrm>
        </p:spPr>
        <p:txBody>
          <a:bodyPr/>
          <a:lstStyle/>
          <a:p>
            <a:pPr eaLnBrk="1" hangingPunct="1"/>
            <a:r>
              <a:rPr kumimoji="0" lang="en-US" altLang="ja-JP" u="sng">
                <a:latin typeface="Helvetica" panose="020B0604020202020204" pitchFamily="34" charset="0"/>
              </a:rPr>
              <a:t>Circular Queue using Array</a:t>
            </a:r>
            <a:endParaRPr kumimoji="0" lang="en-US" altLang="ja-JP">
              <a:latin typeface="Helvetica" panose="020B060402020202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4038600"/>
            <a:ext cx="5486400" cy="23622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int dequeue()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int x = array[front];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  front = (front+1)%size;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  noElements--;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  return x;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ja-JP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684464" y="2514600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35845" name="AutoShape 7"/>
          <p:cNvSpPr>
            <a:spLocks noChangeArrowheads="1"/>
          </p:cNvSpPr>
          <p:nvPr/>
        </p:nvSpPr>
        <p:spPr bwMode="auto">
          <a:xfrm>
            <a:off x="5105400" y="2971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4406900" y="25146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>
            <a:off x="30480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10"/>
          <p:cNvSpPr>
            <a:spLocks noChangeShapeType="1"/>
          </p:cNvSpPr>
          <p:nvPr/>
        </p:nvSpPr>
        <p:spPr bwMode="auto">
          <a:xfrm>
            <a:off x="4683125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49" name="Group 11"/>
          <p:cNvGrpSpPr>
            <a:grpSpLocks/>
          </p:cNvGrpSpPr>
          <p:nvPr/>
        </p:nvGrpSpPr>
        <p:grpSpPr bwMode="auto">
          <a:xfrm>
            <a:off x="8186739" y="2438400"/>
            <a:ext cx="592137" cy="641350"/>
            <a:chOff x="4197" y="1948"/>
            <a:chExt cx="373" cy="404"/>
          </a:xfrm>
        </p:grpSpPr>
        <p:sp>
          <p:nvSpPr>
            <p:cNvPr id="35892" name="Text Box 12"/>
            <p:cNvSpPr txBox="1">
              <a:spLocks noChangeArrowheads="1"/>
            </p:cNvSpPr>
            <p:nvPr/>
          </p:nvSpPr>
          <p:spPr bwMode="auto">
            <a:xfrm>
              <a:off x="4295" y="214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5893" name="Text Box 13"/>
            <p:cNvSpPr txBox="1">
              <a:spLocks noChangeArrowheads="1"/>
            </p:cNvSpPr>
            <p:nvPr/>
          </p:nvSpPr>
          <p:spPr bwMode="auto">
            <a:xfrm>
              <a:off x="4197" y="1948"/>
              <a:ext cx="3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front</a:t>
              </a:r>
            </a:p>
          </p:txBody>
        </p:sp>
        <p:sp>
          <p:nvSpPr>
            <p:cNvPr id="35894" name="Line 14"/>
            <p:cNvSpPr>
              <a:spLocks noChangeShapeType="1"/>
            </p:cNvSpPr>
            <p:nvPr/>
          </p:nvSpPr>
          <p:spPr bwMode="auto">
            <a:xfrm>
              <a:off x="4242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0" name="Group 15"/>
          <p:cNvGrpSpPr>
            <a:grpSpLocks/>
          </p:cNvGrpSpPr>
          <p:nvPr/>
        </p:nvGrpSpPr>
        <p:grpSpPr bwMode="auto">
          <a:xfrm>
            <a:off x="8153400" y="3429000"/>
            <a:ext cx="642938" cy="641350"/>
            <a:chOff x="4176" y="2592"/>
            <a:chExt cx="405" cy="404"/>
          </a:xfrm>
        </p:grpSpPr>
        <p:sp>
          <p:nvSpPr>
            <p:cNvPr id="35889" name="Text Box 16"/>
            <p:cNvSpPr txBox="1">
              <a:spLocks noChangeArrowheads="1"/>
            </p:cNvSpPr>
            <p:nvPr/>
          </p:nvSpPr>
          <p:spPr bwMode="auto">
            <a:xfrm>
              <a:off x="4298" y="278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5890" name="Text Box 17"/>
            <p:cNvSpPr txBox="1">
              <a:spLocks noChangeArrowheads="1"/>
            </p:cNvSpPr>
            <p:nvPr/>
          </p:nvSpPr>
          <p:spPr bwMode="auto">
            <a:xfrm>
              <a:off x="4176" y="2592"/>
              <a:ext cx="4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rear</a:t>
              </a:r>
            </a:p>
          </p:txBody>
        </p:sp>
        <p:sp>
          <p:nvSpPr>
            <p:cNvPr id="35891" name="Line 18"/>
            <p:cNvSpPr>
              <a:spLocks noChangeShapeType="1"/>
            </p:cNvSpPr>
            <p:nvPr/>
          </p:nvSpPr>
          <p:spPr bwMode="auto">
            <a:xfrm>
              <a:off x="4245" y="28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1" name="Text Box 19"/>
          <p:cNvSpPr txBox="1">
            <a:spLocks noChangeArrowheads="1"/>
          </p:cNvSpPr>
          <p:nvPr/>
        </p:nvSpPr>
        <p:spPr bwMode="auto">
          <a:xfrm>
            <a:off x="2905126" y="3092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5852" name="Text Box 20"/>
          <p:cNvSpPr txBox="1">
            <a:spLocks noChangeArrowheads="1"/>
          </p:cNvSpPr>
          <p:nvPr/>
        </p:nvSpPr>
        <p:spPr bwMode="auto">
          <a:xfrm>
            <a:off x="3259138" y="3092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35853" name="Text Box 21"/>
          <p:cNvSpPr txBox="1">
            <a:spLocks noChangeArrowheads="1"/>
          </p:cNvSpPr>
          <p:nvPr/>
        </p:nvSpPr>
        <p:spPr bwMode="auto">
          <a:xfrm>
            <a:off x="3589338" y="3092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35854" name="Text Box 22"/>
          <p:cNvSpPr txBox="1">
            <a:spLocks noChangeArrowheads="1"/>
          </p:cNvSpPr>
          <p:nvPr/>
        </p:nvSpPr>
        <p:spPr bwMode="auto">
          <a:xfrm>
            <a:off x="3857626" y="30924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35855" name="Text Box 23"/>
          <p:cNvSpPr txBox="1">
            <a:spLocks noChangeArrowheads="1"/>
          </p:cNvSpPr>
          <p:nvPr/>
        </p:nvSpPr>
        <p:spPr bwMode="auto">
          <a:xfrm>
            <a:off x="5791201" y="3352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5856" name="Text Box 24"/>
          <p:cNvSpPr txBox="1">
            <a:spLocks noChangeArrowheads="1"/>
          </p:cNvSpPr>
          <p:nvPr/>
        </p:nvSpPr>
        <p:spPr bwMode="auto">
          <a:xfrm>
            <a:off x="6324601" y="3854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35857" name="Text Box 25"/>
          <p:cNvSpPr txBox="1">
            <a:spLocks noChangeArrowheads="1"/>
          </p:cNvSpPr>
          <p:nvPr/>
        </p:nvSpPr>
        <p:spPr bwMode="auto">
          <a:xfrm>
            <a:off x="5791201" y="2667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35858" name="Text Box 26"/>
          <p:cNvSpPr txBox="1">
            <a:spLocks noChangeArrowheads="1"/>
          </p:cNvSpPr>
          <p:nvPr/>
        </p:nvSpPr>
        <p:spPr bwMode="auto">
          <a:xfrm>
            <a:off x="6332538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35859" name="Text Box 27"/>
          <p:cNvSpPr txBox="1">
            <a:spLocks noChangeArrowheads="1"/>
          </p:cNvSpPr>
          <p:nvPr/>
        </p:nvSpPr>
        <p:spPr bwMode="auto">
          <a:xfrm>
            <a:off x="7018338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35860" name="Text Box 28"/>
          <p:cNvSpPr txBox="1">
            <a:spLocks noChangeArrowheads="1"/>
          </p:cNvSpPr>
          <p:nvPr/>
        </p:nvSpPr>
        <p:spPr bwMode="auto">
          <a:xfrm>
            <a:off x="7620001" y="3429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35861" name="Text Box 29"/>
          <p:cNvSpPr txBox="1">
            <a:spLocks noChangeArrowheads="1"/>
          </p:cNvSpPr>
          <p:nvPr/>
        </p:nvSpPr>
        <p:spPr bwMode="auto">
          <a:xfrm>
            <a:off x="7620001" y="2667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5862" name="Text Box 30"/>
          <p:cNvSpPr txBox="1">
            <a:spLocks noChangeArrowheads="1"/>
          </p:cNvSpPr>
          <p:nvPr/>
        </p:nvSpPr>
        <p:spPr bwMode="auto">
          <a:xfrm>
            <a:off x="7086601" y="3854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35863" name="Oval 31"/>
          <p:cNvSpPr>
            <a:spLocks noChangeArrowheads="1"/>
          </p:cNvSpPr>
          <p:nvPr/>
        </p:nvSpPr>
        <p:spPr bwMode="auto">
          <a:xfrm>
            <a:off x="6096000" y="24384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5864" name="Oval 32"/>
          <p:cNvSpPr>
            <a:spLocks noChangeArrowheads="1"/>
          </p:cNvSpPr>
          <p:nvPr/>
        </p:nvSpPr>
        <p:spPr bwMode="auto">
          <a:xfrm>
            <a:off x="6553200" y="2895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35865" name="Line 33"/>
          <p:cNvSpPr>
            <a:spLocks noChangeShapeType="1"/>
          </p:cNvSpPr>
          <p:nvPr/>
        </p:nvSpPr>
        <p:spPr bwMode="auto">
          <a:xfrm>
            <a:off x="71628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34"/>
          <p:cNvSpPr>
            <a:spLocks noChangeShapeType="1"/>
          </p:cNvSpPr>
          <p:nvPr/>
        </p:nvSpPr>
        <p:spPr bwMode="auto">
          <a:xfrm>
            <a:off x="60960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35"/>
          <p:cNvSpPr>
            <a:spLocks noChangeShapeType="1"/>
          </p:cNvSpPr>
          <p:nvPr/>
        </p:nvSpPr>
        <p:spPr bwMode="auto">
          <a:xfrm>
            <a:off x="68580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36"/>
          <p:cNvSpPr>
            <a:spLocks noChangeShapeType="1"/>
          </p:cNvSpPr>
          <p:nvPr/>
        </p:nvSpPr>
        <p:spPr bwMode="auto">
          <a:xfrm>
            <a:off x="6858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37"/>
          <p:cNvSpPr>
            <a:spLocks noChangeShapeType="1"/>
          </p:cNvSpPr>
          <p:nvPr/>
        </p:nvSpPr>
        <p:spPr bwMode="auto">
          <a:xfrm flipV="1">
            <a:off x="70866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38"/>
          <p:cNvSpPr>
            <a:spLocks noChangeShapeType="1"/>
          </p:cNvSpPr>
          <p:nvPr/>
        </p:nvSpPr>
        <p:spPr bwMode="auto">
          <a:xfrm flipH="1" flipV="1">
            <a:off x="63246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39"/>
          <p:cNvSpPr>
            <a:spLocks noChangeShapeType="1"/>
          </p:cNvSpPr>
          <p:nvPr/>
        </p:nvSpPr>
        <p:spPr bwMode="auto">
          <a:xfrm flipH="1" flipV="1">
            <a:off x="70866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Line 40"/>
          <p:cNvSpPr>
            <a:spLocks noChangeShapeType="1"/>
          </p:cNvSpPr>
          <p:nvPr/>
        </p:nvSpPr>
        <p:spPr bwMode="auto">
          <a:xfrm flipV="1">
            <a:off x="63246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Text Box 43"/>
          <p:cNvSpPr txBox="1">
            <a:spLocks noChangeArrowheads="1"/>
          </p:cNvSpPr>
          <p:nvPr/>
        </p:nvSpPr>
        <p:spPr bwMode="auto">
          <a:xfrm>
            <a:off x="6858001" y="3505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5874" name="Text Box 44"/>
          <p:cNvSpPr txBox="1">
            <a:spLocks noChangeArrowheads="1"/>
          </p:cNvSpPr>
          <p:nvPr/>
        </p:nvSpPr>
        <p:spPr bwMode="auto">
          <a:xfrm>
            <a:off x="6477001" y="3505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35875" name="Text Box 45"/>
          <p:cNvSpPr txBox="1">
            <a:spLocks noChangeArrowheads="1"/>
          </p:cNvSpPr>
          <p:nvPr/>
        </p:nvSpPr>
        <p:spPr bwMode="auto">
          <a:xfrm>
            <a:off x="6172201" y="3276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9</a:t>
            </a:r>
          </a:p>
        </p:txBody>
      </p:sp>
      <p:sp>
        <p:nvSpPr>
          <p:cNvPr id="35876" name="Text Box 46"/>
          <p:cNvSpPr txBox="1">
            <a:spLocks noChangeArrowheads="1"/>
          </p:cNvSpPr>
          <p:nvPr/>
        </p:nvSpPr>
        <p:spPr bwMode="auto">
          <a:xfrm>
            <a:off x="6096001" y="28194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12</a:t>
            </a:r>
          </a:p>
        </p:txBody>
      </p:sp>
      <p:sp>
        <p:nvSpPr>
          <p:cNvPr id="35877" name="Text Box 47"/>
          <p:cNvSpPr txBox="1">
            <a:spLocks noChangeArrowheads="1"/>
          </p:cNvSpPr>
          <p:nvPr/>
        </p:nvSpPr>
        <p:spPr bwMode="auto">
          <a:xfrm>
            <a:off x="2286001" y="1600201"/>
            <a:ext cx="1673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dequeue();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dequeue();</a:t>
            </a:r>
          </a:p>
        </p:txBody>
      </p:sp>
      <p:sp>
        <p:nvSpPr>
          <p:cNvPr id="35878" name="Text Box 48"/>
          <p:cNvSpPr txBox="1">
            <a:spLocks noChangeArrowheads="1"/>
          </p:cNvSpPr>
          <p:nvPr/>
        </p:nvSpPr>
        <p:spPr bwMode="auto">
          <a:xfrm>
            <a:off x="4238626" y="30924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21</a:t>
            </a:r>
          </a:p>
        </p:txBody>
      </p:sp>
      <p:sp>
        <p:nvSpPr>
          <p:cNvPr id="35879" name="Text Box 49"/>
          <p:cNvSpPr txBox="1">
            <a:spLocks noChangeArrowheads="1"/>
          </p:cNvSpPr>
          <p:nvPr/>
        </p:nvSpPr>
        <p:spPr bwMode="auto">
          <a:xfrm>
            <a:off x="6440489" y="2514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21</a:t>
            </a:r>
          </a:p>
        </p:txBody>
      </p:sp>
      <p:grpSp>
        <p:nvGrpSpPr>
          <p:cNvPr id="35880" name="Group 50"/>
          <p:cNvGrpSpPr>
            <a:grpSpLocks/>
          </p:cNvGrpSpPr>
          <p:nvPr/>
        </p:nvGrpSpPr>
        <p:grpSpPr bwMode="auto">
          <a:xfrm>
            <a:off x="9056688" y="2438400"/>
            <a:ext cx="544512" cy="641350"/>
            <a:chOff x="4745" y="1968"/>
            <a:chExt cx="343" cy="404"/>
          </a:xfrm>
        </p:grpSpPr>
        <p:sp>
          <p:nvSpPr>
            <p:cNvPr id="35886" name="Text Box 51"/>
            <p:cNvSpPr txBox="1">
              <a:spLocks noChangeArrowheads="1"/>
            </p:cNvSpPr>
            <p:nvPr/>
          </p:nvSpPr>
          <p:spPr bwMode="auto">
            <a:xfrm>
              <a:off x="4828" y="21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35887" name="Text Box 52"/>
            <p:cNvSpPr txBox="1">
              <a:spLocks noChangeArrowheads="1"/>
            </p:cNvSpPr>
            <p:nvPr/>
          </p:nvSpPr>
          <p:spPr bwMode="auto">
            <a:xfrm>
              <a:off x="4745" y="1968"/>
              <a:ext cx="3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size</a:t>
              </a:r>
            </a:p>
          </p:txBody>
        </p:sp>
        <p:sp>
          <p:nvSpPr>
            <p:cNvPr id="35888" name="Line 53"/>
            <p:cNvSpPr>
              <a:spLocks noChangeShapeType="1"/>
            </p:cNvSpPr>
            <p:nvPr/>
          </p:nvSpPr>
          <p:spPr bwMode="auto">
            <a:xfrm>
              <a:off x="4775" y="21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81" name="Text Box 54"/>
          <p:cNvSpPr txBox="1">
            <a:spLocks noChangeArrowheads="1"/>
          </p:cNvSpPr>
          <p:nvPr/>
        </p:nvSpPr>
        <p:spPr bwMode="auto">
          <a:xfrm>
            <a:off x="9144001" y="37211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35882" name="Text Box 55"/>
          <p:cNvSpPr txBox="1">
            <a:spLocks noChangeArrowheads="1"/>
          </p:cNvSpPr>
          <p:nvPr/>
        </p:nvSpPr>
        <p:spPr bwMode="auto">
          <a:xfrm>
            <a:off x="8999538" y="3429000"/>
            <a:ext cx="1287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noElements</a:t>
            </a:r>
          </a:p>
        </p:txBody>
      </p:sp>
      <p:sp>
        <p:nvSpPr>
          <p:cNvPr id="35883" name="Line 56"/>
          <p:cNvSpPr>
            <a:spLocks noChangeShapeType="1"/>
          </p:cNvSpPr>
          <p:nvPr/>
        </p:nvSpPr>
        <p:spPr bwMode="auto">
          <a:xfrm>
            <a:off x="9144000" y="37655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Text Box 57"/>
          <p:cNvSpPr txBox="1">
            <a:spLocks noChangeArrowheads="1"/>
          </p:cNvSpPr>
          <p:nvPr/>
        </p:nvSpPr>
        <p:spPr bwMode="auto">
          <a:xfrm>
            <a:off x="4572001" y="3092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35885" name="Text Box 58"/>
          <p:cNvSpPr txBox="1">
            <a:spLocks noChangeArrowheads="1"/>
          </p:cNvSpPr>
          <p:nvPr/>
        </p:nvSpPr>
        <p:spPr bwMode="auto">
          <a:xfrm>
            <a:off x="6942138" y="25146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ja-JP" u="sng">
                <a:latin typeface="Arial" panose="020B0604020202020204" pitchFamily="34" charset="0"/>
              </a:rPr>
              <a:t>Introduction to Queues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1430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 queue is a waiting line – seen in daily life</a:t>
            </a:r>
          </a:p>
          <a:p>
            <a:pPr lvl="1" eaLnBrk="1" hangingPunct="1"/>
            <a:r>
              <a:rPr lang="en-US" altLang="ja-JP">
                <a:latin typeface="Arial" panose="020B0604020202020204" pitchFamily="34" charset="0"/>
              </a:rPr>
              <a:t>A line of people waiting for a bank teller</a:t>
            </a:r>
          </a:p>
          <a:p>
            <a:pPr lvl="1" eaLnBrk="1" hangingPunct="1"/>
            <a:r>
              <a:rPr lang="en-US" altLang="ja-JP">
                <a:latin typeface="Arial" panose="020B0604020202020204" pitchFamily="34" charset="0"/>
              </a:rPr>
              <a:t>A line of cars at a toll both</a:t>
            </a:r>
          </a:p>
          <a:p>
            <a:pPr lvl="1" eaLnBrk="1" hangingPunct="1"/>
            <a:r>
              <a:rPr lang="en-US" altLang="ja-JP">
                <a:latin typeface="Arial" panose="020B0604020202020204" pitchFamily="34" charset="0"/>
              </a:rPr>
              <a:t>"This is the captain, we're 5</a:t>
            </a:r>
            <a:r>
              <a:rPr lang="en-US" altLang="ja-JP" baseline="30000">
                <a:latin typeface="Arial" panose="020B0604020202020204" pitchFamily="34" charset="0"/>
              </a:rPr>
              <a:t>th</a:t>
            </a:r>
            <a:r>
              <a:rPr lang="en-US" altLang="ja-JP">
                <a:latin typeface="Arial" panose="020B0604020202020204" pitchFamily="34" charset="0"/>
              </a:rPr>
              <a:t> in line for takeoff" 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other kinds of queues can you think of?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933700" y="6438900"/>
            <a:ext cx="5581650" cy="41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ja-JP" sz="1100">
                <a:latin typeface="Arial" panose="020B0604020202020204" pitchFamily="34" charset="0"/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1915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DB51E-8FCC-4A51-8E86-7A93B2839FBB}" type="slidenum">
              <a:rPr kumimoji="0" lang="en-US" altLang="ja-JP" sz="2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ja-JP" sz="2400">
              <a:latin typeface="Arial" panose="020B0604020202020204" pitchFamily="34" charset="0"/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5076" y="4410075"/>
            <a:ext cx="2125663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Initialize( ) </a:t>
            </a:r>
            <a:r>
              <a:rPr lang="en-US" dirty="0">
                <a:sym typeface="Wingdings" panose="05000000000000000000" pitchFamily="2" charset="2"/>
              </a:rPr>
              <a:t> front=rear=0</a:t>
            </a:r>
            <a:endParaRPr lang="en-US" dirty="0"/>
          </a:p>
          <a:p>
            <a:r>
              <a:rPr lang="en-US" dirty="0" err="1"/>
              <a:t>EnQueue</a:t>
            </a:r>
            <a:r>
              <a:rPr lang="en-US" dirty="0"/>
              <a:t>( 3 )</a:t>
            </a:r>
          </a:p>
          <a:p>
            <a:r>
              <a:rPr lang="en-US" dirty="0" err="1"/>
              <a:t>EnQueue</a:t>
            </a:r>
            <a:r>
              <a:rPr lang="en-US" dirty="0"/>
              <a:t>( 6 )</a:t>
            </a:r>
          </a:p>
          <a:p>
            <a:r>
              <a:rPr lang="en-US" dirty="0" err="1"/>
              <a:t>EnQueue</a:t>
            </a:r>
            <a:r>
              <a:rPr lang="en-US" dirty="0"/>
              <a:t>( 2 )</a:t>
            </a:r>
          </a:p>
          <a:p>
            <a:r>
              <a:rPr lang="en-US" dirty="0" err="1">
                <a:sym typeface="Wingdings" panose="05000000000000000000" pitchFamily="2" charset="2"/>
              </a:rPr>
              <a:t>DeQueue</a:t>
            </a:r>
            <a:r>
              <a:rPr lang="en-US" dirty="0">
                <a:sym typeface="Wingdings" panose="05000000000000000000" pitchFamily="2" charset="2"/>
              </a:rPr>
              <a:t>( &amp;v )  3</a:t>
            </a:r>
          </a:p>
          <a:p>
            <a:r>
              <a:rPr lang="en-US" dirty="0" err="1">
                <a:sym typeface="Wingdings" panose="05000000000000000000" pitchFamily="2" charset="2"/>
              </a:rPr>
              <a:t>DeQueue</a:t>
            </a:r>
            <a:r>
              <a:rPr lang="en-US" dirty="0">
                <a:sym typeface="Wingdings" panose="05000000000000000000" pitchFamily="2" charset="2"/>
              </a:rPr>
              <a:t>( &amp;v )  6</a:t>
            </a:r>
          </a:p>
          <a:p>
            <a:r>
              <a:rPr lang="en-US" dirty="0" err="1"/>
              <a:t>EnQueue</a:t>
            </a:r>
            <a:r>
              <a:rPr lang="en-US" dirty="0"/>
              <a:t>( 5 ) </a:t>
            </a:r>
            <a:r>
              <a:rPr lang="en-US" dirty="0">
                <a:sym typeface="Wingdings" panose="05000000000000000000" pitchFamily="2" charset="2"/>
              </a:rPr>
              <a:t> (rear==</a:t>
            </a:r>
            <a:r>
              <a:rPr lang="en-US" dirty="0" err="1">
                <a:sym typeface="Wingdings" panose="05000000000000000000" pitchFamily="2" charset="2"/>
              </a:rPr>
              <a:t>MaxSize</a:t>
            </a:r>
            <a:r>
              <a:rPr lang="en-US" dirty="0">
                <a:sym typeface="Wingdings" panose="05000000000000000000" pitchFamily="2" charset="2"/>
              </a:rPr>
              <a:t>)rear=0</a:t>
            </a:r>
            <a:endParaRPr lang="en-US" dirty="0"/>
          </a:p>
          <a:p>
            <a:r>
              <a:rPr lang="en-US" dirty="0" err="1"/>
              <a:t>EnQueue</a:t>
            </a:r>
            <a:r>
              <a:rPr lang="en-US" dirty="0"/>
              <a:t>( 9 )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DeQueue</a:t>
            </a:r>
            <a:r>
              <a:rPr lang="en-US" dirty="0">
                <a:sym typeface="Wingdings" panose="05000000000000000000" pitchFamily="2" charset="2"/>
              </a:rPr>
              <a:t>( &amp;v )  2</a:t>
            </a:r>
          </a:p>
          <a:p>
            <a:r>
              <a:rPr lang="en-US" dirty="0" err="1">
                <a:sym typeface="Wingdings" panose="05000000000000000000" pitchFamily="2" charset="2"/>
              </a:rPr>
              <a:t>DeQueue</a:t>
            </a:r>
            <a:r>
              <a:rPr lang="en-US" dirty="0">
                <a:sym typeface="Wingdings" panose="05000000000000000000" pitchFamily="2" charset="2"/>
              </a:rPr>
              <a:t>( &amp;v )  5 (front==</a:t>
            </a:r>
            <a:r>
              <a:rPr lang="en-US" dirty="0" err="1">
                <a:sym typeface="Wingdings" panose="05000000000000000000" pitchFamily="2" charset="2"/>
              </a:rPr>
              <a:t>MaxSize</a:t>
            </a:r>
            <a:r>
              <a:rPr lang="en-US" dirty="0">
                <a:sym typeface="Wingdings" panose="05000000000000000000" pitchFamily="2" charset="2"/>
              </a:rPr>
              <a:t>)  front=0</a:t>
            </a:r>
          </a:p>
          <a:p>
            <a:r>
              <a:rPr lang="en-US" dirty="0" err="1">
                <a:sym typeface="Wingdings" panose="05000000000000000000" pitchFamily="2" charset="2"/>
              </a:rPr>
              <a:t>DeQueue</a:t>
            </a:r>
            <a:r>
              <a:rPr lang="en-US" dirty="0">
                <a:sym typeface="Wingdings" panose="05000000000000000000" pitchFamily="2" charset="2"/>
              </a:rPr>
              <a:t>( &amp;v )  9</a:t>
            </a:r>
          </a:p>
          <a:p>
            <a:r>
              <a:rPr lang="en-US" dirty="0" err="1">
                <a:sym typeface="Wingdings" panose="05000000000000000000" pitchFamily="2" charset="2"/>
              </a:rPr>
              <a:t>DeQueue</a:t>
            </a:r>
            <a:r>
              <a:rPr lang="en-US" dirty="0">
                <a:sym typeface="Wingdings" panose="05000000000000000000" pitchFamily="2" charset="2"/>
              </a:rPr>
              <a:t>( &amp;v )  Queue Empty (front==rear)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stack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12044" y="2263465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9296438" y="1751833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10770" y="2274347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9895164" y="1762715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89750" y="227434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10374144" y="176271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534046" y="226345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10918440" y="175182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056570" y="225256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11440964" y="174093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798659" y="173349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7385" y="184231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76365" y="18422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420661" y="17333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43185" y="16244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296439" y="501184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895165" y="512066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0374145" y="51206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918441" y="50117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1440965" y="49028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973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2" grpId="3"/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  <p:bldP spid="27" grpId="0"/>
      <p:bldP spid="27" grpId="1"/>
      <p:bldP spid="27" grpId="2"/>
      <p:bldP spid="29" grpId="0"/>
      <p:bldP spid="29" grpId="1"/>
      <p:bldP spid="31" grpId="0"/>
      <p:bldP spid="31" grpId="1"/>
      <p:bldP spid="33" grpId="0"/>
      <p:bldP spid="33" grpId="1"/>
      <p:bldP spid="44" grpId="0"/>
      <p:bldP spid="44" grpId="1"/>
      <p:bldP spid="44" grpId="2"/>
      <p:bldP spid="44" grpId="3"/>
      <p:bldP spid="45" grpId="0"/>
      <p:bldP spid="45" grpId="1"/>
      <p:bldP spid="45" grpId="2"/>
      <p:bldP spid="46" grpId="0"/>
      <p:bldP spid="46" grpId="1"/>
      <p:bldP spid="47" grpId="0"/>
      <p:bldP spid="47" grpId="1"/>
      <p:bldP spid="48" grpId="0"/>
      <p:bldP spid="48" grpId="1"/>
      <p:bldP spid="36" grpId="0"/>
      <p:bldP spid="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57400" y="457200"/>
            <a:ext cx="8382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Queue</a:t>
            </a:r>
            <a:r>
              <a:rPr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 data structure is like a container with </a:t>
            </a:r>
            <a:r>
              <a:rPr lang="en-US" altLang="ja-JP">
                <a:solidFill>
                  <a:srgbClr val="8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both end opening</a:t>
            </a:r>
            <a:r>
              <a:rPr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buClr>
                <a:schemeClr val="tx1"/>
              </a:buClr>
              <a:buFontTx/>
              <a:buChar char="•"/>
            </a:pPr>
            <a:endParaRPr lang="en-US" altLang="ja-JP" sz="50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An end called </a:t>
            </a:r>
            <a:r>
              <a:rPr lang="en-US" altLang="ja-JP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rear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Another end is  </a:t>
            </a:r>
            <a:r>
              <a:rPr lang="en-US" altLang="ja-JP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front</a:t>
            </a:r>
          </a:p>
          <a:p>
            <a:pPr lvl="1">
              <a:buClr>
                <a:schemeClr val="tx1"/>
              </a:buClr>
              <a:buFontTx/>
              <a:buChar char="•"/>
            </a:pPr>
            <a:endParaRPr lang="en-US" altLang="ja-JP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>
                <a:cs typeface="Times New Roman" panose="02020603050405020304" pitchFamily="18" charset="0"/>
              </a:rPr>
              <a:t>This mechanism is called First-In-First-Out (</a:t>
            </a:r>
            <a:r>
              <a:rPr lang="en-US" altLang="ja-JP">
                <a:solidFill>
                  <a:srgbClr val="FF0000"/>
                </a:solidFill>
                <a:cs typeface="Times New Roman" panose="02020603050405020304" pitchFamily="18" charset="0"/>
              </a:rPr>
              <a:t>FIFO</a:t>
            </a:r>
            <a:r>
              <a:rPr lang="en-US" altLang="ja-JP"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lnSpc>
                <a:spcPct val="80000"/>
              </a:lnSpc>
            </a:pPr>
            <a:endParaRPr lang="en-US" altLang="ja-JP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>
                <a:cs typeface="Times New Roman" panose="02020603050405020304" pitchFamily="18" charset="0"/>
              </a:rPr>
              <a:t>Some of the applications are 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>
                <a:cs typeface="Times New Roman" panose="02020603050405020304" pitchFamily="18" charset="0"/>
              </a:rPr>
              <a:t>Device queue, printer queue, keystroke queue,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-1524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ja-JP" u="sng">
                <a:latin typeface="Arial" panose="020B0604020202020204" pitchFamily="34" charset="0"/>
              </a:rPr>
              <a:t>Queue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990600"/>
            <a:ext cx="7772400" cy="5638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sz="2400" dirty="0">
                <a:latin typeface="Arial" charset="0"/>
                <a:ea typeface="+mn-ea"/>
                <a:cs typeface="+mn-cs"/>
              </a:rPr>
              <a:t>A queue is a sequence of data elements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sz="2400" dirty="0">
                <a:latin typeface="Arial" charset="0"/>
                <a:ea typeface="+mn-ea"/>
                <a:cs typeface="+mn-cs"/>
              </a:rPr>
              <a:t>In the sequence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sz="2000" dirty="0">
                <a:latin typeface="Arial" charset="0"/>
                <a:ea typeface="+mn-ea"/>
                <a:cs typeface="+mn-cs"/>
              </a:rPr>
              <a:t>Items can be added only at the </a:t>
            </a:r>
            <a:r>
              <a:rPr lang="en-US" altLang="ja-JP" sz="20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rear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altLang="ja-JP" sz="2000" dirty="0">
                <a:latin typeface="Arial" charset="0"/>
                <a:ea typeface="ＭＳ Ｐゴシック" charset="0"/>
                <a:cs typeface="+mn-cs"/>
              </a:rPr>
              <a:t>Items can be removed only at the other end, </a:t>
            </a:r>
            <a:r>
              <a:rPr lang="en-US" altLang="ja-JP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+mn-cs"/>
              </a:rPr>
              <a:t>front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altLang="ja-JP" sz="2000" dirty="0">
              <a:latin typeface="Arial" charset="0"/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altLang="ja-JP" sz="2000" dirty="0">
              <a:latin typeface="Arial" charset="0"/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altLang="ja-JP" sz="2000" dirty="0">
              <a:latin typeface="Arial" charset="0"/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altLang="ja-JP" sz="2000" dirty="0">
              <a:latin typeface="Arial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altLang="ja-JP" sz="2400" dirty="0">
              <a:latin typeface="Arial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altLang="ja-JP" sz="2000" dirty="0"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3048000" y="2895601"/>
          <a:ext cx="6096000" cy="3714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        1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        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        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234" name="直線矢印コネクタ 3"/>
          <p:cNvCxnSpPr>
            <a:cxnSpLocks noChangeShapeType="1"/>
          </p:cNvCxnSpPr>
          <p:nvPr/>
        </p:nvCxnSpPr>
        <p:spPr bwMode="auto">
          <a:xfrm>
            <a:off x="2743200" y="2819400"/>
            <a:ext cx="304800" cy="2619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5" name="正方形/長方形 4"/>
          <p:cNvSpPr>
            <a:spLocks noChangeArrowheads="1"/>
          </p:cNvSpPr>
          <p:nvPr/>
        </p:nvSpPr>
        <p:spPr bwMode="auto">
          <a:xfrm>
            <a:off x="1562100" y="2514601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front</a:t>
            </a:r>
          </a:p>
        </p:txBody>
      </p:sp>
      <p:sp>
        <p:nvSpPr>
          <p:cNvPr id="9236" name="正方形/長方形 5"/>
          <p:cNvSpPr>
            <a:spLocks noChangeArrowheads="1"/>
          </p:cNvSpPr>
          <p:nvPr/>
        </p:nvSpPr>
        <p:spPr bwMode="auto">
          <a:xfrm>
            <a:off x="5943600" y="3348039"/>
            <a:ext cx="1194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rear</a:t>
            </a:r>
          </a:p>
        </p:txBody>
      </p:sp>
      <p:cxnSp>
        <p:nvCxnSpPr>
          <p:cNvPr id="9237" name="直線矢印コネクタ 7"/>
          <p:cNvCxnSpPr>
            <a:cxnSpLocks noChangeShapeType="1"/>
          </p:cNvCxnSpPr>
          <p:nvPr/>
        </p:nvCxnSpPr>
        <p:spPr bwMode="auto">
          <a:xfrm flipH="1" flipV="1">
            <a:off x="6248400" y="3276600"/>
            <a:ext cx="2286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表 1"/>
          <p:cNvGraphicFramePr>
            <a:graphicFrameLocks noGrp="1"/>
          </p:cNvGraphicFramePr>
          <p:nvPr/>
        </p:nvGraphicFramePr>
        <p:xfrm>
          <a:off x="3200400" y="3962401"/>
          <a:ext cx="6096000" cy="3714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        1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        4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        3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252" name="直線矢印コネクタ 3"/>
          <p:cNvCxnSpPr>
            <a:cxnSpLocks noChangeShapeType="1"/>
          </p:cNvCxnSpPr>
          <p:nvPr/>
        </p:nvCxnSpPr>
        <p:spPr bwMode="auto">
          <a:xfrm>
            <a:off x="2895600" y="3886200"/>
            <a:ext cx="304800" cy="2619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3" name="正方形/長方形 4"/>
          <p:cNvSpPr>
            <a:spLocks noChangeArrowheads="1"/>
          </p:cNvSpPr>
          <p:nvPr/>
        </p:nvSpPr>
        <p:spPr bwMode="auto">
          <a:xfrm>
            <a:off x="1714500" y="3581401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front</a:t>
            </a:r>
          </a:p>
        </p:txBody>
      </p:sp>
      <p:sp>
        <p:nvSpPr>
          <p:cNvPr id="9254" name="正方形/長方形 5"/>
          <p:cNvSpPr>
            <a:spLocks noChangeArrowheads="1"/>
          </p:cNvSpPr>
          <p:nvPr/>
        </p:nvSpPr>
        <p:spPr bwMode="auto">
          <a:xfrm>
            <a:off x="6883400" y="4414839"/>
            <a:ext cx="1194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rear</a:t>
            </a:r>
          </a:p>
        </p:txBody>
      </p:sp>
      <p:cxnSp>
        <p:nvCxnSpPr>
          <p:cNvPr id="9255" name="直線矢印コネクタ 7"/>
          <p:cNvCxnSpPr>
            <a:cxnSpLocks noChangeShapeType="1"/>
          </p:cNvCxnSpPr>
          <p:nvPr/>
        </p:nvCxnSpPr>
        <p:spPr bwMode="auto">
          <a:xfrm flipH="1" flipV="1">
            <a:off x="7112000" y="4343400"/>
            <a:ext cx="2286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365125"/>
            <a:ext cx="8226425" cy="914400"/>
          </a:xfrm>
        </p:spPr>
        <p:txBody>
          <a:bodyPr/>
          <a:lstStyle/>
          <a:p>
            <a:pPr algn="l" eaLnBrk="1" hangingPunct="1"/>
            <a:r>
              <a:rPr kumimoji="0" lang="en-US" altLang="ja-JP" u="sng">
                <a:latin typeface="Helvetica" panose="020B0604020202020204" pitchFamily="34" charset="0"/>
              </a:rPr>
              <a:t>Queue Operations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79614" y="1600200"/>
            <a:ext cx="8535987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Enqueue(X):		</a:t>
            </a:r>
            <a:r>
              <a:rPr kumimoji="0" lang="en-US" altLang="ja-JP" sz="2800">
                <a:latin typeface="Helvetica" panose="020B0604020202020204" pitchFamily="34" charset="0"/>
                <a:cs typeface="Times New Roman" panose="02020603050405020304" pitchFamily="18" charset="0"/>
              </a:rPr>
              <a:t>place X at the </a:t>
            </a:r>
            <a:r>
              <a:rPr kumimoji="0" lang="en-US" altLang="ja-JP" sz="2800" i="1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rear</a:t>
            </a:r>
            <a:r>
              <a:rPr kumimoji="0" lang="en-US" altLang="ja-JP" sz="2800">
                <a:latin typeface="Helvetica" panose="020B0604020202020204" pitchFamily="34" charset="0"/>
                <a:cs typeface="Times New Roman" panose="02020603050405020304" pitchFamily="18" charset="0"/>
              </a:rPr>
              <a:t> of the queue.</a:t>
            </a:r>
            <a:endParaRPr kumimoji="0" lang="en-US" altLang="ja-JP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Dequeue()	:	</a:t>
            </a:r>
            <a:r>
              <a:rPr kumimoji="0" lang="en-US" altLang="ja-JP" sz="2800">
                <a:latin typeface="Helvetica" panose="020B0604020202020204" pitchFamily="34" charset="0"/>
                <a:cs typeface="Times New Roman" panose="02020603050405020304" pitchFamily="18" charset="0"/>
              </a:rPr>
              <a:t>remove the </a:t>
            </a:r>
            <a:r>
              <a:rPr kumimoji="0" lang="en-US" altLang="ja-JP" sz="2800" i="1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front</a:t>
            </a:r>
            <a:r>
              <a:rPr kumimoji="0" lang="en-US" altLang="ja-JP" sz="2800">
                <a:latin typeface="Helvetica" panose="020B0604020202020204" pitchFamily="34" charset="0"/>
                <a:cs typeface="Times New Roman" panose="02020603050405020304" pitchFamily="18" charset="0"/>
              </a:rPr>
              <a:t> element and 						return it.</a:t>
            </a:r>
            <a:endParaRPr kumimoji="0" lang="en-US" altLang="ja-JP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Front()			:	</a:t>
            </a:r>
            <a:r>
              <a:rPr kumimoji="0" lang="en-US" altLang="ja-JP" sz="2800">
                <a:latin typeface="Helvetica" panose="020B0604020202020204" pitchFamily="34" charset="0"/>
                <a:cs typeface="Times New Roman" panose="02020603050405020304" pitchFamily="18" charset="0"/>
              </a:rPr>
              <a:t>return front element without 						removing it.</a:t>
            </a:r>
            <a:endParaRPr kumimoji="0" lang="en-US" altLang="ja-JP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IsEmpty()		:</a:t>
            </a:r>
            <a:r>
              <a:rPr kumimoji="0" lang="en-US" altLang="ja-JP" sz="2800">
                <a:latin typeface="Helvetica" panose="020B0604020202020204" pitchFamily="34" charset="0"/>
                <a:cs typeface="Times New Roman" panose="02020603050405020304" pitchFamily="18" charset="0"/>
              </a:rPr>
              <a:t>	return TRUE if queue is empty, 						FALSE otherwise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ja-JP" sz="2800">
                <a:latin typeface="Helvetica" panose="020B0604020202020204" pitchFamily="34" charset="0"/>
                <a:cs typeface="Times New Roman" panose="02020603050405020304" pitchFamily="18" charset="0"/>
              </a:rPr>
              <a:t>IsFull()		:	return TRUE if queue is full, 						FALSE otherwise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ja-JP" sz="2800"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0"/>
            <a:ext cx="8226425" cy="914400"/>
          </a:xfrm>
        </p:spPr>
        <p:txBody>
          <a:bodyPr/>
          <a:lstStyle/>
          <a:p>
            <a:pPr algn="l" eaLnBrk="1" hangingPunct="1"/>
            <a:r>
              <a:rPr kumimoji="0" lang="en-US" altLang="ja-JP">
                <a:latin typeface="Helvetica" panose="020B0604020202020204" pitchFamily="34" charset="0"/>
              </a:rPr>
              <a:t>Queue using Array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79614" y="1600200"/>
            <a:ext cx="8226425" cy="68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ja-JP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90800" y="152400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876676" y="2101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495676" y="2101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114676" y="2101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801938" y="2101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4800600" y="1981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2298" name="Text Box 30"/>
          <p:cNvSpPr txBox="1">
            <a:spLocks noChangeArrowheads="1"/>
          </p:cNvSpPr>
          <p:nvPr/>
        </p:nvSpPr>
        <p:spPr bwMode="auto">
          <a:xfrm>
            <a:off x="3744913" y="15240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2299" name="Line 31"/>
          <p:cNvSpPr>
            <a:spLocks noChangeShapeType="1"/>
          </p:cNvSpPr>
          <p:nvPr/>
        </p:nvSpPr>
        <p:spPr bwMode="auto">
          <a:xfrm>
            <a:off x="2954338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32"/>
          <p:cNvSpPr>
            <a:spLocks noChangeShapeType="1"/>
          </p:cNvSpPr>
          <p:nvPr/>
        </p:nvSpPr>
        <p:spPr bwMode="auto">
          <a:xfrm>
            <a:off x="4021138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1" name="Group 58"/>
          <p:cNvGrpSpPr>
            <a:grpSpLocks/>
          </p:cNvGrpSpPr>
          <p:nvPr/>
        </p:nvGrpSpPr>
        <p:grpSpPr bwMode="auto">
          <a:xfrm>
            <a:off x="5867400" y="1828800"/>
            <a:ext cx="3657600" cy="1525588"/>
            <a:chOff x="2544" y="3312"/>
            <a:chExt cx="2304" cy="961"/>
          </a:xfrm>
        </p:grpSpPr>
        <p:sp>
          <p:nvSpPr>
            <p:cNvPr id="12341" name="Rectangle 36"/>
            <p:cNvSpPr>
              <a:spLocks noChangeArrowheads="1"/>
            </p:cNvSpPr>
            <p:nvPr/>
          </p:nvSpPr>
          <p:spPr bwMode="auto">
            <a:xfrm>
              <a:off x="2544" y="3312"/>
              <a:ext cx="230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ja-JP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42" name="Line 37"/>
            <p:cNvSpPr>
              <a:spLocks noChangeShapeType="1"/>
            </p:cNvSpPr>
            <p:nvPr/>
          </p:nvSpPr>
          <p:spPr bwMode="auto">
            <a:xfrm>
              <a:off x="2832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38"/>
            <p:cNvSpPr>
              <a:spLocks noChangeShapeType="1"/>
            </p:cNvSpPr>
            <p:nvPr/>
          </p:nvSpPr>
          <p:spPr bwMode="auto">
            <a:xfrm>
              <a:off x="3120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Line 39"/>
            <p:cNvSpPr>
              <a:spLocks noChangeShapeType="1"/>
            </p:cNvSpPr>
            <p:nvPr/>
          </p:nvSpPr>
          <p:spPr bwMode="auto">
            <a:xfrm>
              <a:off x="3408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Line 40"/>
            <p:cNvSpPr>
              <a:spLocks noChangeShapeType="1"/>
            </p:cNvSpPr>
            <p:nvPr/>
          </p:nvSpPr>
          <p:spPr bwMode="auto">
            <a:xfrm>
              <a:off x="3696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Line 41"/>
            <p:cNvSpPr>
              <a:spLocks noChangeShapeType="1"/>
            </p:cNvSpPr>
            <p:nvPr/>
          </p:nvSpPr>
          <p:spPr bwMode="auto">
            <a:xfrm>
              <a:off x="3984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Text Box 42"/>
            <p:cNvSpPr txBox="1">
              <a:spLocks noChangeArrowheads="1"/>
            </p:cNvSpPr>
            <p:nvPr/>
          </p:nvSpPr>
          <p:spPr bwMode="auto">
            <a:xfrm>
              <a:off x="4320" y="36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12348" name="Text Box 43"/>
            <p:cNvSpPr txBox="1">
              <a:spLocks noChangeArrowheads="1"/>
            </p:cNvSpPr>
            <p:nvPr/>
          </p:nvSpPr>
          <p:spPr bwMode="auto">
            <a:xfrm>
              <a:off x="4032" y="36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12349" name="Text Box 44"/>
            <p:cNvSpPr txBox="1">
              <a:spLocks noChangeArrowheads="1"/>
            </p:cNvSpPr>
            <p:nvPr/>
          </p:nvSpPr>
          <p:spPr bwMode="auto">
            <a:xfrm>
              <a:off x="4608" y="36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12350" name="Text Box 45"/>
            <p:cNvSpPr txBox="1">
              <a:spLocks noChangeArrowheads="1"/>
            </p:cNvSpPr>
            <p:nvPr/>
          </p:nvSpPr>
          <p:spPr bwMode="auto">
            <a:xfrm>
              <a:off x="2933" y="4060"/>
              <a:ext cx="1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12351" name="Text Box 46"/>
            <p:cNvSpPr txBox="1">
              <a:spLocks noChangeArrowheads="1"/>
            </p:cNvSpPr>
            <p:nvPr/>
          </p:nvSpPr>
          <p:spPr bwMode="auto">
            <a:xfrm>
              <a:off x="2597" y="36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12352" name="Text Box 47"/>
            <p:cNvSpPr txBox="1">
              <a:spLocks noChangeArrowheads="1"/>
            </p:cNvSpPr>
            <p:nvPr/>
          </p:nvSpPr>
          <p:spPr bwMode="auto">
            <a:xfrm>
              <a:off x="2880" y="36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2353" name="Text Box 48"/>
            <p:cNvSpPr txBox="1">
              <a:spLocks noChangeArrowheads="1"/>
            </p:cNvSpPr>
            <p:nvPr/>
          </p:nvSpPr>
          <p:spPr bwMode="auto">
            <a:xfrm>
              <a:off x="3456" y="36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2354" name="Text Box 49"/>
            <p:cNvSpPr txBox="1">
              <a:spLocks noChangeArrowheads="1"/>
            </p:cNvSpPr>
            <p:nvPr/>
          </p:nvSpPr>
          <p:spPr bwMode="auto">
            <a:xfrm>
              <a:off x="3173" y="36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2355" name="Text Box 50"/>
            <p:cNvSpPr txBox="1">
              <a:spLocks noChangeArrowheads="1"/>
            </p:cNvSpPr>
            <p:nvPr/>
          </p:nvSpPr>
          <p:spPr bwMode="auto">
            <a:xfrm>
              <a:off x="3744" y="36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12356" name="Text Box 51"/>
            <p:cNvSpPr txBox="1">
              <a:spLocks noChangeArrowheads="1"/>
            </p:cNvSpPr>
            <p:nvPr/>
          </p:nvSpPr>
          <p:spPr bwMode="auto">
            <a:xfrm>
              <a:off x="2835" y="3868"/>
              <a:ext cx="3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solidFill>
                    <a:srgbClr val="FF0000"/>
                  </a:solidFill>
                  <a:latin typeface="Helvetica" panose="020B0604020202020204" pitchFamily="34" charset="0"/>
                </a:rPr>
                <a:t>front</a:t>
              </a:r>
            </a:p>
          </p:txBody>
        </p:sp>
        <p:sp>
          <p:nvSpPr>
            <p:cNvPr id="12357" name="Line 52"/>
            <p:cNvSpPr>
              <a:spLocks noChangeShapeType="1"/>
            </p:cNvSpPr>
            <p:nvPr/>
          </p:nvSpPr>
          <p:spPr bwMode="auto">
            <a:xfrm>
              <a:off x="4560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8" name="Line 53"/>
            <p:cNvSpPr>
              <a:spLocks noChangeShapeType="1"/>
            </p:cNvSpPr>
            <p:nvPr/>
          </p:nvSpPr>
          <p:spPr bwMode="auto">
            <a:xfrm>
              <a:off x="4272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Text Box 13"/>
            <p:cNvSpPr txBox="1">
              <a:spLocks noChangeArrowheads="1"/>
            </p:cNvSpPr>
            <p:nvPr/>
          </p:nvSpPr>
          <p:spPr bwMode="auto">
            <a:xfrm>
              <a:off x="2592" y="3360"/>
              <a:ext cx="1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 dirty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2360" name="Text Box 17"/>
            <p:cNvSpPr txBox="1">
              <a:spLocks noChangeArrowheads="1"/>
            </p:cNvSpPr>
            <p:nvPr/>
          </p:nvSpPr>
          <p:spPr bwMode="auto">
            <a:xfrm>
              <a:off x="2832" y="336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12361" name="Text Box 21"/>
            <p:cNvSpPr txBox="1">
              <a:spLocks noChangeArrowheads="1"/>
            </p:cNvSpPr>
            <p:nvPr/>
          </p:nvSpPr>
          <p:spPr bwMode="auto">
            <a:xfrm>
              <a:off x="3168" y="3360"/>
              <a:ext cx="1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12362" name="Text Box 25"/>
            <p:cNvSpPr txBox="1">
              <a:spLocks noChangeArrowheads="1"/>
            </p:cNvSpPr>
            <p:nvPr/>
          </p:nvSpPr>
          <p:spPr bwMode="auto">
            <a:xfrm>
              <a:off x="3456" y="336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2363" name="Text Box 54"/>
            <p:cNvSpPr txBox="1">
              <a:spLocks noChangeArrowheads="1"/>
            </p:cNvSpPr>
            <p:nvPr/>
          </p:nvSpPr>
          <p:spPr bwMode="auto">
            <a:xfrm>
              <a:off x="3805" y="40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solidFill>
                    <a:srgbClr val="FF0000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2364" name="Text Box 55"/>
            <p:cNvSpPr txBox="1">
              <a:spLocks noChangeArrowheads="1"/>
            </p:cNvSpPr>
            <p:nvPr/>
          </p:nvSpPr>
          <p:spPr bwMode="auto">
            <a:xfrm>
              <a:off x="3723" y="3868"/>
              <a:ext cx="4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ja-JP" sz="1600">
                  <a:solidFill>
                    <a:srgbClr val="FF0000"/>
                  </a:solidFill>
                  <a:latin typeface="Helvetica" panose="020B0604020202020204" pitchFamily="34" charset="0"/>
                </a:rPr>
                <a:t>rear</a:t>
              </a:r>
            </a:p>
          </p:txBody>
        </p:sp>
        <p:sp>
          <p:nvSpPr>
            <p:cNvPr id="12365" name="Line 56"/>
            <p:cNvSpPr>
              <a:spLocks noChangeShapeType="1"/>
            </p:cNvSpPr>
            <p:nvPr/>
          </p:nvSpPr>
          <p:spPr bwMode="auto">
            <a:xfrm>
              <a:off x="2880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6" name="Line 57"/>
            <p:cNvSpPr>
              <a:spLocks noChangeShapeType="1"/>
            </p:cNvSpPr>
            <p:nvPr/>
          </p:nvSpPr>
          <p:spPr bwMode="auto">
            <a:xfrm>
              <a:off x="3792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2" name="Text Box 4"/>
          <p:cNvSpPr txBox="1">
            <a:spLocks noChangeArrowheads="1"/>
          </p:cNvSpPr>
          <p:nvPr/>
        </p:nvSpPr>
        <p:spPr bwMode="auto">
          <a:xfrm>
            <a:off x="2320925" y="3756025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2303" name="Text Box 5"/>
          <p:cNvSpPr txBox="1">
            <a:spLocks noChangeArrowheads="1"/>
          </p:cNvSpPr>
          <p:nvPr/>
        </p:nvSpPr>
        <p:spPr bwMode="auto">
          <a:xfrm>
            <a:off x="3606801" y="43338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2304" name="Text Box 6"/>
          <p:cNvSpPr txBox="1">
            <a:spLocks noChangeArrowheads="1"/>
          </p:cNvSpPr>
          <p:nvPr/>
        </p:nvSpPr>
        <p:spPr bwMode="auto">
          <a:xfrm>
            <a:off x="3225801" y="43338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2305" name="Text Box 7"/>
          <p:cNvSpPr txBox="1">
            <a:spLocks noChangeArrowheads="1"/>
          </p:cNvSpPr>
          <p:nvPr/>
        </p:nvSpPr>
        <p:spPr bwMode="auto">
          <a:xfrm>
            <a:off x="2844801" y="43338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2306" name="Text Box 8"/>
          <p:cNvSpPr txBox="1">
            <a:spLocks noChangeArrowheads="1"/>
          </p:cNvSpPr>
          <p:nvPr/>
        </p:nvSpPr>
        <p:spPr bwMode="auto">
          <a:xfrm>
            <a:off x="2532063" y="43338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2307" name="AutoShape 9"/>
          <p:cNvSpPr>
            <a:spLocks noChangeArrowheads="1"/>
          </p:cNvSpPr>
          <p:nvPr/>
        </p:nvSpPr>
        <p:spPr bwMode="auto">
          <a:xfrm>
            <a:off x="4835525" y="421322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2308" name="Text Box 10"/>
          <p:cNvSpPr txBox="1">
            <a:spLocks noChangeArrowheads="1"/>
          </p:cNvSpPr>
          <p:nvPr/>
        </p:nvSpPr>
        <p:spPr bwMode="auto">
          <a:xfrm>
            <a:off x="3768725" y="3756025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2309" name="Line 11"/>
          <p:cNvSpPr>
            <a:spLocks noChangeShapeType="1"/>
          </p:cNvSpPr>
          <p:nvPr/>
        </p:nvSpPr>
        <p:spPr bwMode="auto">
          <a:xfrm>
            <a:off x="2684463" y="406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12"/>
          <p:cNvSpPr>
            <a:spLocks noChangeShapeType="1"/>
          </p:cNvSpPr>
          <p:nvPr/>
        </p:nvSpPr>
        <p:spPr bwMode="auto">
          <a:xfrm>
            <a:off x="4044950" y="406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Rectangle 14"/>
          <p:cNvSpPr>
            <a:spLocks noChangeArrowheads="1"/>
          </p:cNvSpPr>
          <p:nvPr/>
        </p:nvSpPr>
        <p:spPr bwMode="auto">
          <a:xfrm>
            <a:off x="5902325" y="4060825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2312" name="Line 15"/>
          <p:cNvSpPr>
            <a:spLocks noChangeShapeType="1"/>
          </p:cNvSpPr>
          <p:nvPr/>
        </p:nvSpPr>
        <p:spPr bwMode="auto">
          <a:xfrm>
            <a:off x="6359525" y="4060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16"/>
          <p:cNvSpPr>
            <a:spLocks noChangeShapeType="1"/>
          </p:cNvSpPr>
          <p:nvPr/>
        </p:nvSpPr>
        <p:spPr bwMode="auto">
          <a:xfrm>
            <a:off x="6816725" y="4060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17"/>
          <p:cNvSpPr>
            <a:spLocks noChangeShapeType="1"/>
          </p:cNvSpPr>
          <p:nvPr/>
        </p:nvSpPr>
        <p:spPr bwMode="auto">
          <a:xfrm>
            <a:off x="7273925" y="4060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18"/>
          <p:cNvSpPr>
            <a:spLocks noChangeShapeType="1"/>
          </p:cNvSpPr>
          <p:nvPr/>
        </p:nvSpPr>
        <p:spPr bwMode="auto">
          <a:xfrm>
            <a:off x="7731125" y="4060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19"/>
          <p:cNvSpPr>
            <a:spLocks noChangeShapeType="1"/>
          </p:cNvSpPr>
          <p:nvPr/>
        </p:nvSpPr>
        <p:spPr bwMode="auto">
          <a:xfrm>
            <a:off x="8188325" y="4060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Text Box 20"/>
          <p:cNvSpPr txBox="1">
            <a:spLocks noChangeArrowheads="1"/>
          </p:cNvSpPr>
          <p:nvPr/>
        </p:nvSpPr>
        <p:spPr bwMode="auto">
          <a:xfrm>
            <a:off x="8721726" y="45624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2318" name="Text Box 21"/>
          <p:cNvSpPr txBox="1">
            <a:spLocks noChangeArrowheads="1"/>
          </p:cNvSpPr>
          <p:nvPr/>
        </p:nvSpPr>
        <p:spPr bwMode="auto">
          <a:xfrm>
            <a:off x="8264526" y="45624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2319" name="Text Box 22"/>
          <p:cNvSpPr txBox="1">
            <a:spLocks noChangeArrowheads="1"/>
          </p:cNvSpPr>
          <p:nvPr/>
        </p:nvSpPr>
        <p:spPr bwMode="auto">
          <a:xfrm>
            <a:off x="9178926" y="45624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2320" name="Text Box 23"/>
          <p:cNvSpPr txBox="1">
            <a:spLocks noChangeArrowheads="1"/>
          </p:cNvSpPr>
          <p:nvPr/>
        </p:nvSpPr>
        <p:spPr bwMode="auto">
          <a:xfrm>
            <a:off x="6519863" y="52482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2321" name="Text Box 24"/>
          <p:cNvSpPr txBox="1">
            <a:spLocks noChangeArrowheads="1"/>
          </p:cNvSpPr>
          <p:nvPr/>
        </p:nvSpPr>
        <p:spPr bwMode="auto">
          <a:xfrm>
            <a:off x="5986463" y="45624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2322" name="Text Box 25"/>
          <p:cNvSpPr txBox="1">
            <a:spLocks noChangeArrowheads="1"/>
          </p:cNvSpPr>
          <p:nvPr/>
        </p:nvSpPr>
        <p:spPr bwMode="auto">
          <a:xfrm>
            <a:off x="6435726" y="45624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2323" name="Text Box 26"/>
          <p:cNvSpPr txBox="1">
            <a:spLocks noChangeArrowheads="1"/>
          </p:cNvSpPr>
          <p:nvPr/>
        </p:nvSpPr>
        <p:spPr bwMode="auto">
          <a:xfrm>
            <a:off x="7350126" y="45624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2324" name="Text Box 27"/>
          <p:cNvSpPr txBox="1">
            <a:spLocks noChangeArrowheads="1"/>
          </p:cNvSpPr>
          <p:nvPr/>
        </p:nvSpPr>
        <p:spPr bwMode="auto">
          <a:xfrm>
            <a:off x="6900863" y="45624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2325" name="Text Box 28"/>
          <p:cNvSpPr txBox="1">
            <a:spLocks noChangeArrowheads="1"/>
          </p:cNvSpPr>
          <p:nvPr/>
        </p:nvSpPr>
        <p:spPr bwMode="auto">
          <a:xfrm>
            <a:off x="7807326" y="45624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2326" name="Text Box 29"/>
          <p:cNvSpPr txBox="1">
            <a:spLocks noChangeArrowheads="1"/>
          </p:cNvSpPr>
          <p:nvPr/>
        </p:nvSpPr>
        <p:spPr bwMode="auto">
          <a:xfrm>
            <a:off x="6364289" y="4943475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2327" name="Line 30"/>
          <p:cNvSpPr>
            <a:spLocks noChangeShapeType="1"/>
          </p:cNvSpPr>
          <p:nvPr/>
        </p:nvSpPr>
        <p:spPr bwMode="auto">
          <a:xfrm>
            <a:off x="9102725" y="4060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Line 31"/>
          <p:cNvSpPr>
            <a:spLocks noChangeShapeType="1"/>
          </p:cNvSpPr>
          <p:nvPr/>
        </p:nvSpPr>
        <p:spPr bwMode="auto">
          <a:xfrm>
            <a:off x="8645525" y="4060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Text Box 32"/>
          <p:cNvSpPr txBox="1">
            <a:spLocks noChangeArrowheads="1"/>
          </p:cNvSpPr>
          <p:nvPr/>
        </p:nvSpPr>
        <p:spPr bwMode="auto">
          <a:xfrm>
            <a:off x="5978525" y="4137025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2330" name="Text Box 33"/>
          <p:cNvSpPr txBox="1">
            <a:spLocks noChangeArrowheads="1"/>
          </p:cNvSpPr>
          <p:nvPr/>
        </p:nvSpPr>
        <p:spPr bwMode="auto">
          <a:xfrm>
            <a:off x="6359525" y="4137025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2331" name="Text Box 34"/>
          <p:cNvSpPr txBox="1">
            <a:spLocks noChangeArrowheads="1"/>
          </p:cNvSpPr>
          <p:nvPr/>
        </p:nvSpPr>
        <p:spPr bwMode="auto">
          <a:xfrm>
            <a:off x="6892925" y="4137025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2332" name="Text Box 35"/>
          <p:cNvSpPr txBox="1">
            <a:spLocks noChangeArrowheads="1"/>
          </p:cNvSpPr>
          <p:nvPr/>
        </p:nvSpPr>
        <p:spPr bwMode="auto">
          <a:xfrm>
            <a:off x="7350125" y="41370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2333" name="Text Box 36"/>
          <p:cNvSpPr txBox="1">
            <a:spLocks noChangeArrowheads="1"/>
          </p:cNvSpPr>
          <p:nvPr/>
        </p:nvSpPr>
        <p:spPr bwMode="auto">
          <a:xfrm>
            <a:off x="7904163" y="52482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2334" name="Text Box 37"/>
          <p:cNvSpPr txBox="1">
            <a:spLocks noChangeArrowheads="1"/>
          </p:cNvSpPr>
          <p:nvPr/>
        </p:nvSpPr>
        <p:spPr bwMode="auto">
          <a:xfrm>
            <a:off x="7773989" y="4943475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2335" name="Line 38"/>
          <p:cNvSpPr>
            <a:spLocks noChangeShapeType="1"/>
          </p:cNvSpPr>
          <p:nvPr/>
        </p:nvSpPr>
        <p:spPr bwMode="auto">
          <a:xfrm>
            <a:off x="6435725" y="52800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Line 39"/>
          <p:cNvSpPr>
            <a:spLocks noChangeShapeType="1"/>
          </p:cNvSpPr>
          <p:nvPr/>
        </p:nvSpPr>
        <p:spPr bwMode="auto">
          <a:xfrm>
            <a:off x="7883525" y="52800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Text Box 40"/>
          <p:cNvSpPr txBox="1">
            <a:spLocks noChangeArrowheads="1"/>
          </p:cNvSpPr>
          <p:nvPr/>
        </p:nvSpPr>
        <p:spPr bwMode="auto">
          <a:xfrm>
            <a:off x="2057400" y="2895600"/>
            <a:ext cx="174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enqueue(6)</a:t>
            </a:r>
          </a:p>
        </p:txBody>
      </p:sp>
      <p:sp>
        <p:nvSpPr>
          <p:cNvPr id="12338" name="Text Box 41"/>
          <p:cNvSpPr txBox="1">
            <a:spLocks noChangeArrowheads="1"/>
          </p:cNvSpPr>
          <p:nvPr/>
        </p:nvSpPr>
        <p:spPr bwMode="auto">
          <a:xfrm>
            <a:off x="3921125" y="4333875"/>
            <a:ext cx="300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2339" name="Text Box 35"/>
          <p:cNvSpPr txBox="1">
            <a:spLocks noChangeArrowheads="1"/>
          </p:cNvSpPr>
          <p:nvPr/>
        </p:nvSpPr>
        <p:spPr bwMode="auto">
          <a:xfrm>
            <a:off x="7772400" y="4114800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000">
                <a:solidFill>
                  <a:srgbClr val="FF0000"/>
                </a:solidFill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2340" name="テキスト ボックス 78"/>
          <p:cNvSpPr txBox="1">
            <a:spLocks noChangeArrowheads="1"/>
          </p:cNvSpPr>
          <p:nvPr/>
        </p:nvSpPr>
        <p:spPr bwMode="auto">
          <a:xfrm>
            <a:off x="7162800" y="609601"/>
            <a:ext cx="2719388" cy="830263"/>
          </a:xfrm>
          <a:prstGeom prst="rect">
            <a:avLst/>
          </a:prstGeom>
          <a:solidFill>
            <a:srgbClr val="F2F2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Initially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      rear = front = -1;</a:t>
            </a:r>
            <a:endParaRPr lang="ja-JP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-76200"/>
            <a:ext cx="8226425" cy="914400"/>
          </a:xfrm>
        </p:spPr>
        <p:txBody>
          <a:bodyPr/>
          <a:lstStyle/>
          <a:p>
            <a:pPr algn="l" eaLnBrk="1" hangingPunct="1"/>
            <a:r>
              <a:rPr kumimoji="0" lang="en-US" altLang="ja-JP" u="sng">
                <a:latin typeface="Helvetica" panose="020B0604020202020204" pitchFamily="34" charset="0"/>
              </a:rPr>
              <a:t>Queue using Array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371600"/>
            <a:ext cx="8226425" cy="228600"/>
          </a:xfrm>
        </p:spPr>
        <p:txBody>
          <a:bodyPr rtlCol="0">
            <a:normAutofit fontScale="40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kumimoji="0" lang="en-US" altLang="ja-JP" sz="2800">
                <a:latin typeface="Helvetica" charset="0"/>
                <a:ea typeface="+mn-ea"/>
                <a:cs typeface="Times New Roman" charset="0"/>
              </a:rPr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133600" y="190500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406776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052763" y="2482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69875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344738" y="2482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4800600" y="2362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962400" y="19050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497138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4238625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867400" y="2209800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6324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7818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72390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7696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8153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686801" y="2711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8229601" y="2711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9144001" y="2711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484938" y="33972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951538" y="2711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400801" y="2711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7315201" y="2711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6865938" y="2711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7772401" y="2711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329364" y="3092450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90678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8610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5943600" y="228600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6324600" y="2286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6858000" y="228600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7315200" y="2286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7869239" y="33972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>
                <a:solidFill>
                  <a:srgbClr val="FF0000"/>
                </a:solidFill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7739064" y="3092450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64008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7848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022475" y="1044575"/>
            <a:ext cx="174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enqueue(8)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3760788" y="2482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7780338" y="2286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41148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14379" name="Text Box 4"/>
          <p:cNvSpPr txBox="1">
            <a:spLocks noChangeArrowheads="1"/>
          </p:cNvSpPr>
          <p:nvPr/>
        </p:nvSpPr>
        <p:spPr bwMode="auto">
          <a:xfrm>
            <a:off x="2455864" y="4191000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4380" name="Text Box 5"/>
          <p:cNvSpPr txBox="1">
            <a:spLocks noChangeArrowheads="1"/>
          </p:cNvSpPr>
          <p:nvPr/>
        </p:nvSpPr>
        <p:spPr bwMode="auto">
          <a:xfrm>
            <a:off x="3406776" y="4768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4381" name="Text Box 6"/>
          <p:cNvSpPr txBox="1">
            <a:spLocks noChangeArrowheads="1"/>
          </p:cNvSpPr>
          <p:nvPr/>
        </p:nvSpPr>
        <p:spPr bwMode="auto">
          <a:xfrm>
            <a:off x="3052763" y="4768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4382" name="Text Box 7"/>
          <p:cNvSpPr txBox="1">
            <a:spLocks noChangeArrowheads="1"/>
          </p:cNvSpPr>
          <p:nvPr/>
        </p:nvSpPr>
        <p:spPr bwMode="auto">
          <a:xfrm>
            <a:off x="2698751" y="4768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4383" name="AutoShape 9"/>
          <p:cNvSpPr>
            <a:spLocks noChangeArrowheads="1"/>
          </p:cNvSpPr>
          <p:nvPr/>
        </p:nvSpPr>
        <p:spPr bwMode="auto">
          <a:xfrm>
            <a:off x="4800600" y="4648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4384" name="Text Box 10"/>
          <p:cNvSpPr txBox="1">
            <a:spLocks noChangeArrowheads="1"/>
          </p:cNvSpPr>
          <p:nvPr/>
        </p:nvSpPr>
        <p:spPr bwMode="auto">
          <a:xfrm>
            <a:off x="3962400" y="41910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4385" name="Line 11"/>
          <p:cNvSpPr>
            <a:spLocks noChangeShapeType="1"/>
          </p:cNvSpPr>
          <p:nvPr/>
        </p:nvSpPr>
        <p:spPr bwMode="auto">
          <a:xfrm>
            <a:off x="28194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6" name="Line 12"/>
          <p:cNvSpPr>
            <a:spLocks noChangeShapeType="1"/>
          </p:cNvSpPr>
          <p:nvPr/>
        </p:nvSpPr>
        <p:spPr bwMode="auto">
          <a:xfrm>
            <a:off x="423862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7" name="Rectangle 13"/>
          <p:cNvSpPr>
            <a:spLocks noChangeArrowheads="1"/>
          </p:cNvSpPr>
          <p:nvPr/>
        </p:nvSpPr>
        <p:spPr bwMode="auto">
          <a:xfrm>
            <a:off x="5867400" y="4495800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4388" name="Line 14"/>
          <p:cNvSpPr>
            <a:spLocks noChangeShapeType="1"/>
          </p:cNvSpPr>
          <p:nvPr/>
        </p:nvSpPr>
        <p:spPr bwMode="auto">
          <a:xfrm>
            <a:off x="6324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9" name="Line 15"/>
          <p:cNvSpPr>
            <a:spLocks noChangeShapeType="1"/>
          </p:cNvSpPr>
          <p:nvPr/>
        </p:nvSpPr>
        <p:spPr bwMode="auto">
          <a:xfrm>
            <a:off x="67818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0" name="Line 16"/>
          <p:cNvSpPr>
            <a:spLocks noChangeShapeType="1"/>
          </p:cNvSpPr>
          <p:nvPr/>
        </p:nvSpPr>
        <p:spPr bwMode="auto">
          <a:xfrm>
            <a:off x="7239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1" name="Line 17"/>
          <p:cNvSpPr>
            <a:spLocks noChangeShapeType="1"/>
          </p:cNvSpPr>
          <p:nvPr/>
        </p:nvSpPr>
        <p:spPr bwMode="auto">
          <a:xfrm>
            <a:off x="7696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2" name="Line 18"/>
          <p:cNvSpPr>
            <a:spLocks noChangeShapeType="1"/>
          </p:cNvSpPr>
          <p:nvPr/>
        </p:nvSpPr>
        <p:spPr bwMode="auto">
          <a:xfrm>
            <a:off x="81534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3" name="Text Box 19"/>
          <p:cNvSpPr txBox="1">
            <a:spLocks noChangeArrowheads="1"/>
          </p:cNvSpPr>
          <p:nvPr/>
        </p:nvSpPr>
        <p:spPr bwMode="auto">
          <a:xfrm>
            <a:off x="8686801" y="4997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4394" name="Text Box 20"/>
          <p:cNvSpPr txBox="1">
            <a:spLocks noChangeArrowheads="1"/>
          </p:cNvSpPr>
          <p:nvPr/>
        </p:nvSpPr>
        <p:spPr bwMode="auto">
          <a:xfrm>
            <a:off x="8229601" y="4997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4395" name="Text Box 21"/>
          <p:cNvSpPr txBox="1">
            <a:spLocks noChangeArrowheads="1"/>
          </p:cNvSpPr>
          <p:nvPr/>
        </p:nvSpPr>
        <p:spPr bwMode="auto">
          <a:xfrm>
            <a:off x="9144001" y="4997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4396" name="Text Box 22"/>
          <p:cNvSpPr txBox="1">
            <a:spLocks noChangeArrowheads="1"/>
          </p:cNvSpPr>
          <p:nvPr/>
        </p:nvSpPr>
        <p:spPr bwMode="auto">
          <a:xfrm>
            <a:off x="6484939" y="56832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b="1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4397" name="Text Box 23"/>
          <p:cNvSpPr txBox="1">
            <a:spLocks noChangeArrowheads="1"/>
          </p:cNvSpPr>
          <p:nvPr/>
        </p:nvSpPr>
        <p:spPr bwMode="auto">
          <a:xfrm>
            <a:off x="5951538" y="4997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4398" name="Text Box 24"/>
          <p:cNvSpPr txBox="1">
            <a:spLocks noChangeArrowheads="1"/>
          </p:cNvSpPr>
          <p:nvPr/>
        </p:nvSpPr>
        <p:spPr bwMode="auto">
          <a:xfrm>
            <a:off x="6400801" y="4997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4399" name="Text Box 25"/>
          <p:cNvSpPr txBox="1">
            <a:spLocks noChangeArrowheads="1"/>
          </p:cNvSpPr>
          <p:nvPr/>
        </p:nvSpPr>
        <p:spPr bwMode="auto">
          <a:xfrm>
            <a:off x="7315201" y="4997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4400" name="Text Box 26"/>
          <p:cNvSpPr txBox="1">
            <a:spLocks noChangeArrowheads="1"/>
          </p:cNvSpPr>
          <p:nvPr/>
        </p:nvSpPr>
        <p:spPr bwMode="auto">
          <a:xfrm>
            <a:off x="6865938" y="4997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4401" name="Text Box 27"/>
          <p:cNvSpPr txBox="1">
            <a:spLocks noChangeArrowheads="1"/>
          </p:cNvSpPr>
          <p:nvPr/>
        </p:nvSpPr>
        <p:spPr bwMode="auto">
          <a:xfrm>
            <a:off x="7772401" y="4997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4402" name="Text Box 28"/>
          <p:cNvSpPr txBox="1">
            <a:spLocks noChangeArrowheads="1"/>
          </p:cNvSpPr>
          <p:nvPr/>
        </p:nvSpPr>
        <p:spPr bwMode="auto">
          <a:xfrm>
            <a:off x="6329364" y="5378450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4403" name="Line 29"/>
          <p:cNvSpPr>
            <a:spLocks noChangeShapeType="1"/>
          </p:cNvSpPr>
          <p:nvPr/>
        </p:nvSpPr>
        <p:spPr bwMode="auto">
          <a:xfrm>
            <a:off x="90678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4" name="Line 30"/>
          <p:cNvSpPr>
            <a:spLocks noChangeShapeType="1"/>
          </p:cNvSpPr>
          <p:nvPr/>
        </p:nvSpPr>
        <p:spPr bwMode="auto">
          <a:xfrm>
            <a:off x="8610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5" name="Text Box 32"/>
          <p:cNvSpPr txBox="1">
            <a:spLocks noChangeArrowheads="1"/>
          </p:cNvSpPr>
          <p:nvPr/>
        </p:nvSpPr>
        <p:spPr bwMode="auto">
          <a:xfrm>
            <a:off x="6324600" y="4572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4406" name="Text Box 33"/>
          <p:cNvSpPr txBox="1">
            <a:spLocks noChangeArrowheads="1"/>
          </p:cNvSpPr>
          <p:nvPr/>
        </p:nvSpPr>
        <p:spPr bwMode="auto">
          <a:xfrm>
            <a:off x="6858000" y="457200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4407" name="Text Box 34"/>
          <p:cNvSpPr txBox="1">
            <a:spLocks noChangeArrowheads="1"/>
          </p:cNvSpPr>
          <p:nvPr/>
        </p:nvSpPr>
        <p:spPr bwMode="auto">
          <a:xfrm>
            <a:off x="7315200" y="4572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4408" name="Text Box 35"/>
          <p:cNvSpPr txBox="1">
            <a:spLocks noChangeArrowheads="1"/>
          </p:cNvSpPr>
          <p:nvPr/>
        </p:nvSpPr>
        <p:spPr bwMode="auto">
          <a:xfrm>
            <a:off x="7869238" y="56832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4409" name="Text Box 36"/>
          <p:cNvSpPr txBox="1">
            <a:spLocks noChangeArrowheads="1"/>
          </p:cNvSpPr>
          <p:nvPr/>
        </p:nvSpPr>
        <p:spPr bwMode="auto">
          <a:xfrm>
            <a:off x="7739064" y="5378450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4410" name="Line 37"/>
          <p:cNvSpPr>
            <a:spLocks noChangeShapeType="1"/>
          </p:cNvSpPr>
          <p:nvPr/>
        </p:nvSpPr>
        <p:spPr bwMode="auto">
          <a:xfrm>
            <a:off x="64008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11" name="Line 38"/>
          <p:cNvSpPr>
            <a:spLocks noChangeShapeType="1"/>
          </p:cNvSpPr>
          <p:nvPr/>
        </p:nvSpPr>
        <p:spPr bwMode="auto">
          <a:xfrm>
            <a:off x="78486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12" name="Text Box 39"/>
          <p:cNvSpPr txBox="1">
            <a:spLocks noChangeArrowheads="1"/>
          </p:cNvSpPr>
          <p:nvPr/>
        </p:nvSpPr>
        <p:spPr bwMode="auto">
          <a:xfrm>
            <a:off x="2106614" y="3330575"/>
            <a:ext cx="1576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dequeue()</a:t>
            </a:r>
          </a:p>
        </p:txBody>
      </p:sp>
      <p:sp>
        <p:nvSpPr>
          <p:cNvPr id="14413" name="Text Box 40"/>
          <p:cNvSpPr txBox="1">
            <a:spLocks noChangeArrowheads="1"/>
          </p:cNvSpPr>
          <p:nvPr/>
        </p:nvSpPr>
        <p:spPr bwMode="auto">
          <a:xfrm>
            <a:off x="3760788" y="4768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4414" name="Text Box 41"/>
          <p:cNvSpPr txBox="1">
            <a:spLocks noChangeArrowheads="1"/>
          </p:cNvSpPr>
          <p:nvPr/>
        </p:nvSpPr>
        <p:spPr bwMode="auto">
          <a:xfrm>
            <a:off x="7780338" y="4572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4415" name="Text Box 42"/>
          <p:cNvSpPr txBox="1">
            <a:spLocks noChangeArrowheads="1"/>
          </p:cNvSpPr>
          <p:nvPr/>
        </p:nvSpPr>
        <p:spPr bwMode="auto">
          <a:xfrm>
            <a:off x="4114801" y="4768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14416" name="Text Box 43"/>
          <p:cNvSpPr txBox="1">
            <a:spLocks noChangeArrowheads="1"/>
          </p:cNvSpPr>
          <p:nvPr/>
        </p:nvSpPr>
        <p:spPr bwMode="auto">
          <a:xfrm>
            <a:off x="8229601" y="4572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14417" name="Text Box 41"/>
          <p:cNvSpPr txBox="1">
            <a:spLocks noChangeArrowheads="1"/>
          </p:cNvSpPr>
          <p:nvPr/>
        </p:nvSpPr>
        <p:spPr bwMode="auto">
          <a:xfrm>
            <a:off x="8237539" y="2286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>
                <a:solidFill>
                  <a:srgbClr val="FF0000"/>
                </a:solidFill>
                <a:latin typeface="Helvetica" panose="020B0604020202020204" pitchFamily="34" charset="0"/>
              </a:rPr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-76200"/>
            <a:ext cx="8226425" cy="914400"/>
          </a:xfrm>
        </p:spPr>
        <p:txBody>
          <a:bodyPr/>
          <a:lstStyle/>
          <a:p>
            <a:pPr algn="l" eaLnBrk="1" hangingPunct="1"/>
            <a:r>
              <a:rPr kumimoji="0" lang="en-US" altLang="ja-JP" u="sng">
                <a:latin typeface="Helvetica" panose="020B0604020202020204" pitchFamily="34" charset="0"/>
              </a:rPr>
              <a:t>Queue using Array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371600"/>
            <a:ext cx="8226425" cy="228600"/>
          </a:xfrm>
        </p:spPr>
        <p:txBody>
          <a:bodyPr rtlCol="0">
            <a:normAutofit fontScale="40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kumimoji="0" lang="en-US" altLang="ja-JP" sz="2800">
                <a:latin typeface="Helvetica" charset="0"/>
                <a:ea typeface="+mn-ea"/>
                <a:cs typeface="Times New Roman" charset="0"/>
              </a:rPr>
              <a:t>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133600" y="1905000"/>
            <a:ext cx="592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406776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52763" y="2482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69875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344738" y="2482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4800600" y="2362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962400" y="19050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2497138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238625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867400" y="2209800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324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67818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2390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7696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8153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8686801" y="2711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8229601" y="2711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9144001" y="2711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6484938" y="33972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951538" y="2711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6400801" y="2711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7315201" y="2711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6865938" y="2711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7772401" y="2711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6329364" y="3092450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90678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8610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5943600" y="228600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6324600" y="2286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6858000" y="228600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7315200" y="2286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7869239" y="3397250"/>
            <a:ext cx="300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7739064" y="3092450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64008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>
            <a:off x="7848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2022475" y="1044575"/>
            <a:ext cx="174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enqueue(8)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3760788" y="2482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7780338" y="2286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6426" name="Text Box 42"/>
          <p:cNvSpPr txBox="1">
            <a:spLocks noChangeArrowheads="1"/>
          </p:cNvSpPr>
          <p:nvPr/>
        </p:nvSpPr>
        <p:spPr bwMode="auto">
          <a:xfrm>
            <a:off x="41148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459819" name="Text Box 43"/>
          <p:cNvSpPr txBox="1">
            <a:spLocks noChangeArrowheads="1"/>
          </p:cNvSpPr>
          <p:nvPr/>
        </p:nvSpPr>
        <p:spPr bwMode="auto">
          <a:xfrm>
            <a:off x="8229600" y="2286000"/>
            <a:ext cx="31304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ja-JP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elvetica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6428" name="Text Box 4"/>
          <p:cNvSpPr txBox="1">
            <a:spLocks noChangeArrowheads="1"/>
          </p:cNvSpPr>
          <p:nvPr/>
        </p:nvSpPr>
        <p:spPr bwMode="auto">
          <a:xfrm>
            <a:off x="2455864" y="4191000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6429" name="Text Box 5"/>
          <p:cNvSpPr txBox="1">
            <a:spLocks noChangeArrowheads="1"/>
          </p:cNvSpPr>
          <p:nvPr/>
        </p:nvSpPr>
        <p:spPr bwMode="auto">
          <a:xfrm>
            <a:off x="3406776" y="4768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6430" name="Text Box 6"/>
          <p:cNvSpPr txBox="1">
            <a:spLocks noChangeArrowheads="1"/>
          </p:cNvSpPr>
          <p:nvPr/>
        </p:nvSpPr>
        <p:spPr bwMode="auto">
          <a:xfrm>
            <a:off x="3052763" y="4768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6431" name="Text Box 7"/>
          <p:cNvSpPr txBox="1">
            <a:spLocks noChangeArrowheads="1"/>
          </p:cNvSpPr>
          <p:nvPr/>
        </p:nvSpPr>
        <p:spPr bwMode="auto">
          <a:xfrm>
            <a:off x="2698751" y="4768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6432" name="AutoShape 9"/>
          <p:cNvSpPr>
            <a:spLocks noChangeArrowheads="1"/>
          </p:cNvSpPr>
          <p:nvPr/>
        </p:nvSpPr>
        <p:spPr bwMode="auto">
          <a:xfrm>
            <a:off x="4800600" y="4648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6433" name="Text Box 10"/>
          <p:cNvSpPr txBox="1">
            <a:spLocks noChangeArrowheads="1"/>
          </p:cNvSpPr>
          <p:nvPr/>
        </p:nvSpPr>
        <p:spPr bwMode="auto">
          <a:xfrm>
            <a:off x="3962400" y="41910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6434" name="Line 11"/>
          <p:cNvSpPr>
            <a:spLocks noChangeShapeType="1"/>
          </p:cNvSpPr>
          <p:nvPr/>
        </p:nvSpPr>
        <p:spPr bwMode="auto">
          <a:xfrm>
            <a:off x="28194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Line 12"/>
          <p:cNvSpPr>
            <a:spLocks noChangeShapeType="1"/>
          </p:cNvSpPr>
          <p:nvPr/>
        </p:nvSpPr>
        <p:spPr bwMode="auto">
          <a:xfrm>
            <a:off x="423862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6" name="Rectangle 13"/>
          <p:cNvSpPr>
            <a:spLocks noChangeArrowheads="1"/>
          </p:cNvSpPr>
          <p:nvPr/>
        </p:nvSpPr>
        <p:spPr bwMode="auto">
          <a:xfrm>
            <a:off x="5867400" y="4495800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6437" name="Line 14"/>
          <p:cNvSpPr>
            <a:spLocks noChangeShapeType="1"/>
          </p:cNvSpPr>
          <p:nvPr/>
        </p:nvSpPr>
        <p:spPr bwMode="auto">
          <a:xfrm>
            <a:off x="6324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8" name="Line 15"/>
          <p:cNvSpPr>
            <a:spLocks noChangeShapeType="1"/>
          </p:cNvSpPr>
          <p:nvPr/>
        </p:nvSpPr>
        <p:spPr bwMode="auto">
          <a:xfrm>
            <a:off x="67818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9" name="Line 16"/>
          <p:cNvSpPr>
            <a:spLocks noChangeShapeType="1"/>
          </p:cNvSpPr>
          <p:nvPr/>
        </p:nvSpPr>
        <p:spPr bwMode="auto">
          <a:xfrm>
            <a:off x="7239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0" name="Line 17"/>
          <p:cNvSpPr>
            <a:spLocks noChangeShapeType="1"/>
          </p:cNvSpPr>
          <p:nvPr/>
        </p:nvSpPr>
        <p:spPr bwMode="auto">
          <a:xfrm>
            <a:off x="7696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1" name="Line 18"/>
          <p:cNvSpPr>
            <a:spLocks noChangeShapeType="1"/>
          </p:cNvSpPr>
          <p:nvPr/>
        </p:nvSpPr>
        <p:spPr bwMode="auto">
          <a:xfrm>
            <a:off x="81534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2" name="Text Box 19"/>
          <p:cNvSpPr txBox="1">
            <a:spLocks noChangeArrowheads="1"/>
          </p:cNvSpPr>
          <p:nvPr/>
        </p:nvSpPr>
        <p:spPr bwMode="auto">
          <a:xfrm>
            <a:off x="8686801" y="4997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6443" name="Text Box 20"/>
          <p:cNvSpPr txBox="1">
            <a:spLocks noChangeArrowheads="1"/>
          </p:cNvSpPr>
          <p:nvPr/>
        </p:nvSpPr>
        <p:spPr bwMode="auto">
          <a:xfrm>
            <a:off x="8229601" y="4997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6444" name="Text Box 21"/>
          <p:cNvSpPr txBox="1">
            <a:spLocks noChangeArrowheads="1"/>
          </p:cNvSpPr>
          <p:nvPr/>
        </p:nvSpPr>
        <p:spPr bwMode="auto">
          <a:xfrm>
            <a:off x="9144001" y="4997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6445" name="Text Box 22"/>
          <p:cNvSpPr txBox="1">
            <a:spLocks noChangeArrowheads="1"/>
          </p:cNvSpPr>
          <p:nvPr/>
        </p:nvSpPr>
        <p:spPr bwMode="auto">
          <a:xfrm>
            <a:off x="6484938" y="56832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6446" name="Text Box 23"/>
          <p:cNvSpPr txBox="1">
            <a:spLocks noChangeArrowheads="1"/>
          </p:cNvSpPr>
          <p:nvPr/>
        </p:nvSpPr>
        <p:spPr bwMode="auto">
          <a:xfrm>
            <a:off x="5951538" y="4997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6447" name="Text Box 24"/>
          <p:cNvSpPr txBox="1">
            <a:spLocks noChangeArrowheads="1"/>
          </p:cNvSpPr>
          <p:nvPr/>
        </p:nvSpPr>
        <p:spPr bwMode="auto">
          <a:xfrm>
            <a:off x="6400801" y="4997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6448" name="Text Box 25"/>
          <p:cNvSpPr txBox="1">
            <a:spLocks noChangeArrowheads="1"/>
          </p:cNvSpPr>
          <p:nvPr/>
        </p:nvSpPr>
        <p:spPr bwMode="auto">
          <a:xfrm>
            <a:off x="7315201" y="4997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6449" name="Text Box 26"/>
          <p:cNvSpPr txBox="1">
            <a:spLocks noChangeArrowheads="1"/>
          </p:cNvSpPr>
          <p:nvPr/>
        </p:nvSpPr>
        <p:spPr bwMode="auto">
          <a:xfrm>
            <a:off x="6865938" y="4997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6450" name="Text Box 27"/>
          <p:cNvSpPr txBox="1">
            <a:spLocks noChangeArrowheads="1"/>
          </p:cNvSpPr>
          <p:nvPr/>
        </p:nvSpPr>
        <p:spPr bwMode="auto">
          <a:xfrm>
            <a:off x="7772401" y="4997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6451" name="Text Box 28"/>
          <p:cNvSpPr txBox="1">
            <a:spLocks noChangeArrowheads="1"/>
          </p:cNvSpPr>
          <p:nvPr/>
        </p:nvSpPr>
        <p:spPr bwMode="auto">
          <a:xfrm>
            <a:off x="6329364" y="5378450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6452" name="Line 29"/>
          <p:cNvSpPr>
            <a:spLocks noChangeShapeType="1"/>
          </p:cNvSpPr>
          <p:nvPr/>
        </p:nvSpPr>
        <p:spPr bwMode="auto">
          <a:xfrm>
            <a:off x="90678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3" name="Line 30"/>
          <p:cNvSpPr>
            <a:spLocks noChangeShapeType="1"/>
          </p:cNvSpPr>
          <p:nvPr/>
        </p:nvSpPr>
        <p:spPr bwMode="auto">
          <a:xfrm>
            <a:off x="8610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4" name="Text Box 32"/>
          <p:cNvSpPr txBox="1">
            <a:spLocks noChangeArrowheads="1"/>
          </p:cNvSpPr>
          <p:nvPr/>
        </p:nvSpPr>
        <p:spPr bwMode="auto">
          <a:xfrm>
            <a:off x="6324600" y="4572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6455" name="Text Box 33"/>
          <p:cNvSpPr txBox="1">
            <a:spLocks noChangeArrowheads="1"/>
          </p:cNvSpPr>
          <p:nvPr/>
        </p:nvSpPr>
        <p:spPr bwMode="auto">
          <a:xfrm>
            <a:off x="6858000" y="4572000"/>
            <a:ext cx="249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6456" name="Text Box 34"/>
          <p:cNvSpPr txBox="1">
            <a:spLocks noChangeArrowheads="1"/>
          </p:cNvSpPr>
          <p:nvPr/>
        </p:nvSpPr>
        <p:spPr bwMode="auto">
          <a:xfrm>
            <a:off x="7315200" y="4572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6457" name="Text Box 35"/>
          <p:cNvSpPr txBox="1">
            <a:spLocks noChangeArrowheads="1"/>
          </p:cNvSpPr>
          <p:nvPr/>
        </p:nvSpPr>
        <p:spPr bwMode="auto">
          <a:xfrm>
            <a:off x="7869238" y="56832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6458" name="Text Box 36"/>
          <p:cNvSpPr txBox="1">
            <a:spLocks noChangeArrowheads="1"/>
          </p:cNvSpPr>
          <p:nvPr/>
        </p:nvSpPr>
        <p:spPr bwMode="auto">
          <a:xfrm>
            <a:off x="7739064" y="5378450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6459" name="Line 37"/>
          <p:cNvSpPr>
            <a:spLocks noChangeShapeType="1"/>
          </p:cNvSpPr>
          <p:nvPr/>
        </p:nvSpPr>
        <p:spPr bwMode="auto">
          <a:xfrm>
            <a:off x="64008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0" name="Line 38"/>
          <p:cNvSpPr>
            <a:spLocks noChangeShapeType="1"/>
          </p:cNvSpPr>
          <p:nvPr/>
        </p:nvSpPr>
        <p:spPr bwMode="auto">
          <a:xfrm>
            <a:off x="78486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1" name="Text Box 39"/>
          <p:cNvSpPr txBox="1">
            <a:spLocks noChangeArrowheads="1"/>
          </p:cNvSpPr>
          <p:nvPr/>
        </p:nvSpPr>
        <p:spPr bwMode="auto">
          <a:xfrm>
            <a:off x="2106614" y="3330575"/>
            <a:ext cx="1576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dequeue()</a:t>
            </a:r>
          </a:p>
        </p:txBody>
      </p:sp>
      <p:sp>
        <p:nvSpPr>
          <p:cNvPr id="16462" name="Text Box 40"/>
          <p:cNvSpPr txBox="1">
            <a:spLocks noChangeArrowheads="1"/>
          </p:cNvSpPr>
          <p:nvPr/>
        </p:nvSpPr>
        <p:spPr bwMode="auto">
          <a:xfrm>
            <a:off x="3760788" y="4768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6463" name="Text Box 41"/>
          <p:cNvSpPr txBox="1">
            <a:spLocks noChangeArrowheads="1"/>
          </p:cNvSpPr>
          <p:nvPr/>
        </p:nvSpPr>
        <p:spPr bwMode="auto">
          <a:xfrm>
            <a:off x="7780338" y="4572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6464" name="Text Box 42"/>
          <p:cNvSpPr txBox="1">
            <a:spLocks noChangeArrowheads="1"/>
          </p:cNvSpPr>
          <p:nvPr/>
        </p:nvSpPr>
        <p:spPr bwMode="auto">
          <a:xfrm>
            <a:off x="4114801" y="4768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16465" name="Text Box 43"/>
          <p:cNvSpPr txBox="1">
            <a:spLocks noChangeArrowheads="1"/>
          </p:cNvSpPr>
          <p:nvPr/>
        </p:nvSpPr>
        <p:spPr bwMode="auto">
          <a:xfrm>
            <a:off x="8229601" y="4572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8</a:t>
            </a:r>
          </a:p>
        </p:txBody>
      </p:sp>
      <p:cxnSp>
        <p:nvCxnSpPr>
          <p:cNvPr id="16466" name="直線矢印コネクタ 2"/>
          <p:cNvCxnSpPr>
            <a:cxnSpLocks noChangeShapeType="1"/>
          </p:cNvCxnSpPr>
          <p:nvPr/>
        </p:nvCxnSpPr>
        <p:spPr bwMode="auto">
          <a:xfrm flipV="1">
            <a:off x="4953000" y="4953000"/>
            <a:ext cx="838200" cy="762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-228600"/>
            <a:ext cx="8226425" cy="914400"/>
          </a:xfrm>
        </p:spPr>
        <p:txBody>
          <a:bodyPr/>
          <a:lstStyle/>
          <a:p>
            <a:pPr eaLnBrk="1" hangingPunct="1"/>
            <a:r>
              <a:rPr kumimoji="0" lang="en-US" altLang="ja-JP" sz="4000" u="sng">
                <a:latin typeface="Helvetica" panose="020B0604020202020204" pitchFamily="34" charset="0"/>
              </a:rPr>
              <a:t>Queue using Array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371600"/>
            <a:ext cx="8226425" cy="228600"/>
          </a:xfrm>
        </p:spPr>
        <p:txBody>
          <a:bodyPr rtlCol="0">
            <a:normAutofit fontScale="40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kumimoji="0" lang="en-US" altLang="ja-JP" sz="2800">
                <a:latin typeface="Helvetica" charset="0"/>
                <a:ea typeface="+mn-ea"/>
                <a:cs typeface="Times New Roman" charset="0"/>
              </a:rPr>
              <a:t> </a:t>
            </a:r>
          </a:p>
        </p:txBody>
      </p:sp>
      <p:sp>
        <p:nvSpPr>
          <p:cNvPr id="18436" name="Rectangle 12"/>
          <p:cNvSpPr>
            <a:spLocks noChangeArrowheads="1"/>
          </p:cNvSpPr>
          <p:nvPr/>
        </p:nvSpPr>
        <p:spPr bwMode="auto">
          <a:xfrm>
            <a:off x="4114800" y="1066800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Line 13"/>
          <p:cNvSpPr>
            <a:spLocks noChangeShapeType="1"/>
          </p:cNvSpPr>
          <p:nvPr/>
        </p:nvSpPr>
        <p:spPr bwMode="auto">
          <a:xfrm>
            <a:off x="45720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14"/>
          <p:cNvSpPr>
            <a:spLocks noChangeShapeType="1"/>
          </p:cNvSpPr>
          <p:nvPr/>
        </p:nvSpPr>
        <p:spPr bwMode="auto">
          <a:xfrm>
            <a:off x="50292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15"/>
          <p:cNvSpPr>
            <a:spLocks noChangeShapeType="1"/>
          </p:cNvSpPr>
          <p:nvPr/>
        </p:nvSpPr>
        <p:spPr bwMode="auto">
          <a:xfrm>
            <a:off x="54864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16"/>
          <p:cNvSpPr>
            <a:spLocks noChangeShapeType="1"/>
          </p:cNvSpPr>
          <p:nvPr/>
        </p:nvSpPr>
        <p:spPr bwMode="auto">
          <a:xfrm>
            <a:off x="59436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7"/>
          <p:cNvSpPr>
            <a:spLocks noChangeShapeType="1"/>
          </p:cNvSpPr>
          <p:nvPr/>
        </p:nvSpPr>
        <p:spPr bwMode="auto">
          <a:xfrm>
            <a:off x="64008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18"/>
          <p:cNvSpPr txBox="1">
            <a:spLocks noChangeArrowheads="1"/>
          </p:cNvSpPr>
          <p:nvPr/>
        </p:nvSpPr>
        <p:spPr bwMode="auto">
          <a:xfrm>
            <a:off x="6934201" y="1568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8443" name="Text Box 19"/>
          <p:cNvSpPr txBox="1">
            <a:spLocks noChangeArrowheads="1"/>
          </p:cNvSpPr>
          <p:nvPr/>
        </p:nvSpPr>
        <p:spPr bwMode="auto">
          <a:xfrm>
            <a:off x="6477001" y="1568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8444" name="Text Box 20"/>
          <p:cNvSpPr txBox="1">
            <a:spLocks noChangeArrowheads="1"/>
          </p:cNvSpPr>
          <p:nvPr/>
        </p:nvSpPr>
        <p:spPr bwMode="auto">
          <a:xfrm>
            <a:off x="7391401" y="1568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8445" name="Text Box 21"/>
          <p:cNvSpPr txBox="1">
            <a:spLocks noChangeArrowheads="1"/>
          </p:cNvSpPr>
          <p:nvPr/>
        </p:nvSpPr>
        <p:spPr bwMode="auto">
          <a:xfrm>
            <a:off x="8272463" y="1327151"/>
            <a:ext cx="366712" cy="8620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b="1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8446" name="Text Box 22"/>
          <p:cNvSpPr txBox="1">
            <a:spLocks noChangeArrowheads="1"/>
          </p:cNvSpPr>
          <p:nvPr/>
        </p:nvSpPr>
        <p:spPr bwMode="auto">
          <a:xfrm>
            <a:off x="4198938" y="1568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8447" name="Text Box 23"/>
          <p:cNvSpPr txBox="1">
            <a:spLocks noChangeArrowheads="1"/>
          </p:cNvSpPr>
          <p:nvPr/>
        </p:nvSpPr>
        <p:spPr bwMode="auto">
          <a:xfrm>
            <a:off x="4648201" y="1568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8448" name="Text Box 24"/>
          <p:cNvSpPr txBox="1">
            <a:spLocks noChangeArrowheads="1"/>
          </p:cNvSpPr>
          <p:nvPr/>
        </p:nvSpPr>
        <p:spPr bwMode="auto">
          <a:xfrm>
            <a:off x="5562601" y="1568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8449" name="Text Box 25"/>
          <p:cNvSpPr txBox="1">
            <a:spLocks noChangeArrowheads="1"/>
          </p:cNvSpPr>
          <p:nvPr/>
        </p:nvSpPr>
        <p:spPr bwMode="auto">
          <a:xfrm>
            <a:off x="5113338" y="1568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8450" name="Text Box 26"/>
          <p:cNvSpPr txBox="1">
            <a:spLocks noChangeArrowheads="1"/>
          </p:cNvSpPr>
          <p:nvPr/>
        </p:nvSpPr>
        <p:spPr bwMode="auto">
          <a:xfrm>
            <a:off x="6019801" y="15684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8451" name="Text Box 27"/>
          <p:cNvSpPr txBox="1">
            <a:spLocks noChangeArrowheads="1"/>
          </p:cNvSpPr>
          <p:nvPr/>
        </p:nvSpPr>
        <p:spPr bwMode="auto">
          <a:xfrm>
            <a:off x="8124825" y="914400"/>
            <a:ext cx="592138" cy="3365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8452" name="Line 28"/>
          <p:cNvSpPr>
            <a:spLocks noChangeShapeType="1"/>
          </p:cNvSpPr>
          <p:nvPr/>
        </p:nvSpPr>
        <p:spPr bwMode="auto">
          <a:xfrm>
            <a:off x="73152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29"/>
          <p:cNvSpPr>
            <a:spLocks noChangeShapeType="1"/>
          </p:cNvSpPr>
          <p:nvPr/>
        </p:nvSpPr>
        <p:spPr bwMode="auto">
          <a:xfrm>
            <a:off x="68580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Text Box 33"/>
          <p:cNvSpPr txBox="1">
            <a:spLocks noChangeArrowheads="1"/>
          </p:cNvSpPr>
          <p:nvPr/>
        </p:nvSpPr>
        <p:spPr bwMode="auto">
          <a:xfrm>
            <a:off x="8928101" y="1327150"/>
            <a:ext cx="366713" cy="1354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800" b="1">
                <a:solidFill>
                  <a:srgbClr val="FF0000"/>
                </a:solidFill>
                <a:latin typeface="Helvetica" panose="020B0604020202020204" pitchFamily="34" charset="0"/>
              </a:rPr>
              <a:t>3</a:t>
            </a:r>
            <a:endParaRPr kumimoji="0" lang="en-US" altLang="ja-JP" sz="1600" b="1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18455" name="Text Box 34"/>
          <p:cNvSpPr txBox="1">
            <a:spLocks noChangeArrowheads="1"/>
          </p:cNvSpPr>
          <p:nvPr/>
        </p:nvSpPr>
        <p:spPr bwMode="auto">
          <a:xfrm>
            <a:off x="8805864" y="914400"/>
            <a:ext cx="642937" cy="3365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8456" name="Line 35"/>
          <p:cNvSpPr>
            <a:spLocks noChangeShapeType="1"/>
          </p:cNvSpPr>
          <p:nvPr/>
        </p:nvSpPr>
        <p:spPr bwMode="auto">
          <a:xfrm>
            <a:off x="8196263" y="1250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36"/>
          <p:cNvSpPr>
            <a:spLocks noChangeShapeType="1"/>
          </p:cNvSpPr>
          <p:nvPr/>
        </p:nvSpPr>
        <p:spPr bwMode="auto">
          <a:xfrm>
            <a:off x="8915400" y="1250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Text Box 37"/>
          <p:cNvSpPr txBox="1">
            <a:spLocks noChangeArrowheads="1"/>
          </p:cNvSpPr>
          <p:nvPr/>
        </p:nvSpPr>
        <p:spPr bwMode="auto">
          <a:xfrm>
            <a:off x="2051050" y="914401"/>
            <a:ext cx="17922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enqueue(6)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ja-JP" sz="2400"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>
                <a:latin typeface="Helvetica" panose="020B0604020202020204" pitchFamily="34" charset="0"/>
              </a:rPr>
              <a:t>dequeue()</a:t>
            </a:r>
          </a:p>
        </p:txBody>
      </p:sp>
      <p:sp>
        <p:nvSpPr>
          <p:cNvPr id="18459" name="Rectangle 12"/>
          <p:cNvSpPr>
            <a:spLocks noChangeArrowheads="1"/>
          </p:cNvSpPr>
          <p:nvPr/>
        </p:nvSpPr>
        <p:spPr bwMode="auto">
          <a:xfrm>
            <a:off x="4114800" y="1981200"/>
            <a:ext cx="36576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2400">
              <a:latin typeface="Times New Roman" panose="02020603050405020304" pitchFamily="18" charset="0"/>
            </a:endParaRPr>
          </a:p>
        </p:txBody>
      </p:sp>
      <p:sp>
        <p:nvSpPr>
          <p:cNvPr id="18460" name="Line 13"/>
          <p:cNvSpPr>
            <a:spLocks noChangeShapeType="1"/>
          </p:cNvSpPr>
          <p:nvPr/>
        </p:nvSpPr>
        <p:spPr bwMode="auto">
          <a:xfrm>
            <a:off x="4572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14"/>
          <p:cNvSpPr>
            <a:spLocks noChangeShapeType="1"/>
          </p:cNvSpPr>
          <p:nvPr/>
        </p:nvSpPr>
        <p:spPr bwMode="auto">
          <a:xfrm>
            <a:off x="5029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15"/>
          <p:cNvSpPr>
            <a:spLocks noChangeShapeType="1"/>
          </p:cNvSpPr>
          <p:nvPr/>
        </p:nvSpPr>
        <p:spPr bwMode="auto">
          <a:xfrm>
            <a:off x="54864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16"/>
          <p:cNvSpPr>
            <a:spLocks noChangeShapeType="1"/>
          </p:cNvSpPr>
          <p:nvPr/>
        </p:nvSpPr>
        <p:spPr bwMode="auto">
          <a:xfrm>
            <a:off x="59436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17"/>
          <p:cNvSpPr>
            <a:spLocks noChangeShapeType="1"/>
          </p:cNvSpPr>
          <p:nvPr/>
        </p:nvSpPr>
        <p:spPr bwMode="auto">
          <a:xfrm>
            <a:off x="64008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Text Box 18"/>
          <p:cNvSpPr txBox="1">
            <a:spLocks noChangeArrowheads="1"/>
          </p:cNvSpPr>
          <p:nvPr/>
        </p:nvSpPr>
        <p:spPr bwMode="auto">
          <a:xfrm>
            <a:off x="69342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18466" name="Text Box 19"/>
          <p:cNvSpPr txBox="1">
            <a:spLocks noChangeArrowheads="1"/>
          </p:cNvSpPr>
          <p:nvPr/>
        </p:nvSpPr>
        <p:spPr bwMode="auto">
          <a:xfrm>
            <a:off x="64770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8467" name="Text Box 20"/>
          <p:cNvSpPr txBox="1">
            <a:spLocks noChangeArrowheads="1"/>
          </p:cNvSpPr>
          <p:nvPr/>
        </p:nvSpPr>
        <p:spPr bwMode="auto">
          <a:xfrm>
            <a:off x="73914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8468" name="Text Box 21"/>
          <p:cNvSpPr txBox="1">
            <a:spLocks noChangeArrowheads="1"/>
          </p:cNvSpPr>
          <p:nvPr/>
        </p:nvSpPr>
        <p:spPr bwMode="auto">
          <a:xfrm>
            <a:off x="4724400" y="32766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 b="1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8469" name="Text Box 22"/>
          <p:cNvSpPr txBox="1">
            <a:spLocks noChangeArrowheads="1"/>
          </p:cNvSpPr>
          <p:nvPr/>
        </p:nvSpPr>
        <p:spPr bwMode="auto">
          <a:xfrm>
            <a:off x="4198938" y="2482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8470" name="Text Box 23"/>
          <p:cNvSpPr txBox="1">
            <a:spLocks noChangeArrowheads="1"/>
          </p:cNvSpPr>
          <p:nvPr/>
        </p:nvSpPr>
        <p:spPr bwMode="auto">
          <a:xfrm>
            <a:off x="46482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8471" name="Text Box 24"/>
          <p:cNvSpPr txBox="1">
            <a:spLocks noChangeArrowheads="1"/>
          </p:cNvSpPr>
          <p:nvPr/>
        </p:nvSpPr>
        <p:spPr bwMode="auto">
          <a:xfrm>
            <a:off x="55626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8472" name="Text Box 25"/>
          <p:cNvSpPr txBox="1">
            <a:spLocks noChangeArrowheads="1"/>
          </p:cNvSpPr>
          <p:nvPr/>
        </p:nvSpPr>
        <p:spPr bwMode="auto">
          <a:xfrm>
            <a:off x="5113338" y="24828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8473" name="Text Box 26"/>
          <p:cNvSpPr txBox="1">
            <a:spLocks noChangeArrowheads="1"/>
          </p:cNvSpPr>
          <p:nvPr/>
        </p:nvSpPr>
        <p:spPr bwMode="auto">
          <a:xfrm>
            <a:off x="6019801" y="24828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8474" name="Text Box 27"/>
          <p:cNvSpPr txBox="1">
            <a:spLocks noChangeArrowheads="1"/>
          </p:cNvSpPr>
          <p:nvPr/>
        </p:nvSpPr>
        <p:spPr bwMode="auto">
          <a:xfrm>
            <a:off x="4576764" y="2863850"/>
            <a:ext cx="59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front</a:t>
            </a:r>
          </a:p>
        </p:txBody>
      </p:sp>
      <p:sp>
        <p:nvSpPr>
          <p:cNvPr id="18475" name="Line 28"/>
          <p:cNvSpPr>
            <a:spLocks noChangeShapeType="1"/>
          </p:cNvSpPr>
          <p:nvPr/>
        </p:nvSpPr>
        <p:spPr bwMode="auto">
          <a:xfrm>
            <a:off x="7315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6" name="Line 29"/>
          <p:cNvSpPr>
            <a:spLocks noChangeShapeType="1"/>
          </p:cNvSpPr>
          <p:nvPr/>
        </p:nvSpPr>
        <p:spPr bwMode="auto">
          <a:xfrm>
            <a:off x="6858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Text Box 32"/>
          <p:cNvSpPr txBox="1">
            <a:spLocks noChangeArrowheads="1"/>
          </p:cNvSpPr>
          <p:nvPr/>
        </p:nvSpPr>
        <p:spPr bwMode="auto">
          <a:xfrm>
            <a:off x="4668838" y="2058989"/>
            <a:ext cx="28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8478" name="Text Box 33"/>
          <p:cNvSpPr txBox="1">
            <a:spLocks noChangeArrowheads="1"/>
          </p:cNvSpPr>
          <p:nvPr/>
        </p:nvSpPr>
        <p:spPr bwMode="auto">
          <a:xfrm>
            <a:off x="6108700" y="32766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solidFill>
                  <a:srgbClr val="FF0000"/>
                </a:solidFill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8479" name="Text Box 34"/>
          <p:cNvSpPr txBox="1">
            <a:spLocks noChangeArrowheads="1"/>
          </p:cNvSpPr>
          <p:nvPr/>
        </p:nvSpPr>
        <p:spPr bwMode="auto">
          <a:xfrm>
            <a:off x="5986464" y="2863850"/>
            <a:ext cx="642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rear</a:t>
            </a:r>
          </a:p>
        </p:txBody>
      </p:sp>
      <p:sp>
        <p:nvSpPr>
          <p:cNvPr id="18480" name="Line 35"/>
          <p:cNvSpPr>
            <a:spLocks noChangeShapeType="1"/>
          </p:cNvSpPr>
          <p:nvPr/>
        </p:nvSpPr>
        <p:spPr bwMode="auto">
          <a:xfrm>
            <a:off x="46482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Line 36"/>
          <p:cNvSpPr>
            <a:spLocks noChangeShapeType="1"/>
          </p:cNvSpPr>
          <p:nvPr/>
        </p:nvSpPr>
        <p:spPr bwMode="auto">
          <a:xfrm>
            <a:off x="60960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Text Box 39"/>
          <p:cNvSpPr txBox="1">
            <a:spLocks noChangeArrowheads="1"/>
          </p:cNvSpPr>
          <p:nvPr/>
        </p:nvSpPr>
        <p:spPr bwMode="auto">
          <a:xfrm>
            <a:off x="5133975" y="2058989"/>
            <a:ext cx="300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8483" name="Text Box 41"/>
          <p:cNvSpPr txBox="1">
            <a:spLocks noChangeArrowheads="1"/>
          </p:cNvSpPr>
          <p:nvPr/>
        </p:nvSpPr>
        <p:spPr bwMode="auto">
          <a:xfrm>
            <a:off x="5583239" y="2058989"/>
            <a:ext cx="300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ja-JP" sz="1600">
                <a:latin typeface="Helvetica" panose="020B0604020202020204" pitchFamily="34" charset="0"/>
              </a:rPr>
              <a:t>6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4876800" y="4038600"/>
            <a:ext cx="54864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  <a:extLst/>
        </p:spPr>
        <p:txBody>
          <a:bodyPr/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void </a:t>
            </a:r>
            <a:r>
              <a:rPr kumimoji="0" lang="en-US" altLang="ja-JP" sz="2000" b="1" dirty="0" err="1">
                <a:latin typeface="Courier New" charset="0"/>
                <a:cs typeface="Times New Roman" charset="0"/>
              </a:rPr>
              <a:t>enqueue</a:t>
            </a:r>
            <a:r>
              <a:rPr kumimoji="0" lang="en-US" altLang="ja-JP" sz="2000" b="1" dirty="0">
                <a:latin typeface="Courier New" charset="0"/>
                <a:cs typeface="Times New Roman" charset="0"/>
              </a:rPr>
              <a:t>(</a:t>
            </a:r>
            <a:r>
              <a:rPr kumimoji="0" lang="en-US" altLang="ja-JP" sz="2000" b="1" dirty="0" err="1">
                <a:latin typeface="Courier New" charset="0"/>
                <a:cs typeface="Times New Roman" charset="0"/>
              </a:rPr>
              <a:t>int</a:t>
            </a:r>
            <a:r>
              <a:rPr kumimoji="0" lang="en-US" altLang="ja-JP" sz="2000" b="1" dirty="0">
                <a:latin typeface="Courier New" charset="0"/>
                <a:cs typeface="Times New Roman" charset="0"/>
              </a:rPr>
              <a:t> x)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{		 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		 rear++;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    queue[rear] = x;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		 if(front == -1)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			front++;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	  </a:t>
            </a:r>
            <a:r>
              <a:rPr kumimoji="0" lang="en-US" altLang="ja-JP" sz="2000" b="1" dirty="0" err="1">
                <a:latin typeface="Courier New" charset="0"/>
                <a:cs typeface="Times New Roman" charset="0"/>
              </a:rPr>
              <a:t>noElements</a:t>
            </a:r>
            <a:r>
              <a:rPr kumimoji="0" lang="en-US" altLang="ja-JP" sz="2000" b="1" dirty="0">
                <a:latin typeface="Courier New" charset="0"/>
                <a:cs typeface="Times New Roman" charset="0"/>
              </a:rPr>
              <a:t>++;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kumimoji="0" lang="en-US" altLang="ja-JP" sz="2000" b="1" dirty="0">
                <a:latin typeface="Courier New" charset="0"/>
                <a:cs typeface="Times New Roman" charset="0"/>
              </a:rPr>
              <a:t>}</a:t>
            </a:r>
          </a:p>
        </p:txBody>
      </p:sp>
      <p:sp>
        <p:nvSpPr>
          <p:cNvPr id="18485" name="テキスト ボックス 67"/>
          <p:cNvSpPr txBox="1">
            <a:spLocks noChangeArrowheads="1"/>
          </p:cNvSpPr>
          <p:nvPr/>
        </p:nvSpPr>
        <p:spPr bwMode="auto">
          <a:xfrm>
            <a:off x="1752600" y="4800601"/>
            <a:ext cx="2719388" cy="830263"/>
          </a:xfrm>
          <a:prstGeom prst="rect">
            <a:avLst/>
          </a:prstGeom>
          <a:solidFill>
            <a:srgbClr val="F2F2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Initially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      rear = front = -1;</a:t>
            </a:r>
            <a:endParaRPr lang="ja-JP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3492</TotalTime>
  <Words>1340</Words>
  <Application>Microsoft Office PowerPoint</Application>
  <PresentationFormat>Widescreen</PresentationFormat>
  <Paragraphs>741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Book Antiqua</vt:lpstr>
      <vt:lpstr>Calibri</vt:lpstr>
      <vt:lpstr>Calibri Light</vt:lpstr>
      <vt:lpstr>Courier New</vt:lpstr>
      <vt:lpstr>Helvetica</vt:lpstr>
      <vt:lpstr>Times New Roman</vt:lpstr>
      <vt:lpstr>Wingdings</vt:lpstr>
      <vt:lpstr>Wingdings 2</vt:lpstr>
      <vt:lpstr>ホワイト</vt:lpstr>
      <vt:lpstr>1_Office Theme</vt:lpstr>
      <vt:lpstr>3_Office Theme</vt:lpstr>
      <vt:lpstr>Data Structure</vt:lpstr>
      <vt:lpstr>Introduction to Queues </vt:lpstr>
      <vt:lpstr>PowerPoint Presentation</vt:lpstr>
      <vt:lpstr>Queue </vt:lpstr>
      <vt:lpstr>Queue Operations</vt:lpstr>
      <vt:lpstr>Queue using Array</vt:lpstr>
      <vt:lpstr>Queue using Array</vt:lpstr>
      <vt:lpstr>Queue using Array</vt:lpstr>
      <vt:lpstr>Queue using Array</vt:lpstr>
      <vt:lpstr>Queue using Array</vt:lpstr>
      <vt:lpstr>Queue using Array</vt:lpstr>
      <vt:lpstr>Queue using Array</vt:lpstr>
      <vt:lpstr>PowerPoint Presentation</vt:lpstr>
      <vt:lpstr>Queue - Operation</vt:lpstr>
      <vt:lpstr>Queue using Array</vt:lpstr>
      <vt:lpstr>Circular Queue using Array</vt:lpstr>
      <vt:lpstr>Circular Queue using Array</vt:lpstr>
      <vt:lpstr>Circular Queue using Array</vt:lpstr>
      <vt:lpstr>Circular Queue using Array</vt:lpstr>
      <vt:lpstr>Circular Queue - Operation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126</cp:revision>
  <dcterms:created xsi:type="dcterms:W3CDTF">1601-01-01T00:00:00Z</dcterms:created>
  <dcterms:modified xsi:type="dcterms:W3CDTF">2019-02-16T12:44:17Z</dcterms:modified>
</cp:coreProperties>
</file>