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94" r:id="rId2"/>
    <p:sldMasterId id="2147484333" r:id="rId3"/>
  </p:sldMasterIdLst>
  <p:notesMasterIdLst>
    <p:notesMasterId r:id="rId46"/>
  </p:notesMasterIdLst>
  <p:handoutMasterIdLst>
    <p:handoutMasterId r:id="rId47"/>
  </p:handoutMasterIdLst>
  <p:sldIdLst>
    <p:sldId id="549" r:id="rId4"/>
    <p:sldId id="560" r:id="rId5"/>
    <p:sldId id="561" r:id="rId6"/>
    <p:sldId id="447" r:id="rId7"/>
    <p:sldId id="481" r:id="rId8"/>
    <p:sldId id="485" r:id="rId9"/>
    <p:sldId id="486" r:id="rId10"/>
    <p:sldId id="548" r:id="rId11"/>
    <p:sldId id="553" r:id="rId12"/>
    <p:sldId id="499" r:id="rId13"/>
    <p:sldId id="500" r:id="rId14"/>
    <p:sldId id="498" r:id="rId15"/>
    <p:sldId id="554" r:id="rId16"/>
    <p:sldId id="559" r:id="rId17"/>
    <p:sldId id="555" r:id="rId18"/>
    <p:sldId id="558" r:id="rId19"/>
    <p:sldId id="557" r:id="rId20"/>
    <p:sldId id="556" r:id="rId21"/>
    <p:sldId id="562" r:id="rId22"/>
    <p:sldId id="520" r:id="rId23"/>
    <p:sldId id="521" r:id="rId24"/>
    <p:sldId id="544" r:id="rId25"/>
    <p:sldId id="522" r:id="rId26"/>
    <p:sldId id="523" r:id="rId27"/>
    <p:sldId id="524" r:id="rId28"/>
    <p:sldId id="509" r:id="rId29"/>
    <p:sldId id="510" r:id="rId30"/>
    <p:sldId id="511" r:id="rId31"/>
    <p:sldId id="512" r:id="rId32"/>
    <p:sldId id="513" r:id="rId33"/>
    <p:sldId id="516" r:id="rId34"/>
    <p:sldId id="51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</p:sldIdLst>
  <p:sldSz cx="9144000" cy="6858000" type="screen4x3"/>
  <p:notesSz cx="700405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16161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EBE"/>
    <a:srgbClr val="CC0000"/>
    <a:srgbClr val="868346"/>
    <a:srgbClr val="53A137"/>
    <a:srgbClr val="E95121"/>
    <a:srgbClr val="646464"/>
    <a:srgbClr val="00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30" y="-84"/>
      </p:cViewPr>
      <p:guideLst>
        <p:guide orient="horz" pos="2909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iduddin Ahmed" userId="c0e69ddc-ec2e-4035-8334-dea925de11fc" providerId="ADAL" clId="{D1AC26C2-0327-448A-A959-0E0DF79DCFAF}"/>
    <pc:docChg chg="modSld">
      <pc:chgData name="Zahiduddin Ahmed" userId="c0e69ddc-ec2e-4035-8334-dea925de11fc" providerId="ADAL" clId="{D1AC26C2-0327-448A-A959-0E0DF79DCFAF}" dt="2019-05-26T05:36:44.211" v="0" actId="20577"/>
      <pc:docMkLst>
        <pc:docMk/>
      </pc:docMkLst>
      <pc:sldChg chg="modSp">
        <pc:chgData name="Zahiduddin Ahmed" userId="c0e69ddc-ec2e-4035-8334-dea925de11fc" providerId="ADAL" clId="{D1AC26C2-0327-448A-A959-0E0DF79DCFAF}" dt="2019-05-26T05:36:44.211" v="0" actId="20577"/>
        <pc:sldMkLst>
          <pc:docMk/>
          <pc:sldMk cId="0" sldId="549"/>
        </pc:sldMkLst>
        <pc:spChg chg="mod">
          <ac:chgData name="Zahiduddin Ahmed" userId="c0e69ddc-ec2e-4035-8334-dea925de11fc" providerId="ADAL" clId="{D1AC26C2-0327-448A-A959-0E0DF79DCFAF}" dt="2019-05-26T05:36:44.211" v="0" actId="20577"/>
          <ac:spMkLst>
            <pc:docMk/>
            <pc:sldMk cId="0" sldId="549"/>
            <ac:spMk id="17410" creationId="{00000000-0000-0000-0000-000000000000}"/>
          </ac:spMkLst>
        </pc:spChg>
      </pc:sldChg>
    </pc:docChg>
  </pc:docChgLst>
  <pc:docChgLst>
    <pc:chgData name="Zahiduddin Ahmed" userId="c0e69ddc-ec2e-4035-8334-dea925de11fc" providerId="ADAL" clId="{7FB64B99-5D74-4C6B-B9D6-C8D9EAFCA136}"/>
    <pc:docChg chg="custSel modSld">
      <pc:chgData name="Zahiduddin Ahmed" userId="c0e69ddc-ec2e-4035-8334-dea925de11fc" providerId="ADAL" clId="{7FB64B99-5D74-4C6B-B9D6-C8D9EAFCA136}" dt="2019-05-20T18:15:59.440" v="79" actId="14100"/>
      <pc:docMkLst>
        <pc:docMk/>
      </pc:docMkLst>
      <pc:sldChg chg="modNotesTx">
        <pc:chgData name="Zahiduddin Ahmed" userId="c0e69ddc-ec2e-4035-8334-dea925de11fc" providerId="ADAL" clId="{7FB64B99-5D74-4C6B-B9D6-C8D9EAFCA136}" dt="2019-05-20T18:13:10.696" v="76" actId="20577"/>
        <pc:sldMkLst>
          <pc:docMk/>
          <pc:sldMk cId="0" sldId="512"/>
        </pc:sldMkLst>
      </pc:sldChg>
      <pc:sldChg chg="modSp">
        <pc:chgData name="Zahiduddin Ahmed" userId="c0e69ddc-ec2e-4035-8334-dea925de11fc" providerId="ADAL" clId="{7FB64B99-5D74-4C6B-B9D6-C8D9EAFCA136}" dt="2019-05-20T18:15:51.485" v="78" actId="14100"/>
        <pc:sldMkLst>
          <pc:docMk/>
          <pc:sldMk cId="0" sldId="527"/>
        </pc:sldMkLst>
        <pc:spChg chg="mod">
          <ac:chgData name="Zahiduddin Ahmed" userId="c0e69ddc-ec2e-4035-8334-dea925de11fc" providerId="ADAL" clId="{7FB64B99-5D74-4C6B-B9D6-C8D9EAFCA136}" dt="2019-05-20T18:15:51.485" v="78" actId="14100"/>
          <ac:spMkLst>
            <pc:docMk/>
            <pc:sldMk cId="0" sldId="527"/>
            <ac:spMk id="54275" creationId="{00000000-0000-0000-0000-000000000000}"/>
          </ac:spMkLst>
        </pc:spChg>
      </pc:sldChg>
      <pc:sldChg chg="modSp">
        <pc:chgData name="Zahiduddin Ahmed" userId="c0e69ddc-ec2e-4035-8334-dea925de11fc" providerId="ADAL" clId="{7FB64B99-5D74-4C6B-B9D6-C8D9EAFCA136}" dt="2019-05-20T18:15:59.440" v="79" actId="14100"/>
        <pc:sldMkLst>
          <pc:docMk/>
          <pc:sldMk cId="0" sldId="528"/>
        </pc:sldMkLst>
        <pc:spChg chg="mod">
          <ac:chgData name="Zahiduddin Ahmed" userId="c0e69ddc-ec2e-4035-8334-dea925de11fc" providerId="ADAL" clId="{7FB64B99-5D74-4C6B-B9D6-C8D9EAFCA136}" dt="2019-05-20T18:15:59.440" v="79" actId="14100"/>
          <ac:spMkLst>
            <pc:docMk/>
            <pc:sldMk cId="0" sldId="528"/>
            <ac:spMk id="55300" creationId="{00000000-0000-0000-0000-000000000000}"/>
          </ac:spMkLst>
        </pc:spChg>
      </pc:sldChg>
      <pc:sldChg chg="modSp">
        <pc:chgData name="Zahiduddin Ahmed" userId="c0e69ddc-ec2e-4035-8334-dea925de11fc" providerId="ADAL" clId="{7FB64B99-5D74-4C6B-B9D6-C8D9EAFCA136}" dt="2019-05-20T17:54:38.301" v="0" actId="14734"/>
        <pc:sldMkLst>
          <pc:docMk/>
          <pc:sldMk cId="0" sldId="544"/>
        </pc:sldMkLst>
        <pc:graphicFrameChg chg="modGraphic">
          <ac:chgData name="Zahiduddin Ahmed" userId="c0e69ddc-ec2e-4035-8334-dea925de11fc" providerId="ADAL" clId="{7FB64B99-5D74-4C6B-B9D6-C8D9EAFCA136}" dt="2019-05-20T17:54:38.301" v="0" actId="14734"/>
          <ac:graphicFrameMkLst>
            <pc:docMk/>
            <pc:sldMk cId="0" sldId="544"/>
            <ac:graphicFrameMk id="1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757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97AADE1A-4924-4B29-82D9-AB4F0711095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7850"/>
            <a:ext cx="51371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757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80474595-94A1-4368-993B-1CA767A8180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9E5B960-4B39-47DE-8F2F-793ABFF8E9F4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375EF8-9E86-448C-A7B9-1A8F96FCC318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CA9E5D7-F9F7-49F5-9691-9A53691A796B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6830C9-DF50-41EC-B932-A1ACA2539328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719394-FED6-44EA-AC00-DC092AD073F1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202DE5-7244-4A07-B2B0-4749C63C590A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DB2352B-2CE6-4484-B829-E36D33113AE2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Address of A[</a:t>
            </a:r>
            <a:r>
              <a:rPr lang="en-US" altLang="en-US" dirty="0" err="1"/>
              <a:t>i</a:t>
            </a:r>
            <a:r>
              <a:rPr lang="en-US" altLang="en-US" dirty="0"/>
              <a:t>][j] = Base Address + </a:t>
            </a:r>
            <a:r>
              <a:rPr lang="en-US" altLang="en-US" dirty="0" err="1"/>
              <a:t>sizeof</a:t>
            </a:r>
            <a:r>
              <a:rPr lang="en-US" altLang="en-US" dirty="0"/>
              <a:t>(data type) * (I * C +J 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11EE77D-4574-476A-A7F2-1F771C106106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50BBD2-63E2-4811-9326-CE8C41C4DED4}" type="slidenum">
              <a:rPr kumimoji="1" lang="ja-JP" altLang="en-CA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kumimoji="1" lang="en-CA" altLang="ja-JP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6F1BC-D00F-47AC-BA04-7C969A23A1E2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6E139-CA8B-42BD-959F-AD62E62F010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24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5FB21-8BCB-4178-9556-F33605A0C08F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17604-D61F-45AA-8970-BB196252045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56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58CC9-CEE4-44E1-A13D-79A9810F1C60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98E75-7912-45B2-B092-4B4D9B034FF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916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92903-6CEF-4708-B2D3-A235B8B58FF2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94836-D903-4BE3-882E-B2F394EFA73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919063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A31C5-7B1F-46CF-8908-1DEDB0B99755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69CC4-52AF-4276-8971-0FEDB501A4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05074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82CA-E99D-4A4D-A83B-1D6DA61B2029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3AC4C-649B-4774-8858-D5462A3ADB4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43129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69E6-C3AC-467F-B5B6-4594972FCB46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76C7F-BBDE-436C-9163-BEC88E9512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402919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74605-F943-4C84-B1C1-6EA395AA9061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A1DF5-49D9-4C0E-B2F1-2F3D9BD1D9D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682624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47DA-8879-4206-B1A5-12B1BBC714A2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B9630-42B2-49E6-99B3-98B4A807180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4952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18FE-D8B5-4E47-9DB6-5123A0143B2B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A5EA-CA7E-4034-B93B-7F614B70662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175367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01E2-7977-4667-9573-B50472BFA40E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26D6E-FE1F-45A8-90C2-18C3026094F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76259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5BE3-8DE1-4E0F-B8DE-CCDF537C8F24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70A83-F031-43F2-852A-38DF154670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2030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40806-84CB-4E78-B5A4-9EFE4547D3B4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2A4AD-ACF1-4AE6-BB25-0CC91ECA6E2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754860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5F2B3-7D1E-41E3-97D5-0B054262BB8A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E5B3F-FE2C-4019-89A6-B68D398C310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43407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C86FE-07F8-432A-9313-F9AF6A548FB7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27653-445C-4215-AA89-A53B826D1FA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40613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C32BC4-4FF0-41BF-83C5-359E511CF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EDD4EB-9881-4FFF-B4C7-3B4AA28E4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73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08F5F0-9401-4309-8FE2-B3A94EEE0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437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6D5BA-CFF0-4501-BA6A-591356FB7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7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5BAFD-0131-4C0E-A8A6-1ECA5DCE8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365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53F00-CE77-43D2-8E79-FBF436243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429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F0A129-B707-4AF4-AAAA-F49F0D9825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4E3FD-9EB5-44BE-8EFB-A6B056F240A5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9E604-C363-4705-A23C-78C7629F1B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5049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249E4C-C391-47CB-9184-BEA8F7B73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0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963603-F24F-49BA-8C04-7A4E6FC67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256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8D065A-5815-4447-B8A5-914565BB2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64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A5ED55-A179-41F7-A643-5DD2E906A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24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ADC4C7-FB4D-4A8C-9ABF-0EECDFD3D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0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F0043-C56D-4709-83F6-8FC614B2DE80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221-22E7-4791-807C-FE2D5FC75AD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5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7699-3C2F-4811-8C6A-1FBEDEA37475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21DAA-A7F7-4D24-84D9-7F50055C3DF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268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F8C03-E306-4334-8BAD-99B06CF268F5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7577C-91C5-427C-BB8E-BAA1D7774B0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00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C0205-914F-466E-9D42-011BD40375AD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12662-2EE8-496B-B1C3-206A4494A09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946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828C3-B401-494C-81D7-05158C95A2E1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91DB-4D36-4947-B298-DA57F6F7857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4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8DC8-DBF0-437D-91DB-A1ABB69C21EA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577B1-DF33-44F0-930B-2FA3631DE7A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17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9B3946C-3FA0-4256-BD1C-1BF6484D3437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kalpoma@gmail.com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</a:defRPr>
            </a:lvl1pPr>
          </a:lstStyle>
          <a:p>
            <a:fld id="{C86C1A5E-8C7E-4113-9CD3-F39F13BF7AC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6CB46765-87EB-4351-9673-841376049F7B}" type="datetime1">
              <a:rPr lang="ja-JP" altLang="en-US"/>
              <a:pPr>
                <a:defRPr/>
              </a:pPr>
              <a:t>2022/9/19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BE1658B-BD45-4612-B8E2-EF812C2F8859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1371600"/>
            <a:chOff x="0" y="0"/>
            <a:chExt cx="4562" cy="124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584"/>
              <a:ext cx="4487" cy="664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gamma/>
                    <a:shade val="46275"/>
                    <a:invGamma/>
                  </a:srgbClr>
                </a:gs>
                <a:gs pos="100000">
                  <a:srgbClr val="0000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gamma/>
                    <a:shade val="46275"/>
                    <a:invGamma/>
                  </a:srgbClr>
                </a:gs>
                <a:gs pos="100000">
                  <a:srgbClr val="0000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defRPr>
            </a:lvl1pPr>
          </a:lstStyle>
          <a:p>
            <a:fld id="{72FAA902-54DC-4BE4-9ECC-E909DEB3E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562" y="2636837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800" b="1" dirty="0">
                <a:solidFill>
                  <a:srgbClr val="CC0000"/>
                </a:solidFill>
                <a:latin typeface="Constantia" panose="02030602050306030303" pitchFamily="18" charset="0"/>
              </a:rPr>
              <a:t>Data Structure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438400" y="3733800"/>
            <a:ext cx="372745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800" baseline="-25000" dirty="0">
                <a:solidFill>
                  <a:srgbClr val="00102A"/>
                </a:solidFill>
                <a:latin typeface="Constantia" panose="02030602050306030303" pitchFamily="18" charset="0"/>
              </a:rPr>
              <a:t>   Lecture 1:   Array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ja-JP" sz="4800" baseline="-25000" dirty="0">
              <a:solidFill>
                <a:srgbClr val="00102A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74528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Partial Array Initialization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924800" cy="4392613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Tahoma" panose="020B0604030504040204" pitchFamily="34" charset="0"/>
              </a:rPr>
              <a:t>If array is initialized with fewer initial values than the size declarator, the remaining elements will be set to </a:t>
            </a:r>
            <a:r>
              <a:rPr lang="en-US" altLang="ja-JP" sz="2800">
                <a:latin typeface="Courier New" panose="02070309020205020404" pitchFamily="49" charset="0"/>
              </a:rPr>
              <a:t>0:</a:t>
            </a:r>
          </a:p>
          <a:p>
            <a:pPr lvl="1" eaLnBrk="1" hangingPunct="1">
              <a:buFontTx/>
              <a:buNone/>
            </a:pPr>
            <a:br>
              <a:rPr lang="en-US" altLang="ja-JP">
                <a:latin typeface="Courier New" panose="02070309020205020404" pitchFamily="49" charset="0"/>
              </a:rPr>
            </a:br>
            <a:br>
              <a:rPr lang="en-US" altLang="ja-JP">
                <a:latin typeface="Courier New" panose="02070309020205020404" pitchFamily="49" charset="0"/>
              </a:rPr>
            </a:br>
            <a:endParaRPr lang="en-US" altLang="ja-JP">
              <a:latin typeface="Courier New" panose="02070309020205020404" pitchFamily="49" charset="0"/>
            </a:endParaRPr>
          </a:p>
        </p:txBody>
      </p:sp>
      <p:pic>
        <p:nvPicPr>
          <p:cNvPr id="27652" name="Picture 4" descr="0711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37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8" cy="9826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Implicit Array Sizing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Can determine array size by the size of the initialization list: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 quizzes[]={12,17,15,11};</a:t>
            </a:r>
            <a:endParaRPr lang="en-US" dirty="0">
              <a:solidFill>
                <a:srgbClr val="0000FF"/>
              </a:solidFill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Must use either array size declaratory or initialization list at array definition</a:t>
            </a:r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1524000" y="3657600"/>
          <a:ext cx="6096000" cy="381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793038" cy="11271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No Bounds Checking in C++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946275"/>
            <a:ext cx="8229600" cy="37417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When you use a value as an array </a:t>
            </a:r>
            <a:r>
              <a:rPr lang="en-US" dirty="0">
                <a:solidFill>
                  <a:srgbClr val="FF6600"/>
                </a:solidFill>
                <a:ea typeface="+mn-ea"/>
                <a:cs typeface="ＭＳ Ｐゴシック" charset="0"/>
              </a:rPr>
              <a:t>subscript</a:t>
            </a:r>
            <a:r>
              <a:rPr lang="en-US" dirty="0">
                <a:ea typeface="+mn-ea"/>
                <a:cs typeface="ＭＳ Ｐゴシック" charset="0"/>
              </a:rPr>
              <a:t>, C++ does not check it to make sure it is a </a:t>
            </a:r>
            <a:r>
              <a:rPr lang="en-US" i="1" dirty="0">
                <a:ea typeface="+mn-ea"/>
                <a:cs typeface="ＭＳ Ｐゴシック" charset="0"/>
              </a:rPr>
              <a:t>valid</a:t>
            </a:r>
            <a:r>
              <a:rPr lang="en-US" dirty="0">
                <a:ea typeface="+mn-ea"/>
                <a:cs typeface="ＭＳ Ｐゴシック" charset="0"/>
              </a:rPr>
              <a:t> subscript.</a:t>
            </a:r>
            <a:br>
              <a:rPr lang="en-US" dirty="0">
                <a:ea typeface="+mn-ea"/>
                <a:cs typeface="ＭＳ Ｐゴシック" charset="0"/>
              </a:rPr>
            </a:br>
            <a:endParaRPr lang="en-US" dirty="0">
              <a:ea typeface="+mn-ea"/>
              <a:cs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In other words, you can use subscripts that are beyond the bounds of the array.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Operations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Data Extraction</a:t>
            </a:r>
          </a:p>
          <a:p>
            <a:pPr lvl="1" eaLnBrk="1" hangingPunct="1">
              <a:defRPr/>
            </a:pPr>
            <a:r>
              <a:rPr lang="en-US" dirty="0"/>
              <a:t>A function that accepts an </a:t>
            </a:r>
            <a:r>
              <a:rPr lang="en-US" dirty="0">
                <a:solidFill>
                  <a:srgbClr val="FF0000"/>
                </a:solidFill>
              </a:rPr>
              <a:t>array “a”</a:t>
            </a:r>
            <a:r>
              <a:rPr lang="en-US" dirty="0"/>
              <a:t> and an </a:t>
            </a:r>
            <a:r>
              <a:rPr lang="en-US" dirty="0">
                <a:solidFill>
                  <a:srgbClr val="FF0000"/>
                </a:solidFill>
              </a:rPr>
              <a:t>index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and returns an element of the array.</a:t>
            </a:r>
          </a:p>
          <a:p>
            <a:pPr lvl="1" eaLnBrk="1" hangingPunct="1">
              <a:defRPr/>
            </a:pPr>
            <a:r>
              <a:rPr lang="en-US" dirty="0"/>
              <a:t>Example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eaLnBrk="1" hangingPunct="1">
              <a:defRPr/>
            </a:pPr>
            <a:r>
              <a:rPr lang="en-US" dirty="0"/>
              <a:t>Data Storing</a:t>
            </a:r>
          </a:p>
          <a:p>
            <a:pPr lvl="1" eaLnBrk="1" hangingPunct="1">
              <a:defRPr/>
            </a:pPr>
            <a:r>
              <a:rPr lang="en-US" dirty="0"/>
              <a:t>It accepts </a:t>
            </a:r>
            <a:r>
              <a:rPr lang="en-US" dirty="0">
                <a:solidFill>
                  <a:srgbClr val="FF0000"/>
                </a:solidFill>
              </a:rPr>
              <a:t>array “a”</a:t>
            </a:r>
            <a:r>
              <a:rPr lang="en-US" dirty="0"/>
              <a:t> an </a:t>
            </a:r>
            <a:r>
              <a:rPr lang="en-US" dirty="0">
                <a:solidFill>
                  <a:srgbClr val="FF0000"/>
                </a:solidFill>
              </a:rPr>
              <a:t>index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and an element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FF66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Example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]=x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93038" cy="9112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u="sng" dirty="0">
                <a:cs typeface="ＭＳ Ｐゴシック" charset="0"/>
              </a:rPr>
              <a:t>Accessing Array Elements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3213"/>
            <a:ext cx="8294688" cy="383698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ja-JP" sz="2800" dirty="0">
                <a:cs typeface="ＭＳ Ｐゴシック" charset="0"/>
              </a:rPr>
              <a:t>Arrays must be accessed via individual elements: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sz="2400" dirty="0">
                <a:ea typeface="MS PGothic" pitchFamily="34" charset="-128"/>
              </a:rPr>
              <a:t>	</a:t>
            </a:r>
            <a:r>
              <a:rPr lang="en-US" altLang="ja-JP" sz="2400" dirty="0" err="1">
                <a:solidFill>
                  <a:srgbClr val="0000FF"/>
                </a:solidFill>
                <a:latin typeface="Courier New" charset="0"/>
                <a:ea typeface="MS PGothic" pitchFamily="34" charset="-128"/>
              </a:rPr>
              <a:t>cout</a:t>
            </a:r>
            <a:r>
              <a:rPr lang="en-US" altLang="ja-JP" sz="2400" dirty="0">
                <a:solidFill>
                  <a:srgbClr val="0000FF"/>
                </a:solidFill>
                <a:latin typeface="Courier New" charset="0"/>
                <a:ea typeface="MS PGothic" pitchFamily="34" charset="-128"/>
              </a:rPr>
              <a:t> &lt;&lt; tests; </a:t>
            </a:r>
            <a:r>
              <a:rPr lang="en-US" altLang="ja-JP" sz="2400" dirty="0">
                <a:latin typeface="Courier New" charset="0"/>
                <a:ea typeface="MS PGothic" pitchFamily="34" charset="-128"/>
              </a:rPr>
              <a:t>// </a:t>
            </a:r>
            <a:r>
              <a:rPr lang="en-US" altLang="ja-JP" sz="2400" dirty="0">
                <a:solidFill>
                  <a:srgbClr val="FF0000"/>
                </a:solidFill>
                <a:latin typeface="Courier New" charset="0"/>
                <a:ea typeface="MS PGothic" pitchFamily="34" charset="-128"/>
              </a:rPr>
              <a:t>not legal</a:t>
            </a:r>
          </a:p>
          <a:p>
            <a:pPr lvl="1" eaLnBrk="1" hangingPunct="1">
              <a:buFontTx/>
              <a:buNone/>
              <a:defRPr/>
            </a:pPr>
            <a:endParaRPr lang="en-US" altLang="ja-JP" sz="24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800" dirty="0">
                <a:cs typeface="ＭＳ Ｐゴシック" charset="0"/>
              </a:rPr>
              <a:t>Array elements can be used as regular variables: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tests[0] = 79;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+mn-ea"/>
              </a:rPr>
              <a:t>cout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 &lt;&lt; tests[0];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+mn-ea"/>
              </a:rPr>
              <a:t>cin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 &gt;&gt; tests[1];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</a:rPr>
              <a:t>	tests[4] = tests[0] + tests[1];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view of an array</a:t>
            </a:r>
          </a:p>
        </p:txBody>
      </p:sp>
      <p:graphicFrame>
        <p:nvGraphicFramePr>
          <p:cNvPr id="33914" name="Group 122"/>
          <p:cNvGraphicFramePr>
            <a:graphicFrameLocks noGrp="1"/>
          </p:cNvGraphicFramePr>
          <p:nvPr/>
        </p:nvGraphicFramePr>
        <p:xfrm>
          <a:off x="2667000" y="1295400"/>
          <a:ext cx="4572000" cy="5334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44" name="Group 52"/>
          <p:cNvGraphicFramePr>
            <a:graphicFrameLocks noGrp="1"/>
          </p:cNvGraphicFramePr>
          <p:nvPr/>
        </p:nvGraphicFramePr>
        <p:xfrm>
          <a:off x="6248400" y="2362200"/>
          <a:ext cx="1524000" cy="414523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3881" name="Group 89"/>
          <p:cNvGraphicFramePr>
            <a:graphicFrameLocks noGrp="1"/>
          </p:cNvGraphicFramePr>
          <p:nvPr/>
        </p:nvGraphicFramePr>
        <p:xfrm>
          <a:off x="4953000" y="2362200"/>
          <a:ext cx="1219200" cy="414523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a[0]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a[1]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a[2]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a[3]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a[4]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1143000" y="1371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int a[5]</a:t>
            </a:r>
          </a:p>
        </p:txBody>
      </p:sp>
      <p:sp>
        <p:nvSpPr>
          <p:cNvPr id="32815" name="Rectangle 91"/>
          <p:cNvSpPr>
            <a:spLocks noChangeArrowheads="1"/>
          </p:cNvSpPr>
          <p:nvPr/>
        </p:nvSpPr>
        <p:spPr bwMode="auto">
          <a:xfrm>
            <a:off x="228600" y="2209800"/>
            <a:ext cx="48006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//Help me give output of this program</a:t>
            </a:r>
          </a:p>
          <a:p>
            <a:endParaRPr lang="en-US" altLang="en-US" sz="2400" dirty="0"/>
          </a:p>
          <a:p>
            <a:r>
              <a:rPr lang="en-US" altLang="en-US" sz="2400" dirty="0"/>
              <a:t>void main(void)</a:t>
            </a:r>
          </a:p>
          <a:p>
            <a:r>
              <a:rPr lang="en-US" altLang="en-US" sz="2400" dirty="0"/>
              <a:t>{</a:t>
            </a:r>
          </a:p>
          <a:p>
            <a:r>
              <a:rPr lang="en-US" altLang="en-US" sz="2400" dirty="0"/>
              <a:t> 	</a:t>
            </a:r>
          </a:p>
          <a:p>
            <a:r>
              <a:rPr lang="en-US" altLang="en-US" sz="2400" dirty="0"/>
              <a:t>	int a[5] = { 2,3,4,7,8 };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a[3] &lt;&lt; </a:t>
            </a:r>
            <a:r>
              <a:rPr lang="en-US" altLang="en-US" sz="2400" dirty="0" err="1"/>
              <a:t>endl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a &lt;&lt;</a:t>
            </a:r>
            <a:r>
              <a:rPr lang="en-US" altLang="en-US" sz="2400" dirty="0" err="1"/>
              <a:t>endl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*(a+1) &lt;&lt;</a:t>
            </a:r>
            <a:r>
              <a:rPr lang="en-US" altLang="en-US" sz="2400" dirty="0" err="1"/>
              <a:t>endl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*a+1 &lt;&lt;</a:t>
            </a:r>
            <a:r>
              <a:rPr lang="en-US" altLang="en-US" sz="2400" dirty="0" err="1"/>
              <a:t>endl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}</a:t>
            </a:r>
          </a:p>
        </p:txBody>
      </p:sp>
      <p:graphicFrame>
        <p:nvGraphicFramePr>
          <p:cNvPr id="33885" name="Group 93"/>
          <p:cNvGraphicFramePr>
            <a:graphicFrameLocks noGrp="1"/>
          </p:cNvGraphicFramePr>
          <p:nvPr/>
        </p:nvGraphicFramePr>
        <p:xfrm>
          <a:off x="7924800" y="2438400"/>
          <a:ext cx="1219200" cy="414523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0x4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0x8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0xC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0x10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0x14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cs typeface="ＭＳ Ｐゴシック" charset="0"/>
              </a:rPr>
              <a:t>Storing data into an Array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99413" cy="45021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cs typeface="ＭＳ Ｐゴシック" charset="0"/>
              </a:rPr>
              <a:t>  	</a:t>
            </a:r>
            <a:r>
              <a:rPr lang="en-US" altLang="ja-JP" sz="2800" dirty="0">
                <a:solidFill>
                  <a:srgbClr val="FF0000"/>
                </a:solidFill>
                <a:latin typeface="Courier New" charset="0"/>
              </a:rPr>
              <a:t>ARRAY_SIZE = 5;</a:t>
            </a:r>
            <a:r>
              <a:rPr lang="en-US" sz="2800" dirty="0">
                <a:solidFill>
                  <a:srgbClr val="0000FF"/>
                </a:solidFill>
                <a:cs typeface="ＭＳ Ｐゴシック" charset="0"/>
              </a:rPr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cs typeface="ＭＳ Ｐゴシック" charset="0"/>
              </a:rPr>
              <a:t> 	tests[</a:t>
            </a:r>
            <a:r>
              <a:rPr lang="en-US" altLang="ja-JP" sz="2800" dirty="0">
                <a:solidFill>
                  <a:srgbClr val="FF0000"/>
                </a:solidFill>
                <a:latin typeface="Courier New" charset="0"/>
              </a:rPr>
              <a:t>ARRAY_SIZE</a:t>
            </a:r>
            <a:r>
              <a:rPr lang="en-US" sz="2800" dirty="0">
                <a:solidFill>
                  <a:srgbClr val="0000FF"/>
                </a:solidFill>
                <a:cs typeface="ＭＳ Ｐゴシック" charset="0"/>
              </a:rPr>
              <a:t>] = {2,3,4,7,8};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>
                <a:cs typeface="ＭＳ Ｐゴシック" charset="0"/>
              </a:rPr>
              <a:t>				OR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cs typeface="ＭＳ Ｐゴシック" charset="0"/>
              </a:rPr>
              <a:t>Store element-by-element into array:</a:t>
            </a:r>
            <a:br>
              <a:rPr lang="en-US" dirty="0">
                <a:cs typeface="ＭＳ Ｐゴシック" charset="0"/>
              </a:rPr>
            </a:br>
            <a:endParaRPr lang="en-US" dirty="0">
              <a:cs typeface="ＭＳ Ｐゴシック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+mn-ea"/>
              </a:rPr>
              <a:t>ARRAY_SIZE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++)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		 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 &gt;&gt; tests[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</a:rPr>
              <a:t>];</a:t>
            </a:r>
            <a:endParaRPr lang="en-US" dirty="0">
              <a:solidFill>
                <a:srgbClr val="0000FF"/>
              </a:solidFill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Data Extraction:</a:t>
            </a:r>
            <a:br>
              <a:rPr lang="en-US" u="sng" dirty="0">
                <a:ea typeface="+mj-ea"/>
                <a:cs typeface="ＭＳ Ｐゴシック" charset="0"/>
              </a:rPr>
            </a:br>
            <a:r>
              <a:rPr lang="en-US" u="sng" dirty="0">
                <a:ea typeface="+mj-ea"/>
                <a:cs typeface="ＭＳ Ｐゴシック" charset="0"/>
              </a:rPr>
              <a:t>Printing the Contents of an Array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99413" cy="39687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ea typeface="+mn-ea"/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ea typeface="+mn-ea"/>
                <a:cs typeface="ＭＳ Ｐゴシック" charset="0"/>
              </a:rPr>
              <a:t> 	tests[</a:t>
            </a:r>
            <a:r>
              <a:rPr lang="en-US" altLang="ja-JP" sz="2800" dirty="0">
                <a:solidFill>
                  <a:srgbClr val="FF0000"/>
                </a:solidFill>
                <a:latin typeface="Courier New" charset="0"/>
                <a:ea typeface="MS PGothic" pitchFamily="34" charset="-128"/>
              </a:rPr>
              <a:t>ARRAY_SIZE</a:t>
            </a:r>
            <a:r>
              <a:rPr lang="en-US" sz="2800" dirty="0">
                <a:solidFill>
                  <a:srgbClr val="0000FF"/>
                </a:solidFill>
                <a:ea typeface="+mn-ea"/>
                <a:cs typeface="ＭＳ Ｐゴシック" charset="0"/>
              </a:rPr>
              <a:t>] = {5,7,3,4,9,2,1};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+mn-ea"/>
              <a:cs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Array elements print element-by-element:</a:t>
            </a:r>
            <a:br>
              <a:rPr lang="en-US" dirty="0">
                <a:ea typeface="+mn-ea"/>
                <a:cs typeface="ＭＳ Ｐゴシック" charset="0"/>
              </a:rPr>
            </a:br>
            <a:endParaRPr lang="en-US" dirty="0">
              <a:ea typeface="+mn-ea"/>
              <a:cs typeface="ＭＳ Ｐゴシック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for (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+mn-ea"/>
                <a:cs typeface="+mn-cs"/>
              </a:rPr>
              <a:t>ARRAY_SIZE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++)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		 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 &lt;&lt; tests[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]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;</a:t>
            </a:r>
            <a:endParaRPr lang="en-US" dirty="0">
              <a:solidFill>
                <a:srgbClr val="0000FF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895600"/>
            <a:ext cx="7696200" cy="160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/>
              <a:t>	</a:t>
            </a:r>
            <a:r>
              <a:rPr lang="en-US" i="1">
                <a:solidFill>
                  <a:srgbClr val="FFFF66"/>
                </a:solidFill>
              </a:rPr>
              <a:t>*a +1</a:t>
            </a:r>
            <a:r>
              <a:rPr lang="en-US" i="1"/>
              <a:t> without brackets leads to adding 1 to contents (value) of a[0]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>
                <a:solidFill>
                  <a:srgbClr val="161616"/>
                </a:solidFill>
              </a:rPr>
              <a:t>Array</a:t>
            </a:r>
          </a:p>
        </p:txBody>
      </p:sp>
      <p:graphicFrame>
        <p:nvGraphicFramePr>
          <p:cNvPr id="30738" name="Group 18"/>
          <p:cNvGraphicFramePr>
            <a:graphicFrameLocks noGrp="1"/>
          </p:cNvGraphicFramePr>
          <p:nvPr/>
        </p:nvGraphicFramePr>
        <p:xfrm>
          <a:off x="1524000" y="2209800"/>
          <a:ext cx="4114800" cy="53340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ja-JP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16161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1" name="Line 21"/>
          <p:cNvSpPr>
            <a:spLocks noChangeShapeType="1"/>
          </p:cNvSpPr>
          <p:nvPr/>
        </p:nvSpPr>
        <p:spPr bwMode="auto">
          <a:xfrm flipH="1" flipV="1">
            <a:off x="3505200" y="2819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accent4">
                  <a:lumMod val="10000"/>
                </a:schemeClr>
              </a:solidFill>
              <a:latin typeface="Tahoma" pitchFamily="34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657600" y="3048000"/>
            <a:ext cx="434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  <a:latin typeface="Tahoma" pitchFamily="34" charset="0"/>
              </a:rPr>
              <a:t>How to add 4</a:t>
            </a:r>
          </a:p>
        </p:txBody>
      </p:sp>
      <p:graphicFrame>
        <p:nvGraphicFramePr>
          <p:cNvPr id="30758" name="Group 38"/>
          <p:cNvGraphicFramePr>
            <a:graphicFrameLocks noGrp="1"/>
          </p:cNvGraphicFramePr>
          <p:nvPr/>
        </p:nvGraphicFramePr>
        <p:xfrm>
          <a:off x="1447800" y="4343400"/>
          <a:ext cx="4114800" cy="53340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16161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BDFF"/>
                        </a:gs>
                        <a:gs pos="50000">
                          <a:srgbClr val="B3D4FF"/>
                        </a:gs>
                        <a:gs pos="100000">
                          <a:srgbClr val="DAE9F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3886200" y="5257800"/>
            <a:ext cx="434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</a:rPr>
              <a:t>How to add 1 in the array?</a:t>
            </a:r>
          </a:p>
          <a:p>
            <a:pPr algn="ctr"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Tahoma" pitchFamily="34" charset="0"/>
              </a:rPr>
              <a:t>Not possible</a:t>
            </a:r>
          </a:p>
        </p:txBody>
      </p:sp>
      <p:sp>
        <p:nvSpPr>
          <p:cNvPr id="30773" name="Line 53"/>
          <p:cNvSpPr>
            <a:spLocks noChangeShapeType="1"/>
          </p:cNvSpPr>
          <p:nvPr/>
        </p:nvSpPr>
        <p:spPr bwMode="auto">
          <a:xfrm flipH="1" flipV="1">
            <a:off x="3429000" y="4953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accent4">
                  <a:lumMod val="10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ja-JP" dirty="0">
                <a:solidFill>
                  <a:srgbClr val="161616"/>
                </a:solidFill>
              </a:rPr>
              <a:t>Lets Get Started:</a:t>
            </a:r>
          </a:p>
          <a:p>
            <a:endParaRPr lang="en-US" altLang="ja-JP" sz="1800" dirty="0">
              <a:solidFill>
                <a:srgbClr val="161616"/>
              </a:solidFill>
            </a:endParaRPr>
          </a:p>
          <a:p>
            <a:r>
              <a:rPr lang="en-US" altLang="ja-JP" dirty="0">
                <a:solidFill>
                  <a:srgbClr val="161616"/>
                </a:solidFill>
              </a:rPr>
              <a:t>Arrays are data structures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Finite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Contiguous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Fast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Direct Access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All elements of same data type</a:t>
            </a:r>
          </a:p>
          <a:p>
            <a:pPr lvl="1"/>
            <a:r>
              <a:rPr lang="en-US" altLang="ja-JP" dirty="0">
                <a:solidFill>
                  <a:srgbClr val="161616"/>
                </a:solidFill>
              </a:rPr>
              <a:t>Insertion / Deletion ??? HOW?? </a:t>
            </a:r>
            <a:r>
              <a:rPr lang="en-US" altLang="ja-JP" dirty="0">
                <a:solidFill>
                  <a:srgbClr val="161616"/>
                </a:solidFill>
                <a:sym typeface="Wingdings" panose="05000000000000000000" pitchFamily="2" charset="2"/>
              </a:rPr>
              <a:t></a:t>
            </a:r>
            <a:endParaRPr lang="en-US" altLang="ja-JP" dirty="0">
              <a:solidFill>
                <a:srgbClr val="161616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3600" u="sng" dirty="0">
                <a:latin typeface="Arial"/>
                <a:ea typeface="+mj-ea"/>
                <a:cs typeface="Arial"/>
              </a:rPr>
              <a:t>The first Data Structure - An </a:t>
            </a:r>
            <a:r>
              <a:rPr lang="en-US" altLang="ja-JP" sz="3600" b="1" u="sng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Array</a:t>
            </a:r>
            <a:r>
              <a:rPr lang="en-US" altLang="ja-JP" sz="3600" u="sng" dirty="0">
                <a:latin typeface="Arial"/>
                <a:ea typeface="+mj-ea"/>
                <a:cs typeface="Arial"/>
              </a:rPr>
              <a:t>! </a:t>
            </a:r>
            <a:br>
              <a:rPr lang="en-US" altLang="ja-JP" sz="3600" u="sng" dirty="0">
                <a:latin typeface="Arial"/>
                <a:ea typeface="+mj-ea"/>
                <a:cs typeface="Arial"/>
              </a:rPr>
            </a:br>
            <a:endParaRPr lang="en-US" altLang="ja-JP" sz="3600" u="sng" dirty="0"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en-US" altLang="ja-JP" sz="4000" u="sng">
                <a:latin typeface="Arial" panose="020B0604020202020204" pitchFamily="34" charset="0"/>
              </a:rPr>
              <a:t>Implementing Operations</a:t>
            </a:r>
            <a:endParaRPr lang="ja-JP" altLang="en-US" sz="4000" u="sng"/>
          </a:p>
        </p:txBody>
      </p:sp>
      <p:sp>
        <p:nvSpPr>
          <p:cNvPr id="3789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ja-JP"/>
              <a:t>Insertion </a:t>
            </a:r>
          </a:p>
          <a:p>
            <a:pPr lvl="1" eaLnBrk="1" hangingPunct="1"/>
            <a:r>
              <a:rPr lang="en-US" altLang="ja-JP"/>
              <a:t>At the beginning </a:t>
            </a:r>
          </a:p>
          <a:p>
            <a:pPr lvl="1" eaLnBrk="1" hangingPunct="1"/>
            <a:r>
              <a:rPr lang="en-US" altLang="ja-JP"/>
              <a:t>At the middle (or a fixed location)</a:t>
            </a:r>
          </a:p>
          <a:p>
            <a:pPr lvl="1" eaLnBrk="1" hangingPunct="1"/>
            <a:r>
              <a:rPr lang="en-US" altLang="ja-JP"/>
              <a:t>At the end</a:t>
            </a:r>
          </a:p>
          <a:p>
            <a:pPr eaLnBrk="1" hangingPunct="1"/>
            <a:r>
              <a:rPr lang="en-US" altLang="ja-JP"/>
              <a:t>Deletion</a:t>
            </a:r>
          </a:p>
          <a:p>
            <a:pPr lvl="1" eaLnBrk="1" hangingPunct="1"/>
            <a:r>
              <a:rPr lang="en-US" altLang="ja-JP"/>
              <a:t>Starting item</a:t>
            </a:r>
          </a:p>
          <a:p>
            <a:pPr lvl="1" eaLnBrk="1" hangingPunct="1"/>
            <a:r>
              <a:rPr lang="en-US" altLang="ja-JP"/>
              <a:t>Middle item (or a fixed item)</a:t>
            </a:r>
          </a:p>
          <a:p>
            <a:pPr lvl="1" eaLnBrk="1" hangingPunct="1"/>
            <a:r>
              <a:rPr lang="en-US" altLang="ja-JP"/>
              <a:t>last item 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タイトル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3"/>
          </a:xfrm>
        </p:spPr>
        <p:txBody>
          <a:bodyPr/>
          <a:lstStyle/>
          <a:p>
            <a:pPr algn="l" eaLnBrk="1" hangingPunct="1"/>
            <a:r>
              <a:rPr lang="en-US" altLang="ja-JP" sz="3600" u="sng">
                <a:latin typeface="Arial" panose="020B0604020202020204" pitchFamily="34" charset="0"/>
              </a:rPr>
              <a:t>Insertion Operations</a:t>
            </a:r>
            <a:endParaRPr lang="ja-JP" altLang="en-US" sz="3600"/>
          </a:p>
        </p:txBody>
      </p:sp>
      <p:sp>
        <p:nvSpPr>
          <p:cNvPr id="69635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06963"/>
          </a:xfrm>
        </p:spPr>
        <p:txBody>
          <a:bodyPr/>
          <a:lstStyle/>
          <a:p>
            <a:pPr marL="800100" lvl="2" indent="0" eaLnBrk="1" hangingPunct="1">
              <a:buFont typeface="Arial" charset="0"/>
              <a:buNone/>
              <a:defRPr/>
            </a:pPr>
            <a:r>
              <a:rPr lang="en-US" altLang="ja-JP" dirty="0" err="1">
                <a:solidFill>
                  <a:srgbClr val="0000FF"/>
                </a:solidFill>
                <a:ea typeface="MS PGothic" charset="0"/>
              </a:rPr>
              <a:t>int</a:t>
            </a:r>
            <a:r>
              <a:rPr lang="en-US" altLang="ja-JP" dirty="0">
                <a:solidFill>
                  <a:srgbClr val="0000FF"/>
                </a:solidFill>
                <a:ea typeface="MS PGothic" charset="0"/>
              </a:rPr>
              <a:t> array[10]={21,25,27,33,44};</a:t>
            </a:r>
          </a:p>
          <a:p>
            <a:pPr marL="800100" lvl="2" indent="0" eaLnBrk="1" hangingPunct="1">
              <a:buFont typeface="Arial" charset="0"/>
              <a:buNone/>
              <a:defRPr/>
            </a:pPr>
            <a:r>
              <a:rPr lang="en-US" altLang="ja-JP" dirty="0" err="1">
                <a:solidFill>
                  <a:srgbClr val="0000FF"/>
                </a:solidFill>
                <a:ea typeface="MS PGothic" charset="0"/>
              </a:rPr>
              <a:t>int</a:t>
            </a:r>
            <a:r>
              <a:rPr lang="en-US" altLang="ja-JP" dirty="0">
                <a:solidFill>
                  <a:srgbClr val="0000FF"/>
                </a:solidFill>
                <a:ea typeface="MS PGothic" charset="0"/>
              </a:rPr>
              <a:t> n = 5; </a:t>
            </a:r>
          </a:p>
          <a:p>
            <a:pPr marL="800100" lvl="2" indent="0" eaLnBrk="1" hangingPunct="1">
              <a:buFont typeface="Arial" charset="0"/>
              <a:buNone/>
              <a:defRPr/>
            </a:pPr>
            <a:r>
              <a:rPr lang="en-US" altLang="ja-JP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ea typeface="MS PGothic" charset="0"/>
              </a:rPr>
              <a:t>// last index = n-1 = 4</a:t>
            </a:r>
          </a:p>
          <a:p>
            <a:pPr marL="800100" lvl="2" indent="0" eaLnBrk="1" hangingPunct="1">
              <a:buFont typeface="Arial" charset="0"/>
              <a:buNone/>
              <a:defRPr/>
            </a:pPr>
            <a:endParaRPr lang="en-US" altLang="ja-JP" dirty="0">
              <a:solidFill>
                <a:srgbClr val="0000FF"/>
              </a:solidFill>
              <a:ea typeface="MS PGothic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ja-JP" altLang="en-US" dirty="0">
              <a:solidFill>
                <a:srgbClr val="0000FF"/>
              </a:solidFill>
              <a:ea typeface="MS PGothic" charset="0"/>
            </a:endParaRPr>
          </a:p>
        </p:txBody>
      </p:sp>
      <p:sp>
        <p:nvSpPr>
          <p:cNvPr id="38916" name="テキスト ボックス 13"/>
          <p:cNvSpPr txBox="1">
            <a:spLocks noChangeArrowheads="1"/>
          </p:cNvSpPr>
          <p:nvPr/>
        </p:nvSpPr>
        <p:spPr bwMode="auto">
          <a:xfrm>
            <a:off x="1219200" y="401320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990600" y="266382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1143000" y="41656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9" name="テキスト ボックス 17"/>
          <p:cNvSpPr txBox="1">
            <a:spLocks noChangeArrowheads="1"/>
          </p:cNvSpPr>
          <p:nvPr/>
        </p:nvSpPr>
        <p:spPr bwMode="auto">
          <a:xfrm>
            <a:off x="381000" y="34036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Calibri" charset="0"/>
              <a:buAutoNum type="arabicPeriod"/>
              <a:defRPr/>
            </a:pPr>
            <a:r>
              <a:rPr lang="en-US" altLang="ja-JP" dirty="0">
                <a:solidFill>
                  <a:srgbClr val="FF0000"/>
                </a:solidFill>
              </a:rPr>
              <a:t>Add a new item=71 at the end</a:t>
            </a:r>
            <a:r>
              <a:rPr lang="en-US" altLang="ja-JP" dirty="0">
                <a:solidFill>
                  <a:schemeClr val="tx1"/>
                </a:solidFill>
              </a:rPr>
              <a:t> (</a:t>
            </a:r>
            <a:r>
              <a:rPr lang="en-US" altLang="ja-JP" dirty="0" err="1">
                <a:solidFill>
                  <a:srgbClr val="0000FF"/>
                </a:solidFill>
              </a:rPr>
              <a:t>i</a:t>
            </a:r>
            <a:r>
              <a:rPr lang="en-US" altLang="ja-JP" dirty="0">
                <a:solidFill>
                  <a:srgbClr val="0000FF"/>
                </a:solidFill>
              </a:rPr>
              <a:t> = last+1 or </a:t>
            </a:r>
            <a:r>
              <a:rPr lang="en-US" altLang="ja-JP" dirty="0" err="1">
                <a:solidFill>
                  <a:srgbClr val="0000FF"/>
                </a:solidFill>
              </a:rPr>
              <a:t>i</a:t>
            </a:r>
            <a:r>
              <a:rPr lang="en-US" altLang="ja-JP" dirty="0">
                <a:solidFill>
                  <a:srgbClr val="0000FF"/>
                </a:solidFill>
              </a:rPr>
              <a:t>=n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defRPr/>
            </a:pPr>
            <a:r>
              <a:rPr kumimoji="1" lang="en-US" altLang="ja-JP" dirty="0">
                <a:solidFill>
                  <a:schemeClr val="tx1"/>
                </a:solidFill>
              </a:rPr>
              <a:t>		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6800" y="2968625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(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n-1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                                  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S-1</a:t>
            </a:r>
            <a:endParaRPr kumimoji="1" lang="ja-JP" altLang="en-US" dirty="0">
              <a:solidFill>
                <a:srgbClr val="0000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83" name="テキスト ボックス 20"/>
          <p:cNvSpPr txBox="1">
            <a:spLocks noChangeArrowheads="1"/>
          </p:cNvSpPr>
          <p:nvPr/>
        </p:nvSpPr>
        <p:spPr bwMode="auto">
          <a:xfrm>
            <a:off x="914400" y="4851400"/>
            <a:ext cx="7239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rgbClr val="0000FF"/>
                </a:solidFill>
                <a:ea typeface="MS PGothic" pitchFamily="34" charset="-128"/>
              </a:rPr>
              <a:t>		</a:t>
            </a:r>
            <a:endParaRPr kumimoji="1" lang="ja-JP" altLang="en-US">
              <a:solidFill>
                <a:srgbClr val="0000FF"/>
              </a:solidFill>
              <a:ea typeface="MS PGothic" pitchFamily="34" charset="-128"/>
            </a:endParaRPr>
          </a:p>
          <a:p>
            <a:pPr eaLnBrk="1" hangingPunct="1">
              <a:defRPr/>
            </a:pPr>
            <a:r>
              <a:rPr kumimoji="1" lang="en-US" altLang="ja-JP" dirty="0">
                <a:solidFill>
                  <a:srgbClr val="0000FF"/>
                </a:solidFill>
                <a:ea typeface="MS PGothic" pitchFamily="34" charset="-128"/>
              </a:rPr>
              <a:t>		array[n] = item;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 </a:t>
            </a:r>
          </a:p>
          <a:p>
            <a:pPr eaLnBrk="1" hangingPunct="1">
              <a:defRPr/>
            </a:pPr>
            <a:r>
              <a:rPr kumimoji="1" lang="en-US" altLang="ja-JP" dirty="0">
                <a:solidFill>
                  <a:srgbClr val="0000FF"/>
                </a:solidFill>
                <a:ea typeface="MS PGothic" pitchFamily="34" charset="-128"/>
              </a:rPr>
              <a:t>  </a:t>
            </a:r>
          </a:p>
          <a:p>
            <a:pPr eaLnBrk="1" hangingPunct="1">
              <a:defRPr/>
            </a:pPr>
            <a:endParaRPr kumimoji="1" lang="ja-JP" altLang="en-US">
              <a:solidFill>
                <a:srgbClr val="0000FF"/>
              </a:solidFill>
              <a:ea typeface="MS PGothic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19200" y="4416425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</a:t>
            </a:r>
            <a:r>
              <a:rPr kumimoji="1" lang="en-US" altLang="ja-JP" dirty="0" err="1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 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S-1</a:t>
            </a:r>
            <a:endParaRPr kumimoji="1" lang="ja-JP" altLang="en-US" dirty="0">
              <a:solidFill>
                <a:srgbClr val="0000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69" name="正方形/長方形 1"/>
          <p:cNvSpPr>
            <a:spLocks noChangeArrowheads="1"/>
          </p:cNvSpPr>
          <p:nvPr/>
        </p:nvSpPr>
        <p:spPr bwMode="auto">
          <a:xfrm>
            <a:off x="1371600" y="5562600"/>
            <a:ext cx="647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>
                <a:solidFill>
                  <a:srgbClr val="FF0000"/>
                </a:solidFill>
              </a:rPr>
              <a:t>//Num of item and last subscript need to increase by one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       n++;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143000" y="37623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219200" y="40957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k=2     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3        4      5                                   S-1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219200" y="5715000"/>
          <a:ext cx="6096000" cy="3698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603" marB="456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371600" y="60007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S-1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88" name="テキスト ボックス 24"/>
          <p:cNvSpPr txBox="1">
            <a:spLocks noChangeArrowheads="1"/>
          </p:cNvSpPr>
          <p:nvPr/>
        </p:nvSpPr>
        <p:spPr bwMode="auto">
          <a:xfrm>
            <a:off x="1066800" y="4343400"/>
            <a:ext cx="7239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      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       array[ k ] = item;</a:t>
            </a:r>
          </a:p>
          <a:p>
            <a:pPr eaLnBrk="1" hangingPunct="1"/>
            <a:r>
              <a:rPr kumimoji="1" lang="en-US" altLang="ja-JP">
                <a:solidFill>
                  <a:srgbClr val="FF0000"/>
                </a:solidFill>
              </a:rPr>
              <a:t>//Num of item and last subscript need to increase by one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n++;  </a:t>
            </a:r>
          </a:p>
          <a:p>
            <a:pPr eaLnBrk="1" hangingPunct="1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テキスト ボックス 18"/>
          <p:cNvSpPr txBox="1">
            <a:spLocks noChangeArrowheads="1"/>
          </p:cNvSpPr>
          <p:nvPr/>
        </p:nvSpPr>
        <p:spPr bwMode="auto">
          <a:xfrm>
            <a:off x="457200" y="304800"/>
            <a:ext cx="7543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Calibri" charset="0"/>
              <a:buAutoNum type="arabicPeriod" startAt="2"/>
              <a:defRPr/>
            </a:pPr>
            <a:r>
              <a:rPr lang="en-US" altLang="ja-JP" dirty="0">
                <a:solidFill>
                  <a:srgbClr val="FF0000"/>
                </a:solidFill>
              </a:rPr>
              <a:t>Add a new item=71 at the </a:t>
            </a:r>
            <a:r>
              <a:rPr lang="en-US" altLang="ja-JP" dirty="0" err="1">
                <a:solidFill>
                  <a:srgbClr val="FF0000"/>
                </a:solidFill>
              </a:rPr>
              <a:t>k</a:t>
            </a:r>
            <a:r>
              <a:rPr lang="en-US" altLang="ja-JP" baseline="30000" dirty="0" err="1">
                <a:solidFill>
                  <a:srgbClr val="FF0000"/>
                </a:solidFill>
              </a:rPr>
              <a:t>th</a:t>
            </a:r>
            <a:r>
              <a:rPr lang="en-US" altLang="ja-JP" baseline="30000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location  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 = k = 2)</a:t>
            </a:r>
          </a:p>
          <a:p>
            <a:pPr marL="0" indent="0" eaLnBrk="1" hangingPunct="1">
              <a:defRPr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r>
              <a:rPr kumimoji="1" lang="en-US" altLang="ja-JP" dirty="0">
                <a:solidFill>
                  <a:schemeClr val="tx1"/>
                </a:solidFill>
              </a:rPr>
              <a:t>First we need to do right shift of data from last location to </a:t>
            </a:r>
            <a:r>
              <a:rPr lang="en-US" altLang="ja-JP" dirty="0" err="1">
                <a:solidFill>
                  <a:srgbClr val="FF0000"/>
                </a:solidFill>
              </a:rPr>
              <a:t>k</a:t>
            </a:r>
            <a:r>
              <a:rPr lang="en-US" altLang="ja-JP" baseline="30000" dirty="0" err="1">
                <a:solidFill>
                  <a:srgbClr val="FF0000"/>
                </a:solidFill>
              </a:rPr>
              <a:t>th</a:t>
            </a:r>
            <a:r>
              <a:rPr kumimoji="1" lang="en-US" altLang="ja-JP" dirty="0">
                <a:solidFill>
                  <a:schemeClr val="tx1"/>
                </a:solidFill>
              </a:rPr>
              <a:t> location then we will insert new item at </a:t>
            </a:r>
            <a:r>
              <a:rPr lang="en-US" altLang="ja-JP" dirty="0" err="1">
                <a:solidFill>
                  <a:srgbClr val="FF0000"/>
                </a:solidFill>
              </a:rPr>
              <a:t>k</a:t>
            </a:r>
            <a:r>
              <a:rPr lang="en-US" altLang="ja-JP" baseline="30000" dirty="0" err="1">
                <a:solidFill>
                  <a:srgbClr val="FF0000"/>
                </a:solidFill>
              </a:rPr>
              <a:t>th</a:t>
            </a:r>
            <a:r>
              <a:rPr kumimoji="1" lang="en-US" altLang="ja-JP" dirty="0">
                <a:solidFill>
                  <a:schemeClr val="tx1"/>
                </a:solidFill>
              </a:rPr>
              <a:t> location.</a:t>
            </a: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kumimoji="1" lang="en-US" altLang="ja-JP" dirty="0">
                <a:solidFill>
                  <a:srgbClr val="0000FF"/>
                </a:solidFill>
              </a:rPr>
              <a:t>		for(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 = n-1;  </a:t>
            </a:r>
            <a:r>
              <a:rPr kumimoji="1" lang="en-US" altLang="ja-JP" sz="2400" i="1" dirty="0" err="1">
                <a:solidFill>
                  <a:srgbClr val="000000"/>
                </a:solidFill>
              </a:rPr>
              <a:t>i</a:t>
            </a:r>
            <a:r>
              <a:rPr kumimoji="1" lang="en-US" altLang="ja-JP" sz="2400" i="1" dirty="0">
                <a:solidFill>
                  <a:srgbClr val="000000"/>
                </a:solidFill>
              </a:rPr>
              <a:t> &gt; = k</a:t>
            </a:r>
            <a:r>
              <a:rPr kumimoji="1" lang="en-US" altLang="ja-JP" sz="2400" i="1" dirty="0">
                <a:solidFill>
                  <a:srgbClr val="0000FF"/>
                </a:solidFill>
              </a:rPr>
              <a:t> ; </a:t>
            </a:r>
            <a:r>
              <a:rPr kumimoji="1" lang="en-US" altLang="ja-JP" dirty="0">
                <a:solidFill>
                  <a:srgbClr val="0000FF"/>
                </a:solidFill>
              </a:rPr>
              <a:t> 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--)</a:t>
            </a:r>
          </a:p>
          <a:p>
            <a:pPr eaLnBrk="1" hangingPunct="1">
              <a:defRPr/>
            </a:pPr>
            <a:r>
              <a:rPr kumimoji="1" lang="en-US" altLang="ja-JP" dirty="0">
                <a:solidFill>
                  <a:srgbClr val="0000FF"/>
                </a:solidFill>
              </a:rPr>
              <a:t>			array[i+1] = array[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];</a:t>
            </a: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35977"/>
              </p:ext>
            </p:extLst>
          </p:nvPr>
        </p:nvGraphicFramePr>
        <p:xfrm>
          <a:off x="1066800" y="1066800"/>
          <a:ext cx="5953443" cy="371475"/>
        </p:xfrm>
        <a:graphic>
          <a:graphicData uri="http://schemas.openxmlformats.org/drawingml/2006/table">
            <a:tbl>
              <a:tblPr/>
              <a:tblGrid>
                <a:gridCol w="46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1143000" y="137160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(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n-1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                                  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S-1</a:t>
            </a:r>
            <a:endParaRPr kumimoji="1" lang="ja-JP" altLang="en-US" dirty="0">
              <a:solidFill>
                <a:srgbClr val="0000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テキスト ボックス 13"/>
          <p:cNvSpPr txBox="1">
            <a:spLocks noChangeArrowheads="1"/>
          </p:cNvSpPr>
          <p:nvPr/>
        </p:nvSpPr>
        <p:spPr bwMode="auto">
          <a:xfrm>
            <a:off x="1219200" y="205740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67471"/>
              </p:ext>
            </p:extLst>
          </p:nvPr>
        </p:nvGraphicFramePr>
        <p:xfrm>
          <a:off x="1066800" y="33051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11" name="テキスト ボックス 17"/>
          <p:cNvSpPr txBox="1">
            <a:spLocks noChangeArrowheads="1"/>
          </p:cNvSpPr>
          <p:nvPr/>
        </p:nvSpPr>
        <p:spPr bwMode="auto">
          <a:xfrm>
            <a:off x="304800" y="304800"/>
            <a:ext cx="754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Calibri" charset="0"/>
              <a:buAutoNum type="arabicPeriod" startAt="3"/>
              <a:defRPr/>
            </a:pPr>
            <a:r>
              <a:rPr lang="en-US" altLang="ja-JP" dirty="0">
                <a:solidFill>
                  <a:srgbClr val="FF0000"/>
                </a:solidFill>
              </a:rPr>
              <a:t>Add a new item = 71 at the beginning 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=0)  </a:t>
            </a:r>
          </a:p>
          <a:p>
            <a:pPr marL="0" indent="0" eaLnBrk="1" hangingPunct="1">
              <a:defRPr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kumimoji="1" lang="en-US" altLang="ja-JP" dirty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r>
              <a:rPr kumimoji="1" lang="en-US" altLang="ja-JP" dirty="0">
                <a:solidFill>
                  <a:schemeClr val="tx1"/>
                </a:solidFill>
              </a:rPr>
              <a:t>First we need to do right shift of data from 1st location to last location then we will insert new item at 1st location.</a:t>
            </a:r>
            <a:endParaRPr kumimoji="1" lang="ja-JP" altLang="en-US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43000" y="36385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 4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71411"/>
              </p:ext>
            </p:extLst>
          </p:nvPr>
        </p:nvGraphicFramePr>
        <p:xfrm>
          <a:off x="1066800" y="55149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143000" y="58483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14" name="テキスト ボックス 24"/>
          <p:cNvSpPr txBox="1">
            <a:spLocks noChangeArrowheads="1"/>
          </p:cNvSpPr>
          <p:nvPr/>
        </p:nvSpPr>
        <p:spPr bwMode="auto">
          <a:xfrm>
            <a:off x="914400" y="2201862"/>
            <a:ext cx="8686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	</a:t>
            </a:r>
          </a:p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	for(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=n-1;</a:t>
            </a:r>
            <a:r>
              <a:rPr kumimoji="1" lang="en-US" altLang="ja-JP" sz="2400" i="1" dirty="0">
                <a:solidFill>
                  <a:srgbClr val="0000FF"/>
                </a:solidFill>
              </a:rPr>
              <a:t>  </a:t>
            </a:r>
            <a:r>
              <a:rPr kumimoji="1" lang="en-US" altLang="ja-JP" sz="2400" i="1" dirty="0" err="1">
                <a:solidFill>
                  <a:schemeClr val="tx1"/>
                </a:solidFill>
              </a:rPr>
              <a:t>i</a:t>
            </a:r>
            <a:r>
              <a:rPr kumimoji="1" lang="en-US" altLang="ja-JP" sz="2400" i="1" dirty="0">
                <a:solidFill>
                  <a:schemeClr val="tx1"/>
                </a:solidFill>
              </a:rPr>
              <a:t> &gt;= 0</a:t>
            </a:r>
            <a:r>
              <a:rPr kumimoji="1" lang="en-US" altLang="ja-JP" sz="2400" i="1" dirty="0">
                <a:solidFill>
                  <a:srgbClr val="0000FF"/>
                </a:solidFill>
              </a:rPr>
              <a:t>; </a:t>
            </a:r>
            <a:r>
              <a:rPr kumimoji="1" lang="en-US" altLang="ja-JP" dirty="0">
                <a:solidFill>
                  <a:srgbClr val="0000FF"/>
                </a:solidFill>
              </a:rPr>
              <a:t> 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--)</a:t>
            </a:r>
          </a:p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		array[i+1] = array[</a:t>
            </a:r>
            <a:r>
              <a:rPr kumimoji="1" lang="en-US" altLang="ja-JP" dirty="0" err="1">
                <a:solidFill>
                  <a:srgbClr val="0000FF"/>
                </a:solidFill>
              </a:rPr>
              <a:t>i</a:t>
            </a:r>
            <a:r>
              <a:rPr kumimoji="1" lang="en-US" altLang="ja-JP" dirty="0">
                <a:solidFill>
                  <a:srgbClr val="0000FF"/>
                </a:solidFill>
              </a:rPr>
              <a:t>];</a:t>
            </a:r>
          </a:p>
          <a:p>
            <a:pPr eaLnBrk="1" hangingPunct="1"/>
            <a:endParaRPr kumimoji="1" lang="en-US" altLang="ja-JP" dirty="0">
              <a:solidFill>
                <a:srgbClr val="0000FF"/>
              </a:solidFill>
            </a:endParaRPr>
          </a:p>
          <a:p>
            <a:pPr eaLnBrk="1" hangingPunct="1"/>
            <a:endParaRPr kumimoji="1" lang="en-US" altLang="ja-JP" dirty="0">
              <a:solidFill>
                <a:srgbClr val="0000FF"/>
              </a:solidFill>
            </a:endParaRPr>
          </a:p>
          <a:p>
            <a:pPr eaLnBrk="1" hangingPunct="1"/>
            <a:endParaRPr kumimoji="1" lang="en-US" altLang="ja-JP" dirty="0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	</a:t>
            </a:r>
          </a:p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array[0] = item;</a:t>
            </a:r>
          </a:p>
          <a:p>
            <a:pPr eaLnBrk="1" hangingPunct="1"/>
            <a:r>
              <a:rPr kumimoji="1" lang="en-US" altLang="ja-JP" dirty="0">
                <a:solidFill>
                  <a:srgbClr val="FF0000"/>
                </a:solidFill>
              </a:rPr>
              <a:t>//</a:t>
            </a:r>
            <a:r>
              <a:rPr kumimoji="1" lang="en-US" altLang="ja-JP" dirty="0" err="1">
                <a:solidFill>
                  <a:srgbClr val="FF0000"/>
                </a:solidFill>
              </a:rPr>
              <a:t>Num</a:t>
            </a:r>
            <a:r>
              <a:rPr kumimoji="1" lang="en-US" altLang="ja-JP" dirty="0">
                <a:solidFill>
                  <a:srgbClr val="FF0000"/>
                </a:solidFill>
              </a:rPr>
              <a:t> of item and last subscript need to increase by one</a:t>
            </a:r>
          </a:p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	n++;   </a:t>
            </a:r>
          </a:p>
          <a:p>
            <a:pPr eaLnBrk="1" hangingPunct="1"/>
            <a:endParaRPr kumimoji="1" lang="ja-JP" altLang="en-US" dirty="0">
              <a:solidFill>
                <a:srgbClr val="0000FF"/>
              </a:solidFill>
            </a:endParaRPr>
          </a:p>
          <a:p>
            <a:pPr eaLnBrk="1" hangingPunct="1"/>
            <a:endParaRPr kumimoji="1" lang="ja-JP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1066800" y="81915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1143000" y="11239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(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n-1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                                  </a:t>
            </a:r>
            <a:r>
              <a:rPr kumimoji="1" lang="en-US" altLang="ja-JP" dirty="0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S-1</a:t>
            </a:r>
            <a:endParaRPr kumimoji="1" lang="ja-JP" altLang="en-US" dirty="0">
              <a:solidFill>
                <a:srgbClr val="0000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3"/>
          </a:xfrm>
        </p:spPr>
        <p:txBody>
          <a:bodyPr/>
          <a:lstStyle/>
          <a:p>
            <a:pPr algn="l" eaLnBrk="1" hangingPunct="1"/>
            <a:r>
              <a:rPr lang="en-US" altLang="ja-JP" sz="3600" u="sng">
                <a:latin typeface="Arial" panose="020B0604020202020204" pitchFamily="34" charset="0"/>
              </a:rPr>
              <a:t>Delete Operations</a:t>
            </a:r>
            <a:endParaRPr lang="ja-JP" altLang="en-US" sz="3600"/>
          </a:p>
        </p:txBody>
      </p:sp>
      <p:sp>
        <p:nvSpPr>
          <p:cNvPr id="41987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06963"/>
          </a:xfrm>
        </p:spPr>
        <p:txBody>
          <a:bodyPr/>
          <a:lstStyle/>
          <a:p>
            <a:pPr marL="800100" lvl="2" indent="0" eaLnBrk="1" hangingPunct="1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FF"/>
                </a:solidFill>
              </a:rPr>
              <a:t>int array[10]={2,5,7,3,4};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1988" name="テキスト ボックス 13"/>
          <p:cNvSpPr txBox="1">
            <a:spLocks noChangeArrowheads="1"/>
          </p:cNvSpPr>
          <p:nvPr/>
        </p:nvSpPr>
        <p:spPr bwMode="auto">
          <a:xfrm>
            <a:off x="1219200" y="205740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990600" y="12954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990600" y="22383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7" name="テキスト ボックス 17"/>
          <p:cNvSpPr txBox="1">
            <a:spLocks noChangeArrowheads="1"/>
          </p:cNvSpPr>
          <p:nvPr/>
        </p:nvSpPr>
        <p:spPr bwMode="auto">
          <a:xfrm>
            <a:off x="304800" y="167640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ja-JP">
                <a:solidFill>
                  <a:srgbClr val="FF0000"/>
                </a:solidFill>
              </a:rPr>
              <a:t>Delete last item  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66800" y="25717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 4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1143000" y="38862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219200" y="4219575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64" name="テキスト ボックス 24"/>
          <p:cNvSpPr txBox="1">
            <a:spLocks noChangeArrowheads="1"/>
          </p:cNvSpPr>
          <p:nvPr/>
        </p:nvSpPr>
        <p:spPr bwMode="auto">
          <a:xfrm>
            <a:off x="838200" y="5486400"/>
            <a:ext cx="7239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for(i=k; i&lt;last; i++)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	array[i] = array[i+1];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No of item and last subscript need to decrease by one 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	n--;</a:t>
            </a:r>
            <a:endParaRPr kumimoji="1" lang="ja-JP" altLang="en-US">
              <a:solidFill>
                <a:srgbClr val="0000FF"/>
              </a:solidFill>
            </a:endParaRPr>
          </a:p>
          <a:p>
            <a:pPr eaLnBrk="1" hangingPunct="1"/>
            <a:endParaRPr kumimoji="1" lang="en-US" altLang="ja-JP">
              <a:solidFill>
                <a:srgbClr val="0000FF"/>
              </a:solidFill>
            </a:endParaRPr>
          </a:p>
        </p:txBody>
      </p:sp>
      <p:sp>
        <p:nvSpPr>
          <p:cNvPr id="42065" name="テキスト ボックス 15"/>
          <p:cNvSpPr txBox="1">
            <a:spLocks noChangeArrowheads="1"/>
          </p:cNvSpPr>
          <p:nvPr/>
        </p:nvSpPr>
        <p:spPr bwMode="auto">
          <a:xfrm>
            <a:off x="381000" y="335280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Calibri" panose="020F0502020204030204" pitchFamily="34" charset="0"/>
              <a:buAutoNum type="arabicPeriod" startAt="2"/>
            </a:pPr>
            <a:r>
              <a:rPr lang="en-US" altLang="ja-JP">
                <a:solidFill>
                  <a:srgbClr val="FF0000"/>
                </a:solidFill>
              </a:rPr>
              <a:t>Delete k</a:t>
            </a:r>
            <a:r>
              <a:rPr lang="en-US" altLang="ja-JP" baseline="30000">
                <a:solidFill>
                  <a:srgbClr val="FF0000"/>
                </a:solidFill>
              </a:rPr>
              <a:t>th </a:t>
            </a:r>
            <a:r>
              <a:rPr lang="en-US" altLang="ja-JP">
                <a:solidFill>
                  <a:srgbClr val="FF0000"/>
                </a:solidFill>
              </a:rPr>
              <a:t>location  item (k = 2)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1143000" y="4648200"/>
          <a:ext cx="48768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219200" y="4981575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087" name="正方形/長方形 2"/>
          <p:cNvSpPr>
            <a:spLocks noChangeArrowheads="1"/>
          </p:cNvSpPr>
          <p:nvPr/>
        </p:nvSpPr>
        <p:spPr bwMode="auto">
          <a:xfrm>
            <a:off x="2895600" y="2952750"/>
            <a:ext cx="248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dirty="0">
                <a:solidFill>
                  <a:srgbClr val="0000FF"/>
                </a:solidFill>
              </a:rPr>
              <a:t>array[last] = NULL; </a:t>
            </a:r>
            <a:endParaRPr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3"/>
          </a:xfrm>
        </p:spPr>
        <p:txBody>
          <a:bodyPr/>
          <a:lstStyle/>
          <a:p>
            <a:pPr algn="l" eaLnBrk="1" hangingPunct="1"/>
            <a:r>
              <a:rPr lang="en-US" altLang="ja-JP" sz="3600" u="sng">
                <a:latin typeface="Arial" panose="020B0604020202020204" pitchFamily="34" charset="0"/>
              </a:rPr>
              <a:t>Delete Operations</a:t>
            </a:r>
            <a:endParaRPr lang="ja-JP" altLang="en-US" sz="3600"/>
          </a:p>
        </p:txBody>
      </p:sp>
      <p:sp>
        <p:nvSpPr>
          <p:cNvPr id="43011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57200" y="808038"/>
            <a:ext cx="8229600" cy="4906962"/>
          </a:xfrm>
        </p:spPr>
        <p:txBody>
          <a:bodyPr/>
          <a:lstStyle/>
          <a:p>
            <a:pPr marL="800100" lvl="2" indent="0" eaLnBrk="1" hangingPunct="1">
              <a:buFont typeface="Arial" panose="020B0604020202020204" pitchFamily="34" charset="0"/>
              <a:buNone/>
            </a:pPr>
            <a:r>
              <a:rPr lang="en-US" altLang="ja-JP">
                <a:solidFill>
                  <a:srgbClr val="0000FF"/>
                </a:solidFill>
              </a:rPr>
              <a:t>int array[10]={2,5,7,3,4};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ja-JP" altLang="en-US">
              <a:solidFill>
                <a:srgbClr val="0000FF"/>
              </a:solidFill>
            </a:endParaRPr>
          </a:p>
        </p:txBody>
      </p:sp>
      <p:sp>
        <p:nvSpPr>
          <p:cNvPr id="43012" name="テキスト ボックス 13"/>
          <p:cNvSpPr txBox="1">
            <a:spLocks noChangeArrowheads="1"/>
          </p:cNvSpPr>
          <p:nvPr/>
        </p:nvSpPr>
        <p:spPr bwMode="auto">
          <a:xfrm>
            <a:off x="1219200" y="205740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990600" y="12954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1143000" y="25685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219200" y="29019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62" name="テキスト ボックス 24"/>
          <p:cNvSpPr txBox="1">
            <a:spLocks noChangeArrowheads="1"/>
          </p:cNvSpPr>
          <p:nvPr/>
        </p:nvSpPr>
        <p:spPr bwMode="auto">
          <a:xfrm>
            <a:off x="838200" y="4168775"/>
            <a:ext cx="7239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for(i=0;  i&lt;n-1;  i++)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	array[i] = array[i+1];</a:t>
            </a:r>
          </a:p>
          <a:p>
            <a:pPr eaLnBrk="1" hangingPunct="1"/>
            <a:endParaRPr kumimoji="1" lang="en-US" altLang="ja-JP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No of item and last subscript need to decrease by one</a:t>
            </a:r>
          </a:p>
          <a:p>
            <a:pPr eaLnBrk="1" hangingPunct="1"/>
            <a:r>
              <a:rPr kumimoji="1" lang="en-US" altLang="ja-JP">
                <a:solidFill>
                  <a:srgbClr val="0000FF"/>
                </a:solidFill>
              </a:rPr>
              <a:t>		n--;</a:t>
            </a:r>
            <a:endParaRPr kumimoji="1" lang="ja-JP" altLang="en-US">
              <a:solidFill>
                <a:srgbClr val="0000FF"/>
              </a:solidFill>
            </a:endParaRPr>
          </a:p>
          <a:p>
            <a:pPr eaLnBrk="1" hangingPunct="1"/>
            <a:endParaRPr kumimoji="1" lang="en-US" altLang="ja-JP">
              <a:solidFill>
                <a:srgbClr val="0000FF"/>
              </a:solidFill>
            </a:endParaRPr>
          </a:p>
        </p:txBody>
      </p:sp>
      <p:sp>
        <p:nvSpPr>
          <p:cNvPr id="43063" name="テキスト ボックス 15"/>
          <p:cNvSpPr txBox="1">
            <a:spLocks noChangeArrowheads="1"/>
          </p:cNvSpPr>
          <p:nvPr/>
        </p:nvSpPr>
        <p:spPr bwMode="auto">
          <a:xfrm>
            <a:off x="381000" y="2035175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Calibri" panose="020F0502020204030204" pitchFamily="34" charset="0"/>
              <a:buAutoNum type="arabicPeriod" startAt="3"/>
            </a:pPr>
            <a:r>
              <a:rPr lang="en-US" altLang="ja-JP">
                <a:solidFill>
                  <a:srgbClr val="FF0000"/>
                </a:solidFill>
              </a:rPr>
              <a:t>Delete 1</a:t>
            </a:r>
            <a:r>
              <a:rPr lang="en-US" altLang="ja-JP" baseline="30000">
                <a:solidFill>
                  <a:srgbClr val="FF0000"/>
                </a:solidFill>
              </a:rPr>
              <a:t>st </a:t>
            </a:r>
            <a:r>
              <a:rPr lang="en-US" altLang="ja-JP">
                <a:solidFill>
                  <a:srgbClr val="FF0000"/>
                </a:solidFill>
              </a:rPr>
              <a:t>item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1143000" y="3330575"/>
          <a:ext cx="48768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219200" y="3663950"/>
            <a:ext cx="6019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0         1       2       3        4         5                                 n-1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Using </a:t>
            </a:r>
            <a:r>
              <a:rPr lang="en-US" u="sng" dirty="0">
                <a:solidFill>
                  <a:srgbClr val="FF0000"/>
                </a:solidFill>
                <a:ea typeface="+mj-ea"/>
                <a:cs typeface="ＭＳ Ｐゴシック" charset="0"/>
              </a:rPr>
              <a:t>Parallel Arrays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u="sng" dirty="0">
                <a:ea typeface="+mn-ea"/>
                <a:cs typeface="ＭＳ Ｐゴシック" charset="0"/>
              </a:rPr>
              <a:t>Parallel arrays</a:t>
            </a:r>
            <a:r>
              <a:rPr lang="en-US" dirty="0">
                <a:ea typeface="+mn-ea"/>
                <a:cs typeface="ＭＳ Ｐゴシック" charset="0"/>
              </a:rPr>
              <a:t>: two or more arrays that contain related data but </a:t>
            </a:r>
            <a:r>
              <a:rPr lang="en-US" dirty="0">
                <a:solidFill>
                  <a:srgbClr val="FF6600"/>
                </a:solidFill>
                <a:ea typeface="+mn-ea"/>
                <a:cs typeface="ＭＳ Ｐゴシック" charset="0"/>
              </a:rPr>
              <a:t>different types </a:t>
            </a:r>
            <a:r>
              <a:rPr lang="en-US" dirty="0">
                <a:solidFill>
                  <a:srgbClr val="000000"/>
                </a:solidFill>
                <a:ea typeface="+mn-ea"/>
                <a:cs typeface="ＭＳ Ｐゴシック" charset="0"/>
              </a:rPr>
              <a:t>and</a:t>
            </a:r>
            <a:endParaRPr lang="en-US" dirty="0">
              <a:ea typeface="+mn-ea"/>
              <a:cs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A </a:t>
            </a:r>
            <a:r>
              <a:rPr lang="en-US" dirty="0">
                <a:solidFill>
                  <a:srgbClr val="FF6600"/>
                </a:solidFill>
                <a:ea typeface="+mn-ea"/>
                <a:cs typeface="ＭＳ Ｐゴシック" charset="0"/>
              </a:rPr>
              <a:t>single subscript </a:t>
            </a:r>
            <a:r>
              <a:rPr lang="en-US" dirty="0">
                <a:ea typeface="+mn-ea"/>
                <a:cs typeface="ＭＳ Ｐゴシック" charset="0"/>
              </a:rPr>
              <a:t>is used to relate arrays: elements at same subscript are related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696118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Parallel Array Example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63000" cy="4344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const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SIZE = 5;   </a:t>
            </a:r>
            <a:r>
              <a:rPr lang="en-US" sz="2800" dirty="0">
                <a:latin typeface="Courier New" charset="0"/>
                <a:ea typeface="+mn-ea"/>
                <a:cs typeface="ＭＳ Ｐゴシック" charset="0"/>
              </a:rPr>
              <a:t>// Array size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ea typeface="+mn-ea"/>
                <a:cs typeface="ＭＳ Ｐゴシック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		id[SIZE];     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+mn-ea"/>
                <a:cs typeface="ＭＳ Ｐゴシック" charset="0"/>
              </a:rPr>
              <a:t>// student ID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double average[SIZE];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+mn-ea"/>
                <a:cs typeface="ＭＳ Ｐゴシック" charset="0"/>
              </a:rPr>
              <a:t>//</a:t>
            </a:r>
            <a:r>
              <a:rPr lang="en-US" sz="2800" dirty="0">
                <a:latin typeface="Courier New" charset="0"/>
                <a:ea typeface="+mn-ea"/>
                <a:cs typeface="ＭＳ Ｐゴシック" charset="0"/>
              </a:rPr>
              <a:t>course average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char 	grade[SIZE]; 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+mn-ea"/>
                <a:cs typeface="ＭＳ Ｐゴシック" charset="0"/>
              </a:rPr>
              <a:t>// course grade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for(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= 0;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&lt; SIZE;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++)</a:t>
            </a:r>
            <a:b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</a:b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	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cout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 &lt;&lt; "Student ID: " &lt;&lt; id[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	     &lt;&lt; " average: " &lt;&lt; average[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		&lt;&lt; " grade: " &lt;&lt; grade[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Times" charset="0"/>
              <a:buNone/>
              <a:defRPr/>
            </a:pPr>
            <a:r>
              <a:rPr lang="en-US" sz="2800" dirty="0">
                <a:solidFill>
                  <a:srgbClr val="0000FF"/>
                </a:solidFill>
                <a:ea typeface="+mn-ea"/>
                <a:cs typeface="ＭＳ Ｐゴシック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		&lt;&lt;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endl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;</a:t>
            </a:r>
            <a:b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</a:br>
            <a:r>
              <a:rPr lang="en-US" sz="2800" dirty="0">
                <a:solidFill>
                  <a:srgbClr val="0000FF"/>
                </a:solidFill>
                <a:latin typeface="Courier New" charset="0"/>
                <a:ea typeface="+mn-ea"/>
                <a:cs typeface="ＭＳ Ｐゴシック" charset="0"/>
              </a:rPr>
              <a:t>}</a:t>
            </a:r>
            <a:endParaRPr lang="en-US" sz="2800" dirty="0">
              <a:solidFill>
                <a:srgbClr val="0000FF"/>
              </a:solidFill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solidFill>
                  <a:srgbClr val="FF0000"/>
                </a:solidFill>
                <a:ea typeface="+mj-ea"/>
                <a:cs typeface="ＭＳ Ｐゴシック" charset="0"/>
              </a:rPr>
              <a:t>Two-Dimensional Array</a:t>
            </a:r>
            <a:endParaRPr lang="en-US" u="sng" dirty="0">
              <a:ea typeface="+mj-ea"/>
              <a:cs typeface="ＭＳ Ｐゴシック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839200" cy="4240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 dirty="0"/>
              <a:t>Some data fit better in a table with several rows and columns.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/>
              <a:t>This can be constructed by using two-dimensional arrays using </a:t>
            </a:r>
            <a:r>
              <a:rPr lang="en-US" altLang="ja-JP" sz="2800" dirty="0">
                <a:solidFill>
                  <a:srgbClr val="FF6600"/>
                </a:solidFill>
              </a:rPr>
              <a:t>two subscripts/indices</a:t>
            </a:r>
            <a:r>
              <a:rPr lang="en-US" altLang="ja-JP" sz="2800" dirty="0"/>
              <a:t>.  The first refers to the row, and the second, to the column.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ja-JP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datatype  </a:t>
            </a:r>
            <a:r>
              <a:rPr lang="en-US" altLang="ja-JP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array_name</a:t>
            </a:r>
            <a:r>
              <a:rPr lang="en-US" altLang="ja-JP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[1st </a:t>
            </a:r>
            <a:r>
              <a:rPr lang="en-US" altLang="ja-JP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dimn</a:t>
            </a:r>
            <a:r>
              <a:rPr lang="en-US" altLang="ja-JP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 size][2nd </a:t>
            </a:r>
            <a:r>
              <a:rPr lang="en-US" altLang="ja-JP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dimn</a:t>
            </a:r>
            <a:r>
              <a:rPr lang="en-US" altLang="ja-JP" sz="2100" b="1" dirty="0">
                <a:solidFill>
                  <a:srgbClr val="0000FF"/>
                </a:solidFill>
                <a:latin typeface="Courier New" panose="02070309020205020404" pitchFamily="49" charset="0"/>
              </a:rPr>
              <a:t> size];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ja-JP" sz="2800" dirty="0">
                <a:latin typeface="Courier New" panose="02070309020205020404" pitchFamily="49" charset="0"/>
              </a:rPr>
              <a:t>Example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ja-JP" sz="2800" dirty="0">
                <a:latin typeface="Courier New" panose="02070309020205020404" pitchFamily="49" charset="0"/>
              </a:rPr>
              <a:t>	</a:t>
            </a:r>
            <a:r>
              <a:rPr lang="en-US" altLang="ja-JP" sz="2400" dirty="0">
                <a:latin typeface="Courier New" panose="02070309020205020404" pitchFamily="49" charset="0"/>
              </a:rPr>
              <a:t>	</a:t>
            </a:r>
            <a:r>
              <a:rPr lang="en-US" altLang="ja-JP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ROWS = 4, COLS = 3;</a:t>
            </a:r>
            <a:br>
              <a:rPr lang="en-US" altLang="ja-JP" sz="2400" dirty="0">
                <a:solidFill>
                  <a:srgbClr val="0000FF"/>
                </a:solidFill>
              </a:rPr>
            </a:br>
            <a:r>
              <a:rPr lang="en-US" altLang="ja-JP" sz="2400" dirty="0">
                <a:solidFill>
                  <a:srgbClr val="0000FF"/>
                </a:solidFill>
              </a:rPr>
              <a:t>		</a:t>
            </a:r>
            <a:r>
              <a:rPr lang="en-US" altLang="ja-JP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ja-JP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exams[ROWS][COLS];</a:t>
            </a:r>
            <a:br>
              <a:rPr lang="en-US" altLang="ja-JP" sz="24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ja-JP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>
                <a:ea typeface="+mj-ea"/>
                <a:cs typeface="ＭＳ Ｐゴシック" charset="0"/>
              </a:rPr>
              <a:t>Two-Dimensional Array Representation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ja-JP" sz="2800">
                <a:latin typeface="Tahoma" panose="020B0604030504040204" pitchFamily="34" charset="0"/>
              </a:rPr>
            </a:br>
            <a:r>
              <a:rPr lang="en-US" altLang="ja-JP" sz="2800">
                <a:solidFill>
                  <a:srgbClr val="0000FF"/>
                </a:solidFill>
                <a:latin typeface="Courier New" panose="02070309020205020404" pitchFamily="49" charset="0"/>
              </a:rPr>
              <a:t>const int ROWS = 4, COLS = 3;</a:t>
            </a:r>
            <a:r>
              <a:rPr lang="en-US" altLang="ja-JP" sz="280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ja-JP" sz="280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ja-JP" sz="2800">
                <a:solidFill>
                  <a:srgbClr val="0000FF"/>
                </a:solidFill>
                <a:latin typeface="Courier New" panose="02070309020205020404" pitchFamily="49" charset="0"/>
              </a:rPr>
              <a:t>int exams[ROWS][COLS];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8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>
                <a:latin typeface="Tahoma" panose="020B0604030504040204" pitchFamily="34" charset="0"/>
              </a:rPr>
              <a:t>Use two subscripts to access element: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ja-JP">
                <a:solidFill>
                  <a:srgbClr val="0000FF"/>
                </a:solidFill>
                <a:latin typeface="Courier New" panose="02070309020205020404" pitchFamily="49" charset="0"/>
              </a:rPr>
              <a:t>			exams[2][2] = 86;</a:t>
            </a:r>
          </a:p>
        </p:txBody>
      </p:sp>
      <p:graphicFrame>
        <p:nvGraphicFramePr>
          <p:cNvPr id="789508" name="Group 4"/>
          <p:cNvGraphicFramePr>
            <a:graphicFrameLocks noGrp="1"/>
          </p:cNvGraphicFramePr>
          <p:nvPr/>
        </p:nvGraphicFramePr>
        <p:xfrm>
          <a:off x="1981200" y="2895600"/>
          <a:ext cx="5715000" cy="175894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4343400" y="25146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>
                <a:solidFill>
                  <a:schemeClr val="tx1"/>
                </a:solidFill>
                <a:latin typeface="Tahoma" panose="020B0604030504040204" pitchFamily="34" charset="0"/>
              </a:rPr>
              <a:t>columns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1447800" y="3276600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ja-JP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>
                <a:solidFill>
                  <a:schemeClr val="tx1"/>
                </a:solidFill>
                <a:latin typeface="Tahoma" panose="020B0604030504040204" pitchFamily="34" charset="0"/>
              </a:rPr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>
                <a:solidFill>
                  <a:schemeClr val="tx1"/>
                </a:solidFill>
                <a:latin typeface="Tahoma" panose="020B0604030504040204" pitchFamily="34" charset="0"/>
              </a:rPr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>
                <a:solidFill>
                  <a:schemeClr val="tx1"/>
                </a:solidFill>
                <a:latin typeface="Tahoma" panose="020B0604030504040204" pitchFamily="34" charset="0"/>
              </a:rPr>
              <a:t>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>
                <a:solidFill>
                  <a:srgbClr val="161616"/>
                </a:solidFill>
              </a:rPr>
              <a:t>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ja-JP">
                <a:solidFill>
                  <a:srgbClr val="161616"/>
                </a:solidFill>
              </a:rPr>
              <a:t>How to Input arrays</a:t>
            </a:r>
          </a:p>
          <a:p>
            <a:r>
              <a:rPr lang="en-US" altLang="ja-JP">
                <a:solidFill>
                  <a:srgbClr val="161616"/>
                </a:solidFill>
              </a:rPr>
              <a:t>How to process arrays</a:t>
            </a:r>
          </a:p>
          <a:p>
            <a:r>
              <a:rPr lang="en-US" altLang="ja-JP">
                <a:solidFill>
                  <a:srgbClr val="161616"/>
                </a:solidFill>
              </a:rPr>
              <a:t>How to insert an item in an array</a:t>
            </a:r>
          </a:p>
          <a:p>
            <a:r>
              <a:rPr lang="en-US" altLang="ja-JP">
                <a:solidFill>
                  <a:srgbClr val="161616"/>
                </a:solidFill>
              </a:rPr>
              <a:t>How to delete an item from an array</a:t>
            </a:r>
          </a:p>
          <a:p>
            <a:r>
              <a:rPr lang="en-US" altLang="ja-JP">
                <a:solidFill>
                  <a:srgbClr val="161616"/>
                </a:solidFill>
              </a:rPr>
              <a:t>How to pass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2D Array Initialization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3434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Tahoma" panose="020B0604030504040204" pitchFamily="34" charset="0"/>
              </a:rPr>
              <a:t>Two-dimensional arrays are initialized row-by-row: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ja-JP" sz="2800">
                <a:latin typeface="Tahoma" panose="020B0604030504040204" pitchFamily="34" charset="0"/>
              </a:rPr>
              <a:t>	</a:t>
            </a:r>
            <a:r>
              <a:rPr lang="en-US" altLang="ja-JP" sz="2200">
                <a:solidFill>
                  <a:srgbClr val="0000FF"/>
                </a:solidFill>
                <a:latin typeface="Courier New" panose="02070309020205020404" pitchFamily="49" charset="0"/>
              </a:rPr>
              <a:t>const int ROWS = 2, COLS = 2;</a:t>
            </a:r>
            <a:br>
              <a:rPr lang="en-US" altLang="ja-JP" sz="220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en-US" altLang="ja-JP" sz="220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ja-JP" sz="2200">
                <a:solidFill>
                  <a:srgbClr val="0000FF"/>
                </a:solidFill>
                <a:latin typeface="Courier New" panose="02070309020205020404" pitchFamily="49" charset="0"/>
              </a:rPr>
              <a:t>int exams[ROWS][COLS] = { </a:t>
            </a:r>
            <a:r>
              <a:rPr lang="en-US" altLang="ja-JP" sz="2200">
                <a:solidFill>
                  <a:srgbClr val="FF0000"/>
                </a:solidFill>
                <a:latin typeface="Courier New" panose="02070309020205020404" pitchFamily="49" charset="0"/>
              </a:rPr>
              <a:t>{84, 78}</a:t>
            </a:r>
            <a:r>
              <a:rPr lang="en-US" altLang="ja-JP" sz="2200">
                <a:solidFill>
                  <a:srgbClr val="0000FF"/>
                </a:solidFill>
                <a:latin typeface="Courier New" panose="02070309020205020404" pitchFamily="49" charset="0"/>
              </a:rPr>
              <a:t>,{92, 97} };</a:t>
            </a:r>
            <a:br>
              <a:rPr lang="en-US" altLang="ja-JP" sz="2200">
                <a:solidFill>
                  <a:srgbClr val="0000FF"/>
                </a:solidFill>
                <a:latin typeface="Courier New" panose="02070309020205020404" pitchFamily="49" charset="0"/>
              </a:rPr>
            </a:br>
            <a:br>
              <a:rPr lang="en-US" altLang="ja-JP" sz="2200">
                <a:latin typeface="Courier New" panose="02070309020205020404" pitchFamily="49" charset="0"/>
              </a:rPr>
            </a:br>
            <a:endParaRPr lang="en-US" altLang="ja-JP" sz="2200">
              <a:latin typeface="Tahoma" panose="020B0604030504040204" pitchFamily="34" charset="0"/>
            </a:endParaRPr>
          </a:p>
          <a:p>
            <a:pPr lvl="1" eaLnBrk="1" hangingPunct="1">
              <a:buClr>
                <a:srgbClr val="3333CC"/>
              </a:buClr>
              <a:buFontTx/>
              <a:buNone/>
            </a:pPr>
            <a:endParaRPr lang="en-US" altLang="ja-JP" sz="2400">
              <a:latin typeface="Tahoma" panose="020B0604030504040204" pitchFamily="34" charset="0"/>
            </a:endParaRPr>
          </a:p>
          <a:p>
            <a:pPr eaLnBrk="1" hangingPunct="1"/>
            <a:endParaRPr lang="en-US" altLang="ja-JP" sz="2800">
              <a:latin typeface="Tahoma" panose="020B0604030504040204" pitchFamily="34" charset="0"/>
            </a:endParaRPr>
          </a:p>
          <a:p>
            <a:pPr eaLnBrk="1" hangingPunct="1"/>
            <a:r>
              <a:rPr lang="en-US" altLang="ja-JP" sz="2800">
                <a:latin typeface="Tahoma" panose="020B0604030504040204" pitchFamily="34" charset="0"/>
              </a:rPr>
              <a:t>Can omit inner </a:t>
            </a:r>
            <a:r>
              <a:rPr lang="en-US" altLang="ja-JP" sz="2800">
                <a:latin typeface="Courier New" panose="02070309020205020404" pitchFamily="49" charset="0"/>
              </a:rPr>
              <a:t>{ }</a:t>
            </a:r>
            <a:r>
              <a:rPr lang="en-US" altLang="ja-JP" sz="2800">
                <a:latin typeface="Tahoma" panose="020B0604030504040204" pitchFamily="34" charset="0"/>
              </a:rPr>
              <a:t>, some initial values in a row –  array elements without initial values will be set to </a:t>
            </a:r>
            <a:r>
              <a:rPr lang="en-US" altLang="ja-JP" sz="2800">
                <a:latin typeface="Courier New" panose="02070309020205020404" pitchFamily="49" charset="0"/>
              </a:rPr>
              <a:t>0</a:t>
            </a:r>
            <a:r>
              <a:rPr lang="en-US" altLang="ja-JP" sz="2800">
                <a:latin typeface="Tahoma" panose="020B0604030504040204" pitchFamily="34" charset="0"/>
              </a:rPr>
              <a:t> or </a:t>
            </a:r>
            <a:r>
              <a:rPr lang="en-US" altLang="ja-JP" sz="2800">
                <a:latin typeface="Courier New" panose="02070309020205020404" pitchFamily="49" charset="0"/>
              </a:rPr>
              <a:t>NULL</a:t>
            </a:r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/>
        </p:nvGraphicFramePr>
        <p:xfrm>
          <a:off x="2743200" y="3200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0340D1-94C7-4124-8888-B604D2C8B565}" type="slidenum">
              <a:rPr lang="ja-JP" altLang="en-US" sz="1200">
                <a:solidFill>
                  <a:srgbClr val="898989"/>
                </a:solidFill>
              </a:rPr>
              <a:pPr/>
              <a:t>31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49155" name="正方形/長方形 4"/>
          <p:cNvSpPr>
            <a:spLocks noChangeArrowheads="1"/>
          </p:cNvSpPr>
          <p:nvPr/>
        </p:nvSpPr>
        <p:spPr bwMode="auto">
          <a:xfrm>
            <a:off x="609600" y="2908300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ja-JP" sz="2400">
              <a:solidFill>
                <a:srgbClr val="0000FF"/>
              </a:solidFill>
            </a:endParaRPr>
          </a:p>
          <a:p>
            <a:pPr eaLnBrk="1" hangingPunct="1"/>
            <a:r>
              <a:rPr lang="en-US" altLang="ja-JP" sz="2400">
                <a:solidFill>
                  <a:srgbClr val="FF0000"/>
                </a:solidFill>
              </a:rPr>
              <a:t>char   name[4][10] = {"Sally", "Joyce", "Lisa", "Alice"};</a:t>
            </a:r>
          </a:p>
          <a:p>
            <a:pPr eaLnBrk="1" hangingPunct="1"/>
            <a:endParaRPr lang="en-US" altLang="ja-JP" sz="2400"/>
          </a:p>
          <a:p>
            <a:pPr eaLnBrk="1" hangingPunct="1"/>
            <a:endParaRPr lang="en-US" altLang="ja-JP" sz="2400">
              <a:solidFill>
                <a:srgbClr val="230EBE"/>
              </a:solidFill>
            </a:endParaRPr>
          </a:p>
          <a:p>
            <a:pPr eaLnBrk="1" hangingPunct="1"/>
            <a:r>
              <a:rPr lang="en-US" altLang="ja-JP" sz="2400">
                <a:solidFill>
                  <a:srgbClr val="230EBE"/>
                </a:solidFill>
              </a:rPr>
              <a:t>string name[4];</a:t>
            </a:r>
          </a:p>
          <a:p>
            <a:pPr lvl="2" eaLnBrk="1" hangingPunct="1"/>
            <a:endParaRPr lang="en-US" altLang="ja-JP" sz="2400">
              <a:solidFill>
                <a:srgbClr val="230EBE"/>
              </a:solidFill>
            </a:endParaRPr>
          </a:p>
          <a:p>
            <a:pPr lvl="2" eaLnBrk="1" hangingPunct="1"/>
            <a:r>
              <a:rPr lang="en-US" altLang="ja-JP" sz="2400">
                <a:solidFill>
                  <a:srgbClr val="230EBE"/>
                </a:solidFill>
              </a:rPr>
              <a:t>name[0] = "Sally"       name[1] = "Joyce"</a:t>
            </a:r>
          </a:p>
          <a:p>
            <a:pPr lvl="2" eaLnBrk="1" hangingPunct="1"/>
            <a:r>
              <a:rPr lang="en-US" altLang="ja-JP" sz="2400">
                <a:solidFill>
                  <a:srgbClr val="230EBE"/>
                </a:solidFill>
              </a:rPr>
              <a:t>name[2] = "Lisa"        name[3] = "Alice"</a:t>
            </a:r>
          </a:p>
          <a:p>
            <a:pPr eaLnBrk="1" hangingPunct="1"/>
            <a:endParaRPr lang="en-US" altLang="ja-JP" sz="2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4000" b="0" u="sng" dirty="0">
                <a:ea typeface="+mj-ea"/>
              </a:rPr>
              <a:t>Example of Strings Array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7400" y="1355725"/>
          <a:ext cx="47244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S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a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l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l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y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\0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J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o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y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c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e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\0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L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230EBE"/>
                          </a:solidFill>
                        </a:rPr>
                        <a:t>i</a:t>
                      </a:r>
                      <a:endParaRPr lang="en-US" sz="1800" b="1" dirty="0">
                        <a:solidFill>
                          <a:srgbClr val="230EBE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s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a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\0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230EBE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A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l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230EBE"/>
                          </a:solidFill>
                        </a:rPr>
                        <a:t>i</a:t>
                      </a:r>
                      <a:endParaRPr lang="en-US" sz="1800" b="1" dirty="0">
                        <a:solidFill>
                          <a:srgbClr val="230EBE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c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e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230EBE"/>
                          </a:solidFill>
                        </a:rPr>
                        <a:t>\0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14" name="Text Box 26"/>
          <p:cNvSpPr txBox="1">
            <a:spLocks noChangeArrowheads="1"/>
          </p:cNvSpPr>
          <p:nvPr/>
        </p:nvSpPr>
        <p:spPr bwMode="auto">
          <a:xfrm>
            <a:off x="3365500" y="958850"/>
            <a:ext cx="1116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b="0">
                <a:solidFill>
                  <a:srgbClr val="FF0000"/>
                </a:solidFill>
                <a:latin typeface="Tahoma" panose="020B0604030504040204" pitchFamily="34" charset="0"/>
              </a:rPr>
              <a:t>columns</a:t>
            </a:r>
          </a:p>
        </p:txBody>
      </p:sp>
      <p:sp>
        <p:nvSpPr>
          <p:cNvPr id="49215" name="Text Box 27"/>
          <p:cNvSpPr txBox="1">
            <a:spLocks noChangeArrowheads="1"/>
          </p:cNvSpPr>
          <p:nvPr/>
        </p:nvSpPr>
        <p:spPr bwMode="auto">
          <a:xfrm>
            <a:off x="1685925" y="1584325"/>
            <a:ext cx="374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ja-JP" b="0">
                <a:solidFill>
                  <a:srgbClr val="FF0000"/>
                </a:solidFill>
                <a:latin typeface="Tahoma" panose="020B0604030504040204" pitchFamily="34" charset="0"/>
              </a:rPr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 b="0">
                <a:solidFill>
                  <a:srgbClr val="FF0000"/>
                </a:solidFill>
                <a:latin typeface="Tahoma" panose="020B0604030504040204" pitchFamily="34" charset="0"/>
              </a:rPr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 b="0">
                <a:solidFill>
                  <a:srgbClr val="FF0000"/>
                </a:solidFill>
                <a:latin typeface="Tahoma" panose="020B0604030504040204" pitchFamily="34" charset="0"/>
              </a:rPr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ja-JP" b="0">
                <a:solidFill>
                  <a:srgbClr val="FF0000"/>
                </a:solidFill>
                <a:latin typeface="Tahoma" panose="020B0604030504040204" pitchFamily="34" charset="0"/>
              </a:rPr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0"/>
            <a:ext cx="8951912" cy="10541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u="sng" dirty="0">
                <a:ea typeface="+mj-ea"/>
                <a:cs typeface="ＭＳ Ｐゴシック" charset="0"/>
              </a:rPr>
              <a:t>Arrays with Three or More Dimensions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3321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  <a:cs typeface="ＭＳ Ｐゴシック" charset="0"/>
              </a:rPr>
              <a:t>Can define arrays with any number of dimensions by using same number indices/subscripts: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short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rectSolid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[2][3][5];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	double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timeGrid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[3][4][3][4];</a:t>
            </a:r>
          </a:p>
          <a:p>
            <a:pPr marL="457200" lvl="1" indent="0" eaLnBrk="1" hangingPunct="1">
              <a:buClr>
                <a:srgbClr val="3333CC"/>
              </a:buClr>
              <a:buFont typeface="Arial" charset="0"/>
              <a:buNone/>
              <a:defRPr/>
            </a:pPr>
            <a:endParaRPr lang="en-US" sz="1200" dirty="0">
              <a:solidFill>
                <a:srgbClr val="0000FF"/>
              </a:solidFill>
              <a:latin typeface="Courier New" charset="0"/>
              <a:ea typeface="+mn-ea"/>
              <a:cs typeface="+mn-cs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rPr>
              <a:t>Three indices/subscript is used for three dimensional array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rPr>
              <a:t>Four indices/subscript is used for four dimensional array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B66D1E5-C291-46A1-BB76-5784C743FACE}" type="slidenum">
              <a:rPr lang="ja-JP" altLang="en-US" sz="1200">
                <a:solidFill>
                  <a:srgbClr val="898989"/>
                </a:solidFill>
              </a:rPr>
              <a:pPr/>
              <a:t>33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53251" name="正方形/長方形 4"/>
          <p:cNvSpPr>
            <a:spLocks noChangeArrowheads="1"/>
          </p:cNvSpPr>
          <p:nvPr/>
        </p:nvSpPr>
        <p:spPr bwMode="auto">
          <a:xfrm>
            <a:off x="685800" y="762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/>
              <a:t> Accessing Array’s Element: </a:t>
            </a:r>
            <a:r>
              <a:rPr lang="en-US" altLang="ja-JP" sz="2800" u="sng">
                <a:solidFill>
                  <a:srgbClr val="FF0000"/>
                </a:solidFill>
              </a:rPr>
              <a:t>(LAB work)</a:t>
            </a:r>
            <a:endParaRPr lang="ja-JP" altLang="en-US" sz="2800" u="sng">
              <a:solidFill>
                <a:srgbClr val="FF0000"/>
              </a:solidFill>
            </a:endParaRPr>
          </a:p>
        </p:txBody>
      </p:sp>
      <p:sp>
        <p:nvSpPr>
          <p:cNvPr id="53252" name="正方形/長方形 7"/>
          <p:cNvSpPr>
            <a:spLocks noChangeArrowheads="1"/>
          </p:cNvSpPr>
          <p:nvPr/>
        </p:nvSpPr>
        <p:spPr bwMode="auto">
          <a:xfrm>
            <a:off x="685800" y="771525"/>
            <a:ext cx="86106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2E6916"/>
                </a:solidFill>
                <a:latin typeface="ArialMT" charset="-128"/>
              </a:rPr>
              <a:t>// a program to find the total of all the elements in array y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#include  &lt;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iostream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&gt;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using namespace 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std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;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endParaRPr lang="en-US" altLang="ja-JP" dirty="0">
              <a:solidFill>
                <a:srgbClr val="0023F2"/>
              </a:solidFill>
              <a:latin typeface="Arial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#define  n  7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int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 main()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{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 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int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 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, total = 0, y[n] = {6,9,2,4,5,23,12};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da-DK" altLang="ja-JP" dirty="0">
                <a:solidFill>
                  <a:srgbClr val="0023F2"/>
                </a:solidFill>
                <a:latin typeface="ArialMT" charset="-128"/>
              </a:rPr>
              <a:t>     for (i=0; i&lt;n; i++)</a:t>
            </a:r>
            <a:endParaRPr lang="da-DK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da-DK" altLang="ja-JP" dirty="0">
                <a:solidFill>
                  <a:srgbClr val="0023F2"/>
                </a:solidFill>
                <a:latin typeface="ArialMT" charset="-128"/>
              </a:rPr>
              <a:t>     {</a:t>
            </a:r>
            <a:endParaRPr lang="da-DK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        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cout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&lt;&lt;y[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]&lt;&lt;" "; </a:t>
            </a:r>
            <a:r>
              <a:rPr lang="da-DK" altLang="ja-JP" sz="1800" dirty="0">
                <a:solidFill>
                  <a:srgbClr val="2E6916"/>
                </a:solidFill>
                <a:latin typeface="ArialMT" charset="-128"/>
              </a:rPr>
              <a:t>// display the array contents...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        total = total + y[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i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]; </a:t>
            </a:r>
            <a:r>
              <a:rPr lang="en-US" altLang="ja-JP" sz="1800" dirty="0">
                <a:solidFill>
                  <a:srgbClr val="0023F2"/>
                </a:solidFill>
                <a:latin typeface="ArialMT" charset="-128"/>
              </a:rPr>
              <a:t>  </a:t>
            </a:r>
            <a:r>
              <a:rPr lang="en-US" altLang="ja-JP" sz="1800" dirty="0">
                <a:solidFill>
                  <a:srgbClr val="2E6916"/>
                </a:solidFill>
                <a:latin typeface="ArialMT" charset="-128"/>
              </a:rPr>
              <a:t>// do the summing up…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 }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 </a:t>
            </a:r>
            <a:r>
              <a:rPr lang="en-US" altLang="ja-JP" dirty="0">
                <a:solidFill>
                  <a:srgbClr val="2E6916"/>
                </a:solidFill>
                <a:latin typeface="ArialMT" charset="-128"/>
              </a:rPr>
              <a:t>// display the result...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 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cout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&lt;&lt;"\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nSum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 of 7 numbers in an array is = "&lt;&lt;total&lt;&lt;</a:t>
            </a:r>
            <a:r>
              <a:rPr lang="en-US" altLang="ja-JP" dirty="0" err="1">
                <a:solidFill>
                  <a:srgbClr val="0023F2"/>
                </a:solidFill>
                <a:latin typeface="ArialMT" charset="-128"/>
              </a:rPr>
              <a:t>endl</a:t>
            </a:r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;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     return 0;</a:t>
            </a:r>
            <a:endParaRPr lang="en-US" altLang="ja-JP" sz="1800" dirty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dirty="0">
                <a:solidFill>
                  <a:srgbClr val="0023F2"/>
                </a:solidFill>
                <a:latin typeface="ArialMT" charset="-128"/>
              </a:rPr>
              <a:t>}</a:t>
            </a:r>
            <a:endParaRPr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>
                <a:ea typeface="+mj-ea"/>
                <a:cs typeface="ＭＳ Ｐゴシック" charset="0"/>
              </a:rPr>
              <a:t>Finding the Highest Value in an Array</a:t>
            </a:r>
            <a:br>
              <a:rPr lang="en-US" sz="4000" u="sng" dirty="0">
                <a:ea typeface="+mj-ea"/>
                <a:cs typeface="ＭＳ Ｐゴシック" charset="0"/>
              </a:rPr>
            </a:br>
            <a:r>
              <a:rPr lang="en-US" altLang="ja-JP" sz="4000" u="sng" dirty="0">
                <a:solidFill>
                  <a:srgbClr val="FF0000"/>
                </a:solidFill>
                <a:ea typeface="MS PGothic" pitchFamily="34" charset="-128"/>
              </a:rPr>
              <a:t>(LAB work)</a:t>
            </a:r>
            <a:endParaRPr lang="en-US" sz="4000" u="sng" dirty="0">
              <a:ea typeface="+mj-ea"/>
              <a:cs typeface="ＭＳ Ｐゴシック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447800" y="1501775"/>
            <a:ext cx="7239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 count;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 highest;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highest = numbers[0];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if (numbers[count] &gt; highest)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highest = numbers[count];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5121275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When this code is finished, the </a:t>
            </a:r>
            <a:r>
              <a:rPr kumimoji="1" lang="en-US" altLang="ja-JP" sz="1800">
                <a:solidFill>
                  <a:schemeClr val="tx1"/>
                </a:solidFill>
                <a:latin typeface="Courier New" panose="02070309020205020404" pitchFamily="49" charset="0"/>
              </a:rPr>
              <a:t>highest</a:t>
            </a: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 variable will contains the highest value in the </a:t>
            </a:r>
            <a:r>
              <a:rPr kumimoji="1" lang="en-US" altLang="ja-JP" sz="1800">
                <a:solidFill>
                  <a:schemeClr val="tx1"/>
                </a:solidFill>
                <a:latin typeface="Courier New" panose="02070309020205020404" pitchFamily="49" charset="0"/>
              </a:rPr>
              <a:t>numbers</a:t>
            </a: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 array.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xfrm>
            <a:off x="1162050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ja-JP" sz="1400">
                <a:solidFill>
                  <a:schemeClr val="tx1"/>
                </a:solidFill>
                <a:latin typeface="Tahoma" panose="020B0604030504040204" pitchFamily="34" charset="0"/>
              </a:rPr>
              <a:t>1-</a:t>
            </a:r>
            <a:fld id="{276415BD-2A79-4699-8D6A-1BC72239F41A}" type="slidenum">
              <a:rPr lang="en-US" altLang="ja-JP" sz="1400">
                <a:solidFill>
                  <a:schemeClr val="tx1"/>
                </a:solidFill>
                <a:latin typeface="Tahoma" panose="020B0604030504040204" pitchFamily="34" charset="0"/>
              </a:rPr>
              <a:pPr algn="l"/>
              <a:t>35</a:t>
            </a:fld>
            <a:endParaRPr lang="en-US" altLang="ja-JP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>
                <a:ea typeface="+mj-ea"/>
                <a:cs typeface="ＭＳ Ｐゴシック" charset="0"/>
              </a:rPr>
              <a:t>Finding the Lowest Value in an Array</a:t>
            </a:r>
            <a:br>
              <a:rPr lang="en-US" sz="4000" u="sng" dirty="0">
                <a:ea typeface="+mj-ea"/>
                <a:cs typeface="ＭＳ Ｐゴシック" charset="0"/>
              </a:rPr>
            </a:br>
            <a:r>
              <a:rPr lang="en-US" altLang="ja-JP" sz="4000" u="sng" dirty="0">
                <a:solidFill>
                  <a:srgbClr val="FF0000"/>
                </a:solidFill>
                <a:ea typeface="MS PGothic" pitchFamily="34" charset="-128"/>
              </a:rPr>
              <a:t>(LAB work)</a:t>
            </a:r>
            <a:endParaRPr lang="en-US" sz="4000" u="sng" dirty="0">
              <a:ea typeface="+mj-ea"/>
              <a:cs typeface="ＭＳ Ｐゴシック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1143000" y="1524000"/>
            <a:ext cx="7467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 count;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 lowest;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lowest = numbers[0];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if (numbers[count] &lt; lowest)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lowest = numbers[count];</a:t>
            </a:r>
          </a:p>
          <a:p>
            <a:pPr eaLnBrk="1" hangingPunct="1"/>
            <a:r>
              <a:rPr kumimoji="1" lang="en-US" altLang="ja-JP" sz="24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81000" y="5121275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When this code is finished, the </a:t>
            </a:r>
            <a:r>
              <a:rPr kumimoji="1" lang="en-US" altLang="ja-JP" sz="1800">
                <a:solidFill>
                  <a:schemeClr val="tx1"/>
                </a:solidFill>
                <a:latin typeface="Courier New" panose="02070309020205020404" pitchFamily="49" charset="0"/>
              </a:rPr>
              <a:t>lowest</a:t>
            </a: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 variable will contains the lowest value in the </a:t>
            </a:r>
            <a:r>
              <a:rPr kumimoji="1" lang="en-US" altLang="ja-JP" sz="1800">
                <a:solidFill>
                  <a:schemeClr val="tx1"/>
                </a:solidFill>
                <a:latin typeface="Courier New" panose="02070309020205020404" pitchFamily="49" charset="0"/>
              </a:rPr>
              <a:t>numbers</a:t>
            </a:r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 array.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CE0F2F6-83A1-4DEA-B8A0-742ACD0F65A6}" type="slidenum">
              <a:rPr lang="ja-JP" altLang="en-US" sz="1200">
                <a:solidFill>
                  <a:srgbClr val="898989"/>
                </a:solidFill>
              </a:rPr>
              <a:pPr/>
              <a:t>36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56323" name="正方形/長方形 4"/>
          <p:cNvSpPr>
            <a:spLocks noChangeArrowheads="1"/>
          </p:cNvSpPr>
          <p:nvPr/>
        </p:nvSpPr>
        <p:spPr bwMode="auto">
          <a:xfrm>
            <a:off x="304800" y="238125"/>
            <a:ext cx="8305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/>
              <a:t>Passing One Dimensional Arrays To Function</a:t>
            </a:r>
          </a:p>
          <a:p>
            <a:pPr algn="ctr" eaLnBrk="1" hangingPunct="1"/>
            <a:r>
              <a:rPr lang="en-US" altLang="ja-JP" sz="2800" u="sng">
                <a:solidFill>
                  <a:srgbClr val="FF0000"/>
                </a:solidFill>
              </a:rPr>
              <a:t>(Lab work)</a:t>
            </a:r>
          </a:p>
          <a:p>
            <a:pPr algn="ctr" eaLnBrk="1" hangingPunct="1"/>
            <a:endParaRPr lang="en-US" altLang="ja-JP" sz="2800" u="sng"/>
          </a:p>
          <a:p>
            <a:pPr algn="ctr" eaLnBrk="1" hangingPunct="1"/>
            <a:endParaRPr lang="en-US" altLang="ja-JP" sz="2800" u="sng"/>
          </a:p>
        </p:txBody>
      </p:sp>
      <p:sp>
        <p:nvSpPr>
          <p:cNvPr id="56324" name="正方形/長方形 6"/>
          <p:cNvSpPr>
            <a:spLocks noChangeArrowheads="1"/>
          </p:cNvSpPr>
          <p:nvPr/>
        </p:nvSpPr>
        <p:spPr bwMode="auto">
          <a:xfrm>
            <a:off x="457200" y="1200150"/>
            <a:ext cx="8458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A function can receive the address of an array by using:</a:t>
            </a:r>
            <a:endParaRPr lang="en-US" altLang="ja-JP" sz="2400" b="0">
              <a:solidFill>
                <a:srgbClr val="000000"/>
              </a:solidFill>
              <a:latin typeface="Times-Roman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	1. A pointer.</a:t>
            </a:r>
            <a:endParaRPr lang="en-US" altLang="ja-JP" sz="2400" b="0">
              <a:solidFill>
                <a:srgbClr val="000000"/>
              </a:solidFill>
              <a:latin typeface="Times-Roman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	2. A sized array e.g. </a:t>
            </a:r>
            <a:r>
              <a:rPr lang="en-US" altLang="ja-JP" sz="2400" b="0">
                <a:solidFill>
                  <a:srgbClr val="0023F2"/>
                </a:solidFill>
                <a:latin typeface="ArialMT" charset="-128"/>
              </a:rPr>
              <a:t>s[20]</a:t>
            </a:r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 or</a:t>
            </a:r>
            <a:endParaRPr lang="en-US" altLang="ja-JP" sz="2400" b="0">
              <a:solidFill>
                <a:srgbClr val="000000"/>
              </a:solidFill>
              <a:latin typeface="Times-Roman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	3. An unsized array e.g. </a:t>
            </a:r>
            <a:r>
              <a:rPr lang="en-US" altLang="ja-JP" sz="2400" b="0">
                <a:solidFill>
                  <a:srgbClr val="0023F2"/>
                </a:solidFill>
                <a:latin typeface="ArialMT" charset="-128"/>
              </a:rPr>
              <a:t>p[ ]</a:t>
            </a:r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. </a:t>
            </a:r>
            <a:endParaRPr lang="en-US" altLang="ja-JP" sz="2400" b="0">
              <a:solidFill>
                <a:srgbClr val="000000"/>
              </a:solidFill>
              <a:latin typeface="Times-Roman" charset="-128"/>
            </a:endParaRPr>
          </a:p>
          <a:p>
            <a:pPr eaLnBrk="1" hangingPunct="1"/>
            <a:endParaRPr lang="en-US" altLang="ja-JP" sz="2400" b="0">
              <a:solidFill>
                <a:srgbClr val="000000"/>
              </a:solidFill>
              <a:latin typeface="Arial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For example:</a:t>
            </a:r>
          </a:p>
          <a:p>
            <a:pPr eaLnBrk="1" hangingPunct="1"/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	</a:t>
            </a:r>
            <a:r>
              <a:rPr lang="en-US" altLang="ja-JP" sz="2400" b="0">
                <a:solidFill>
                  <a:srgbClr val="2E6916"/>
                </a:solidFill>
                <a:latin typeface="ArialMT" charset="-128"/>
              </a:rPr>
              <a:t>// pointers, will be explained in another Module</a:t>
            </a:r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23F2"/>
                </a:solidFill>
                <a:latin typeface="ArialMT" charset="-128"/>
              </a:rPr>
              <a:t>	int    myfunction(float *x)</a:t>
            </a:r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2E6916"/>
                </a:solidFill>
                <a:latin typeface="ArialMT" charset="-128"/>
              </a:rPr>
              <a:t>	// sized array</a:t>
            </a:r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23F2"/>
                </a:solidFill>
                <a:latin typeface="ArialMT" charset="-128"/>
              </a:rPr>
              <a:t>	char    yourfunction(float x[5])</a:t>
            </a:r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2E6916"/>
                </a:solidFill>
                <a:latin typeface="ArialMT" charset="-128"/>
              </a:rPr>
              <a:t>	// unsized array</a:t>
            </a:r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 sz="2400" b="0">
                <a:solidFill>
                  <a:srgbClr val="0023F2"/>
                </a:solidFill>
                <a:latin typeface="ArialMT" charset="-128"/>
              </a:rPr>
              <a:t>	void    ourfunction(float x[ ])</a:t>
            </a:r>
          </a:p>
          <a:p>
            <a:pPr eaLnBrk="1" hangingPunct="1"/>
            <a:endParaRPr lang="en-US" altLang="ja-JP" b="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>
              <a:buFontTx/>
              <a:buChar char="▪"/>
            </a:pPr>
            <a:r>
              <a:rPr lang="en-US" altLang="ja-JP" sz="2400" b="0">
                <a:solidFill>
                  <a:srgbClr val="000000"/>
                </a:solidFill>
                <a:latin typeface="ArialMT" charset="-128"/>
              </a:rPr>
              <a:t>the second and third methods not used in practice.</a:t>
            </a:r>
            <a:endParaRPr lang="ja-JP" altLang="en-US" sz="2400" b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19016B-6EF7-40C1-A957-60210852FB16}" type="slidenum">
              <a:rPr lang="ja-JP" altLang="en-US" sz="1200">
                <a:solidFill>
                  <a:srgbClr val="898989"/>
                </a:solidFill>
              </a:rPr>
              <a:pPr/>
              <a:t>37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57347" name="正方形/長方形 4"/>
          <p:cNvSpPr>
            <a:spLocks noChangeArrowheads="1"/>
          </p:cNvSpPr>
          <p:nvPr/>
        </p:nvSpPr>
        <p:spPr bwMode="auto">
          <a:xfrm>
            <a:off x="1066800" y="1158875"/>
            <a:ext cx="7696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2E6916"/>
                </a:solidFill>
                <a:latin typeface="ArialMT" charset="-128"/>
              </a:rPr>
              <a:t>// function prototype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void func(float *);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0000"/>
                </a:solidFill>
                <a:latin typeface="ArialMT" charset="-128"/>
              </a:rPr>
              <a:t>                       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int main()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{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ro-RO" altLang="ja-JP">
                <a:solidFill>
                  <a:srgbClr val="0023F2"/>
                </a:solidFill>
                <a:latin typeface="ArialMT" charset="-128"/>
              </a:rPr>
              <a:t>      float x[5];</a:t>
            </a:r>
            <a:endParaRPr lang="ro-RO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ro-RO" altLang="ja-JP">
                <a:solidFill>
                  <a:srgbClr val="2E6916"/>
                </a:solidFill>
                <a:latin typeface="ArialMT" charset="-128"/>
              </a:rPr>
              <a:t>      // an array name (without the bracket) is</a:t>
            </a:r>
            <a:endParaRPr lang="ro-RO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ro-RO" altLang="ja-JP">
                <a:solidFill>
                  <a:srgbClr val="2E6916"/>
                </a:solidFill>
                <a:latin typeface="ArialMT" charset="-128"/>
              </a:rPr>
              <a:t>      // the pointer to the first array element</a:t>
            </a:r>
            <a:endParaRPr lang="ro-RO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ro-RO" altLang="ja-JP">
                <a:solidFill>
                  <a:srgbClr val="2E6916"/>
                </a:solidFill>
                <a:latin typeface="ArialMT" charset="-128"/>
              </a:rPr>
              <a:t>      </a:t>
            </a:r>
            <a:r>
              <a:rPr lang="ro-RO" altLang="ja-JP">
                <a:solidFill>
                  <a:srgbClr val="0023F2"/>
                </a:solidFill>
                <a:latin typeface="ArialMT" charset="-128"/>
              </a:rPr>
              <a:t>func(x);</a:t>
            </a:r>
            <a:endParaRPr lang="ro-RO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      return 0;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}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2E6916"/>
                </a:solidFill>
                <a:latin typeface="ArialMT" charset="-128"/>
              </a:rPr>
              <a:t> 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2E6916"/>
                </a:solidFill>
                <a:latin typeface="ArialMT" charset="-128"/>
              </a:rPr>
              <a:t>// function definition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void func(float *pter)</a:t>
            </a:r>
            <a:endParaRPr lang="en-US" altLang="ja-JP" sz="1800">
              <a:solidFill>
                <a:srgbClr val="000000"/>
              </a:solidFill>
              <a:latin typeface="TimesNewRomanPSMT" charset="-128"/>
            </a:endParaRPr>
          </a:p>
          <a:p>
            <a:pPr eaLnBrk="1" hangingPunct="1"/>
            <a:r>
              <a:rPr lang="en-US" altLang="ja-JP">
                <a:solidFill>
                  <a:srgbClr val="0023F2"/>
                </a:solidFill>
                <a:latin typeface="ArialMT" charset="-128"/>
              </a:rPr>
              <a:t>{ return; }</a:t>
            </a:r>
            <a:endParaRPr lang="ja-JP" altLang="en-US"/>
          </a:p>
        </p:txBody>
      </p:sp>
      <p:sp>
        <p:nvSpPr>
          <p:cNvPr id="57348" name="正方形/長方形 6"/>
          <p:cNvSpPr>
            <a:spLocks noChangeArrowheads="1"/>
          </p:cNvSpPr>
          <p:nvPr/>
        </p:nvSpPr>
        <p:spPr bwMode="auto">
          <a:xfrm>
            <a:off x="304800" y="238125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/>
              <a:t>Passing One Dimensional Arrays To Function</a:t>
            </a:r>
          </a:p>
          <a:p>
            <a:pPr algn="ctr" eaLnBrk="1" hangingPunct="1"/>
            <a:r>
              <a:rPr lang="en-US" altLang="ja-JP" sz="2800" u="sng">
                <a:solidFill>
                  <a:srgbClr val="FF0000"/>
                </a:solidFill>
              </a:rPr>
              <a:t>(Lab work)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How to determine length of the string </a:t>
            </a:r>
            <a:r>
              <a:rPr lang="en-US" altLang="ja-JP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(self practice)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1844675"/>
            <a:ext cx="6369050" cy="47085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#include &lt;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iostream.h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#include &lt;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conio.h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#include &lt;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stdio.h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(char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str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[25]);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len_str_while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(char s[25]);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void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	char l[25];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cin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&gt;&gt; l;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cout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&lt;&lt;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(l) &lt;&lt;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endl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&lt;&lt;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len_str_while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(l);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ja-JP" sz="16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//function with for loop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(char s[25])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for (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= 0; s[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] != '\0';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++);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return </a:t>
            </a:r>
            <a:r>
              <a:rPr lang="en-US" altLang="ja-JP" sz="16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ja-JP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ja-JP" sz="16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Cont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MS PGothic" pitchFamily="34" charset="-128"/>
              </a:rPr>
              <a:t>…</a:t>
            </a:r>
            <a:endParaRPr lang="en-US" altLang="ja-JP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//another method using while loop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len_str_while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(char s[25])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=0;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while (s[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] != '\0')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	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++;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	return </a:t>
            </a:r>
            <a:r>
              <a:rPr lang="en-US" altLang="ja-JP" sz="20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</a:t>
            </a: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}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ja-JP" sz="20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ja-JP" sz="20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  <a:p>
            <a:pPr eaLnBrk="1" hangingPunct="1">
              <a:buFont typeface="Wingdings" charset="0"/>
              <a:buNone/>
              <a:defRPr/>
            </a:pPr>
            <a:endParaRPr lang="ja-JP" altLang="en-US" sz="20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E0CC954-C354-4328-91CB-3298334A9870}" type="slidenum">
              <a:rPr lang="ja-JP" altLang="en-US" sz="1200">
                <a:solidFill>
                  <a:srgbClr val="898989"/>
                </a:solidFill>
              </a:rPr>
              <a:pPr/>
              <a:t>4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3600" u="sng" dirty="0">
                <a:latin typeface="Arial"/>
                <a:ea typeface="+mj-ea"/>
                <a:cs typeface="Arial"/>
              </a:rPr>
              <a:t>An </a:t>
            </a:r>
            <a:r>
              <a:rPr lang="en-US" altLang="ja-JP" sz="3600" b="1" u="sng" dirty="0">
                <a:solidFill>
                  <a:srgbClr val="FF0000"/>
                </a:solidFill>
                <a:latin typeface="Arial"/>
                <a:ea typeface="+mj-ea"/>
                <a:cs typeface="Arial"/>
              </a:rPr>
              <a:t>Array</a:t>
            </a:r>
            <a:r>
              <a:rPr lang="en-US" altLang="ja-JP" sz="3600" u="sng" dirty="0">
                <a:latin typeface="Arial"/>
                <a:ea typeface="+mj-ea"/>
                <a:cs typeface="Arial"/>
              </a:rPr>
              <a:t>! </a:t>
            </a:r>
            <a:br>
              <a:rPr lang="en-US" altLang="ja-JP" sz="3600" u="sng" dirty="0">
                <a:latin typeface="Arial"/>
                <a:ea typeface="+mj-ea"/>
                <a:cs typeface="Arial"/>
              </a:rPr>
            </a:br>
            <a:endParaRPr lang="en-US" altLang="ja-JP" sz="3600" u="sng" dirty="0">
              <a:latin typeface="Arial"/>
              <a:ea typeface="+mj-ea"/>
              <a:cs typeface="Arial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marL="514350" lvl="1" indent="0" algn="just" eaLnBrk="1" hangingPunct="1">
              <a:buNone/>
              <a:defRPr/>
            </a:pPr>
            <a:r>
              <a:rPr lang="en-US" altLang="ja-JP" sz="2600" dirty="0">
                <a:latin typeface="Constantia" pitchFamily="18" charset="0"/>
                <a:ea typeface="MS PGothic" pitchFamily="34" charset="-128"/>
                <a:cs typeface="Tahoma" pitchFamily="34" charset="0"/>
              </a:rPr>
              <a:t>An array in C / C++ is a </a:t>
            </a:r>
            <a:r>
              <a:rPr lang="en-US" dirty="0"/>
              <a:t>fixed-size sequential </a:t>
            </a:r>
            <a:r>
              <a:rPr lang="en-US" altLang="ja-JP" sz="2600" dirty="0">
                <a:latin typeface="Constantia" pitchFamily="18" charset="0"/>
                <a:ea typeface="MS PGothic" pitchFamily="34" charset="-128"/>
                <a:cs typeface="Tahoma" pitchFamily="34" charset="0"/>
              </a:rPr>
              <a:t>collection of related data elements of the </a:t>
            </a:r>
            <a:r>
              <a:rPr lang="en-US" altLang="ja-JP" sz="2600" dirty="0">
                <a:solidFill>
                  <a:srgbClr val="FF0000"/>
                </a:solidFill>
                <a:latin typeface="Constantia" pitchFamily="18" charset="0"/>
                <a:ea typeface="MS PGothic" pitchFamily="34" charset="-128"/>
                <a:cs typeface="Tahoma" pitchFamily="34" charset="0"/>
              </a:rPr>
              <a:t>same type </a:t>
            </a:r>
            <a:r>
              <a:rPr lang="en-US" altLang="ja-JP" sz="2600" dirty="0">
                <a:latin typeface="Constantia" pitchFamily="18" charset="0"/>
                <a:ea typeface="MS PGothic" pitchFamily="34" charset="-128"/>
                <a:cs typeface="Tahoma" pitchFamily="34" charset="0"/>
              </a:rPr>
              <a:t>that are referenced by a common name and stored in a </a:t>
            </a:r>
            <a:r>
              <a:rPr lang="en-US" altLang="ja-JP" sz="2600" dirty="0">
                <a:solidFill>
                  <a:srgbClr val="FF0000"/>
                </a:solidFill>
                <a:latin typeface="Constantia" pitchFamily="18" charset="0"/>
                <a:ea typeface="MS PGothic" pitchFamily="34" charset="-128"/>
                <a:cs typeface="Tahoma" pitchFamily="34" charset="0"/>
              </a:rPr>
              <a:t>contiguous </a:t>
            </a:r>
            <a:r>
              <a:rPr lang="en-US" altLang="ja-JP" sz="2600" dirty="0">
                <a:latin typeface="Constantia" pitchFamily="18" charset="0"/>
                <a:ea typeface="MS PGothic" pitchFamily="34" charset="-128"/>
                <a:cs typeface="Tahoma" pitchFamily="34" charset="0"/>
              </a:rPr>
              <a:t>memory location.  </a:t>
            </a:r>
            <a:endParaRPr lang="en-US" altLang="ja-JP" sz="2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tantia" pitchFamily="18" charset="0"/>
              <a:ea typeface="MS PGothic" pitchFamily="34" charset="-128"/>
              <a:cs typeface="Tahoma" pitchFamily="34" charset="0"/>
            </a:endParaRPr>
          </a:p>
          <a:p>
            <a:pPr marL="514350" lvl="1" indent="0" eaLnBrk="1" hangingPunct="1">
              <a:buFont typeface="Arial" panose="020B0604020202020204" pitchFamily="34" charset="0"/>
              <a:buNone/>
              <a:defRPr/>
            </a:pPr>
            <a:endParaRPr lang="en-US" altLang="ja-JP" sz="2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tantia" pitchFamily="18" charset="0"/>
              <a:ea typeface="MS PGothic" pitchFamily="34" charset="-128"/>
              <a:cs typeface="Tahoma" pitchFamily="34" charset="0"/>
            </a:endParaRPr>
          </a:p>
          <a:p>
            <a:pPr marL="51435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ja-JP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The simplest form of an Array is a </a:t>
            </a:r>
            <a:r>
              <a:rPr lang="en-US" altLang="ja-JP" sz="26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one dimensional array</a:t>
            </a:r>
            <a:r>
              <a:rPr lang="en-US" altLang="ja-JP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 that may be defined as a </a:t>
            </a:r>
            <a:r>
              <a:rPr lang="en-US" altLang="ja-JP" sz="2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finite ordered</a:t>
            </a:r>
            <a:r>
              <a:rPr lang="en-US" altLang="ja-JP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 set of </a:t>
            </a:r>
            <a:r>
              <a:rPr lang="en-US" altLang="ja-JP" sz="2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homogenous</a:t>
            </a:r>
            <a:r>
              <a:rPr lang="en-US" altLang="ja-JP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  <a:cs typeface="Tahoma" pitchFamily="34" charset="0"/>
              </a:rPr>
              <a:t> elements.</a:t>
            </a:r>
          </a:p>
          <a:p>
            <a:pPr eaLnBrk="1" hangingPunct="1">
              <a:defRPr/>
            </a:pPr>
            <a:endParaRPr lang="en-US" altLang="ja-JP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tantia" pitchFamily="18" charset="0"/>
              <a:ea typeface="MS PGothic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ja-JP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</a:rPr>
              <a:t>	For Example</a:t>
            </a:r>
          </a:p>
          <a:p>
            <a:pPr marL="51435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ja-JP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ea typeface="MS PGothic" pitchFamily="34" charset="-128"/>
              </a:rPr>
              <a:t> a[100];</a:t>
            </a:r>
          </a:p>
          <a:p>
            <a:pPr marL="514350" lvl="1" indent="0" algn="ctr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solidFill>
                <a:srgbClr val="FF0000"/>
              </a:solidFill>
              <a:latin typeface="Constantia" pitchFamily="18" charset="0"/>
              <a:ea typeface="MS PGothic" pitchFamily="34" charset="-128"/>
            </a:endParaRPr>
          </a:p>
          <a:p>
            <a:pPr marL="514350" lvl="1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ja-JP" sz="2400" dirty="0">
                <a:solidFill>
                  <a:srgbClr val="FF0000"/>
                </a:solidFill>
                <a:latin typeface="Constantia" pitchFamily="18" charset="0"/>
                <a:ea typeface="MS PGothic" pitchFamily="34" charset="-128"/>
              </a:rPr>
              <a:t>This will reserve 100 contiguous/sequential memory locations </a:t>
            </a:r>
          </a:p>
        </p:txBody>
      </p:sp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4097338" y="4267200"/>
          <a:ext cx="4056062" cy="51756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1" lang="ja-JP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420" marB="454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3665538" y="433228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4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1532" name="Text Box 29"/>
          <p:cNvSpPr txBox="1">
            <a:spLocks noChangeArrowheads="1"/>
          </p:cNvSpPr>
          <p:nvPr/>
        </p:nvSpPr>
        <p:spPr bwMode="auto">
          <a:xfrm>
            <a:off x="4149725" y="476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4581525" y="476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5086350" y="47863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35" name="Text Box 32"/>
          <p:cNvSpPr txBox="1">
            <a:spLocks noChangeArrowheads="1"/>
          </p:cNvSpPr>
          <p:nvPr/>
        </p:nvSpPr>
        <p:spPr bwMode="auto">
          <a:xfrm>
            <a:off x="5518150" y="4786313"/>
            <a:ext cx="1462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.   .    .    .  .</a:t>
            </a:r>
          </a:p>
        </p:txBody>
      </p:sp>
      <p:sp>
        <p:nvSpPr>
          <p:cNvPr id="21536" name="Text Box 33"/>
          <p:cNvSpPr txBox="1">
            <a:spLocks noChangeArrowheads="1"/>
          </p:cNvSpPr>
          <p:nvPr/>
        </p:nvSpPr>
        <p:spPr bwMode="auto">
          <a:xfrm>
            <a:off x="7678738" y="48577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1800">
                <a:solidFill>
                  <a:schemeClr val="tx1"/>
                </a:solidFill>
                <a:latin typeface="Tahoma" panose="020B0604030504040204" pitchFamily="34" charset="0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1844675"/>
            <a:ext cx="7207250" cy="46085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#include &lt;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iostream.h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#include &lt;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conio.h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void 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mult_matrices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a[][2], 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b[][2], 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result[][2]);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void 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print_matrix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</a:t>
            </a:r>
            <a:r>
              <a:rPr lang="en-US" altLang="ja-JP" sz="1800" b="1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b="1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a[][2]);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void main(void)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p[2][2] = {  {10, 20}, {30,40 }  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q[2][2] = {  {50, 60}, {70, 80}  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int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r[2][2];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print_matrix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(p);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print_matrix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(q);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mult_matrices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(p, q, r);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   </a:t>
            </a:r>
            <a:r>
              <a:rPr lang="en-US" altLang="ja-JP" sz="1800" dirty="0" err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print_matrix</a:t>
            </a: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(r);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ja-JP" sz="1800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ＭＳ Ｐゴシック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ja-JP" sz="1800" dirty="0">
              <a:effectLst>
                <a:outerShdw blurRad="38100" dist="38100" dir="2700000" algn="tl">
                  <a:srgbClr val="DDDDDD"/>
                </a:outerShdw>
              </a:effectLst>
              <a:ea typeface="+mn-ea"/>
              <a:cs typeface="ＭＳ Ｐゴシック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MS PGothic" charset="0"/>
              </a:rPr>
              <a:t>Two dimensional Arrays </a:t>
            </a:r>
            <a:br>
              <a:rPr lang="en-US" altLang="ja-JP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MS PGothic" charset="0"/>
              </a:rPr>
            </a:br>
            <a:r>
              <a:rPr lang="en-US" altLang="ja-JP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MS PGothic" charset="0"/>
              </a:rPr>
              <a:t>Main Program </a:t>
            </a:r>
            <a:r>
              <a:rPr lang="en-US" altLang="ja-JP" sz="4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MS PGothic" charset="0"/>
              </a:rPr>
              <a:t>(self practice)</a:t>
            </a:r>
            <a:endParaRPr lang="en-US" altLang="ja-JP" sz="4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MS PGothic" charset="0"/>
            </a:endParaRPr>
          </a:p>
        </p:txBody>
      </p:sp>
      <p:sp>
        <p:nvSpPr>
          <p:cNvPr id="60420" name="AutoShape 5"/>
          <p:cNvSpPr>
            <a:spLocks noChangeArrowheads="1"/>
          </p:cNvSpPr>
          <p:nvPr/>
        </p:nvSpPr>
        <p:spPr bwMode="auto">
          <a:xfrm>
            <a:off x="4602163" y="4319588"/>
            <a:ext cx="2057400" cy="838200"/>
          </a:xfrm>
          <a:prstGeom prst="wedgeRoundRectCallout">
            <a:avLst>
              <a:gd name="adj1" fmla="val -159491"/>
              <a:gd name="adj2" fmla="val -87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Why New Array?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Print a Matrix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void print_matrix(int a[][2])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int i,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for (i=0; i&lt;2;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for (j=0; j&lt;2;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   cout &lt;&lt; "\t" &lt;&lt;  a[i][j];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cout &lt;&lt; endl;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cout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}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6610350" y="2570163"/>
            <a:ext cx="2209800" cy="1219200"/>
          </a:xfrm>
          <a:prstGeom prst="wedgeRoundRectCallout">
            <a:avLst>
              <a:gd name="adj1" fmla="val -154093"/>
              <a:gd name="adj2" fmla="val -61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Why mention 2?</a:t>
            </a:r>
          </a:p>
          <a:p>
            <a:pPr algn="ctr" eaLnBrk="1" hangingPunct="1"/>
            <a:endParaRPr lang="ja-JP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Multiply a Matrix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void mult_matrices(int a[][2], int b[][2], int result[][2])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int i,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for(i=0; i&lt;2;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for(j=0; j&lt;2;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   result[i][j]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	 for(k=0; k&lt;2; k++)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	  result[i][j] = result[i][j] + (a[i][k] * b[k][j]);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ja-JP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MS PGothic" pitchFamily="34" charset="-128"/>
              </a:rPr>
              <a:t>}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7435850" y="3494088"/>
            <a:ext cx="1600200" cy="2743200"/>
          </a:xfrm>
          <a:prstGeom prst="wedgeRectCallout">
            <a:avLst>
              <a:gd name="adj1" fmla="val -216069"/>
              <a:gd name="adj2" fmla="val -912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Why passed so many variables?</a:t>
            </a:r>
          </a:p>
          <a:p>
            <a:pPr algn="ctr" eaLnBrk="1" hangingPunct="1"/>
            <a:endParaRPr lang="en-US" altLang="ja-JP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Are these</a:t>
            </a:r>
          </a:p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Variables</a:t>
            </a:r>
          </a:p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Called by reference or</a:t>
            </a:r>
          </a:p>
          <a:p>
            <a:pPr algn="ctr" eaLnBrk="1" hangingPunct="1"/>
            <a:r>
              <a:rPr lang="en-US" altLang="ja-JP">
                <a:cs typeface="Arial" panose="020B0604020202020204" pitchFamily="34" charset="0"/>
              </a:rPr>
              <a:t>By value?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正方形/長方形 4"/>
          <p:cNvSpPr>
            <a:spLocks noChangeArrowheads="1"/>
          </p:cNvSpPr>
          <p:nvPr/>
        </p:nvSpPr>
        <p:spPr bwMode="auto">
          <a:xfrm>
            <a:off x="533400" y="609600"/>
            <a:ext cx="8458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ja-JP"/>
              <a:t>If we </a:t>
            </a:r>
            <a:r>
              <a:rPr lang="en-US" altLang="ja-JP">
                <a:latin typeface="Constantia" panose="02030602050306030303" pitchFamily="18" charset="0"/>
              </a:rPr>
              <a:t>have</a:t>
            </a:r>
            <a:r>
              <a:rPr lang="en-US" altLang="ja-JP"/>
              <a:t> 100 marks to be stored, by using normal variable declaration we will declare it as follows:</a:t>
            </a:r>
          </a:p>
          <a:p>
            <a:pPr eaLnBrk="1" hangingPunct="1"/>
            <a:r>
              <a:rPr lang="en-US" altLang="ja-JP"/>
              <a:t>	</a:t>
            </a:r>
            <a:r>
              <a:rPr lang="en-US" altLang="ja-JP">
                <a:solidFill>
                  <a:srgbClr val="0000FF"/>
                </a:solidFill>
              </a:rPr>
              <a:t>int  mark1, mark2, mark3, ..., mark100;</a:t>
            </a:r>
          </a:p>
          <a:p>
            <a:pPr eaLnBrk="1" hangingPunct="1"/>
            <a:endParaRPr lang="en-US" altLang="ja-JP" sz="80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ja-JP"/>
              <a:t>By using an array, we just declare like this:</a:t>
            </a:r>
          </a:p>
          <a:p>
            <a:pPr eaLnBrk="1" hangingPunct="1"/>
            <a:r>
              <a:rPr lang="en-US" altLang="ja-JP"/>
              <a:t>	</a:t>
            </a:r>
            <a:r>
              <a:rPr lang="en-US" altLang="ja-JP">
                <a:solidFill>
                  <a:srgbClr val="0000FF"/>
                </a:solidFill>
              </a:rPr>
              <a:t>int  mark[100];	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ja-JP"/>
              <a:t>This will reserve 100 contiguous/sequential memory locations as follows:</a:t>
            </a:r>
          </a:p>
        </p:txBody>
      </p:sp>
      <p:sp>
        <p:nvSpPr>
          <p:cNvPr id="22531" name="正方形/長方形 5"/>
          <p:cNvSpPr>
            <a:spLocks noChangeArrowheads="1"/>
          </p:cNvSpPr>
          <p:nvPr/>
        </p:nvSpPr>
        <p:spPr bwMode="auto">
          <a:xfrm>
            <a:off x="609600" y="762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>
                <a:latin typeface="Arial" panose="020B0604020202020204" pitchFamily="34" charset="0"/>
                <a:cs typeface="Arial" panose="020B0604020202020204" pitchFamily="34" charset="0"/>
              </a:rPr>
              <a:t>Why Array?</a:t>
            </a:r>
            <a:endParaRPr lang="ja-JP" altLang="en-US" sz="5400"/>
          </a:p>
        </p:txBody>
      </p:sp>
      <p:pic>
        <p:nvPicPr>
          <p:cNvPr id="22532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667000"/>
            <a:ext cx="715168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D25174-7A4C-4877-A9E0-ED9B331A5320}" type="slidenum">
              <a:rPr lang="ja-JP" altLang="en-US" sz="1200">
                <a:solidFill>
                  <a:srgbClr val="898989"/>
                </a:solidFill>
              </a:rPr>
              <a:pPr/>
              <a:t>6</a:t>
            </a:fld>
            <a:endParaRPr lang="en-US" altLang="ja-JP" sz="1200">
              <a:solidFill>
                <a:srgbClr val="898989"/>
              </a:solidFill>
            </a:endParaRPr>
          </a:p>
        </p:txBody>
      </p:sp>
      <p:sp>
        <p:nvSpPr>
          <p:cNvPr id="23555" name="正方形/長方形 4"/>
          <p:cNvSpPr>
            <a:spLocks noChangeArrowheads="1"/>
          </p:cNvSpPr>
          <p:nvPr/>
        </p:nvSpPr>
        <p:spPr bwMode="auto">
          <a:xfrm>
            <a:off x="533400" y="152400"/>
            <a:ext cx="693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/>
              <a:t>One Dimensional Array: </a:t>
            </a:r>
            <a:r>
              <a:rPr lang="en-US" altLang="ja-JP" sz="2800" u="sng">
                <a:solidFill>
                  <a:srgbClr val="FF0000"/>
                </a:solidFill>
              </a:rPr>
              <a:t>Declaration</a:t>
            </a:r>
            <a:endParaRPr lang="ja-JP" altLang="en-US" sz="2800" u="sng">
              <a:solidFill>
                <a:srgbClr val="FF0000"/>
              </a:solidFill>
            </a:endParaRPr>
          </a:p>
        </p:txBody>
      </p:sp>
      <p:sp>
        <p:nvSpPr>
          <p:cNvPr id="23556" name="正方形/長方形 5"/>
          <p:cNvSpPr>
            <a:spLocks noChangeArrowheads="1"/>
          </p:cNvSpPr>
          <p:nvPr/>
        </p:nvSpPr>
        <p:spPr bwMode="auto">
          <a:xfrm>
            <a:off x="152400" y="915988"/>
            <a:ext cx="87630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ja-JP" sz="2400" b="0">
                <a:latin typeface="Constantia" panose="02030602050306030303" pitchFamily="18" charset="0"/>
              </a:rPr>
              <a:t>A single dimensional array declaration has the following form:</a:t>
            </a:r>
          </a:p>
          <a:p>
            <a:pPr eaLnBrk="1" hangingPunct="1"/>
            <a:r>
              <a:rPr lang="en-US" altLang="ja-JP" sz="2400" b="0">
                <a:latin typeface="Constantia" panose="02030602050306030303" pitchFamily="18" charset="0"/>
              </a:rPr>
              <a:t>	</a:t>
            </a:r>
            <a:endParaRPr lang="en-US" altLang="ja-JP" sz="2400" b="0">
              <a:solidFill>
                <a:srgbClr val="008000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ja-JP" sz="2400" b="0">
                <a:solidFill>
                  <a:srgbClr val="008000"/>
                </a:solidFill>
                <a:latin typeface="Constantia" panose="02030602050306030303" pitchFamily="18" charset="0"/>
              </a:rPr>
              <a:t>		data_type    </a:t>
            </a:r>
            <a:r>
              <a:rPr lang="en-US" altLang="ja-JP" sz="2400" b="0">
                <a:solidFill>
                  <a:srgbClr val="0000FF"/>
                </a:solidFill>
                <a:latin typeface="Constantia" panose="02030602050306030303" pitchFamily="18" charset="0"/>
              </a:rPr>
              <a:t>array_nam</a:t>
            </a:r>
            <a:r>
              <a:rPr lang="en-US" altLang="ja-JP" sz="2400" b="0">
                <a:solidFill>
                  <a:srgbClr val="002060"/>
                </a:solidFill>
                <a:latin typeface="Constantia" panose="02030602050306030303" pitchFamily="18" charset="0"/>
              </a:rPr>
              <a:t>e</a:t>
            </a:r>
            <a:r>
              <a:rPr lang="en-US" altLang="ja-JP" sz="2400" b="0">
                <a:solidFill>
                  <a:srgbClr val="008000"/>
                </a:solidFill>
                <a:latin typeface="Constantia" panose="02030602050306030303" pitchFamily="18" charset="0"/>
              </a:rPr>
              <a:t>[</a:t>
            </a:r>
            <a:r>
              <a:rPr lang="en-US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array_size</a:t>
            </a:r>
            <a:r>
              <a:rPr lang="en-US" altLang="ja-JP" sz="2400" b="0">
                <a:solidFill>
                  <a:srgbClr val="008000"/>
                </a:solidFill>
                <a:latin typeface="Constantia" panose="02030602050306030303" pitchFamily="18" charset="0"/>
              </a:rPr>
              <a:t>];</a:t>
            </a:r>
          </a:p>
          <a:p>
            <a:pPr eaLnBrk="1" hangingPunct="1"/>
            <a:endParaRPr lang="en-US" altLang="ja-JP" sz="2400" b="0"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ja-JP" sz="2400" b="0">
                <a:latin typeface="Constantia" panose="02030602050306030303" pitchFamily="18" charset="0"/>
              </a:rPr>
              <a:t>Here, </a:t>
            </a:r>
          </a:p>
          <a:p>
            <a:pPr eaLnBrk="1" hangingPunct="1"/>
            <a:r>
              <a:rPr lang="en-US" altLang="ja-JP" sz="2400" b="0">
                <a:solidFill>
                  <a:srgbClr val="008000"/>
                </a:solidFill>
                <a:latin typeface="Constantia" panose="02030602050306030303" pitchFamily="18" charset="0"/>
              </a:rPr>
              <a:t>data_type :</a:t>
            </a:r>
            <a:r>
              <a:rPr lang="en-US" altLang="ja-JP" sz="2400" b="0">
                <a:latin typeface="Constantia" panose="02030602050306030303" pitchFamily="18" charset="0"/>
              </a:rPr>
              <a:t> declares the data type of each element.  </a:t>
            </a:r>
          </a:p>
          <a:p>
            <a:pPr eaLnBrk="1" hangingPunct="1"/>
            <a:endParaRPr lang="en-US" altLang="ja-JP" sz="800" b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ja-JP" sz="2400" b="0">
                <a:solidFill>
                  <a:srgbClr val="0000FF"/>
                </a:solidFill>
                <a:latin typeface="Constantia" panose="02030602050306030303" pitchFamily="18" charset="0"/>
              </a:rPr>
              <a:t>array_nam</a:t>
            </a:r>
            <a:r>
              <a:rPr lang="en-US" altLang="ja-JP" sz="2400" b="0">
                <a:solidFill>
                  <a:srgbClr val="002060"/>
                </a:solidFill>
                <a:latin typeface="Constantia" panose="02030602050306030303" pitchFamily="18" charset="0"/>
              </a:rPr>
              <a:t>e</a:t>
            </a:r>
            <a:r>
              <a:rPr lang="en-US" altLang="ja-JP" sz="2400" b="0">
                <a:latin typeface="Constantia" panose="02030602050306030303" pitchFamily="18" charset="0"/>
              </a:rPr>
              <a:t> is any valid C / C++ identifier, defines the common name that use as a reference of the elements.  </a:t>
            </a:r>
          </a:p>
          <a:p>
            <a:pPr eaLnBrk="1" hangingPunct="1"/>
            <a:endParaRPr lang="en-US" altLang="ja-JP" sz="1000" b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array_size </a:t>
            </a:r>
            <a:r>
              <a:rPr lang="en-US" altLang="ja-JP" sz="2400" b="0">
                <a:latin typeface="Constantia" panose="02030602050306030303" pitchFamily="18" charset="0"/>
              </a:rPr>
              <a:t>defines how many elements the array will hold/store.</a:t>
            </a:r>
          </a:p>
          <a:p>
            <a:pPr eaLnBrk="1" hangingPunct="1"/>
            <a:endParaRPr lang="en-US" altLang="ja-JP" b="0">
              <a:latin typeface="Constantia" panose="02030602050306030303" pitchFamily="18" charset="0"/>
            </a:endParaRPr>
          </a:p>
          <a:p>
            <a:pPr eaLnBrk="1" hangingPunct="1"/>
            <a:endParaRPr lang="en-US" altLang="ja-JP" b="0">
              <a:latin typeface="Constantia" panose="02030602050306030303" pitchFamily="18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ja-JP">
                <a:solidFill>
                  <a:srgbClr val="000000"/>
                </a:solidFill>
                <a:latin typeface="Constantia" panose="02030602050306030303" pitchFamily="18" charset="0"/>
              </a:rPr>
              <a:t>Examples of the one-dimensional array declarations:</a:t>
            </a:r>
          </a:p>
          <a:p>
            <a:pPr eaLnBrk="1" hangingPunct="1"/>
            <a:r>
              <a:rPr lang="en-US" altLang="ja-JP" b="0">
                <a:solidFill>
                  <a:srgbClr val="0023F2"/>
                </a:solidFill>
                <a:latin typeface="Constantia" panose="02030602050306030303" pitchFamily="18" charset="0"/>
              </a:rPr>
              <a:t>		</a:t>
            </a:r>
            <a:r>
              <a:rPr lang="en-US" altLang="ja-JP" sz="2400">
                <a:solidFill>
                  <a:schemeClr val="tx1"/>
                </a:solidFill>
                <a:latin typeface="Constantia" panose="02030602050306030303" pitchFamily="18" charset="0"/>
              </a:rPr>
              <a:t>int 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      </a:t>
            </a:r>
            <a:r>
              <a:rPr lang="en-US" altLang="ja-JP" sz="2400" b="0">
                <a:solidFill>
                  <a:srgbClr val="0000FF"/>
                </a:solidFill>
                <a:latin typeface="Constantia" panose="02030602050306030303" pitchFamily="18" charset="0"/>
              </a:rPr>
              <a:t> x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[</a:t>
            </a:r>
            <a:r>
              <a:rPr lang="en-US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20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], y[</a:t>
            </a:r>
            <a:r>
              <a:rPr lang="en-US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50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];</a:t>
            </a:r>
            <a:endParaRPr lang="en-US" altLang="ja-JP" b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		</a:t>
            </a:r>
            <a:r>
              <a:rPr lang="en-US" altLang="ja-JP" sz="2400">
                <a:solidFill>
                  <a:srgbClr val="000000"/>
                </a:solidFill>
                <a:latin typeface="Constantia" panose="02030602050306030303" pitchFamily="18" charset="0"/>
              </a:rPr>
              <a:t>float 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    price[</a:t>
            </a:r>
            <a:r>
              <a:rPr lang="en-US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10</a:t>
            </a:r>
            <a:r>
              <a:rPr lang="en-US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], yield;</a:t>
            </a:r>
            <a:endParaRPr lang="en-US" altLang="ja-JP" b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nb-NO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		</a:t>
            </a:r>
            <a:r>
              <a:rPr lang="nb-NO" altLang="ja-JP" sz="2400">
                <a:solidFill>
                  <a:srgbClr val="000000"/>
                </a:solidFill>
                <a:latin typeface="Constantia" panose="02030602050306030303" pitchFamily="18" charset="0"/>
              </a:rPr>
              <a:t>char </a:t>
            </a:r>
            <a:r>
              <a:rPr lang="nb-NO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    letter[</a:t>
            </a:r>
            <a:r>
              <a:rPr lang="nb-NO" altLang="ja-JP" sz="2400" b="0">
                <a:solidFill>
                  <a:srgbClr val="CC0000"/>
                </a:solidFill>
                <a:latin typeface="Constantia" panose="02030602050306030303" pitchFamily="18" charset="0"/>
              </a:rPr>
              <a:t>70</a:t>
            </a:r>
            <a:r>
              <a:rPr lang="nb-NO" altLang="ja-JP" sz="2400" b="0">
                <a:solidFill>
                  <a:srgbClr val="0023F2"/>
                </a:solidFill>
                <a:latin typeface="Constantia" panose="02030602050306030303" pitchFamily="18" charset="0"/>
              </a:rPr>
              <a:t>];</a:t>
            </a:r>
            <a:endParaRPr lang="ja-JP" altLang="en-US" sz="2800" b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正方形/長方形 4"/>
          <p:cNvSpPr>
            <a:spLocks noChangeArrowheads="1"/>
          </p:cNvSpPr>
          <p:nvPr/>
        </p:nvSpPr>
        <p:spPr bwMode="auto">
          <a:xfrm>
            <a:off x="533400" y="152400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 u="sng"/>
              <a:t>Array </a:t>
            </a:r>
            <a:r>
              <a:rPr lang="en-US" altLang="ja-JP" sz="2800" u="sng">
                <a:solidFill>
                  <a:schemeClr val="tx1"/>
                </a:solidFill>
              </a:rPr>
              <a:t>Initialization</a:t>
            </a:r>
            <a:endParaRPr lang="ja-JP" altLang="en-US" sz="2800" u="sng">
              <a:solidFill>
                <a:schemeClr val="tx1"/>
              </a:solidFill>
            </a:endParaRPr>
          </a:p>
        </p:txBody>
      </p:sp>
      <p:sp>
        <p:nvSpPr>
          <p:cNvPr id="9220" name="正方形/長方形 5"/>
          <p:cNvSpPr>
            <a:spLocks noChangeArrowheads="1"/>
          </p:cNvSpPr>
          <p:nvPr/>
        </p:nvSpPr>
        <p:spPr bwMode="auto">
          <a:xfrm>
            <a:off x="457200" y="762000"/>
            <a:ext cx="81534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▪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Constantia" pitchFamily="18" charset="0"/>
              </a:rPr>
              <a:t>In line initialization of an array may takes the following form:</a:t>
            </a:r>
          </a:p>
          <a:p>
            <a:pPr eaLnBrk="1" hangingPunct="1">
              <a:defRPr/>
            </a:pPr>
            <a:r>
              <a:rPr lang="en-US" altLang="ja-JP" sz="2400" dirty="0">
                <a:solidFill>
                  <a:srgbClr val="0023F2"/>
                </a:solidFill>
                <a:latin typeface="Constantia" pitchFamily="18" charset="0"/>
              </a:rPr>
              <a:t>	type   </a:t>
            </a:r>
            <a:r>
              <a:rPr lang="en-US" altLang="ja-JP" sz="2400" dirty="0" err="1">
                <a:solidFill>
                  <a:srgbClr val="0023F2"/>
                </a:solidFill>
                <a:latin typeface="Constantia" pitchFamily="18" charset="0"/>
              </a:rPr>
              <a:t>array_name</a:t>
            </a:r>
            <a:r>
              <a:rPr lang="en-US" altLang="ja-JP" sz="2400" dirty="0">
                <a:solidFill>
                  <a:srgbClr val="0023F2"/>
                </a:solidFill>
                <a:latin typeface="Constantia" pitchFamily="18" charset="0"/>
              </a:rPr>
              <a:t>[size] = {</a:t>
            </a:r>
            <a:r>
              <a:rPr lang="en-US" altLang="ja-JP" sz="2400" dirty="0" err="1">
                <a:solidFill>
                  <a:srgbClr val="0023F2"/>
                </a:solidFill>
                <a:latin typeface="Constantia" pitchFamily="18" charset="0"/>
              </a:rPr>
              <a:t>element_list</a:t>
            </a:r>
            <a:r>
              <a:rPr lang="en-US" altLang="ja-JP" sz="2400" dirty="0">
                <a:solidFill>
                  <a:srgbClr val="0023F2"/>
                </a:solidFill>
                <a:latin typeface="Constantia" pitchFamily="18" charset="0"/>
              </a:rPr>
              <a:t>};</a:t>
            </a:r>
            <a:endParaRPr lang="en-US" altLang="ja-JP" sz="240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buFontTx/>
              <a:buChar char="▪"/>
              <a:defRPr/>
            </a:pPr>
            <a:r>
              <a:rPr lang="en-US" altLang="ja-JP" sz="2400" b="0" dirty="0">
                <a:solidFill>
                  <a:srgbClr val="000000"/>
                </a:solidFill>
                <a:latin typeface="Constantia" pitchFamily="18" charset="0"/>
              </a:rPr>
              <a:t>For example:</a:t>
            </a:r>
          </a:p>
          <a:p>
            <a:pPr eaLnBrk="1" hangingPunct="1">
              <a:defRPr/>
            </a:pPr>
            <a:r>
              <a:rPr lang="en-US" altLang="ja-JP" sz="2400" dirty="0">
                <a:solidFill>
                  <a:srgbClr val="0023F2"/>
                </a:solidFill>
                <a:latin typeface="Constantia" pitchFamily="18" charset="0"/>
              </a:rPr>
              <a:t>	</a:t>
            </a:r>
            <a:r>
              <a:rPr lang="en-US" altLang="ja-JP" dirty="0" err="1">
                <a:solidFill>
                  <a:srgbClr val="0023F2"/>
                </a:solidFill>
                <a:latin typeface="Constantia" pitchFamily="18" charset="0"/>
              </a:rPr>
              <a:t>int</a:t>
            </a:r>
            <a:r>
              <a:rPr lang="en-US" altLang="ja-JP" dirty="0">
                <a:solidFill>
                  <a:srgbClr val="0023F2"/>
                </a:solidFill>
                <a:latin typeface="Constantia" pitchFamily="18" charset="0"/>
              </a:rPr>
              <a:t>    </a:t>
            </a:r>
            <a:r>
              <a:rPr lang="en-US" altLang="ja-JP" b="0" dirty="0">
                <a:solidFill>
                  <a:srgbClr val="0023F2"/>
                </a:solidFill>
                <a:latin typeface="Constantia" pitchFamily="18" charset="0"/>
              </a:rPr>
              <a:t>id[7] = {1, 2, 3, 4, 5, 6, 7};</a:t>
            </a:r>
            <a:endParaRPr lang="en-US" altLang="ja-JP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defRPr/>
            </a:pPr>
            <a:r>
              <a:rPr lang="ro-RO" altLang="ja-JP" dirty="0">
                <a:solidFill>
                  <a:srgbClr val="0023F2"/>
                </a:solidFill>
                <a:latin typeface="Constantia" pitchFamily="18" charset="0"/>
              </a:rPr>
              <a:t>	float  </a:t>
            </a:r>
            <a:r>
              <a:rPr lang="ro-RO" altLang="ja-JP" b="0" dirty="0">
                <a:solidFill>
                  <a:srgbClr val="0023F2"/>
                </a:solidFill>
                <a:latin typeface="Constantia" pitchFamily="18" charset="0"/>
              </a:rPr>
              <a:t>x[5] = {5.6, 5.7, 5.8, 5.9, 6.1};</a:t>
            </a:r>
            <a:endParaRPr lang="ro-RO" altLang="ja-JP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defRPr/>
            </a:pPr>
            <a:r>
              <a:rPr lang="tr-TR" altLang="ja-JP" dirty="0">
                <a:solidFill>
                  <a:srgbClr val="0023F2"/>
                </a:solidFill>
                <a:latin typeface="Constantia" pitchFamily="18" charset="0"/>
              </a:rPr>
              <a:t>	char   </a:t>
            </a:r>
            <a:r>
              <a:rPr lang="tr-TR" altLang="ja-JP" b="0" dirty="0">
                <a:solidFill>
                  <a:srgbClr val="0023F2"/>
                </a:solidFill>
                <a:latin typeface="Constantia" pitchFamily="18" charset="0"/>
              </a:rPr>
              <a:t>vowel[6] = {'a', 'e', 'i', 'o', 'u', ‘</a:t>
            </a:r>
            <a:r>
              <a:rPr lang="en-US" altLang="ja-JP" b="0" dirty="0">
                <a:solidFill>
                  <a:srgbClr val="0023F2"/>
                </a:solidFill>
                <a:latin typeface="Constantia" pitchFamily="18" charset="0"/>
              </a:rPr>
              <a:t>\</a:t>
            </a:r>
            <a:r>
              <a:rPr lang="tr-TR" altLang="ja-JP" b="0" dirty="0">
                <a:solidFill>
                  <a:srgbClr val="0023F2"/>
                </a:solidFill>
                <a:latin typeface="Constantia" pitchFamily="18" charset="0"/>
              </a:rPr>
              <a:t>0'};</a:t>
            </a:r>
          </a:p>
          <a:p>
            <a:pPr eaLnBrk="1" hangingPunct="1">
              <a:defRPr/>
            </a:pPr>
            <a:endParaRPr lang="tr-TR" altLang="ja-JP" sz="140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The first line declares an integer array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id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 and it immediately assigns the values 1, 2, 3, ..., 7 to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id[0]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id[1]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id[2]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,...,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id[6]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.</a:t>
            </a:r>
            <a:endParaRPr lang="en-US" altLang="ja-JP" sz="180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tr-TR" altLang="ja-JP" sz="110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In the second line assigns the values 5.6 to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x[0]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  5.7  to 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x[1]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 and so on.</a:t>
            </a:r>
            <a:endParaRPr lang="en-US" altLang="ja-JP" sz="180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tr-TR" altLang="ja-JP" sz="1050" b="0" dirty="0">
              <a:solidFill>
                <a:srgbClr val="000000"/>
              </a:solidFill>
              <a:latin typeface="Constantia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Similarly the third line assigns the characters ‘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a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’ to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vowel[0]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 ‘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e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’ to 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vowel[1]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, and so on.  Note again, for characters we must use the single apostrophe (</a:t>
            </a:r>
            <a:r>
              <a:rPr lang="tr-TR" altLang="ja-JP" sz="1800" b="0" dirty="0">
                <a:solidFill>
                  <a:srgbClr val="0023F2"/>
                </a:solidFill>
                <a:latin typeface="Constantia" pitchFamily="18" charset="0"/>
              </a:rPr>
              <a:t>’</a:t>
            </a:r>
            <a:r>
              <a:rPr lang="tr-TR" altLang="ja-JP" sz="1800" b="0" dirty="0">
                <a:solidFill>
                  <a:srgbClr val="000000"/>
                </a:solidFill>
                <a:latin typeface="Constantia" pitchFamily="18" charset="0"/>
              </a:rPr>
              <a:t>) to enclose them.  Also, the last character in the array vowel is the NULL character (‘\0’).</a:t>
            </a:r>
            <a:endParaRPr lang="ja-JP" altLang="en-US" sz="24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6738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u="sng" dirty="0">
                <a:ea typeface="+mj-ea"/>
                <a:cs typeface="ＭＳ Ｐゴシック" charset="0"/>
              </a:rPr>
              <a:t>Initializing With a String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98613"/>
            <a:ext cx="8686800" cy="449738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800" dirty="0">
                <a:ea typeface="+mn-ea"/>
                <a:cs typeface="ＭＳ Ｐゴシック" charset="0"/>
              </a:rPr>
              <a:t>Character array can be initialized by a string, adding character-by-character, must add ‘</a:t>
            </a:r>
            <a:r>
              <a:rPr lang="en-US" sz="2800" dirty="0">
                <a:latin typeface="Courier New" charset="0"/>
                <a:ea typeface="+mn-ea"/>
                <a:cs typeface="ＭＳ Ｐゴシック" charset="0"/>
              </a:rPr>
              <a:t>\0’</a:t>
            </a:r>
            <a:r>
              <a:rPr lang="en-US" sz="2800" dirty="0">
                <a:ea typeface="+mn-ea"/>
                <a:cs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+mn-ea"/>
                <a:cs typeface="ＭＳ Ｐゴシック" charset="0"/>
              </a:rPr>
              <a:t>explicitly at the end.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char </a:t>
            </a:r>
            <a:r>
              <a:rPr lang="en-US" sz="2400" dirty="0" err="1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fName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[6] = </a:t>
            </a:r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Courier New" charset="0"/>
                <a:ea typeface="+mn-ea"/>
                <a:cs typeface="+mn-cs"/>
              </a:rPr>
              <a:t>{'H', 'e', 'n', 'r', 'y', '\0'};</a:t>
            </a:r>
            <a:endParaRPr lang="en-US" sz="2400" dirty="0">
              <a:solidFill>
                <a:srgbClr val="0000FF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Character array (Strings)</a:t>
            </a:r>
            <a:br>
              <a:rPr lang="en-US" sz="4000" dirty="0"/>
            </a:br>
            <a:r>
              <a:rPr lang="en-US" sz="4000" dirty="0"/>
              <a:t>Review</a:t>
            </a:r>
          </a:p>
        </p:txBody>
      </p:sp>
      <p:graphicFrame>
        <p:nvGraphicFramePr>
          <p:cNvPr id="34836" name="Group 20"/>
          <p:cNvGraphicFramePr>
            <a:graphicFrameLocks noGrp="1"/>
          </p:cNvGraphicFramePr>
          <p:nvPr/>
        </p:nvGraphicFramePr>
        <p:xfrm>
          <a:off x="228600" y="3733800"/>
          <a:ext cx="3810000" cy="51804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L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\0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98" name="Group 82"/>
          <p:cNvGraphicFramePr>
            <a:graphicFrameLocks noGrp="1"/>
          </p:cNvGraphicFramePr>
          <p:nvPr/>
        </p:nvGraphicFramePr>
        <p:xfrm>
          <a:off x="7162800" y="2209800"/>
          <a:ext cx="1524000" cy="414523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\0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Garbage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870" name="Group 54"/>
          <p:cNvGraphicFramePr>
            <a:graphicFrameLocks noGrp="1"/>
          </p:cNvGraphicFramePr>
          <p:nvPr/>
        </p:nvGraphicFramePr>
        <p:xfrm>
          <a:off x="5867400" y="2209800"/>
          <a:ext cx="1219200" cy="414523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A[0]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A[1]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A[2]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A[3]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A[4]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670" name="AutoShape 83"/>
          <p:cNvSpPr>
            <a:spLocks noChangeArrowheads="1"/>
          </p:cNvSpPr>
          <p:nvPr/>
        </p:nvSpPr>
        <p:spPr bwMode="auto">
          <a:xfrm>
            <a:off x="4191000" y="3581400"/>
            <a:ext cx="1676400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6671" name="TextBox 6"/>
          <p:cNvSpPr txBox="1">
            <a:spLocks noChangeArrowheads="1"/>
          </p:cNvSpPr>
          <p:nvPr/>
        </p:nvSpPr>
        <p:spPr bwMode="auto">
          <a:xfrm>
            <a:off x="6858000" y="1524000"/>
            <a:ext cx="2014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char  A[5] 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lit">
  <a:themeElements>
    <a:clrScheme name="Slit 6">
      <a:dk1>
        <a:srgbClr val="0000AC"/>
      </a:dk1>
      <a:lt1>
        <a:srgbClr val="FFFFFF"/>
      </a:lt1>
      <a:dk2>
        <a:srgbClr val="000086"/>
      </a:dk2>
      <a:lt2>
        <a:srgbClr val="CCFFFF"/>
      </a:lt2>
      <a:accent1>
        <a:srgbClr val="0099FF"/>
      </a:accent1>
      <a:accent2>
        <a:srgbClr val="00B000"/>
      </a:accent2>
      <a:accent3>
        <a:srgbClr val="AAAAC3"/>
      </a:accent3>
      <a:accent4>
        <a:srgbClr val="DADADA"/>
      </a:accent4>
      <a:accent5>
        <a:srgbClr val="AACAFF"/>
      </a:accent5>
      <a:accent6>
        <a:srgbClr val="009F00"/>
      </a:accent6>
      <a:hlink>
        <a:srgbClr val="FFE701"/>
      </a:hlink>
      <a:folHlink>
        <a:srgbClr val="FF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80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Selling a Product or Service</Template>
  <TotalTime>29600</TotalTime>
  <Words>3381</Words>
  <Application>Microsoft Office PowerPoint</Application>
  <PresentationFormat>On-screen Show (4:3)</PresentationFormat>
  <Paragraphs>621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ArialMT</vt:lpstr>
      <vt:lpstr>Calibri</vt:lpstr>
      <vt:lpstr>Constantia</vt:lpstr>
      <vt:lpstr>Courier New</vt:lpstr>
      <vt:lpstr>Tahoma</vt:lpstr>
      <vt:lpstr>Times</vt:lpstr>
      <vt:lpstr>Times New Roman</vt:lpstr>
      <vt:lpstr>TimesNewRomanPSMT</vt:lpstr>
      <vt:lpstr>Times-Roman</vt:lpstr>
      <vt:lpstr>Wingdings</vt:lpstr>
      <vt:lpstr>Custom Design</vt:lpstr>
      <vt:lpstr>ホワイト</vt:lpstr>
      <vt:lpstr>Slit</vt:lpstr>
      <vt:lpstr>Data Structure</vt:lpstr>
      <vt:lpstr>The first Data Structure - An Array!  </vt:lpstr>
      <vt:lpstr>Arrays</vt:lpstr>
      <vt:lpstr>An Array!  </vt:lpstr>
      <vt:lpstr>PowerPoint Presentation</vt:lpstr>
      <vt:lpstr>PowerPoint Presentation</vt:lpstr>
      <vt:lpstr>PowerPoint Presentation</vt:lpstr>
      <vt:lpstr>Initializing With a String</vt:lpstr>
      <vt:lpstr>Character array (Strings) Review</vt:lpstr>
      <vt:lpstr>Partial Array Initialization</vt:lpstr>
      <vt:lpstr>Implicit Array Sizing</vt:lpstr>
      <vt:lpstr>No Bounds Checking in C++</vt:lpstr>
      <vt:lpstr>Basic Operations</vt:lpstr>
      <vt:lpstr>Accessing Array Elements</vt:lpstr>
      <vt:lpstr>Memory view of an array</vt:lpstr>
      <vt:lpstr>Storing data into an Array</vt:lpstr>
      <vt:lpstr>Data Extraction: Printing the Contents of an Array</vt:lpstr>
      <vt:lpstr>PowerPoint Presentation</vt:lpstr>
      <vt:lpstr>Array</vt:lpstr>
      <vt:lpstr>Implementing Operations</vt:lpstr>
      <vt:lpstr>Insertion Operations</vt:lpstr>
      <vt:lpstr>PowerPoint Presentation</vt:lpstr>
      <vt:lpstr>PowerPoint Presentation</vt:lpstr>
      <vt:lpstr>Delete Operations</vt:lpstr>
      <vt:lpstr>Delete Operations</vt:lpstr>
      <vt:lpstr>Using Parallel Arrays</vt:lpstr>
      <vt:lpstr>Parallel Array Example</vt:lpstr>
      <vt:lpstr>Two-Dimensional Array</vt:lpstr>
      <vt:lpstr>Two-Dimensional Array Representation</vt:lpstr>
      <vt:lpstr>2D Array Initialization</vt:lpstr>
      <vt:lpstr>PowerPoint Presentation</vt:lpstr>
      <vt:lpstr>Arrays with Three or More Dimensions</vt:lpstr>
      <vt:lpstr>PowerPoint Presentation</vt:lpstr>
      <vt:lpstr>Finding the Highest Value in an Array (LAB work)</vt:lpstr>
      <vt:lpstr>Finding the Lowest Value in an Array (LAB work)</vt:lpstr>
      <vt:lpstr>PowerPoint Presentation</vt:lpstr>
      <vt:lpstr>PowerPoint Presentation</vt:lpstr>
      <vt:lpstr>How to determine length of the string (self practice)</vt:lpstr>
      <vt:lpstr>Cont…</vt:lpstr>
      <vt:lpstr>Two dimensional Arrays  Main Program (self practice)</vt:lpstr>
      <vt:lpstr>Print a Matrix</vt:lpstr>
      <vt:lpstr>Multiply a Matrix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Zahiduddin Ahmed</cp:lastModifiedBy>
  <cp:revision>437</cp:revision>
  <dcterms:created xsi:type="dcterms:W3CDTF">2001-04-26T04:38:43Z</dcterms:created>
  <dcterms:modified xsi:type="dcterms:W3CDTF">2022-09-19T16:19:52Z</dcterms:modified>
</cp:coreProperties>
</file>