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7"/>
  </p:notesMasterIdLst>
  <p:sldIdLst>
    <p:sldId id="256" r:id="rId4"/>
    <p:sldId id="284" r:id="rId5"/>
    <p:sldId id="312" r:id="rId6"/>
    <p:sldId id="273" r:id="rId7"/>
    <p:sldId id="287" r:id="rId8"/>
    <p:sldId id="288" r:id="rId9"/>
    <p:sldId id="313" r:id="rId10"/>
    <p:sldId id="314" r:id="rId11"/>
    <p:sldId id="289" r:id="rId12"/>
    <p:sldId id="290" r:id="rId13"/>
    <p:sldId id="291" r:id="rId14"/>
    <p:sldId id="292" r:id="rId15"/>
    <p:sldId id="293" r:id="rId16"/>
    <p:sldId id="295" r:id="rId17"/>
    <p:sldId id="311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6" r:id="rId28"/>
    <p:sldId id="307" r:id="rId29"/>
    <p:sldId id="308" r:id="rId30"/>
    <p:sldId id="309" r:id="rId31"/>
    <p:sldId id="310" r:id="rId32"/>
    <p:sldId id="275" r:id="rId33"/>
    <p:sldId id="267" r:id="rId34"/>
    <p:sldId id="268" r:id="rId35"/>
    <p:sldId id="269" r:id="rId36"/>
    <p:sldId id="270" r:id="rId37"/>
    <p:sldId id="285" r:id="rId38"/>
    <p:sldId id="271" r:id="rId39"/>
    <p:sldId id="272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28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F9E4C-51FA-4D01-8B57-8365CD53E0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4EF3-ED8F-4F10-BCEB-DE24BC0B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80EF5E-C831-428A-96B8-8577E68E1395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62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C4351F-F096-4F80-AA15-DEE8A048ED5C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0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D1A269-1A11-49F0-B337-39C30A95C425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090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D7739E-765E-489B-A420-4EC775DA057F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139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7CD969-92C9-4FD7-BB44-F8FEBA07F702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422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5D608E-39B8-44DD-80D4-95A3CB4E78E0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369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837576-6936-4B49-B3B7-662500696B93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377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10FE6A-38F3-4066-94A8-FF5AD1EDC14D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476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208BF4-2333-4924-8298-07D36C3A157E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640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4DB183-0DF4-4A1D-A270-8502BE66C07E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531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4C4B9E-F00D-435E-B39E-4F14969B3E8E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22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CD4CEF-2B7C-45FA-B540-E172A6FC2D4F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12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699C673-7DEB-4101-8A6E-19F11FB8BCF9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59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62D04D-6839-473B-81DF-F16D4AF327B4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97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ED146B-A21A-43CC-9BA4-E96921432F3E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55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EBF7B0-0DAC-414E-AB16-225678FA9371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39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94103D-2094-4FF1-B1B0-EB7F1F9D350B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302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C7789E-B80F-412A-895B-22C9B75433F9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86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ABEF79-D925-4AE1-BEE9-62261B02C15A}" type="slidenum"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endParaRPr lang="en-AU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66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52CD6349-811C-410D-BA77-C38F7C62F89F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1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5544011-71D7-4257-89C2-95B22B2A9228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99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955D245-CF2A-4C6C-8D13-03687928CACE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89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B23F63C-4F26-4377-8BFB-01DAF85C6756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30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B8BE5B8-BD5D-4A5C-9ABC-20A69BE2DCDB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79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5D1AA32-7C65-4474-8BD0-CC8797CC7F28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987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631845-4652-444A-A119-B2862D83E149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92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3678255-4882-43C1-ABF1-6844EC948F2A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8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FCCA41C-877F-49D9-8497-7AE560F73B9E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284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BF76554-CF85-4D2C-A914-8C9A8AA64311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93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3C3910D-16BA-49A5-96A6-AE57BF334516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98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 flipV="1">
            <a:off x="1983317" y="2497138"/>
            <a:ext cx="711200" cy="1973262"/>
          </a:xfrm>
          <a:prstGeom prst="rect">
            <a:avLst/>
          </a:prstGeom>
          <a:solidFill>
            <a:srgbClr val="1E6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21198521" flipV="1">
            <a:off x="2489200" y="2754313"/>
            <a:ext cx="457200" cy="20193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 rot="2000121" flipV="1">
            <a:off x="1862667" y="2209801"/>
            <a:ext cx="457200" cy="587375"/>
          </a:xfrm>
          <a:prstGeom prst="rect">
            <a:avLst/>
          </a:prstGeom>
          <a:solidFill>
            <a:srgbClr val="D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3454400" y="2971800"/>
            <a:ext cx="69088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CSC 1203: Data Structures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Ahmed Ridwanul Islam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Email: aridwan@aiub.edu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 flipV="1">
            <a:off x="1983317" y="2497138"/>
            <a:ext cx="711200" cy="1973262"/>
          </a:xfrm>
          <a:prstGeom prst="rect">
            <a:avLst/>
          </a:prstGeom>
          <a:solidFill>
            <a:srgbClr val="1E6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 rot="21198521" flipV="1">
            <a:off x="2489200" y="2754313"/>
            <a:ext cx="457200" cy="20193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2000121" flipV="1">
            <a:off x="1862667" y="2209801"/>
            <a:ext cx="457200" cy="587375"/>
          </a:xfrm>
          <a:prstGeom prst="rect">
            <a:avLst/>
          </a:prstGeom>
          <a:solidFill>
            <a:srgbClr val="D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454400" y="2971800"/>
            <a:ext cx="69088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CSC 1203: Data Structures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Ahmed Ridwanul Islam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Email: aridwan@aiub.edu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23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804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148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316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089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2362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68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2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44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441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9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641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721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28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8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A3C-2F34-48A3-AF84-6F7A51415EDE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8616-505D-47EE-9251-F5E10789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5AEF88A4-750B-4B91-B4A6-63274B7C7768}" type="slidenum">
              <a:rPr kumimoji="1" lang="ja-JP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152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" y="6596063"/>
            <a:ext cx="12204700" cy="304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538913"/>
            <a:ext cx="12192000" cy="74612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152400" y="6629400"/>
            <a:ext cx="299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0311C0-D5FC-4F42-B7F8-208CB4D81381}" type="datetime1">
              <a:rPr kumimoji="1" lang="cs-CZ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26.01.2019</a:t>
            </a:fld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t>Lecture</a:t>
            </a:r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– 1.</a:t>
            </a:r>
            <a:fld id="{823EFD0F-6634-4C2F-8CB2-97E6D5F579EB}" type="slidenum">
              <a:rPr kumimoji="1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842000" y="6629400"/>
            <a:ext cx="619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CSC1203/Ridwan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89832" name="Rectangle 8"/>
          <p:cNvSpPr>
            <a:spLocks noChangeArrowheads="1"/>
          </p:cNvSpPr>
          <p:nvPr/>
        </p:nvSpPr>
        <p:spPr bwMode="auto">
          <a:xfrm>
            <a:off x="4572000" y="6629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t>Page : </a:t>
            </a:r>
            <a:fld id="{438C9CF7-BD45-4B18-B55E-0F104C892117}" type="slidenum">
              <a:rPr kumimoji="1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9833" name="Rectangle 9"/>
          <p:cNvSpPr>
            <a:spLocks noChangeArrowheads="1"/>
          </p:cNvSpPr>
          <p:nvPr userDrawn="1"/>
        </p:nvSpPr>
        <p:spPr bwMode="auto">
          <a:xfrm>
            <a:off x="152400" y="6629400"/>
            <a:ext cx="299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F50CFD-9D48-42A1-8EFE-EF4E15B1F9A9}" type="datetime1">
              <a:rPr kumimoji="1" lang="cs-CZ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26.01.2019</a:t>
            </a:fld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t>Lecture</a:t>
            </a:r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– 1.</a:t>
            </a:r>
            <a:fld id="{8E68384F-8895-462E-9BF0-892E2AD96486}" type="slidenum">
              <a:rPr kumimoji="1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842000" y="6629400"/>
            <a:ext cx="619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CSC1203/Ridwan</a:t>
            </a: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89835" name="Rectangle 11"/>
          <p:cNvSpPr>
            <a:spLocks noChangeArrowheads="1"/>
          </p:cNvSpPr>
          <p:nvPr userDrawn="1"/>
        </p:nvSpPr>
        <p:spPr bwMode="auto">
          <a:xfrm>
            <a:off x="4572000" y="6629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t>Page : </a:t>
            </a:r>
            <a:fld id="{CECB4B8F-D1AE-4396-AAC0-138BD27AFD8E}" type="slidenum">
              <a:rPr kumimoji="1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32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▪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Pointer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9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ja-JP" sz="4500">
                <a:cs typeface="ＭＳ Ｐゴシック" charset="0"/>
              </a:rPr>
              <a:t>Assignment of Pointer Variables (Cont ..)</a:t>
            </a:r>
          </a:p>
        </p:txBody>
      </p:sp>
      <p:sp>
        <p:nvSpPr>
          <p:cNvPr id="19459" name="Slide Number Placeholder 27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EDEA1E80-2E12-48F3-8A86-6B2E04C2F737}" type="slidenum">
              <a:rPr lang="en-US" altLang="ja-JP" sz="1200" b="1">
                <a:solidFill>
                  <a:srgbClr val="045C75"/>
                </a:solidFill>
                <a:latin typeface="Constantia" panose="02030602050306030303" pitchFamily="18" charset="0"/>
              </a:rPr>
              <a:pPr algn="r" eaLnBrk="1" hangingPunct="1"/>
              <a:t>10</a:t>
            </a:fld>
            <a:endParaRPr lang="en-US" altLang="ja-JP" sz="1200" b="1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0" y="1828800"/>
            <a:ext cx="388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ptr;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ptr = 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data;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ja-JP" altLang="en-US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9461" name="Rectangle 5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19462" name="Rectangle 6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19463" name="Rectangle 8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9464" name="Rectangle 9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9465" name="Rectangle 10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50.8</a:t>
            </a:r>
          </a:p>
        </p:txBody>
      </p:sp>
      <p:sp>
        <p:nvSpPr>
          <p:cNvPr id="19466" name="Rectangle 11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9467" name="Rectangle 12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19470" name="Rectangle 17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19471" name="Rectangle 18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19472" name="Rectangle 19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19474" name="Rectangle 21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19476" name="Text Box 24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</a:p>
        </p:txBody>
      </p:sp>
      <p:sp>
        <p:nvSpPr>
          <p:cNvPr id="19477" name="Rectangle 25"/>
          <p:cNvSpPr>
            <a:spLocks noChangeArrowheads="1"/>
          </p:cNvSpPr>
          <p:nvPr/>
        </p:nvSpPr>
        <p:spPr bwMode="auto">
          <a:xfrm>
            <a:off x="9148763" y="22098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19478" name="AutoShape 26"/>
          <p:cNvSpPr>
            <a:spLocks noChangeArrowheads="1"/>
          </p:cNvSpPr>
          <p:nvPr/>
        </p:nvSpPr>
        <p:spPr bwMode="auto">
          <a:xfrm>
            <a:off x="1752600" y="3487781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9479" name="Rectangle 28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9480" name="Line 29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ourier New" panose="02070309020205020404" pitchFamily="49" charset="0"/>
            </a:endParaRPr>
          </a:p>
        </p:txBody>
      </p:sp>
      <p:sp>
        <p:nvSpPr>
          <p:cNvPr id="19482" name="Line 31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3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ja-JP" sz="4500">
                <a:cs typeface="ＭＳ Ｐゴシック" charset="0"/>
              </a:rPr>
              <a:t>Assignment of Pointer Variables (Cont ..)</a:t>
            </a:r>
          </a:p>
        </p:txBody>
      </p:sp>
      <p:sp>
        <p:nvSpPr>
          <p:cNvPr id="20483" name="Slide Number Placeholder 32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95E66A2-CC1E-439E-B169-E8E860FD1C43}" type="slidenum">
              <a:rPr lang="en-US" altLang="ja-JP" sz="1200" b="1">
                <a:solidFill>
                  <a:srgbClr val="045C75"/>
                </a:solidFill>
                <a:latin typeface="Constantia" panose="02030602050306030303" pitchFamily="18" charset="0"/>
              </a:rPr>
              <a:pPr algn="r" eaLnBrk="1" hangingPunct="1"/>
              <a:t>11</a:t>
            </a:fld>
            <a:endParaRPr lang="en-US" altLang="ja-JP" sz="1200" b="1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86000" y="1828800"/>
            <a:ext cx="388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ptr;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ptr = 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data;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ja-JP" altLang="en-US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0485" name="Rectangle 5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20486" name="Rectangle 6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FFF4</a:t>
            </a:r>
          </a:p>
        </p:txBody>
      </p:sp>
      <p:sp>
        <p:nvSpPr>
          <p:cNvPr id="20487" name="Rectangle 8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0488" name="Rectangle 9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0489" name="Rectangle 10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50.8</a:t>
            </a:r>
          </a:p>
        </p:txBody>
      </p:sp>
      <p:sp>
        <p:nvSpPr>
          <p:cNvPr id="20490" name="Rectangle 11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0491" name="Rectangle 12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0494" name="Rectangle 17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0495" name="Rectangle 18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0496" name="Rectangle 19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0497" name="Rectangle 20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0498" name="Rectangle 21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0499" name="Text Box 23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20500" name="Text Box 24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</a:p>
        </p:txBody>
      </p:sp>
      <p:grpSp>
        <p:nvGrpSpPr>
          <p:cNvPr id="20501" name="Group 25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28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29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30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2" name="AutoShape 31"/>
          <p:cNvSpPr>
            <a:spLocks noChangeArrowheads="1"/>
          </p:cNvSpPr>
          <p:nvPr/>
        </p:nvSpPr>
        <p:spPr bwMode="auto">
          <a:xfrm>
            <a:off x="1752600" y="381435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0503" name="Rectangle 33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0504" name="Line 34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Rectangle 35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ourier New" panose="02070309020205020404" pitchFamily="49" charset="0"/>
            </a:endParaRPr>
          </a:p>
        </p:txBody>
      </p:sp>
      <p:sp>
        <p:nvSpPr>
          <p:cNvPr id="20506" name="Line 36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56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ja-JP" sz="4500">
                <a:cs typeface="ＭＳ Ｐゴシック" charset="0"/>
              </a:rPr>
              <a:t>Assignment of Pointer Variables (Cont ..)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57400" y="1828800"/>
            <a:ext cx="8229600" cy="1905000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altLang="ja-JP">
                <a:latin typeface="Constantia" charset="0"/>
              </a:rPr>
              <a:t>Don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Constantia" charset="0"/>
              </a:rPr>
              <a:t>t try to assign a specific integer value to a pointer variable since it can be disastrous</a:t>
            </a:r>
          </a:p>
          <a:p>
            <a:pPr lvl="1"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      float *ptr;</a:t>
            </a:r>
          </a:p>
          <a:p>
            <a:pPr lvl="1"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      ptr = 120; //This is wrong.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057400" y="3330575"/>
            <a:ext cx="8229600" cy="2209800"/>
          </a:xfrm>
          <a:prstGeom prst="rect">
            <a:avLst/>
          </a:prstGeom>
          <a:noFill/>
          <a:ln>
            <a:noFill/>
          </a:ln>
          <a:ex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defRPr/>
            </a:pPr>
            <a:r>
              <a:rPr lang="en-US" altLang="ja-JP" sz="3600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h they are both integrals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hlink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altLang="ja-JP" sz="2800" dirty="0">
                <a:solidFill>
                  <a:schemeClr val="tx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float data = 50.0;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tx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float *</a:t>
            </a:r>
            <a:r>
              <a:rPr lang="en-US" altLang="ja-JP" sz="2800" dirty="0" err="1">
                <a:solidFill>
                  <a:schemeClr val="tx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ptr</a:t>
            </a:r>
            <a:r>
              <a:rPr lang="en-US" altLang="ja-JP" sz="2800" dirty="0">
                <a:solidFill>
                  <a:schemeClr val="tx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800" dirty="0">
                <a:solidFill>
                  <a:schemeClr val="tx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altLang="ja-JP" sz="2800" dirty="0" err="1">
                <a:solidFill>
                  <a:schemeClr val="tx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ptr</a:t>
            </a:r>
            <a:r>
              <a:rPr lang="en-US" altLang="ja-JP" sz="2800" dirty="0">
                <a:solidFill>
                  <a:schemeClr val="tx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&amp;data; //This is valid</a:t>
            </a:r>
          </a:p>
        </p:txBody>
      </p:sp>
    </p:spTree>
    <p:extLst>
      <p:ext uri="{BB962C8B-B14F-4D97-AF65-F5344CB8AC3E}">
        <p14:creationId xmlns:p14="http://schemas.microsoft.com/office/powerpoint/2010/main" val="185829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/>
              <a:t>Initializing pointers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06285" y="1219200"/>
            <a:ext cx="10110651" cy="4789714"/>
          </a:xfrm>
        </p:spPr>
        <p:txBody>
          <a:bodyPr vert="horz" lIns="0" tIns="45720" rIns="0" bIns="45720" rtlCol="0">
            <a:noAutofit/>
          </a:bodyPr>
          <a:lstStyle/>
          <a:p>
            <a:pPr eaLnBrk="1" hangingPunct="1"/>
            <a:r>
              <a:rPr lang="en-US" altLang="ja-JP" sz="3600" dirty="0">
                <a:latin typeface="Constantia" panose="02030602050306030303" pitchFamily="18" charset="0"/>
              </a:rPr>
              <a:t>A pointer can be initialized during declaration by assigning it the address of an existing variable</a:t>
            </a:r>
          </a:p>
          <a:p>
            <a:pPr lvl="2" eaLnBrk="1" hangingPunct="1">
              <a:buFontTx/>
              <a:buNone/>
            </a:pPr>
            <a:r>
              <a:rPr lang="en-US" altLang="ja-JP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float data = 50.8;</a:t>
            </a:r>
          </a:p>
          <a:p>
            <a:pPr lvl="2" eaLnBrk="1" hangingPunct="1">
              <a:buFontTx/>
              <a:buNone/>
            </a:pPr>
            <a:r>
              <a:rPr lang="en-US" altLang="ja-JP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float </a:t>
            </a:r>
            <a:r>
              <a:rPr lang="en-US" altLang="ja-JP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altLang="ja-JP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= &amp;data;</a:t>
            </a:r>
          </a:p>
          <a:p>
            <a:pPr eaLnBrk="1" hangingPunct="1"/>
            <a:r>
              <a:rPr lang="en-US" altLang="ja-JP" sz="3600" dirty="0">
                <a:latin typeface="Constantia" panose="02030602050306030303" pitchFamily="18" charset="0"/>
              </a:rPr>
              <a:t>If a pointer is not initialized during declaration, it is wise to give it a </a:t>
            </a:r>
            <a:r>
              <a:rPr lang="en-US" altLang="ja-JP" sz="3600" b="1" dirty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altLang="ja-JP" sz="3600" dirty="0">
                <a:latin typeface="Constantia" panose="02030602050306030303" pitchFamily="18" charset="0"/>
              </a:rPr>
              <a:t> (0) value</a:t>
            </a:r>
          </a:p>
          <a:p>
            <a:pPr lvl="1" eaLnBrk="1" hangingPunct="1">
              <a:buFontTx/>
              <a:buNone/>
            </a:pPr>
            <a:endParaRPr lang="en-US" altLang="ja-JP" sz="3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ja-JP" sz="3200" b="1" dirty="0">
                <a:solidFill>
                  <a:schemeClr val="tx2"/>
                </a:solidFill>
                <a:latin typeface="Courier New" panose="02070309020205020404" pitchFamily="49" charset="0"/>
              </a:rPr>
              <a:t>			float *</a:t>
            </a:r>
            <a:r>
              <a:rPr lang="en-US" altLang="ja-JP" sz="3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fp</a:t>
            </a:r>
            <a:r>
              <a:rPr lang="en-US" altLang="ja-JP" sz="3200" b="1" dirty="0">
                <a:solidFill>
                  <a:schemeClr val="tx2"/>
                </a:solidFill>
                <a:latin typeface="Courier New" panose="02070309020205020404" pitchFamily="49" charset="0"/>
              </a:rPr>
              <a:t> = NULL;</a:t>
            </a:r>
          </a:p>
        </p:txBody>
      </p:sp>
      <p:sp>
        <p:nvSpPr>
          <p:cNvPr id="22532" name="Slide Number Placeholder 5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865C080-5145-41FC-A80E-987847ACBB6F}" type="slidenum">
              <a:rPr lang="en-US" altLang="ja-JP" sz="1200" b="1">
                <a:solidFill>
                  <a:srgbClr val="045C75"/>
                </a:solidFill>
                <a:latin typeface="Constantia" panose="02030602050306030303" pitchFamily="18" charset="0"/>
              </a:rPr>
              <a:pPr algn="r" eaLnBrk="1" hangingPunct="1"/>
              <a:t>13</a:t>
            </a:fld>
            <a:endParaRPr lang="en-US" altLang="ja-JP" sz="1200" b="1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944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0779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b="1" dirty="0"/>
              <a:t>Dereferencing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5029" y="1347787"/>
            <a:ext cx="9470571" cy="513138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3600" i="1" dirty="0">
                <a:solidFill>
                  <a:srgbClr val="FF0000"/>
                </a:solidFill>
                <a:latin typeface="Constantia" panose="02030602050306030303" pitchFamily="18" charset="0"/>
              </a:rPr>
              <a:t>Dereferencing</a:t>
            </a:r>
            <a:r>
              <a:rPr lang="en-US" altLang="ja-JP" sz="3600" dirty="0">
                <a:latin typeface="Constantia" panose="02030602050306030303" pitchFamily="18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</a:rPr>
              <a:t>–</a:t>
            </a:r>
            <a:r>
              <a:rPr lang="en-US" altLang="ja-JP" sz="3600" dirty="0">
                <a:latin typeface="Constantia" panose="02030602050306030303" pitchFamily="18" charset="0"/>
              </a:rPr>
              <a:t> Using a pointer variable to access the value stored at the location pointed by the variable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ja-JP" sz="2400" dirty="0">
                <a:latin typeface="Constantia" panose="02030602050306030303" pitchFamily="18" charset="0"/>
              </a:rPr>
              <a:t>Provide indirect access to values and also called </a:t>
            </a:r>
            <a:r>
              <a:rPr lang="en-US" altLang="ja-JP" sz="2400" i="1" dirty="0">
                <a:solidFill>
                  <a:srgbClr val="FF0000"/>
                </a:solidFill>
                <a:latin typeface="Constantia" panose="02030602050306030303" pitchFamily="18" charset="0"/>
              </a:rPr>
              <a:t>indirection</a:t>
            </a:r>
            <a:endParaRPr lang="en-US" altLang="ja-JP" sz="2400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3600" dirty="0">
                <a:latin typeface="Constantia" panose="02030602050306030303" pitchFamily="18" charset="0"/>
              </a:rPr>
              <a:t>Done by using the </a:t>
            </a:r>
            <a:r>
              <a:rPr lang="en-US" altLang="ja-JP" sz="3600" i="1" dirty="0">
                <a:latin typeface="Constantia" panose="02030602050306030303" pitchFamily="18" charset="0"/>
              </a:rPr>
              <a:t>dereferencing operator</a:t>
            </a:r>
            <a:r>
              <a:rPr lang="en-US" altLang="ja-JP" sz="3600" dirty="0">
                <a:latin typeface="Constantia" panose="02030602050306030303" pitchFamily="18" charset="0"/>
              </a:rPr>
              <a:t> </a:t>
            </a:r>
            <a:r>
              <a:rPr lang="en-US" altLang="ja-JP" sz="3600" b="1" dirty="0">
                <a:solidFill>
                  <a:schemeClr val="tx2"/>
                </a:solidFill>
                <a:latin typeface="Courier New" panose="02070309020205020404" pitchFamily="49" charset="0"/>
              </a:rPr>
              <a:t>*</a:t>
            </a:r>
            <a:r>
              <a:rPr lang="en-US" altLang="ja-JP" sz="3600" dirty="0">
                <a:latin typeface="Constantia" panose="02030602050306030303" pitchFamily="18" charset="0"/>
              </a:rPr>
              <a:t> in front of a pointer variable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ja-JP" sz="2400" dirty="0">
                <a:latin typeface="Constantia" panose="02030602050306030303" pitchFamily="18" charset="0"/>
              </a:rPr>
              <a:t>Unary operator</a:t>
            </a:r>
          </a:p>
        </p:txBody>
      </p:sp>
    </p:spTree>
    <p:extLst>
      <p:ext uri="{BB962C8B-B14F-4D97-AF65-F5344CB8AC3E}">
        <p14:creationId xmlns:p14="http://schemas.microsoft.com/office/powerpoint/2010/main" val="17659037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473" y="872835"/>
          <a:ext cx="11617035" cy="5351318"/>
        </p:xfrm>
        <a:graphic>
          <a:graphicData uri="http://schemas.openxmlformats.org/drawingml/2006/table">
            <a:tbl>
              <a:tblPr firstRow="1" firstCol="1" bandRow="1"/>
              <a:tblGrid>
                <a:gridCol w="104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5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51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&amp;x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represents the memory area of variable named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&amp;p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represents the memory area of variable named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*p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BlToT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BlToT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1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13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x;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represents the </a:t>
                      </a:r>
                      <a:r>
                        <a:rPr lang="en-US" sz="2400" b="1" i="1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stored inside the area of variable named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*p;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represents the </a:t>
                      </a:r>
                      <a:r>
                        <a:rPr lang="en-US" sz="2400" b="1" i="1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stored inside the area of variable named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*p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1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1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*p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represents the value stored in the area represented/pointed to by address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02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22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Dereferencing (Cont ..)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altLang="ja-JP" dirty="0">
                <a:latin typeface="Constantia" charset="0"/>
                <a:cs typeface="ＭＳ Ｐゴシック" charset="0"/>
              </a:rPr>
              <a:t>Example:</a:t>
            </a:r>
          </a:p>
          <a:p>
            <a:pPr lvl="1">
              <a:buNone/>
              <a:defRPr/>
            </a:pP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   float data = 50.8;</a:t>
            </a:r>
          </a:p>
          <a:p>
            <a:pPr lvl="1">
              <a:buNone/>
              <a:defRPr/>
            </a:pP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   float *</a:t>
            </a:r>
            <a:r>
              <a:rPr lang="en-US" altLang="ja-JP" b="1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lvl="1">
              <a:buNone/>
              <a:defRPr/>
            </a:pP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   </a:t>
            </a:r>
            <a:r>
              <a:rPr lang="en-US" altLang="ja-JP" b="1" dirty="0" err="1">
                <a:solidFill>
                  <a:srgbClr val="FF0000"/>
                </a:solidFill>
                <a:latin typeface="Courier New" charset="0"/>
              </a:rPr>
              <a:t>ptr</a:t>
            </a:r>
            <a:r>
              <a:rPr lang="en-US" altLang="ja-JP" b="1" dirty="0">
                <a:solidFill>
                  <a:srgbClr val="FF0000"/>
                </a:solidFill>
                <a:latin typeface="Courier New" charset="0"/>
              </a:rPr>
              <a:t> = &amp;data;</a:t>
            </a:r>
          </a:p>
          <a:p>
            <a:pPr lvl="1">
              <a:buNone/>
              <a:defRPr/>
            </a:pP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   </a:t>
            </a:r>
            <a:r>
              <a:rPr lang="en-US" altLang="ja-JP" b="1" dirty="0" err="1">
                <a:solidFill>
                  <a:schemeClr val="tx2"/>
                </a:solidFill>
                <a:latin typeface="Courier New" charset="0"/>
              </a:rPr>
              <a:t>cout</a:t>
            </a: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 &lt;&lt; *</a:t>
            </a:r>
            <a:r>
              <a:rPr lang="en-US" altLang="ja-JP" b="1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>
              <a:buFont typeface="Arial"/>
              <a:buChar char="•"/>
              <a:defRPr/>
            </a:pPr>
            <a:r>
              <a:rPr lang="en-US" altLang="ja-JP" dirty="0">
                <a:latin typeface="Constantia" charset="0"/>
                <a:cs typeface="ＭＳ Ｐゴシック" charset="0"/>
              </a:rPr>
              <a:t>Once the pointer variable </a:t>
            </a:r>
            <a:r>
              <a:rPr lang="en-US" altLang="ja-JP" b="1" dirty="0" err="1">
                <a:solidFill>
                  <a:schemeClr val="tx2"/>
                </a:solidFill>
                <a:latin typeface="Courier New" charset="0"/>
                <a:cs typeface="ＭＳ Ｐゴシック" charset="0"/>
              </a:rPr>
              <a:t>ptr</a:t>
            </a:r>
            <a:r>
              <a:rPr lang="en-US" altLang="ja-JP" dirty="0">
                <a:latin typeface="Constantia" charset="0"/>
                <a:cs typeface="ＭＳ Ｐゴシック" charset="0"/>
              </a:rPr>
              <a:t> has been declared, </a:t>
            </a:r>
            <a:r>
              <a:rPr lang="en-US" altLang="ja-JP" b="1" dirty="0">
                <a:solidFill>
                  <a:srgbClr val="FF0000"/>
                </a:solidFill>
                <a:latin typeface="Courier New" charset="0"/>
                <a:cs typeface="ＭＳ Ｐゴシック" charset="0"/>
              </a:rPr>
              <a:t>*</a:t>
            </a:r>
            <a:r>
              <a:rPr lang="en-US" altLang="ja-JP" b="1" dirty="0" err="1">
                <a:solidFill>
                  <a:srgbClr val="FF0000"/>
                </a:solidFill>
                <a:latin typeface="Courier New" charset="0"/>
                <a:cs typeface="ＭＳ Ｐゴシック" charset="0"/>
              </a:rPr>
              <a:t>ptr</a:t>
            </a:r>
            <a:r>
              <a:rPr lang="en-US" altLang="ja-JP" dirty="0">
                <a:solidFill>
                  <a:srgbClr val="FF0000"/>
                </a:solidFill>
                <a:latin typeface="Constantia" charset="0"/>
                <a:cs typeface="ＭＳ Ｐゴシック" charset="0"/>
              </a:rPr>
              <a:t> represents the value pointed to by </a:t>
            </a:r>
            <a:r>
              <a:rPr lang="en-US" altLang="ja-JP" b="1" dirty="0" err="1">
                <a:solidFill>
                  <a:srgbClr val="FF0000"/>
                </a:solidFill>
                <a:latin typeface="Courier New" charset="0"/>
                <a:cs typeface="ＭＳ Ｐゴシック" charset="0"/>
              </a:rPr>
              <a:t>ptr</a:t>
            </a:r>
            <a:r>
              <a:rPr lang="en-US" altLang="ja-JP" b="1" dirty="0">
                <a:solidFill>
                  <a:schemeClr val="tx2"/>
                </a:solidFill>
                <a:latin typeface="Courier New" charset="0"/>
                <a:cs typeface="ＭＳ Ｐゴシック" charset="0"/>
              </a:rPr>
              <a:t>.</a:t>
            </a:r>
          </a:p>
          <a:p>
            <a:pPr>
              <a:buFont typeface="Arial"/>
              <a:buChar char="•"/>
              <a:defRPr/>
            </a:pPr>
            <a:endParaRPr lang="en-US" altLang="ja-JP" b="1" dirty="0">
              <a:solidFill>
                <a:schemeClr val="tx2"/>
              </a:solidFill>
              <a:latin typeface="Courier New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altLang="ja-JP" b="1" u="sng" dirty="0">
                <a:solidFill>
                  <a:schemeClr val="tx2"/>
                </a:solidFill>
                <a:latin typeface="Courier New" charset="0"/>
                <a:cs typeface="ＭＳ Ｐゴシック" charset="0"/>
              </a:rPr>
              <a:t>OUTPUT:</a:t>
            </a:r>
          </a:p>
          <a:p>
            <a:pPr marL="0" indent="0">
              <a:buNone/>
              <a:defRPr/>
            </a:pPr>
            <a:r>
              <a:rPr lang="en-US" altLang="ja-JP" b="1" dirty="0">
                <a:solidFill>
                  <a:schemeClr val="tx2"/>
                </a:solidFill>
                <a:latin typeface="Courier New" charset="0"/>
                <a:cs typeface="ＭＳ Ｐゴシック" charset="0"/>
              </a:rPr>
              <a:t>	</a:t>
            </a:r>
            <a:r>
              <a:rPr lang="en-US" altLang="ja-JP" b="1" dirty="0">
                <a:solidFill>
                  <a:srgbClr val="800000"/>
                </a:solidFill>
                <a:latin typeface="Courier New" charset="0"/>
                <a:cs typeface="ＭＳ Ｐゴシック" charset="0"/>
              </a:rPr>
              <a:t>50.8</a:t>
            </a:r>
            <a:endParaRPr lang="en-US" altLang="ja-JP" dirty="0">
              <a:solidFill>
                <a:srgbClr val="800000"/>
              </a:solidFill>
              <a:latin typeface="Constantia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737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/>
              <a:t>Dereferencing (Cont ..)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200" y="1096963"/>
            <a:ext cx="8229600" cy="4525962"/>
          </a:xfrm>
        </p:spPr>
        <p:txBody>
          <a:bodyPr rtlCol="0">
            <a:normAutofit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altLang="ja-JP">
                <a:latin typeface="Constantia" charset="0"/>
              </a:rPr>
              <a:t>The dereferencing operator 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*</a:t>
            </a:r>
            <a:r>
              <a:rPr lang="en-US" altLang="ja-JP">
                <a:latin typeface="Constantia" charset="0"/>
              </a:rPr>
              <a:t> can also be used in assignments.</a:t>
            </a:r>
          </a:p>
          <a:p>
            <a:pPr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     *ptr = 200;</a:t>
            </a:r>
          </a:p>
          <a:p>
            <a:pPr lvl="1">
              <a:buFont typeface="Arial"/>
              <a:buChar char="–"/>
              <a:defRPr/>
            </a:pPr>
            <a:r>
              <a:rPr lang="en-US" altLang="ja-JP">
                <a:latin typeface="Constantia" charset="0"/>
              </a:rPr>
              <a:t>Make sure that 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>
                <a:latin typeface="Constantia" charset="0"/>
              </a:rPr>
              <a:t> has been properly initialized</a:t>
            </a:r>
          </a:p>
          <a:p>
            <a:pPr lvl="1"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		 float data; </a:t>
            </a:r>
          </a:p>
          <a:p>
            <a:pPr lvl="1"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		 float *ptr;</a:t>
            </a:r>
          </a:p>
          <a:p>
            <a:pPr lvl="1"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   ptr = &amp;data;</a:t>
            </a:r>
          </a:p>
          <a:p>
            <a:pPr lvl="1"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		*ptr = 200;</a:t>
            </a:r>
          </a:p>
          <a:p>
            <a:pPr lvl="1"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   cout &lt;&lt; *ptr;</a:t>
            </a:r>
          </a:p>
          <a:p>
            <a:pPr>
              <a:buNone/>
              <a:defRPr/>
            </a:pPr>
            <a:r>
              <a:rPr lang="en-US" altLang="ja-JP" b="1" u="sng">
                <a:solidFill>
                  <a:schemeClr val="tx2"/>
                </a:solidFill>
                <a:latin typeface="Courier New" charset="0"/>
              </a:rPr>
              <a:t>OUTPUT:</a:t>
            </a:r>
          </a:p>
          <a:p>
            <a:pPr>
              <a:buNone/>
              <a:defRPr/>
            </a:pPr>
            <a:r>
              <a:rPr lang="en-US" altLang="ja-JP" b="1">
                <a:solidFill>
                  <a:schemeClr val="tx2"/>
                </a:solidFill>
                <a:latin typeface="Courier New" charset="0"/>
              </a:rPr>
              <a:t>	</a:t>
            </a:r>
            <a:r>
              <a:rPr lang="en-US" altLang="ja-JP" b="1">
                <a:solidFill>
                  <a:srgbClr val="800000"/>
                </a:solidFill>
                <a:latin typeface="Courier New" charset="0"/>
              </a:rPr>
              <a:t>200</a:t>
            </a:r>
            <a:endParaRPr lang="en-US" altLang="ja-JP">
              <a:solidFill>
                <a:srgbClr val="800000"/>
              </a:solidFill>
              <a:latin typeface="Constantia" charset="0"/>
            </a:endParaRPr>
          </a:p>
          <a:p>
            <a:pPr lvl="1">
              <a:buNone/>
              <a:defRPr/>
            </a:pPr>
            <a:endParaRPr lang="en-US" altLang="ja-JP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Dereferencing Example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981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 *ptr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*ptr = 27.4;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*ptr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 u="sng">
                <a:solidFill>
                  <a:schemeClr val="bg1"/>
                </a:solidFill>
                <a:latin typeface="Calibri" panose="020F0502020204030204" pitchFamily="34" charset="0"/>
              </a:rPr>
              <a:t>Output:</a:t>
            </a: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1524000" y="3810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7653" name="Rectangle 6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7654" name="Rectangle 7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FFF4</a:t>
            </a:r>
          </a:p>
        </p:txBody>
      </p:sp>
      <p:sp>
        <p:nvSpPr>
          <p:cNvPr id="27655" name="Rectangle 9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7656" name="Rectangle 10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7657" name="Rectangle 11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50.8</a:t>
            </a:r>
          </a:p>
        </p:txBody>
      </p:sp>
      <p:sp>
        <p:nvSpPr>
          <p:cNvPr id="27658" name="Rectangle 12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7659" name="Rectangle 13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7661" name="Rectangle 16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7663" name="Rectangle 19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7664" name="Rectangle 20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7665" name="Rectangle 21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7666" name="Rectangle 22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7667" name="Text Box 24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7668" name="Text Box 25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7669" name="Group 26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27674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0" name="Rectangle 33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7671" name="Line 34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Rectangle 35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ourier New" panose="02070309020205020404" pitchFamily="49" charset="0"/>
            </a:endParaRPr>
          </a:p>
        </p:txBody>
      </p:sp>
      <p:sp>
        <p:nvSpPr>
          <p:cNvPr id="27673" name="Line 36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228600"/>
            <a:ext cx="8305800" cy="1143000"/>
          </a:xfrm>
          <a:ln>
            <a:miter lim="800000"/>
            <a:headEnd/>
            <a:tailEnd/>
          </a:ln>
          <a:extLst/>
        </p:spPr>
        <p:txBody>
          <a:bodyPr rtlCol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kumimoji="0" lang="en-US">
                <a:cs typeface="ＭＳ Ｐゴシック" charset="0"/>
              </a:rPr>
              <a:t>Dereferencing Example (Cont ..)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828800" y="895350"/>
            <a:ext cx="5562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&lt;&lt;“ ”&lt;&lt; *ptr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*ptr = 27.4;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*ptr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ja-JP" u="sng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 u="sng">
                <a:solidFill>
                  <a:srgbClr val="1F497D"/>
                </a:solidFill>
                <a:latin typeface="Courier New" panose="02070309020205020404" pitchFamily="49" charset="0"/>
              </a:rPr>
              <a:t>OUTPUT: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>
                <a:solidFill>
                  <a:srgbClr val="1F497D"/>
                </a:solidFill>
                <a:latin typeface="Courier New" panose="02070309020205020404" pitchFamily="49" charset="0"/>
              </a:rPr>
              <a:t>	</a:t>
            </a:r>
            <a:r>
              <a:rPr lang="en-US" altLang="ja-JP" sz="2800">
                <a:solidFill>
                  <a:srgbClr val="800000"/>
                </a:solidFill>
                <a:latin typeface="Courier New" panose="02070309020205020404" pitchFamily="49" charset="0"/>
              </a:rPr>
              <a:t>FFF4 50.8</a:t>
            </a:r>
            <a:endParaRPr lang="en-US" altLang="ja-JP" sz="2800">
              <a:solidFill>
                <a:srgbClr val="800000"/>
              </a:solidFill>
              <a:latin typeface="Constantia" panose="02030602050306030303" pitchFamily="18" charset="0"/>
            </a:endParaRP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524000" y="31813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8677" name="Rectangle 6" descr="Light upward diagonal"/>
          <p:cNvSpPr>
            <a:spLocks noChangeArrowheads="1"/>
          </p:cNvSpPr>
          <p:nvPr/>
        </p:nvSpPr>
        <p:spPr bwMode="auto">
          <a:xfrm>
            <a:off x="9251951" y="251460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8678" name="Rectangle 7" descr="Light upward diagonal"/>
          <p:cNvSpPr>
            <a:spLocks noChangeArrowheads="1"/>
          </p:cNvSpPr>
          <p:nvPr/>
        </p:nvSpPr>
        <p:spPr bwMode="auto">
          <a:xfrm>
            <a:off x="9251951" y="20796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FFF4</a:t>
            </a:r>
          </a:p>
        </p:txBody>
      </p:sp>
      <p:sp>
        <p:nvSpPr>
          <p:cNvPr id="28679" name="Rectangle 9" descr="Light upward diagonal"/>
          <p:cNvSpPr>
            <a:spLocks noChangeArrowheads="1"/>
          </p:cNvSpPr>
          <p:nvPr/>
        </p:nvSpPr>
        <p:spPr bwMode="auto">
          <a:xfrm>
            <a:off x="9251951" y="2947989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8680" name="Rectangle 10" descr="Light upward diagonal"/>
          <p:cNvSpPr>
            <a:spLocks noChangeArrowheads="1"/>
          </p:cNvSpPr>
          <p:nvPr/>
        </p:nvSpPr>
        <p:spPr bwMode="auto">
          <a:xfrm>
            <a:off x="9251951" y="3382964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8681" name="Rectangle 11" descr="Light upward diagonal"/>
          <p:cNvSpPr>
            <a:spLocks noChangeArrowheads="1"/>
          </p:cNvSpPr>
          <p:nvPr/>
        </p:nvSpPr>
        <p:spPr bwMode="auto">
          <a:xfrm>
            <a:off x="9251951" y="381635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50.8</a:t>
            </a:r>
          </a:p>
        </p:txBody>
      </p:sp>
      <p:sp>
        <p:nvSpPr>
          <p:cNvPr id="28682" name="Rectangle 12" descr="Light upward diagonal"/>
          <p:cNvSpPr>
            <a:spLocks noChangeArrowheads="1"/>
          </p:cNvSpPr>
          <p:nvPr/>
        </p:nvSpPr>
        <p:spPr bwMode="auto">
          <a:xfrm>
            <a:off x="9251951" y="42513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8683" name="Rectangle 13" descr="Light upward diagonal"/>
          <p:cNvSpPr>
            <a:spLocks noChangeArrowheads="1"/>
          </p:cNvSpPr>
          <p:nvPr/>
        </p:nvSpPr>
        <p:spPr bwMode="auto">
          <a:xfrm>
            <a:off x="9251951" y="468630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8684" name="Rectangle 15"/>
          <p:cNvSpPr>
            <a:spLocks noChangeArrowheads="1"/>
          </p:cNvSpPr>
          <p:nvPr/>
        </p:nvSpPr>
        <p:spPr bwMode="auto">
          <a:xfrm>
            <a:off x="8229600" y="251460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8685" name="Rectangle 16"/>
          <p:cNvSpPr>
            <a:spLocks noChangeArrowheads="1"/>
          </p:cNvSpPr>
          <p:nvPr/>
        </p:nvSpPr>
        <p:spPr bwMode="auto">
          <a:xfrm>
            <a:off x="8229600" y="20796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8686" name="Rectangle 18"/>
          <p:cNvSpPr>
            <a:spLocks noChangeArrowheads="1"/>
          </p:cNvSpPr>
          <p:nvPr/>
        </p:nvSpPr>
        <p:spPr bwMode="auto">
          <a:xfrm>
            <a:off x="8229600" y="2947989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8687" name="Rectangle 19"/>
          <p:cNvSpPr>
            <a:spLocks noChangeArrowheads="1"/>
          </p:cNvSpPr>
          <p:nvPr/>
        </p:nvSpPr>
        <p:spPr bwMode="auto">
          <a:xfrm>
            <a:off x="8229600" y="3382964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8688" name="Rectangle 20"/>
          <p:cNvSpPr>
            <a:spLocks noChangeArrowheads="1"/>
          </p:cNvSpPr>
          <p:nvPr/>
        </p:nvSpPr>
        <p:spPr bwMode="auto">
          <a:xfrm>
            <a:off x="8229600" y="381635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8229600" y="42513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8229600" y="468630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8691" name="Text Box 24"/>
          <p:cNvSpPr txBox="1">
            <a:spLocks noChangeArrowheads="1"/>
          </p:cNvSpPr>
          <p:nvPr/>
        </p:nvSpPr>
        <p:spPr bwMode="auto">
          <a:xfrm>
            <a:off x="7396163" y="20034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8692" name="Text Box 25"/>
          <p:cNvSpPr txBox="1">
            <a:spLocks noChangeArrowheads="1"/>
          </p:cNvSpPr>
          <p:nvPr/>
        </p:nvSpPr>
        <p:spPr bwMode="auto">
          <a:xfrm>
            <a:off x="7396163" y="38322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8693" name="Group 26"/>
          <p:cNvGrpSpPr>
            <a:grpSpLocks/>
          </p:cNvGrpSpPr>
          <p:nvPr/>
        </p:nvGrpSpPr>
        <p:grpSpPr bwMode="auto">
          <a:xfrm>
            <a:off x="8001000" y="1755775"/>
            <a:ext cx="2590800" cy="2286000"/>
            <a:chOff x="1296" y="2640"/>
            <a:chExt cx="1632" cy="1440"/>
          </a:xfrm>
        </p:grpSpPr>
        <p:sp>
          <p:nvSpPr>
            <p:cNvPr id="28698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4" name="Rectangle 33" descr="Light upward diagonal"/>
          <p:cNvSpPr>
            <a:spLocks noChangeArrowheads="1"/>
          </p:cNvSpPr>
          <p:nvPr/>
        </p:nvSpPr>
        <p:spPr bwMode="auto">
          <a:xfrm>
            <a:off x="9251951" y="56610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8695" name="Line 34" descr="Light upward diagonal"/>
          <p:cNvSpPr>
            <a:spLocks noChangeShapeType="1"/>
          </p:cNvSpPr>
          <p:nvPr/>
        </p:nvSpPr>
        <p:spPr bwMode="auto">
          <a:xfrm>
            <a:off x="9810750" y="5207001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35"/>
          <p:cNvSpPr>
            <a:spLocks noChangeArrowheads="1"/>
          </p:cNvSpPr>
          <p:nvPr/>
        </p:nvSpPr>
        <p:spPr bwMode="auto">
          <a:xfrm>
            <a:off x="8229600" y="56610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ourier New" panose="02070309020205020404" pitchFamily="49" charset="0"/>
            </a:endParaRPr>
          </a:p>
        </p:txBody>
      </p:sp>
      <p:sp>
        <p:nvSpPr>
          <p:cNvPr id="28697" name="Line 36"/>
          <p:cNvSpPr>
            <a:spLocks noChangeShapeType="1"/>
          </p:cNvSpPr>
          <p:nvPr/>
        </p:nvSpPr>
        <p:spPr bwMode="auto">
          <a:xfrm>
            <a:off x="8694739" y="5207001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</a:rPr>
              <a:t>A </a:t>
            </a:r>
            <a:r>
              <a:rPr lang="en-US" sz="4000" i="1" dirty="0">
                <a:solidFill>
                  <a:prstClr val="black"/>
                </a:solidFill>
              </a:rPr>
              <a:t>pointer</a:t>
            </a:r>
            <a:r>
              <a:rPr lang="en-US" sz="4000" dirty="0">
                <a:solidFill>
                  <a:prstClr val="black"/>
                </a:solidFill>
              </a:rPr>
              <a:t> is a variable that stores the location of memory. </a:t>
            </a:r>
          </a:p>
          <a:p>
            <a:pPr lvl="0"/>
            <a:r>
              <a:rPr lang="en-US" sz="4000" dirty="0">
                <a:solidFill>
                  <a:prstClr val="black"/>
                </a:solidFill>
              </a:rPr>
              <a:t>In more fundamental terms, a pointer stores the </a:t>
            </a:r>
            <a:r>
              <a:rPr lang="en-US" sz="4000" i="1" dirty="0">
                <a:solidFill>
                  <a:prstClr val="black"/>
                </a:solidFill>
              </a:rPr>
              <a:t>address</a:t>
            </a:r>
            <a:r>
              <a:rPr lang="en-US" sz="4000" dirty="0">
                <a:solidFill>
                  <a:prstClr val="black"/>
                </a:solidFill>
              </a:rPr>
              <a:t> of a variable.</a:t>
            </a:r>
          </a:p>
          <a:p>
            <a:pPr marL="0" lvl="0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For example: </a:t>
            </a:r>
          </a:p>
          <a:p>
            <a:pPr marL="0" lvl="0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             	     int *p , q;</a:t>
            </a:r>
          </a:p>
          <a:p>
            <a:pPr marL="0" lvl="0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              	     p=&amp;q;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4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/>
              <a:t>Dereferencing Example (Cont ..)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828800" y="895350"/>
            <a:ext cx="5562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&lt;&lt;“ ”&lt;&lt; *ptr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*ptr = 27.4;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*ptr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ja-JP" u="sng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 u="sng">
                <a:solidFill>
                  <a:srgbClr val="1F497D"/>
                </a:solidFill>
                <a:latin typeface="Courier New" panose="02070309020205020404" pitchFamily="49" charset="0"/>
              </a:rPr>
              <a:t>OUTPUT: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>
                <a:solidFill>
                  <a:srgbClr val="1F497D"/>
                </a:solidFill>
                <a:latin typeface="Courier New" panose="02070309020205020404" pitchFamily="49" charset="0"/>
              </a:rPr>
              <a:t>	</a:t>
            </a:r>
            <a:r>
              <a:rPr lang="en-US" altLang="ja-JP" sz="2800">
                <a:solidFill>
                  <a:srgbClr val="800000"/>
                </a:solidFill>
                <a:latin typeface="Courier New" panose="02070309020205020404" pitchFamily="49" charset="0"/>
              </a:rPr>
              <a:t>FFF4 50.8</a:t>
            </a:r>
            <a:endParaRPr lang="en-US" altLang="ja-JP" sz="2800">
              <a:solidFill>
                <a:srgbClr val="800000"/>
              </a:solidFill>
              <a:latin typeface="Constantia" panose="02030602050306030303" pitchFamily="18" charset="0"/>
            </a:endParaRPr>
          </a:p>
        </p:txBody>
      </p:sp>
      <p:sp>
        <p:nvSpPr>
          <p:cNvPr id="29700" name="AutoShape 5"/>
          <p:cNvSpPr>
            <a:spLocks noChangeArrowheads="1"/>
          </p:cNvSpPr>
          <p:nvPr/>
        </p:nvSpPr>
        <p:spPr bwMode="auto">
          <a:xfrm>
            <a:off x="1524000" y="3505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9701" name="Rectangle 6" descr="Light upward diagonal"/>
          <p:cNvSpPr>
            <a:spLocks noChangeArrowheads="1"/>
          </p:cNvSpPr>
          <p:nvPr/>
        </p:nvSpPr>
        <p:spPr bwMode="auto">
          <a:xfrm>
            <a:off x="9251951" y="251460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9702" name="Rectangle 7" descr="Light upward diagonal"/>
          <p:cNvSpPr>
            <a:spLocks noChangeArrowheads="1"/>
          </p:cNvSpPr>
          <p:nvPr/>
        </p:nvSpPr>
        <p:spPr bwMode="auto">
          <a:xfrm>
            <a:off x="9251951" y="20796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FFF4</a:t>
            </a:r>
          </a:p>
        </p:txBody>
      </p:sp>
      <p:sp>
        <p:nvSpPr>
          <p:cNvPr id="29703" name="Rectangle 9" descr="Light upward diagonal"/>
          <p:cNvSpPr>
            <a:spLocks noChangeArrowheads="1"/>
          </p:cNvSpPr>
          <p:nvPr/>
        </p:nvSpPr>
        <p:spPr bwMode="auto">
          <a:xfrm>
            <a:off x="9251951" y="2947989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9704" name="Rectangle 10" descr="Light upward diagonal"/>
          <p:cNvSpPr>
            <a:spLocks noChangeArrowheads="1"/>
          </p:cNvSpPr>
          <p:nvPr/>
        </p:nvSpPr>
        <p:spPr bwMode="auto">
          <a:xfrm>
            <a:off x="9251951" y="3382964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9705" name="Rectangle 11" descr="Light upward diagonal"/>
          <p:cNvSpPr>
            <a:spLocks noChangeArrowheads="1"/>
          </p:cNvSpPr>
          <p:nvPr/>
        </p:nvSpPr>
        <p:spPr bwMode="auto">
          <a:xfrm>
            <a:off x="9251951" y="381635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rgbClr val="FF0000"/>
                </a:solidFill>
                <a:latin typeface="Calibri" panose="020F0502020204030204" pitchFamily="34" charset="0"/>
              </a:rPr>
              <a:t>27.4</a:t>
            </a:r>
          </a:p>
        </p:txBody>
      </p:sp>
      <p:sp>
        <p:nvSpPr>
          <p:cNvPr id="29706" name="Rectangle 12" descr="Light upward diagonal"/>
          <p:cNvSpPr>
            <a:spLocks noChangeArrowheads="1"/>
          </p:cNvSpPr>
          <p:nvPr/>
        </p:nvSpPr>
        <p:spPr bwMode="auto">
          <a:xfrm>
            <a:off x="9251951" y="42513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9707" name="Rectangle 13" descr="Light upward diagonal"/>
          <p:cNvSpPr>
            <a:spLocks noChangeArrowheads="1"/>
          </p:cNvSpPr>
          <p:nvPr/>
        </p:nvSpPr>
        <p:spPr bwMode="auto">
          <a:xfrm>
            <a:off x="9251951" y="468630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9708" name="Rectangle 15"/>
          <p:cNvSpPr>
            <a:spLocks noChangeArrowheads="1"/>
          </p:cNvSpPr>
          <p:nvPr/>
        </p:nvSpPr>
        <p:spPr bwMode="auto">
          <a:xfrm>
            <a:off x="8229600" y="251460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29709" name="Rectangle 16"/>
          <p:cNvSpPr>
            <a:spLocks noChangeArrowheads="1"/>
          </p:cNvSpPr>
          <p:nvPr/>
        </p:nvSpPr>
        <p:spPr bwMode="auto">
          <a:xfrm>
            <a:off x="8229600" y="20796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8229600" y="2947989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8229600" y="3382964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8229600" y="381635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8229600" y="42513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29714" name="Rectangle 22"/>
          <p:cNvSpPr>
            <a:spLocks noChangeArrowheads="1"/>
          </p:cNvSpPr>
          <p:nvPr/>
        </p:nvSpPr>
        <p:spPr bwMode="auto">
          <a:xfrm>
            <a:off x="8229600" y="468630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29715" name="Text Box 24"/>
          <p:cNvSpPr txBox="1">
            <a:spLocks noChangeArrowheads="1"/>
          </p:cNvSpPr>
          <p:nvPr/>
        </p:nvSpPr>
        <p:spPr bwMode="auto">
          <a:xfrm>
            <a:off x="7396163" y="20034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9716" name="Text Box 25"/>
          <p:cNvSpPr txBox="1">
            <a:spLocks noChangeArrowheads="1"/>
          </p:cNvSpPr>
          <p:nvPr/>
        </p:nvSpPr>
        <p:spPr bwMode="auto">
          <a:xfrm>
            <a:off x="7396163" y="38322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9717" name="Group 26"/>
          <p:cNvGrpSpPr>
            <a:grpSpLocks/>
          </p:cNvGrpSpPr>
          <p:nvPr/>
        </p:nvGrpSpPr>
        <p:grpSpPr bwMode="auto">
          <a:xfrm>
            <a:off x="8001000" y="1755775"/>
            <a:ext cx="2590800" cy="2286000"/>
            <a:chOff x="1296" y="2640"/>
            <a:chExt cx="1632" cy="1440"/>
          </a:xfrm>
        </p:grpSpPr>
        <p:sp>
          <p:nvSpPr>
            <p:cNvPr id="29722" name="Line 27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30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31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18" name="Rectangle 33" descr="Light upward diagonal"/>
          <p:cNvSpPr>
            <a:spLocks noChangeArrowheads="1"/>
          </p:cNvSpPr>
          <p:nvPr/>
        </p:nvSpPr>
        <p:spPr bwMode="auto">
          <a:xfrm>
            <a:off x="9251951" y="56610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29719" name="Line 34" descr="Light upward diagonal"/>
          <p:cNvSpPr>
            <a:spLocks noChangeShapeType="1"/>
          </p:cNvSpPr>
          <p:nvPr/>
        </p:nvSpPr>
        <p:spPr bwMode="auto">
          <a:xfrm>
            <a:off x="9810750" y="5207001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Rectangle 35"/>
          <p:cNvSpPr>
            <a:spLocks noChangeArrowheads="1"/>
          </p:cNvSpPr>
          <p:nvPr/>
        </p:nvSpPr>
        <p:spPr bwMode="auto">
          <a:xfrm>
            <a:off x="8229600" y="56610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ourier New" panose="02070309020205020404" pitchFamily="49" charset="0"/>
            </a:endParaRPr>
          </a:p>
        </p:txBody>
      </p:sp>
      <p:sp>
        <p:nvSpPr>
          <p:cNvPr id="29721" name="Line 36"/>
          <p:cNvSpPr>
            <a:spLocks noChangeShapeType="1"/>
          </p:cNvSpPr>
          <p:nvPr/>
        </p:nvSpPr>
        <p:spPr bwMode="auto">
          <a:xfrm>
            <a:off x="8694739" y="5207001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2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/>
              <a:t>Dereferencing Example (Cont ..)</a:t>
            </a:r>
          </a:p>
        </p:txBody>
      </p:sp>
      <p:sp>
        <p:nvSpPr>
          <p:cNvPr id="30723" name="Rectangle 3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724" name="Rectangle 4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FFF4</a:t>
            </a:r>
          </a:p>
        </p:txBody>
      </p:sp>
      <p:sp>
        <p:nvSpPr>
          <p:cNvPr id="30725" name="Rectangle 6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0726" name="Rectangle 7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0727" name="Rectangle 8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rgbClr val="FF0000"/>
                </a:solidFill>
                <a:latin typeface="Calibri" panose="020F0502020204030204" pitchFamily="34" charset="0"/>
              </a:rPr>
              <a:t>27.4</a:t>
            </a:r>
          </a:p>
        </p:txBody>
      </p:sp>
      <p:sp>
        <p:nvSpPr>
          <p:cNvPr id="30728" name="Rectangle 9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0729" name="Rectangle 10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30732" name="Rectangle 15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30733" name="Rectangle 16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30734" name="Rectangle 17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30735" name="Rectangle 18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30737" name="Text Box 21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0738" name="Text Box 22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30739" name="Group 23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30746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0" name="Rectangle 29"/>
          <p:cNvSpPr>
            <a:spLocks noChangeArrowheads="1"/>
          </p:cNvSpPr>
          <p:nvPr/>
        </p:nvSpPr>
        <p:spPr bwMode="auto">
          <a:xfrm>
            <a:off x="1981200" y="1325563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*ptr;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ptr = &amp;data;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ptr &lt;&lt; *ptr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*ptr = 27.4;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&lt; *ptr </a:t>
            </a: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cout &lt;&lt; data &lt;&lt; endl;</a:t>
            </a:r>
          </a:p>
          <a:p>
            <a:pPr eaLnBrk="1" hangingPunct="1"/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u="sng">
                <a:solidFill>
                  <a:srgbClr val="1F497D"/>
                </a:solidFill>
                <a:latin typeface="Courier New" panose="02070309020205020404" pitchFamily="49" charset="0"/>
              </a:rPr>
              <a:t>OUTPUT: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>
                <a:solidFill>
                  <a:srgbClr val="1F497D"/>
                </a:solidFill>
                <a:latin typeface="Courier New" panose="02070309020205020404" pitchFamily="49" charset="0"/>
              </a:rPr>
              <a:t>	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27.4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ja-JP">
              <a:solidFill>
                <a:srgbClr val="800000"/>
              </a:solidFill>
              <a:latin typeface="Constantia" panose="02030602050306030303" pitchFamily="18" charset="0"/>
            </a:endParaRPr>
          </a:p>
          <a:p>
            <a:pPr eaLnBrk="1" hangingPunct="1"/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0741" name="AutoShape 30"/>
          <p:cNvSpPr>
            <a:spLocks noChangeArrowheads="1"/>
          </p:cNvSpPr>
          <p:nvPr/>
        </p:nvSpPr>
        <p:spPr bwMode="auto">
          <a:xfrm>
            <a:off x="1524000" y="422116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0742" name="Rectangle 33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0743" name="Line 34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35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ourier New" panose="02070309020205020404" pitchFamily="49" charset="0"/>
            </a:endParaRPr>
          </a:p>
        </p:txBody>
      </p:sp>
      <p:sp>
        <p:nvSpPr>
          <p:cNvPr id="30745" name="Line 36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5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Dereferencing Example (Cont ..)</a:t>
            </a:r>
          </a:p>
        </p:txBody>
      </p:sp>
      <p:sp>
        <p:nvSpPr>
          <p:cNvPr id="31747" name="Rectangle 3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Rectangle 4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FFF4</a:t>
            </a:r>
          </a:p>
        </p:txBody>
      </p:sp>
      <p:sp>
        <p:nvSpPr>
          <p:cNvPr id="31749" name="Rectangle 6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1750" name="Rectangle 7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1751" name="Rectangle 8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27.4</a:t>
            </a:r>
          </a:p>
        </p:txBody>
      </p:sp>
      <p:sp>
        <p:nvSpPr>
          <p:cNvPr id="31752" name="Rectangle 9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1753" name="Rectangle 10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31756" name="Rectangle 15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31757" name="Rectangle 16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31758" name="Rectangle 17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31759" name="Rectangle 18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31760" name="Rectangle 19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31761" name="Text Box 21"/>
          <p:cNvSpPr txBox="1">
            <a:spLocks noChangeArrowheads="1"/>
          </p:cNvSpPr>
          <p:nvPr/>
        </p:nvSpPr>
        <p:spPr bwMode="auto">
          <a:xfrm>
            <a:off x="7167563" y="2133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1762" name="Text Box 22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  <a:endParaRPr lang="en-US" altLang="ja-JP" sz="1200" b="1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31763" name="Group 23"/>
          <p:cNvGrpSpPr>
            <a:grpSpLocks/>
          </p:cNvGrpSpPr>
          <p:nvPr/>
        </p:nvGrpSpPr>
        <p:grpSpPr bwMode="auto">
          <a:xfrm>
            <a:off x="7772400" y="1905000"/>
            <a:ext cx="2590800" cy="2286000"/>
            <a:chOff x="1296" y="2640"/>
            <a:chExt cx="1632" cy="1440"/>
          </a:xfrm>
        </p:grpSpPr>
        <p:sp>
          <p:nvSpPr>
            <p:cNvPr id="31770" name="Line 24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25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27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Line 28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4" name="Rectangle 29"/>
          <p:cNvSpPr>
            <a:spLocks noChangeArrowheads="1"/>
          </p:cNvSpPr>
          <p:nvPr/>
        </p:nvSpPr>
        <p:spPr bwMode="auto">
          <a:xfrm>
            <a:off x="1981200" y="18288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iostream.h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endParaRPr lang="en-US" altLang="ja-JP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void main()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  float *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= &amp;data;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&lt;&lt; *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  *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= 27.4;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&lt;&lt; *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 &lt;&lt; data &lt;&lt; </a:t>
            </a:r>
            <a:r>
              <a:rPr lang="en-US" altLang="ja-JP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ja-JP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 u="sng" dirty="0">
                <a:solidFill>
                  <a:schemeClr val="tx2"/>
                </a:solidFill>
                <a:latin typeface="Courier New" panose="02070309020205020404" pitchFamily="49" charset="0"/>
              </a:rPr>
              <a:t>OUTPUT</a:t>
            </a:r>
          </a:p>
          <a:p>
            <a:pPr eaLnBrk="1" hangingPunct="1"/>
            <a:r>
              <a:rPr lang="en-US" altLang="ja-JP" dirty="0">
                <a:solidFill>
                  <a:schemeClr val="tx2"/>
                </a:solidFill>
                <a:latin typeface="Courier New" panose="02070309020205020404" pitchFamily="49" charset="0"/>
              </a:rPr>
              <a:t>		</a:t>
            </a:r>
            <a:r>
              <a:rPr lang="en-US" altLang="ja-JP" dirty="0">
                <a:solidFill>
                  <a:srgbClr val="FF0000"/>
                </a:solidFill>
                <a:latin typeface="Courier New" panose="02070309020205020404" pitchFamily="49" charset="0"/>
              </a:rPr>
              <a:t>27.4</a:t>
            </a:r>
            <a:endParaRPr lang="en-US" altLang="ja-JP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1765" name="AutoShape 30"/>
          <p:cNvSpPr>
            <a:spLocks noChangeArrowheads="1"/>
          </p:cNvSpPr>
          <p:nvPr/>
        </p:nvSpPr>
        <p:spPr bwMode="auto">
          <a:xfrm>
            <a:off x="1524000" y="5029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1766" name="Rectangle 32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31767" name="Line 33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34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ourier New" panose="02070309020205020404" pitchFamily="49" charset="0"/>
            </a:endParaRPr>
          </a:p>
        </p:txBody>
      </p:sp>
      <p:sp>
        <p:nvSpPr>
          <p:cNvPr id="31769" name="Line 35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0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631950" y="190500"/>
            <a:ext cx="6805468" cy="62478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// more pointers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#include &lt;</a:t>
            </a:r>
            <a:r>
              <a:rPr lang="en-US" altLang="en-US" sz="2000" dirty="0" err="1">
                <a:latin typeface="Calibri" panose="020F0502020204030204" pitchFamily="34" charset="0"/>
              </a:rPr>
              <a:t>iostream</a:t>
            </a:r>
            <a:r>
              <a:rPr lang="en-US" altLang="en-US" sz="2000" dirty="0">
                <a:latin typeface="Calibri" panose="020F0502020204030204" pitchFamily="34" charset="0"/>
              </a:rPr>
              <a:t>&gt;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using namespace </a:t>
            </a:r>
            <a:r>
              <a:rPr lang="en-US" altLang="en-US" sz="2000" dirty="0" err="1">
                <a:latin typeface="Calibri" panose="020F0502020204030204" pitchFamily="34" charset="0"/>
              </a:rPr>
              <a:t>std</a:t>
            </a:r>
            <a:r>
              <a:rPr lang="en-US" altLang="en-US" sz="2000" dirty="0">
                <a:latin typeface="Calibri" panose="020F0502020204030204" pitchFamily="34" charset="0"/>
              </a:rPr>
              <a:t>;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 err="1">
                <a:latin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</a:rPr>
              <a:t> main ()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dirty="0" err="1">
                <a:latin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r>
              <a:rPr lang="en-US" altLang="en-US" sz="2000" dirty="0">
                <a:latin typeface="Calibri" panose="020F0502020204030204" pitchFamily="34" charset="0"/>
              </a:rPr>
              <a:t> = 5, 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r>
              <a:rPr lang="en-US" altLang="en-US" sz="2000" dirty="0">
                <a:latin typeface="Calibri" panose="020F0502020204030204" pitchFamily="34" charset="0"/>
              </a:rPr>
              <a:t> = 15;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dirty="0" err="1">
                <a:latin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</a:rPr>
              <a:t> * p1, * p2;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p1 = &amp;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r>
              <a:rPr lang="en-US" altLang="en-US" sz="2000" dirty="0">
                <a:latin typeface="Calibri" panose="020F0502020204030204" pitchFamily="34" charset="0"/>
              </a:rPr>
              <a:t>;  // p1 = address of 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p2 = &amp;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r>
              <a:rPr lang="en-US" altLang="en-US" sz="2000" dirty="0">
                <a:latin typeface="Calibri" panose="020F0502020204030204" pitchFamily="34" charset="0"/>
              </a:rPr>
              <a:t>; // p2 = address of 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*p1 = 10;          // value pointed to by p1 = 10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*p2 = *p1;         // value pointed to by p2 = value pointed by p1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  p1 = p2;           // p1 = p2 (value of pointer is copied)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*p1 = 20;          // value pointed by p1 = 20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dirty="0" err="1">
                <a:latin typeface="Calibri" panose="020F0502020204030204" pitchFamily="34" charset="0"/>
              </a:rPr>
              <a:t>cout</a:t>
            </a:r>
            <a:r>
              <a:rPr lang="en-US" altLang="en-US" sz="2000" dirty="0">
                <a:latin typeface="Calibri" panose="020F0502020204030204" pitchFamily="34" charset="0"/>
              </a:rPr>
              <a:t> &lt;&lt; "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r>
              <a:rPr lang="en-US" altLang="en-US" sz="2000" dirty="0">
                <a:latin typeface="Calibri" panose="020F0502020204030204" pitchFamily="34" charset="0"/>
              </a:rPr>
              <a:t> is " &lt;&lt; 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r>
              <a:rPr lang="en-US" altLang="en-US" sz="2000" dirty="0">
                <a:latin typeface="Calibri" panose="020F0502020204030204" pitchFamily="34" charset="0"/>
              </a:rPr>
              <a:t> &lt;&lt; '\n';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dirty="0" err="1">
                <a:latin typeface="Calibri" panose="020F0502020204030204" pitchFamily="34" charset="0"/>
              </a:rPr>
              <a:t>cout</a:t>
            </a:r>
            <a:r>
              <a:rPr lang="en-US" altLang="en-US" sz="2000" dirty="0">
                <a:latin typeface="Calibri" panose="020F0502020204030204" pitchFamily="34" charset="0"/>
              </a:rPr>
              <a:t> &lt;&lt; "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r>
              <a:rPr lang="en-US" altLang="en-US" sz="2000" dirty="0">
                <a:latin typeface="Calibri" panose="020F0502020204030204" pitchFamily="34" charset="0"/>
              </a:rPr>
              <a:t> is " &lt;&lt; 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r>
              <a:rPr lang="en-US" altLang="en-US" sz="2000" dirty="0">
                <a:latin typeface="Calibri" panose="020F0502020204030204" pitchFamily="34" charset="0"/>
              </a:rPr>
              <a:t> &lt;&lt; '\n';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return 0;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19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631951" y="232065"/>
            <a:ext cx="6137275" cy="65248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// more pointers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#include &lt;</a:t>
            </a:r>
            <a:r>
              <a:rPr lang="en-US" altLang="en-US" sz="2000" dirty="0" err="1">
                <a:latin typeface="Calibri" panose="020F0502020204030204" pitchFamily="34" charset="0"/>
              </a:rPr>
              <a:t>iostream</a:t>
            </a:r>
            <a:r>
              <a:rPr lang="en-US" altLang="en-US" sz="2000" dirty="0">
                <a:latin typeface="Calibri" panose="020F0502020204030204" pitchFamily="34" charset="0"/>
              </a:rPr>
              <a:t>&gt;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using namespace </a:t>
            </a:r>
            <a:r>
              <a:rPr lang="en-US" altLang="en-US" sz="2000" dirty="0" err="1">
                <a:latin typeface="Calibri" panose="020F0502020204030204" pitchFamily="34" charset="0"/>
              </a:rPr>
              <a:t>std</a:t>
            </a:r>
            <a:r>
              <a:rPr lang="en-US" altLang="en-US" sz="2000" dirty="0">
                <a:latin typeface="Calibri" panose="020F0502020204030204" pitchFamily="34" charset="0"/>
              </a:rPr>
              <a:t>;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 err="1">
                <a:latin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</a:rPr>
              <a:t> main ()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dirty="0" err="1">
                <a:latin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r>
              <a:rPr lang="en-US" altLang="en-US" sz="2000" dirty="0">
                <a:latin typeface="Calibri" panose="020F0502020204030204" pitchFamily="34" charset="0"/>
              </a:rPr>
              <a:t> = 5, 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r>
              <a:rPr lang="en-US" altLang="en-US" sz="2000" dirty="0">
                <a:latin typeface="Calibri" panose="020F0502020204030204" pitchFamily="34" charset="0"/>
              </a:rPr>
              <a:t> = 15;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dirty="0" err="1">
                <a:latin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</a:rPr>
              <a:t> * p1, * p2;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p1 = &amp;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r>
              <a:rPr lang="en-US" altLang="en-US" sz="2000" dirty="0">
                <a:latin typeface="Calibri" panose="020F0502020204030204" pitchFamily="34" charset="0"/>
              </a:rPr>
              <a:t>;  // p1 = address of 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p2 = &amp;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r>
              <a:rPr lang="en-US" altLang="en-US" sz="2000" dirty="0">
                <a:latin typeface="Calibri" panose="020F0502020204030204" pitchFamily="34" charset="0"/>
              </a:rPr>
              <a:t>; // p2 = address of 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*p1 = 10;          // value pointed to by p1 = 10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*p2 = *p1;         // value pointed to by p2 = value pointed by p1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p1 = p2;           // p1 = p2 (value of pointer is copied)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*p1 = 20;          // value pointed by p1 = 20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dirty="0" err="1">
                <a:latin typeface="Calibri" panose="020F0502020204030204" pitchFamily="34" charset="0"/>
              </a:rPr>
              <a:t>cout</a:t>
            </a:r>
            <a:r>
              <a:rPr lang="en-US" altLang="en-US" sz="2000" dirty="0">
                <a:latin typeface="Calibri" panose="020F0502020204030204" pitchFamily="34" charset="0"/>
              </a:rPr>
              <a:t> &lt;&lt; "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r>
              <a:rPr lang="en-US" altLang="en-US" sz="2000" dirty="0">
                <a:latin typeface="Calibri" panose="020F0502020204030204" pitchFamily="34" charset="0"/>
              </a:rPr>
              <a:t> is " &lt;&lt; </a:t>
            </a:r>
            <a:r>
              <a:rPr lang="en-US" altLang="en-US" sz="2000" dirty="0" err="1">
                <a:latin typeface="Calibri" panose="020F0502020204030204" pitchFamily="34" charset="0"/>
              </a:rPr>
              <a:t>firstvalue</a:t>
            </a:r>
            <a:r>
              <a:rPr lang="en-US" altLang="en-US" sz="2000" dirty="0">
                <a:latin typeface="Calibri" panose="020F0502020204030204" pitchFamily="34" charset="0"/>
              </a:rPr>
              <a:t> &lt;&lt; '\n';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r>
              <a:rPr lang="en-US" altLang="en-US" sz="2000" dirty="0" err="1">
                <a:latin typeface="Calibri" panose="020F0502020204030204" pitchFamily="34" charset="0"/>
              </a:rPr>
              <a:t>cout</a:t>
            </a:r>
            <a:r>
              <a:rPr lang="en-US" altLang="en-US" sz="2000" dirty="0">
                <a:latin typeface="Calibri" panose="020F0502020204030204" pitchFamily="34" charset="0"/>
              </a:rPr>
              <a:t> &lt;&lt; "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r>
              <a:rPr lang="en-US" altLang="en-US" sz="2000" dirty="0">
                <a:latin typeface="Calibri" panose="020F0502020204030204" pitchFamily="34" charset="0"/>
              </a:rPr>
              <a:t> is " &lt;&lt; </a:t>
            </a:r>
            <a:r>
              <a:rPr lang="en-US" altLang="en-US" sz="2000" dirty="0" err="1">
                <a:latin typeface="Calibri" panose="020F0502020204030204" pitchFamily="34" charset="0"/>
              </a:rPr>
              <a:t>secondvalue</a:t>
            </a:r>
            <a:r>
              <a:rPr lang="en-US" altLang="en-US" sz="2000" dirty="0">
                <a:latin typeface="Calibri" panose="020F0502020204030204" pitchFamily="34" charset="0"/>
              </a:rPr>
              <a:t> &lt;&lt; '\n';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return 0;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1300" y="5318125"/>
            <a:ext cx="2806700" cy="70788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10</a:t>
            </a:r>
          </a:p>
          <a:p>
            <a:pPr>
              <a:defRPr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20</a:t>
            </a:r>
          </a:p>
        </p:txBody>
      </p:sp>
    </p:spTree>
    <p:extLst>
      <p:ext uri="{BB962C8B-B14F-4D97-AF65-F5344CB8AC3E}">
        <p14:creationId xmlns:p14="http://schemas.microsoft.com/office/powerpoint/2010/main" val="412727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2057400" y="1295401"/>
            <a:ext cx="7315200" cy="5197475"/>
            <a:chOff x="0" y="144"/>
            <a:chExt cx="4608" cy="3274"/>
          </a:xfrm>
        </p:grpSpPr>
        <p:sp>
          <p:nvSpPr>
            <p:cNvPr id="53252" name="Text Box 3"/>
            <p:cNvSpPr txBox="1">
              <a:spLocks noChangeArrowheads="1"/>
            </p:cNvSpPr>
            <p:nvPr/>
          </p:nvSpPr>
          <p:spPr bwMode="auto">
            <a:xfrm>
              <a:off x="0" y="2016"/>
              <a:ext cx="2736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FF00"/>
                  </a:solidFill>
                  <a:latin typeface="Courier New" panose="02070309020205020404" pitchFamily="49" charset="0"/>
                </a:rPr>
                <a:t>float  array[5];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FF00"/>
                  </a:solidFill>
                  <a:latin typeface="Courier New" panose="02070309020205020404" pitchFamily="49" charset="0"/>
                </a:rPr>
                <a:t>float* pPtr = array;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FF00"/>
                  </a:solidFill>
                  <a:latin typeface="Courier New" panose="02070309020205020404" pitchFamily="49" charset="0"/>
                </a:rPr>
                <a:t>float* qPtr = NULL;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000" b="1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en-US" sz="2000" b="1">
                <a:solidFill>
                  <a:srgbClr val="FFFF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3253" name="Rectangle 4"/>
            <p:cNvSpPr>
              <a:spLocks noChangeArrowheads="1"/>
            </p:cNvSpPr>
            <p:nvPr/>
          </p:nvSpPr>
          <p:spPr bwMode="auto">
            <a:xfrm>
              <a:off x="1008" y="384"/>
              <a:ext cx="720" cy="48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1728" y="384"/>
              <a:ext cx="720" cy="48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5" name="Rectangle 6"/>
            <p:cNvSpPr>
              <a:spLocks noChangeArrowheads="1"/>
            </p:cNvSpPr>
            <p:nvPr/>
          </p:nvSpPr>
          <p:spPr bwMode="auto">
            <a:xfrm>
              <a:off x="2448" y="384"/>
              <a:ext cx="720" cy="48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1008" y="1392"/>
              <a:ext cx="720" cy="48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0x2008</a:t>
              </a:r>
              <a:endParaRPr lang="en-US" altLang="en-US" sz="32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57" name="Rectangle 8"/>
            <p:cNvSpPr>
              <a:spLocks noChangeArrowheads="1"/>
            </p:cNvSpPr>
            <p:nvPr/>
          </p:nvSpPr>
          <p:spPr bwMode="auto">
            <a:xfrm>
              <a:off x="336" y="57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0x2008</a:t>
              </a:r>
            </a:p>
          </p:txBody>
        </p:sp>
        <p:sp>
          <p:nvSpPr>
            <p:cNvPr id="53258" name="Rectangle 9"/>
            <p:cNvSpPr>
              <a:spLocks noChangeArrowheads="1"/>
            </p:cNvSpPr>
            <p:nvPr/>
          </p:nvSpPr>
          <p:spPr bwMode="auto">
            <a:xfrm>
              <a:off x="336" y="158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0x2004</a:t>
              </a:r>
            </a:p>
          </p:txBody>
        </p:sp>
        <p:sp>
          <p:nvSpPr>
            <p:cNvPr id="53259" name="Text Box 10"/>
            <p:cNvSpPr txBox="1">
              <a:spLocks noChangeArrowheads="1"/>
            </p:cNvSpPr>
            <p:nvPr/>
          </p:nvSpPr>
          <p:spPr bwMode="auto">
            <a:xfrm>
              <a:off x="336" y="24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bg1"/>
                  </a:solidFill>
                  <a:latin typeface="Courier New" panose="02070309020205020404" pitchFamily="49" charset="0"/>
                </a:rPr>
                <a:t>array:</a:t>
              </a:r>
            </a:p>
          </p:txBody>
        </p:sp>
        <p:sp>
          <p:nvSpPr>
            <p:cNvPr id="53260" name="Text Box 11"/>
            <p:cNvSpPr txBox="1">
              <a:spLocks noChangeArrowheads="1"/>
            </p:cNvSpPr>
            <p:nvPr/>
          </p:nvSpPr>
          <p:spPr bwMode="auto">
            <a:xfrm>
              <a:off x="480" y="124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bg1"/>
                  </a:solidFill>
                  <a:latin typeface="Courier New" panose="02070309020205020404" pitchFamily="49" charset="0"/>
                </a:rPr>
                <a:t>pPtr:</a:t>
              </a:r>
            </a:p>
          </p:txBody>
        </p:sp>
        <p:sp>
          <p:nvSpPr>
            <p:cNvPr id="53261" name="Rectangle 12"/>
            <p:cNvSpPr>
              <a:spLocks noChangeArrowheads="1"/>
            </p:cNvSpPr>
            <p:nvPr/>
          </p:nvSpPr>
          <p:spPr bwMode="auto">
            <a:xfrm>
              <a:off x="3168" y="384"/>
              <a:ext cx="720" cy="48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2" name="Rectangle 13"/>
            <p:cNvSpPr>
              <a:spLocks noChangeArrowheads="1"/>
            </p:cNvSpPr>
            <p:nvPr/>
          </p:nvSpPr>
          <p:spPr bwMode="auto">
            <a:xfrm>
              <a:off x="3888" y="384"/>
              <a:ext cx="720" cy="48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3" name="Rectangle 14"/>
            <p:cNvSpPr>
              <a:spLocks noChangeArrowheads="1"/>
            </p:cNvSpPr>
            <p:nvPr/>
          </p:nvSpPr>
          <p:spPr bwMode="auto">
            <a:xfrm>
              <a:off x="1056" y="14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0x2008</a:t>
              </a:r>
            </a:p>
          </p:txBody>
        </p:sp>
        <p:sp>
          <p:nvSpPr>
            <p:cNvPr id="53264" name="Rectangle 15"/>
            <p:cNvSpPr>
              <a:spLocks noChangeArrowheads="1"/>
            </p:cNvSpPr>
            <p:nvPr/>
          </p:nvSpPr>
          <p:spPr bwMode="auto">
            <a:xfrm>
              <a:off x="1776" y="14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0x200C</a:t>
              </a:r>
            </a:p>
          </p:txBody>
        </p:sp>
        <p:sp>
          <p:nvSpPr>
            <p:cNvPr id="53265" name="Rectangle 16"/>
            <p:cNvSpPr>
              <a:spLocks noChangeArrowheads="1"/>
            </p:cNvSpPr>
            <p:nvPr/>
          </p:nvSpPr>
          <p:spPr bwMode="auto">
            <a:xfrm>
              <a:off x="2496" y="14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0x2010</a:t>
              </a:r>
            </a:p>
          </p:txBody>
        </p:sp>
        <p:sp>
          <p:nvSpPr>
            <p:cNvPr id="53266" name="Rectangle 17"/>
            <p:cNvSpPr>
              <a:spLocks noChangeArrowheads="1"/>
            </p:cNvSpPr>
            <p:nvPr/>
          </p:nvSpPr>
          <p:spPr bwMode="auto">
            <a:xfrm>
              <a:off x="3216" y="14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0x2014</a:t>
              </a:r>
            </a:p>
          </p:txBody>
        </p:sp>
        <p:sp>
          <p:nvSpPr>
            <p:cNvPr id="53267" name="Rectangle 18"/>
            <p:cNvSpPr>
              <a:spLocks noChangeArrowheads="1"/>
            </p:cNvSpPr>
            <p:nvPr/>
          </p:nvSpPr>
          <p:spPr bwMode="auto">
            <a:xfrm>
              <a:off x="3936" y="14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0x2018</a:t>
              </a:r>
            </a:p>
          </p:txBody>
        </p:sp>
        <p:sp>
          <p:nvSpPr>
            <p:cNvPr id="53268" name="Rectangle 19"/>
            <p:cNvSpPr>
              <a:spLocks noChangeArrowheads="1"/>
            </p:cNvSpPr>
            <p:nvPr/>
          </p:nvSpPr>
          <p:spPr bwMode="auto">
            <a:xfrm>
              <a:off x="1104" y="9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3269" name="Rectangle 20"/>
            <p:cNvSpPr>
              <a:spLocks noChangeArrowheads="1"/>
            </p:cNvSpPr>
            <p:nvPr/>
          </p:nvSpPr>
          <p:spPr bwMode="auto">
            <a:xfrm>
              <a:off x="1824" y="9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3270" name="Rectangle 21"/>
            <p:cNvSpPr>
              <a:spLocks noChangeArrowheads="1"/>
            </p:cNvSpPr>
            <p:nvPr/>
          </p:nvSpPr>
          <p:spPr bwMode="auto">
            <a:xfrm>
              <a:off x="2544" y="9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3271" name="Rectangle 22"/>
            <p:cNvSpPr>
              <a:spLocks noChangeArrowheads="1"/>
            </p:cNvSpPr>
            <p:nvPr/>
          </p:nvSpPr>
          <p:spPr bwMode="auto">
            <a:xfrm>
              <a:off x="3264" y="9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272" name="Rectangle 23"/>
            <p:cNvSpPr>
              <a:spLocks noChangeArrowheads="1"/>
            </p:cNvSpPr>
            <p:nvPr/>
          </p:nvSpPr>
          <p:spPr bwMode="auto">
            <a:xfrm>
              <a:off x="3984" y="9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3273" name="Rectangle 24"/>
            <p:cNvSpPr>
              <a:spLocks noChangeArrowheads="1"/>
            </p:cNvSpPr>
            <p:nvPr/>
          </p:nvSpPr>
          <p:spPr bwMode="auto">
            <a:xfrm>
              <a:off x="3024" y="1392"/>
              <a:ext cx="720" cy="48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53274" name="Rectangle 25"/>
            <p:cNvSpPr>
              <a:spLocks noChangeArrowheads="1"/>
            </p:cNvSpPr>
            <p:nvPr/>
          </p:nvSpPr>
          <p:spPr bwMode="auto">
            <a:xfrm>
              <a:off x="2352" y="158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0x2000</a:t>
              </a:r>
            </a:p>
          </p:txBody>
        </p:sp>
        <p:sp>
          <p:nvSpPr>
            <p:cNvPr id="53275" name="Text Box 26"/>
            <p:cNvSpPr txBox="1">
              <a:spLocks noChangeArrowheads="1"/>
            </p:cNvSpPr>
            <p:nvPr/>
          </p:nvSpPr>
          <p:spPr bwMode="auto">
            <a:xfrm>
              <a:off x="2496" y="124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bg1"/>
                  </a:solidFill>
                  <a:latin typeface="Courier New" panose="02070309020205020404" pitchFamily="49" charset="0"/>
                </a:rPr>
                <a:t>qPtr:</a:t>
              </a:r>
            </a:p>
          </p:txBody>
        </p:sp>
        <p:sp>
          <p:nvSpPr>
            <p:cNvPr id="53276" name="Freeform 27"/>
            <p:cNvSpPr>
              <a:spLocks/>
            </p:cNvSpPr>
            <p:nvPr/>
          </p:nvSpPr>
          <p:spPr bwMode="auto">
            <a:xfrm>
              <a:off x="1368" y="864"/>
              <a:ext cx="192" cy="528"/>
            </a:xfrm>
            <a:custGeom>
              <a:avLst/>
              <a:gdLst>
                <a:gd name="T0" fmla="*/ 24 w 192"/>
                <a:gd name="T1" fmla="*/ 528 h 528"/>
                <a:gd name="T2" fmla="*/ 24 w 192"/>
                <a:gd name="T3" fmla="*/ 336 h 528"/>
                <a:gd name="T4" fmla="*/ 168 w 192"/>
                <a:gd name="T5" fmla="*/ 288 h 528"/>
                <a:gd name="T6" fmla="*/ 168 w 192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28"/>
                <a:gd name="T14" fmla="*/ 192 w 19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28">
                  <a:moveTo>
                    <a:pt x="24" y="528"/>
                  </a:moveTo>
                  <a:cubicBezTo>
                    <a:pt x="12" y="452"/>
                    <a:pt x="0" y="376"/>
                    <a:pt x="24" y="336"/>
                  </a:cubicBezTo>
                  <a:cubicBezTo>
                    <a:pt x="48" y="296"/>
                    <a:pt x="144" y="344"/>
                    <a:pt x="168" y="288"/>
                  </a:cubicBezTo>
                  <a:cubicBezTo>
                    <a:pt x="192" y="232"/>
                    <a:pt x="180" y="116"/>
                    <a:pt x="168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7" name="Line 28"/>
            <p:cNvSpPr>
              <a:spLocks noChangeShapeType="1"/>
            </p:cNvSpPr>
            <p:nvPr/>
          </p:nvSpPr>
          <p:spPr bwMode="auto">
            <a:xfrm>
              <a:off x="3744" y="1632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Line 29"/>
            <p:cNvSpPr>
              <a:spLocks noChangeShapeType="1"/>
            </p:cNvSpPr>
            <p:nvPr/>
          </p:nvSpPr>
          <p:spPr bwMode="auto">
            <a:xfrm>
              <a:off x="4224" y="1632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2206" name="Rectangle 30"/>
          <p:cNvSpPr>
            <a:spLocks noChangeArrowheads="1"/>
          </p:cNvSpPr>
          <p:nvPr/>
        </p:nvSpPr>
        <p:spPr bwMode="auto">
          <a:xfrm>
            <a:off x="20574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Basic 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1836972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524000" y="3505201"/>
            <a:ext cx="91440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  array[5];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float* pPtr = array;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float* qPtr = NULL;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FF00"/>
                </a:solidFill>
                <a:latin typeface="Courier New" panose="02070309020205020404" pitchFamily="49" charset="0"/>
              </a:rPr>
              <a:t>pPtr++; /* pPtr now holds the address: &amp;array[1] */ </a:t>
            </a: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24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267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410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124200" y="22098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0x200C</a:t>
            </a:r>
            <a:endParaRPr lang="en-US" altLang="en-US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057400" y="9144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0x2008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057400" y="2514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0x2004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057400" y="381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array: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286000" y="19812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pPtr: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553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7696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3200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0x2008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343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0x200C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5486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0x2010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6629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0x2014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7772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0x2018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3276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4419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5562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6705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7848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6324600" y="22098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NULL</a:t>
            </a:r>
            <a:endParaRPr lang="en-US" altLang="en-US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5257800" y="2514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0x2000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5486400" y="19812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qPtr:</a:t>
            </a: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7467600" y="2590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8229600" y="25908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Freeform 28"/>
          <p:cNvSpPr>
            <a:spLocks/>
          </p:cNvSpPr>
          <p:nvPr/>
        </p:nvSpPr>
        <p:spPr bwMode="auto">
          <a:xfrm>
            <a:off x="3467100" y="1371600"/>
            <a:ext cx="1549400" cy="838200"/>
          </a:xfrm>
          <a:custGeom>
            <a:avLst/>
            <a:gdLst>
              <a:gd name="T0" fmla="*/ 190500 w 976"/>
              <a:gd name="T1" fmla="*/ 838200 h 528"/>
              <a:gd name="T2" fmla="*/ 190500 w 976"/>
              <a:gd name="T3" fmla="*/ 533400 h 528"/>
              <a:gd name="T4" fmla="*/ 1333500 w 976"/>
              <a:gd name="T5" fmla="*/ 609600 h 528"/>
              <a:gd name="T6" fmla="*/ 1485900 w 976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976"/>
              <a:gd name="T13" fmla="*/ 0 h 528"/>
              <a:gd name="T14" fmla="*/ 976 w 97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" h="528">
                <a:moveTo>
                  <a:pt x="120" y="528"/>
                </a:moveTo>
                <a:cubicBezTo>
                  <a:pt x="60" y="444"/>
                  <a:pt x="0" y="360"/>
                  <a:pt x="120" y="336"/>
                </a:cubicBezTo>
                <a:cubicBezTo>
                  <a:pt x="240" y="312"/>
                  <a:pt x="704" y="440"/>
                  <a:pt x="840" y="384"/>
                </a:cubicBezTo>
                <a:cubicBezTo>
                  <a:pt x="976" y="328"/>
                  <a:pt x="956" y="164"/>
                  <a:pt x="936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30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524000" y="3200401"/>
            <a:ext cx="9144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  array[5];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float* pPtr = array;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float* qPtr = NULL;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pPtr++; /* pPtr = &amp;array[1] */</a:t>
            </a:r>
            <a:r>
              <a:rPr lang="en-US" altLang="en-US" sz="2000" b="1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FF00"/>
                </a:solidFill>
                <a:latin typeface="Courier New" panose="02070309020205020404" pitchFamily="49" charset="0"/>
              </a:rPr>
              <a:t>pPtr += 3; /* pPtr now hold the address: &amp;array[4] */</a:t>
            </a: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124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267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410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124200" y="22098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0x2018</a:t>
            </a:r>
            <a:endParaRPr lang="en-US" altLang="en-US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057400" y="9144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0x2008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057400" y="2514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0x2004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057400" y="381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array: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286000" y="19812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pPtr: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553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696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3200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0x2008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343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0x200C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5486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0x2010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6629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0x2014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7772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0x2018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3276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4419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5562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6705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7848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6324600" y="22098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257800" y="2514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0x2000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486400" y="19812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qPtr:</a:t>
            </a:r>
          </a:p>
        </p:txBody>
      </p:sp>
      <p:sp>
        <p:nvSpPr>
          <p:cNvPr id="55322" name="Freeform 26"/>
          <p:cNvSpPr>
            <a:spLocks/>
          </p:cNvSpPr>
          <p:nvPr/>
        </p:nvSpPr>
        <p:spPr bwMode="auto">
          <a:xfrm>
            <a:off x="2844800" y="1371600"/>
            <a:ext cx="6515100" cy="838200"/>
          </a:xfrm>
          <a:custGeom>
            <a:avLst/>
            <a:gdLst>
              <a:gd name="T0" fmla="*/ 812800 w 4104"/>
              <a:gd name="T1" fmla="*/ 838200 h 528"/>
              <a:gd name="T2" fmla="*/ 812800 w 4104"/>
              <a:gd name="T3" fmla="*/ 533400 h 528"/>
              <a:gd name="T4" fmla="*/ 5689599 w 4104"/>
              <a:gd name="T5" fmla="*/ 533400 h 528"/>
              <a:gd name="T6" fmla="*/ 5765799 w 410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104"/>
              <a:gd name="T13" fmla="*/ 0 h 528"/>
              <a:gd name="T14" fmla="*/ 4104 w 410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04" h="528">
                <a:moveTo>
                  <a:pt x="512" y="528"/>
                </a:moveTo>
                <a:cubicBezTo>
                  <a:pt x="256" y="448"/>
                  <a:pt x="0" y="368"/>
                  <a:pt x="512" y="336"/>
                </a:cubicBezTo>
                <a:cubicBezTo>
                  <a:pt x="1024" y="304"/>
                  <a:pt x="3064" y="392"/>
                  <a:pt x="3584" y="336"/>
                </a:cubicBezTo>
                <a:cubicBezTo>
                  <a:pt x="4104" y="280"/>
                  <a:pt x="3624" y="56"/>
                  <a:pt x="3632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7467600" y="2590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8229600" y="25908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2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0" y="3200401"/>
            <a:ext cx="91440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  array[5];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float* pPtr = array;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float* qPtr = NULL;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pPtr++; /* pPtr = &amp;array[1] */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pPtr += 3; /* pPtr = &amp;array[4] */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FF00"/>
                </a:solidFill>
                <a:latin typeface="Courier New" panose="02070309020205020404" pitchFamily="49" charset="0"/>
              </a:rPr>
              <a:t>qPtr = array + 2; /*qPtr now holds the address &amp;array[2]*/</a:t>
            </a: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FF00"/>
                </a:solidFill>
                <a:latin typeface="Courier New" panose="02070309020205020404" pitchFamily="49" charset="0"/>
              </a:rPr>
              <a:t>  </a:t>
            </a:r>
            <a:endParaRPr lang="en-US" altLang="en-US" sz="20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124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267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410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124200" y="22098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0x2018</a:t>
            </a:r>
            <a:endParaRPr lang="en-US" altLang="en-US" sz="3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057400" y="9144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0x2008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057400" y="2514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0x2004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057400" y="381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array: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0" y="19812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pPtr: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6553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7696200" y="6096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3200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0x2008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4343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0x200C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5486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0x2010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6629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0x2014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7772400" y="228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0x2018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3276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4419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5562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6705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7848600" y="1447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6324600" y="22098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5257800" y="2514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0x2000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5486400" y="19812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qPtr:</a:t>
            </a:r>
          </a:p>
        </p:txBody>
      </p:sp>
      <p:sp>
        <p:nvSpPr>
          <p:cNvPr id="56346" name="Freeform 26"/>
          <p:cNvSpPr>
            <a:spLocks/>
          </p:cNvSpPr>
          <p:nvPr/>
        </p:nvSpPr>
        <p:spPr bwMode="auto">
          <a:xfrm>
            <a:off x="2844800" y="1371600"/>
            <a:ext cx="6515100" cy="838200"/>
          </a:xfrm>
          <a:custGeom>
            <a:avLst/>
            <a:gdLst>
              <a:gd name="T0" fmla="*/ 812800 w 4104"/>
              <a:gd name="T1" fmla="*/ 838200 h 528"/>
              <a:gd name="T2" fmla="*/ 812800 w 4104"/>
              <a:gd name="T3" fmla="*/ 533400 h 528"/>
              <a:gd name="T4" fmla="*/ 5689599 w 4104"/>
              <a:gd name="T5" fmla="*/ 533400 h 528"/>
              <a:gd name="T6" fmla="*/ 5765799 w 410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104"/>
              <a:gd name="T13" fmla="*/ 0 h 528"/>
              <a:gd name="T14" fmla="*/ 4104 w 410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04" h="528">
                <a:moveTo>
                  <a:pt x="512" y="528"/>
                </a:moveTo>
                <a:cubicBezTo>
                  <a:pt x="256" y="448"/>
                  <a:pt x="0" y="368"/>
                  <a:pt x="512" y="336"/>
                </a:cubicBezTo>
                <a:cubicBezTo>
                  <a:pt x="1024" y="304"/>
                  <a:pt x="3064" y="392"/>
                  <a:pt x="3584" y="336"/>
                </a:cubicBezTo>
                <a:cubicBezTo>
                  <a:pt x="4104" y="280"/>
                  <a:pt x="3624" y="56"/>
                  <a:pt x="3632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7" name="Freeform 27"/>
          <p:cNvSpPr>
            <a:spLocks/>
          </p:cNvSpPr>
          <p:nvPr/>
        </p:nvSpPr>
        <p:spPr bwMode="auto">
          <a:xfrm>
            <a:off x="6032500" y="1371600"/>
            <a:ext cx="1117600" cy="838200"/>
          </a:xfrm>
          <a:custGeom>
            <a:avLst/>
            <a:gdLst>
              <a:gd name="T0" fmla="*/ 977900 w 704"/>
              <a:gd name="T1" fmla="*/ 838200 h 528"/>
              <a:gd name="T2" fmla="*/ 977900 w 704"/>
              <a:gd name="T3" fmla="*/ 457200 h 528"/>
              <a:gd name="T4" fmla="*/ 139700 w 704"/>
              <a:gd name="T5" fmla="*/ 304800 h 528"/>
              <a:gd name="T6" fmla="*/ 139700 w 70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704"/>
              <a:gd name="T13" fmla="*/ 0 h 528"/>
              <a:gd name="T14" fmla="*/ 704 w 70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4" h="528">
                <a:moveTo>
                  <a:pt x="616" y="528"/>
                </a:moveTo>
                <a:cubicBezTo>
                  <a:pt x="660" y="436"/>
                  <a:pt x="704" y="344"/>
                  <a:pt x="616" y="288"/>
                </a:cubicBezTo>
                <a:cubicBezTo>
                  <a:pt x="528" y="232"/>
                  <a:pt x="176" y="240"/>
                  <a:pt x="88" y="192"/>
                </a:cubicBezTo>
                <a:cubicBezTo>
                  <a:pt x="0" y="144"/>
                  <a:pt x="88" y="32"/>
                  <a:pt x="88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787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524000" y="2971801"/>
            <a:ext cx="91440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float  array[5];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float* 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pPtr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 = array;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float* 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qPtr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 = NULL;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pPtr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++; /* 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pPtr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 = &amp;array[1] */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pPtr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 += 3; /* 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pPtr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 = &amp;array[4] */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qPtr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 = array + 2; /* </a:t>
            </a:r>
            <a:r>
              <a:rPr lang="en-US" altLang="en-US" sz="20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qPtr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 = &amp;array[2] */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solidFill>
                  <a:srgbClr val="FFFF00"/>
                </a:solidFill>
                <a:latin typeface="Courier New" panose="02070309020205020404" pitchFamily="49" charset="0"/>
              </a:rPr>
              <a:t>&lt;&lt; </a:t>
            </a:r>
            <a:r>
              <a:rPr lang="en-US" altLang="en-US" sz="20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pPtr-qPtr</a:t>
            </a:r>
            <a:r>
              <a:rPr lang="en-US" altLang="en-US" sz="2000" b="1" dirty="0">
                <a:solidFill>
                  <a:srgbClr val="FFFF0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24200" y="4572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267200" y="4572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410200" y="4572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124200" y="20574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0x2018</a:t>
            </a:r>
            <a:endParaRPr lang="en-US" altLang="en-US" sz="3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057400" y="762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0x2008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057400" y="2362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0x2004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057400" y="2286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array: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286000" y="18288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pPtr: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6553200" y="4572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7696200" y="4572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3200400" y="76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0x2008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4343400" y="76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0x200C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5486400" y="76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0x2010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629400" y="76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0x2014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772400" y="76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0x2018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3276600" y="1295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4419600" y="1295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5562600" y="1295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705600" y="1295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7848600" y="1295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324600" y="2057400"/>
            <a:ext cx="1143000" cy="7620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0x2010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5257800" y="2362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</a:rPr>
              <a:t>0x2000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5486400" y="18288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</a:rPr>
              <a:t>qPtr:</a:t>
            </a:r>
          </a:p>
        </p:txBody>
      </p:sp>
      <p:sp>
        <p:nvSpPr>
          <p:cNvPr id="57370" name="Freeform 26"/>
          <p:cNvSpPr>
            <a:spLocks/>
          </p:cNvSpPr>
          <p:nvPr/>
        </p:nvSpPr>
        <p:spPr bwMode="auto">
          <a:xfrm>
            <a:off x="2844800" y="1219200"/>
            <a:ext cx="6515100" cy="838200"/>
          </a:xfrm>
          <a:custGeom>
            <a:avLst/>
            <a:gdLst>
              <a:gd name="T0" fmla="*/ 812800 w 4104"/>
              <a:gd name="T1" fmla="*/ 838200 h 528"/>
              <a:gd name="T2" fmla="*/ 812800 w 4104"/>
              <a:gd name="T3" fmla="*/ 533400 h 528"/>
              <a:gd name="T4" fmla="*/ 5689599 w 4104"/>
              <a:gd name="T5" fmla="*/ 533400 h 528"/>
              <a:gd name="T6" fmla="*/ 5765799 w 410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104"/>
              <a:gd name="T13" fmla="*/ 0 h 528"/>
              <a:gd name="T14" fmla="*/ 4104 w 410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04" h="528">
                <a:moveTo>
                  <a:pt x="512" y="528"/>
                </a:moveTo>
                <a:cubicBezTo>
                  <a:pt x="256" y="448"/>
                  <a:pt x="0" y="368"/>
                  <a:pt x="512" y="336"/>
                </a:cubicBezTo>
                <a:cubicBezTo>
                  <a:pt x="1024" y="304"/>
                  <a:pt x="3064" y="392"/>
                  <a:pt x="3584" y="336"/>
                </a:cubicBezTo>
                <a:cubicBezTo>
                  <a:pt x="4104" y="280"/>
                  <a:pt x="3624" y="56"/>
                  <a:pt x="3632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1" name="Freeform 27"/>
          <p:cNvSpPr>
            <a:spLocks/>
          </p:cNvSpPr>
          <p:nvPr/>
        </p:nvSpPr>
        <p:spPr bwMode="auto">
          <a:xfrm>
            <a:off x="6032500" y="1219200"/>
            <a:ext cx="1117600" cy="838200"/>
          </a:xfrm>
          <a:custGeom>
            <a:avLst/>
            <a:gdLst>
              <a:gd name="T0" fmla="*/ 977900 w 704"/>
              <a:gd name="T1" fmla="*/ 838200 h 528"/>
              <a:gd name="T2" fmla="*/ 977900 w 704"/>
              <a:gd name="T3" fmla="*/ 457200 h 528"/>
              <a:gd name="T4" fmla="*/ 139700 w 704"/>
              <a:gd name="T5" fmla="*/ 304800 h 528"/>
              <a:gd name="T6" fmla="*/ 139700 w 70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704"/>
              <a:gd name="T13" fmla="*/ 0 h 528"/>
              <a:gd name="T14" fmla="*/ 704 w 70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4" h="528">
                <a:moveTo>
                  <a:pt x="616" y="528"/>
                </a:moveTo>
                <a:cubicBezTo>
                  <a:pt x="660" y="436"/>
                  <a:pt x="704" y="344"/>
                  <a:pt x="616" y="288"/>
                </a:cubicBezTo>
                <a:cubicBezTo>
                  <a:pt x="528" y="232"/>
                  <a:pt x="176" y="240"/>
                  <a:pt x="88" y="192"/>
                </a:cubicBezTo>
                <a:cubicBezTo>
                  <a:pt x="0" y="144"/>
                  <a:pt x="88" y="32"/>
                  <a:pt x="88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45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Why Pointers?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199"/>
            <a:ext cx="9925594" cy="4275909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To modify a variable in a function that is not a global, or a local to that function.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To save space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To save time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To use dynamic memory 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Used extensively in linked structures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654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POINTERS &amp; ARRAYS:</a:t>
            </a:r>
          </a:p>
          <a:p>
            <a:pPr marL="0" indent="0">
              <a:buNone/>
            </a:pP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4000" dirty="0"/>
              <a:t>An alternative idea of an array is to consider it as simply a block of memory. </a:t>
            </a:r>
          </a:p>
          <a:p>
            <a:endParaRPr lang="en-US" sz="4000" dirty="0"/>
          </a:p>
          <a:p>
            <a:r>
              <a:rPr lang="en-US" sz="4000" dirty="0"/>
              <a:t>An array can be accessed with pointers as well as with [] square brackets. </a:t>
            </a:r>
          </a:p>
          <a:p>
            <a:endParaRPr lang="en-US" sz="4000" dirty="0"/>
          </a:p>
          <a:p>
            <a:r>
              <a:rPr lang="en-US" sz="4000" i="1" dirty="0"/>
              <a:t>The name of an array variable, standing alone, is actually a pointer to the first element in the array.</a:t>
            </a:r>
          </a:p>
          <a:p>
            <a:endParaRPr lang="en-US" sz="4000" i="1" dirty="0"/>
          </a:p>
          <a:p>
            <a:r>
              <a:rPr lang="en-US" sz="4000" dirty="0"/>
              <a:t>So, any operation that can be achieved by array subscripting can also be done with pointers or vice-versa.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0110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93519"/>
            <a:ext cx="11494000" cy="66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5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</a:rPr>
              <a:t>Output of the previous program</a:t>
            </a:r>
          </a:p>
          <a:p>
            <a:pPr marL="0" indent="0">
              <a:buNone/>
            </a:pPr>
            <a:endParaRPr lang="en-US" sz="4000" u="sng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71" y="1319212"/>
            <a:ext cx="6639044" cy="55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3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35861"/>
              </p:ext>
            </p:extLst>
          </p:nvPr>
        </p:nvGraphicFramePr>
        <p:xfrm>
          <a:off x="1046766" y="1735279"/>
          <a:ext cx="10840439" cy="4459760"/>
        </p:xfrm>
        <a:graphic>
          <a:graphicData uri="http://schemas.openxmlformats.org/drawingml/2006/table">
            <a:tbl>
              <a:tblPr firstRow="1" firstCol="1" bandRow="1"/>
              <a:tblGrid>
                <a:gridCol w="39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6175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9044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8262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8262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76099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48707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48707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60447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60447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60447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60447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60447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30230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</a:tblGrid>
              <a:tr h="389032">
                <a:tc rowSpan="2"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numbers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numbers+2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32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highlight>
                            <a:srgbClr val="A9A9A9"/>
                          </a:highligh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123472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64"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highlight>
                            <a:srgbClr val="A9A9A9"/>
                          </a:highligh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123456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6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00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34.8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2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032">
                <a:tc rowSpan="3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size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p+2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BlToT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03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03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9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A9A9A9"/>
                          </a:highligh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123472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032">
                <a:tc rowSpan="2"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032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35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436418"/>
            <a:ext cx="11752119" cy="5740545"/>
          </a:xfrm>
        </p:spPr>
        <p:txBody>
          <a:bodyPr>
            <a:normAutofit fontScale="77500" lnSpcReduction="20000"/>
          </a:bodyPr>
          <a:lstStyle/>
          <a:p>
            <a:endParaRPr lang="en-US" sz="4000" dirty="0"/>
          </a:p>
          <a:p>
            <a:r>
              <a:rPr lang="en-US" sz="4000" dirty="0"/>
              <a:t>pointer value + n = pointer value + n * (</a:t>
            </a:r>
            <a:r>
              <a:rPr lang="en-US" sz="4000" dirty="0" err="1"/>
              <a:t>sizeof</a:t>
            </a:r>
            <a:r>
              <a:rPr lang="en-US" sz="4000" dirty="0"/>
              <a:t>(data type)). </a:t>
            </a:r>
          </a:p>
          <a:p>
            <a:endParaRPr lang="en-US" sz="4000" dirty="0"/>
          </a:p>
          <a:p>
            <a:r>
              <a:rPr lang="en-US" sz="4000" dirty="0"/>
              <a:t>Assuming the starting address of the array numbers is 123456</a:t>
            </a:r>
          </a:p>
          <a:p>
            <a:endParaRPr lang="en-US" sz="4000" dirty="0"/>
          </a:p>
          <a:p>
            <a:r>
              <a:rPr lang="en-US" sz="4000" dirty="0"/>
              <a:t>numbers[0] starts at address, </a:t>
            </a:r>
          </a:p>
          <a:p>
            <a:pPr lvl="1"/>
            <a:r>
              <a:rPr lang="en-US" sz="3600" dirty="0"/>
              <a:t>numbers + 0 * </a:t>
            </a:r>
            <a:r>
              <a:rPr lang="en-US" sz="3600" dirty="0" err="1"/>
              <a:t>sizeof</a:t>
            </a:r>
            <a:r>
              <a:rPr lang="en-US" sz="3600" dirty="0"/>
              <a:t> (double) = 123456+0*8 = 123456, </a:t>
            </a:r>
          </a:p>
          <a:p>
            <a:r>
              <a:rPr lang="en-US" sz="4000" dirty="0"/>
              <a:t>numbers[1] starts at address, </a:t>
            </a:r>
          </a:p>
          <a:p>
            <a:pPr lvl="1"/>
            <a:r>
              <a:rPr lang="en-US" sz="3600" dirty="0"/>
              <a:t>numbers+ 1 * </a:t>
            </a:r>
            <a:r>
              <a:rPr lang="en-US" sz="3600" dirty="0" err="1"/>
              <a:t>sizeof</a:t>
            </a:r>
            <a:r>
              <a:rPr lang="en-US" sz="3600" dirty="0"/>
              <a:t> (double) = 123456+1*8 = 123464, 			</a:t>
            </a:r>
          </a:p>
          <a:p>
            <a:r>
              <a:rPr lang="en-US" sz="4000" dirty="0"/>
              <a:t>numbers[2] starts at address, </a:t>
            </a:r>
          </a:p>
          <a:p>
            <a:pPr lvl="1"/>
            <a:r>
              <a:rPr lang="en-US" sz="3600" dirty="0"/>
              <a:t>numbers+ 2 * </a:t>
            </a:r>
            <a:r>
              <a:rPr lang="en-US" sz="3600" dirty="0" err="1"/>
              <a:t>sizeof</a:t>
            </a:r>
            <a:r>
              <a:rPr lang="en-US" sz="3600" dirty="0"/>
              <a:t> (double) = 123456+2*8 = 123472.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8574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Remember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a </a:t>
            </a:r>
            <a:r>
              <a:rPr lang="en-US" sz="3600" dirty="0">
                <a:latin typeface="Courier New" panose="02070309020205020404" pitchFamily="49" charset="0"/>
                <a:ea typeface="Times New Roman" panose="02020603050405020304" pitchFamily="18" charset="0"/>
              </a:rPr>
              <a:t>pointer value 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increased by a number </a:t>
            </a:r>
            <a:r>
              <a:rPr lang="en-US" sz="3600" dirty="0"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it actually increases by </a:t>
            </a:r>
            <a:r>
              <a:rPr lang="en-US" sz="3600" dirty="0">
                <a:latin typeface="Courier New" panose="02070309020205020404" pitchFamily="49" charset="0"/>
                <a:ea typeface="Times New Roman" panose="02020603050405020304" pitchFamily="18" charset="0"/>
              </a:rPr>
              <a:t>n*</a:t>
            </a:r>
            <a:r>
              <a:rPr lang="en-US" sz="3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sizeof</a:t>
            </a:r>
            <a:r>
              <a:rPr lang="en-US" sz="4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3600" dirty="0">
                <a:latin typeface="Courier New" panose="02070309020205020404" pitchFamily="49" charset="0"/>
                <a:ea typeface="Times New Roman" panose="02020603050405020304" pitchFamily="18" charset="0"/>
              </a:rPr>
              <a:t>data type</a:t>
            </a:r>
            <a:r>
              <a:rPr lang="en-US" sz="400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number of bytes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93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54" y="715901"/>
            <a:ext cx="11234681" cy="53835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14702" y="3938154"/>
            <a:ext cx="4842163" cy="3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075" y="4620490"/>
            <a:ext cx="4842163" cy="3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4356" y="4682835"/>
            <a:ext cx="4842163" cy="3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4701" y="2822861"/>
            <a:ext cx="4842163" cy="3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78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</a:rPr>
              <a:t>Output of the previous program</a:t>
            </a:r>
          </a:p>
          <a:p>
            <a:pPr marL="0" indent="0">
              <a:buNone/>
            </a:pPr>
            <a:endParaRPr lang="en-US" sz="4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16" y="1828801"/>
            <a:ext cx="9539949" cy="31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24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209800" y="2667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400">
                <a:solidFill>
                  <a:srgbClr val="1F497D"/>
                </a:solidFill>
                <a:latin typeface="Tahoma" panose="020B0604030504040204" pitchFamily="34" charset="0"/>
              </a:rPr>
              <a:t>Passing pointers to a function</a:t>
            </a:r>
          </a:p>
        </p:txBody>
      </p:sp>
    </p:spTree>
    <p:extLst>
      <p:ext uri="{BB962C8B-B14F-4D97-AF65-F5344CB8AC3E}">
        <p14:creationId xmlns:p14="http://schemas.microsoft.com/office/powerpoint/2010/main" val="41081436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905000" y="228600"/>
            <a:ext cx="8229600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&lt;iostream&gt;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2320571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Declaration of pointer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4000" dirty="0"/>
              <a:t>A pointer has to be declared just like any other variable.</a:t>
            </a:r>
          </a:p>
          <a:p>
            <a:r>
              <a:rPr lang="en-US" sz="4000" u="sng" dirty="0"/>
              <a:t>For example: </a:t>
            </a:r>
          </a:p>
          <a:p>
            <a:pPr marL="0" indent="0">
              <a:buNone/>
            </a:pPr>
            <a:r>
              <a:rPr lang="en-US" sz="4000" dirty="0"/>
              <a:t>                int *p;         (It is a pointer to an integer)</a:t>
            </a:r>
          </a:p>
          <a:p>
            <a:pPr marL="0" indent="0">
              <a:buNone/>
            </a:pPr>
            <a:r>
              <a:rPr lang="en-US" sz="4000" dirty="0"/>
              <a:t>		float *q;      (It is a pointer to an float)</a:t>
            </a:r>
          </a:p>
          <a:p>
            <a:pPr marL="0" indent="0">
              <a:buNone/>
            </a:pPr>
            <a:r>
              <a:rPr lang="en-US" sz="4000" dirty="0"/>
              <a:t>                char *p;      (It is a pointer to an char)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82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905000" y="228600"/>
            <a:ext cx="82296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0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0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1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</p:spTree>
    <p:extLst>
      <p:ext uri="{BB962C8B-B14F-4D97-AF65-F5344CB8AC3E}">
        <p14:creationId xmlns:p14="http://schemas.microsoft.com/office/powerpoint/2010/main" val="11647448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05000" y="228600"/>
            <a:ext cx="8229600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fakeSwap(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a, int b</a:t>
            </a: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fakeSwap(x, y);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a: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b: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endParaRPr kumimoji="1" lang="en-AU" altLang="en-US" sz="2000">
              <a:solidFill>
                <a:srgbClr val="FFFF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tmp: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1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0x2060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0x2038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86654317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905000" y="228600"/>
            <a:ext cx="8229600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 = a</a:t>
            </a: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a: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b: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tmp: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1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0x2060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0x2038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388896595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905000" y="228600"/>
            <a:ext cx="54102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= b</a:t>
            </a: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a: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b: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tmp: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1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0x2060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0x2038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98758929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905000" y="228600"/>
            <a:ext cx="54102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 = tmp;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a: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b: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tmp: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1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0x2060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0x2038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70617482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905000" y="228600"/>
            <a:ext cx="54864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fakeSwap(int a, int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a = 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fakeSwap(x, 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graphicFrame>
        <p:nvGraphicFramePr>
          <p:cNvPr id="50183" name="Object 2"/>
          <p:cNvGraphicFramePr>
            <a:graphicFrameLocks noChangeAspect="1"/>
          </p:cNvGraphicFramePr>
          <p:nvPr/>
        </p:nvGraphicFramePr>
        <p:xfrm>
          <a:off x="8077200" y="2209801"/>
          <a:ext cx="9985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5018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209801"/>
                        <a:ext cx="998538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1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</p:spTree>
    <p:extLst>
      <p:ext uri="{BB962C8B-B14F-4D97-AF65-F5344CB8AC3E}">
        <p14:creationId xmlns:p14="http://schemas.microsoft.com/office/powerpoint/2010/main" val="249927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905001" y="228600"/>
            <a:ext cx="57308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29278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905000" y="228600"/>
            <a:ext cx="54864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x = 1, y = 2;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</p:spTree>
    <p:extLst>
      <p:ext uri="{BB962C8B-B14F-4D97-AF65-F5344CB8AC3E}">
        <p14:creationId xmlns:p14="http://schemas.microsoft.com/office/powerpoint/2010/main" val="359982730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905000" y="228600"/>
            <a:ext cx="5105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trueSwap(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int* a, int* b</a:t>
            </a: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 of x</a:t>
            </a:r>
            <a:endParaRPr kumimoji="1" lang="en-AU" altLang="en-US" sz="2000" i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 of y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a: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b: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endParaRPr kumimoji="1" lang="en-AU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tmp:</a:t>
            </a:r>
          </a:p>
        </p:txBody>
      </p:sp>
      <p:sp>
        <p:nvSpPr>
          <p:cNvPr id="56333" name="AutoShape 13"/>
          <p:cNvSpPr>
            <a:spLocks/>
          </p:cNvSpPr>
          <p:nvPr/>
        </p:nvSpPr>
        <p:spPr bwMode="auto">
          <a:xfrm>
            <a:off x="9372600" y="23622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34" name="AutoShape 14"/>
          <p:cNvSpPr>
            <a:spLocks/>
          </p:cNvSpPr>
          <p:nvPr/>
        </p:nvSpPr>
        <p:spPr bwMode="auto">
          <a:xfrm>
            <a:off x="6781800" y="31242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0x2060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0x2038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935569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905000" y="22860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 = *a;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 of x</a:t>
            </a:r>
            <a:endParaRPr kumimoji="1" lang="en-AU" altLang="en-US" sz="2000" i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 of y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a: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b: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endParaRPr kumimoji="1" lang="en-AU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tmp:</a:t>
            </a:r>
          </a:p>
        </p:txBody>
      </p:sp>
      <p:sp>
        <p:nvSpPr>
          <p:cNvPr id="58381" name="AutoShape 13"/>
          <p:cNvSpPr>
            <a:spLocks/>
          </p:cNvSpPr>
          <p:nvPr/>
        </p:nvSpPr>
        <p:spPr bwMode="auto">
          <a:xfrm>
            <a:off x="9372600" y="23622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82" name="AutoShape 14"/>
          <p:cNvSpPr>
            <a:spLocks/>
          </p:cNvSpPr>
          <p:nvPr/>
        </p:nvSpPr>
        <p:spPr bwMode="auto">
          <a:xfrm>
            <a:off x="6781800" y="31242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0x2060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0x2038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6935303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"/>
            <a:ext cx="2667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0"/>
            <a:ext cx="731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16126"/>
            <a:ext cx="7162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テキスト ボックス 7"/>
          <p:cNvSpPr txBox="1">
            <a:spLocks noChangeArrowheads="1"/>
          </p:cNvSpPr>
          <p:nvPr/>
        </p:nvSpPr>
        <p:spPr bwMode="auto">
          <a:xfrm>
            <a:off x="5257801" y="13716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 b="1">
                <a:solidFill>
                  <a:srgbClr val="161616"/>
                </a:solidFill>
                <a:latin typeface="Times New Roman" panose="02020603050405020304" pitchFamily="18" charset="0"/>
              </a:rPr>
              <a:t>OR</a:t>
            </a:r>
            <a:endParaRPr lang="ja-JP" altLang="en-US" sz="2000" b="1">
              <a:solidFill>
                <a:srgbClr val="16161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8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1"/>
            <a:ext cx="71628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1"/>
            <a:ext cx="59436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正方形/長方形 10"/>
          <p:cNvSpPr>
            <a:spLocks noChangeArrowheads="1"/>
          </p:cNvSpPr>
          <p:nvPr/>
        </p:nvSpPr>
        <p:spPr bwMode="auto">
          <a:xfrm>
            <a:off x="2209800" y="5410201"/>
            <a:ext cx="7620000" cy="646331"/>
          </a:xfrm>
          <a:prstGeom prst="rect">
            <a:avLst/>
          </a:prstGeom>
          <a:noFill/>
          <a:ln w="9525">
            <a:solidFill>
              <a:srgbClr val="8EB4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800000"/>
                </a:solidFill>
                <a:latin typeface="Calibri" panose="020F0502020204030204" pitchFamily="34" charset="0"/>
              </a:rPr>
              <a:t>Like any variable or constant, you must declare a pointer before you can use it to store any variable address. </a:t>
            </a:r>
            <a:endParaRPr lang="ja-JP" altLang="en-US">
              <a:solidFill>
                <a:srgbClr val="8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84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905000" y="22860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*a = *b;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 of x</a:t>
            </a:r>
            <a:endParaRPr kumimoji="1" lang="en-AU" altLang="en-US" sz="2000" i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 of y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a: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b: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tmp:</a:t>
            </a:r>
          </a:p>
        </p:txBody>
      </p:sp>
      <p:sp>
        <p:nvSpPr>
          <p:cNvPr id="60429" name="AutoShape 13"/>
          <p:cNvSpPr>
            <a:spLocks/>
          </p:cNvSpPr>
          <p:nvPr/>
        </p:nvSpPr>
        <p:spPr bwMode="auto">
          <a:xfrm>
            <a:off x="9372600" y="23622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30" name="AutoShape 14"/>
          <p:cNvSpPr>
            <a:spLocks/>
          </p:cNvSpPr>
          <p:nvPr/>
        </p:nvSpPr>
        <p:spPr bwMode="auto">
          <a:xfrm>
            <a:off x="6781800" y="31242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0x2060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0x2038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01681225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905000" y="22860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*b = tmp;</a:t>
            </a: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endParaRPr kumimoji="1" lang="en-AU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848600" y="2133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 of x</a:t>
            </a:r>
            <a:endParaRPr kumimoji="1" lang="en-AU" altLang="en-US" sz="2000" i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848600" y="2895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 i="1">
                <a:solidFill>
                  <a:srgbClr val="00CC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addr of y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315200" y="1905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a: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7315200" y="26670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b: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7848600" y="13716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7010400" y="1219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tmp:</a:t>
            </a:r>
          </a:p>
        </p:txBody>
      </p:sp>
      <p:sp>
        <p:nvSpPr>
          <p:cNvPr id="62477" name="AutoShape 13"/>
          <p:cNvSpPr>
            <a:spLocks/>
          </p:cNvSpPr>
          <p:nvPr/>
        </p:nvSpPr>
        <p:spPr bwMode="auto">
          <a:xfrm>
            <a:off x="9372600" y="2362200"/>
            <a:ext cx="457200" cy="2590800"/>
          </a:xfrm>
          <a:prstGeom prst="rightBracket">
            <a:avLst>
              <a:gd name="adj" fmla="val 47222"/>
            </a:avLst>
          </a:prstGeom>
          <a:noFill/>
          <a:ln w="762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78" name="AutoShape 14"/>
          <p:cNvSpPr>
            <a:spLocks/>
          </p:cNvSpPr>
          <p:nvPr/>
        </p:nvSpPr>
        <p:spPr bwMode="auto">
          <a:xfrm>
            <a:off x="6781800" y="3124200"/>
            <a:ext cx="990600" cy="2819400"/>
          </a:xfrm>
          <a:prstGeom prst="leftBracket">
            <a:avLst>
              <a:gd name="adj" fmla="val 23718"/>
            </a:avLst>
          </a:prstGeom>
          <a:noFill/>
          <a:ln w="5715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en-US" sz="1800" b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9448800" y="1447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0x2060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9448800" y="2133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0x2038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9448800" y="28956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0x2040</a:t>
            </a:r>
          </a:p>
        </p:txBody>
      </p:sp>
    </p:spTree>
    <p:extLst>
      <p:ext uri="{BB962C8B-B14F-4D97-AF65-F5344CB8AC3E}">
        <p14:creationId xmlns:p14="http://schemas.microsoft.com/office/powerpoint/2010/main" val="235750550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905000" y="228600"/>
            <a:ext cx="472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 iostream &gt;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trueSwap(int* a, int* b)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tmp = *a;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*a = *b;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*b = tmp;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main()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int x = 1, y = 2;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en-US" sz="2000">
              <a:solidFill>
                <a:srgbClr val="FFFFFF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trueSwap(&amp;x, &amp;y);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kumimoji="1" lang="en-US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x &lt;&lt; "  " &lt;&lt; y &lt;&lt; endl;</a:t>
            </a:r>
          </a:p>
          <a:p>
            <a:pPr defTabSz="4572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924800" y="4876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24800" y="5638800"/>
            <a:ext cx="1371600" cy="4001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391400" y="4648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x: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391400" y="5410201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sz="2000">
                <a:solidFill>
                  <a:srgbClr val="FFFF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y:</a:t>
            </a:r>
          </a:p>
        </p:txBody>
      </p:sp>
      <p:graphicFrame>
        <p:nvGraphicFramePr>
          <p:cNvPr id="64519" name="Object 2"/>
          <p:cNvGraphicFramePr>
            <a:graphicFrameLocks noChangeAspect="1"/>
          </p:cNvGraphicFramePr>
          <p:nvPr/>
        </p:nvGraphicFramePr>
        <p:xfrm>
          <a:off x="6324601" y="2209801"/>
          <a:ext cx="195421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lip" r:id="rId4" imgW="4218962" imgH="3951798" progId="MS_ClipArt_Gallery.2">
                  <p:embed/>
                </p:oleObj>
              </mc:Choice>
              <mc:Fallback>
                <p:oleObj name="Clip" r:id="rId4" imgW="4218962" imgH="3951798" progId="MS_ClipArt_Gallery.2">
                  <p:embed/>
                  <p:pic>
                    <p:nvPicPr>
                      <p:cNvPr id="645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2209801"/>
                        <a:ext cx="195421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8305800" y="381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AU" altLang="en-US" i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Solution 2</a:t>
            </a:r>
            <a:endParaRPr kumimoji="1" lang="en-AU" altLang="en-US" i="1" u="sng">
              <a:solidFill>
                <a:srgbClr val="00CC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9448800" y="4876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0x2000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9448800" y="563880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▪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en-US" sz="1800" b="0">
                <a:solidFill>
                  <a:srgbClr val="FFFF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0x2010</a:t>
            </a:r>
          </a:p>
        </p:txBody>
      </p:sp>
    </p:spTree>
    <p:extLst>
      <p:ext uri="{BB962C8B-B14F-4D97-AF65-F5344CB8AC3E}">
        <p14:creationId xmlns:p14="http://schemas.microsoft.com/office/powerpoint/2010/main" val="280259950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" y="0"/>
            <a:ext cx="10515600" cy="1325563"/>
          </a:xfrm>
        </p:spPr>
        <p:txBody>
          <a:bodyPr>
            <a:normAutofit/>
          </a:bodyPr>
          <a:lstStyle/>
          <a:p>
            <a:pPr marL="742950" marR="0" lvl="1" indent="-285750">
              <a:spcBef>
                <a:spcPts val="500"/>
              </a:spcBef>
              <a:spcAft>
                <a:spcPts val="500"/>
              </a:spcAft>
            </a:pPr>
            <a:r>
              <a:rPr lang="en-US" sz="4000" b="1" cap="small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Pointers &amp; Functions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858" y="1101436"/>
            <a:ext cx="6342756" cy="56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ja-JP" u="sng">
                <a:solidFill>
                  <a:schemeClr val="accent1"/>
                </a:solidFill>
              </a:rPr>
              <a:t>Declaration of Pointer Variables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2411" y="1289050"/>
            <a:ext cx="8908552" cy="5568950"/>
          </a:xfrm>
        </p:spPr>
        <p:txBody>
          <a:bodyPr rtlCol="0">
            <a:normAutofit/>
          </a:bodyPr>
          <a:lstStyle/>
          <a:p>
            <a:pPr lvl="1">
              <a:buNone/>
              <a:defRPr/>
            </a:pPr>
            <a:r>
              <a:rPr lang="en-US" altLang="ja-JP" dirty="0">
                <a:latin typeface="Constantia" charset="0"/>
                <a:cs typeface="ＭＳ Ｐゴシック" charset="0"/>
              </a:rPr>
              <a:t>			</a:t>
            </a: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Type *</a:t>
            </a:r>
            <a:r>
              <a:rPr lang="en-US" altLang="ja-JP" b="1" dirty="0" err="1">
                <a:solidFill>
                  <a:schemeClr val="tx2"/>
                </a:solidFill>
                <a:latin typeface="Courier New" charset="0"/>
              </a:rPr>
              <a:t>pointerVarName</a:t>
            </a:r>
            <a:r>
              <a:rPr lang="en-US" altLang="ja-JP" b="1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lvl="1">
              <a:buNone/>
              <a:defRPr/>
            </a:pPr>
            <a:endParaRPr lang="en-US" altLang="ja-JP" sz="800" b="1" dirty="0">
              <a:solidFill>
                <a:schemeClr val="tx2"/>
              </a:solidFill>
              <a:latin typeface="Courier New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altLang="ja-JP" dirty="0">
                <a:latin typeface="Constantia" charset="0"/>
              </a:rPr>
              <a:t>The  </a:t>
            </a:r>
            <a:r>
              <a:rPr lang="en-US" altLang="ja-JP" dirty="0">
                <a:solidFill>
                  <a:schemeClr val="tx2"/>
                </a:solidFill>
                <a:latin typeface="Constantia" charset="0"/>
              </a:rPr>
              <a:t>*</a:t>
            </a:r>
            <a:r>
              <a:rPr lang="en-US" altLang="ja-JP" dirty="0">
                <a:latin typeface="Constantia" charset="0"/>
              </a:rPr>
              <a:t> before the </a:t>
            </a:r>
            <a:r>
              <a:rPr lang="en-US" altLang="ja-JP" i="1" dirty="0" err="1">
                <a:solidFill>
                  <a:schemeClr val="tx2"/>
                </a:solidFill>
                <a:latin typeface="Constantia" charset="0"/>
              </a:rPr>
              <a:t>pointerVarName</a:t>
            </a:r>
            <a:r>
              <a:rPr lang="en-US" altLang="ja-JP" dirty="0">
                <a:latin typeface="Constantia" charset="0"/>
              </a:rPr>
              <a:t> indicates that this is a pointer variable, not a regular variable</a:t>
            </a:r>
          </a:p>
          <a:p>
            <a:pPr lvl="1">
              <a:buFont typeface="Arial"/>
              <a:buChar char="–"/>
              <a:defRPr/>
            </a:pPr>
            <a:endParaRPr lang="en-US" altLang="ja-JP" dirty="0">
              <a:latin typeface="Constantia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altLang="ja-JP" dirty="0">
                <a:latin typeface="Constantia" charset="0"/>
              </a:rPr>
              <a:t>The </a:t>
            </a:r>
            <a:r>
              <a:rPr lang="en-US" altLang="ja-JP" dirty="0">
                <a:solidFill>
                  <a:schemeClr val="tx2"/>
                </a:solidFill>
                <a:latin typeface="Constantia" charset="0"/>
              </a:rPr>
              <a:t>*</a:t>
            </a:r>
            <a:r>
              <a:rPr lang="en-US" altLang="ja-JP" dirty="0">
                <a:latin typeface="Constantia" charset="0"/>
              </a:rPr>
              <a:t> is not a part of the pointer variable name</a:t>
            </a:r>
          </a:p>
          <a:p>
            <a:pPr lvl="1">
              <a:buFont typeface="Arial"/>
              <a:buChar char="–"/>
              <a:defRPr/>
            </a:pPr>
            <a:endParaRPr lang="en-US" altLang="ja-JP" dirty="0">
              <a:latin typeface="Constantia" charset="0"/>
            </a:endParaRPr>
          </a:p>
          <a:p>
            <a:pPr marL="0" indent="0">
              <a:buNone/>
              <a:defRPr/>
            </a:pPr>
            <a:r>
              <a:rPr lang="en-US" altLang="ja-JP" u="sng" dirty="0">
                <a:solidFill>
                  <a:srgbClr val="800000"/>
                </a:solidFill>
                <a:cs typeface="ＭＳ Ｐゴシック" charset="0"/>
              </a:rPr>
              <a:t>Some valid pointer declaration</a:t>
            </a:r>
            <a:r>
              <a:rPr lang="en-US" altLang="ja-JP" dirty="0">
                <a:solidFill>
                  <a:srgbClr val="800000"/>
                </a:solidFill>
                <a:cs typeface="ＭＳ Ｐゴシック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ja-JP" dirty="0">
                <a:cs typeface="ＭＳ Ｐゴシック" charset="0"/>
              </a:rPr>
              <a:t>	</a:t>
            </a:r>
            <a:r>
              <a:rPr lang="en-US" altLang="ja-JP" dirty="0" err="1">
                <a:cs typeface="ＭＳ Ｐゴシック" charset="0"/>
              </a:rPr>
              <a:t>int</a:t>
            </a:r>
            <a:r>
              <a:rPr lang="en-US" altLang="ja-JP" dirty="0">
                <a:cs typeface="ＭＳ Ｐゴシック" charset="0"/>
              </a:rPr>
              <a:t>    		*</a:t>
            </a:r>
            <a:r>
              <a:rPr lang="en-US" altLang="ja-JP" dirty="0" err="1">
                <a:cs typeface="ＭＳ Ｐゴシック" charset="0"/>
              </a:rPr>
              <a:t>inp</a:t>
            </a:r>
            <a:r>
              <a:rPr lang="en-US" altLang="ja-JP" dirty="0">
                <a:cs typeface="ＭＳ Ｐゴシック" charset="0"/>
              </a:rPr>
              <a:t>;   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cs typeface="ＭＳ Ｐゴシック" charset="0"/>
              </a:rPr>
              <a:t>// pointer to an integer </a:t>
            </a:r>
          </a:p>
          <a:p>
            <a:pPr marL="0" indent="0">
              <a:buNone/>
              <a:defRPr/>
            </a:pPr>
            <a:r>
              <a:rPr lang="en-US" altLang="ja-JP" dirty="0">
                <a:solidFill>
                  <a:prstClr val="black"/>
                </a:solidFill>
                <a:cs typeface="ＭＳ Ｐゴシック" charset="0"/>
              </a:rPr>
              <a:t>	char   		*</a:t>
            </a:r>
            <a:r>
              <a:rPr lang="en-US" altLang="ja-JP" dirty="0" err="1">
                <a:solidFill>
                  <a:prstClr val="black"/>
                </a:solidFill>
                <a:cs typeface="ＭＳ Ｐゴシック" charset="0"/>
              </a:rPr>
              <a:t>chp</a:t>
            </a:r>
            <a:r>
              <a:rPr lang="en-US" altLang="ja-JP" dirty="0">
                <a:solidFill>
                  <a:prstClr val="black"/>
                </a:solidFill>
                <a:cs typeface="ＭＳ Ｐゴシック" charset="0"/>
              </a:rPr>
              <a:t>     </a:t>
            </a:r>
            <a:r>
              <a:rPr lang="en-US" altLang="ja-JP" dirty="0">
                <a:solidFill>
                  <a:srgbClr val="A6A6A6"/>
                </a:solidFill>
                <a:cs typeface="ＭＳ Ｐゴシック" charset="0"/>
              </a:rPr>
              <a:t>// pointer to a character </a:t>
            </a:r>
            <a:endParaRPr lang="en-US" altLang="ja-JP" sz="4000" dirty="0">
              <a:solidFill>
                <a:srgbClr val="A6A6A6"/>
              </a:solidFill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altLang="ja-JP" dirty="0">
                <a:cs typeface="ＭＳ Ｐゴシック" charset="0"/>
              </a:rPr>
              <a:t>	double 	*</a:t>
            </a:r>
            <a:r>
              <a:rPr lang="en-US" altLang="ja-JP" dirty="0" err="1">
                <a:cs typeface="ＭＳ Ｐゴシック" charset="0"/>
              </a:rPr>
              <a:t>dp</a:t>
            </a:r>
            <a:r>
              <a:rPr lang="en-US" altLang="ja-JP" dirty="0">
                <a:cs typeface="ＭＳ Ｐゴシック" charset="0"/>
              </a:rPr>
              <a:t>;    </a:t>
            </a:r>
            <a:r>
              <a:rPr lang="en-US" altLang="ja-JP" dirty="0">
                <a:solidFill>
                  <a:srgbClr val="A6A6A6"/>
                </a:solidFill>
                <a:cs typeface="ＭＳ Ｐゴシック" charset="0"/>
              </a:rPr>
              <a:t>// pointer to a double </a:t>
            </a:r>
            <a:endParaRPr lang="en-US" altLang="ja-JP" sz="4000" dirty="0">
              <a:solidFill>
                <a:srgbClr val="A6A6A6"/>
              </a:solidFill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altLang="ja-JP" dirty="0">
                <a:cs typeface="ＭＳ Ｐゴシック" charset="0"/>
              </a:rPr>
              <a:t>	float  		*</a:t>
            </a:r>
            <a:r>
              <a:rPr lang="en-US" altLang="ja-JP" dirty="0" err="1">
                <a:cs typeface="ＭＳ Ｐゴシック" charset="0"/>
              </a:rPr>
              <a:t>flp</a:t>
            </a:r>
            <a:r>
              <a:rPr lang="en-US" altLang="ja-JP" dirty="0">
                <a:cs typeface="ＭＳ Ｐゴシック" charset="0"/>
              </a:rPr>
              <a:t>;    </a:t>
            </a:r>
            <a:r>
              <a:rPr lang="en-US" altLang="ja-JP" dirty="0">
                <a:solidFill>
                  <a:srgbClr val="A6A6A6"/>
                </a:solidFill>
                <a:cs typeface="ＭＳ Ｐゴシック" charset="0"/>
              </a:rPr>
              <a:t>// pointer to a float </a:t>
            </a:r>
            <a:endParaRPr lang="en-US" altLang="ja-JP" sz="4000" dirty="0">
              <a:solidFill>
                <a:srgbClr val="A6A6A6"/>
              </a:solidFill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altLang="ja-JP" dirty="0">
                <a:solidFill>
                  <a:srgbClr val="A6A6A6"/>
                </a:solidFill>
                <a:cs typeface="ＭＳ Ｐゴシック" charset="0"/>
              </a:rPr>
              <a:t>	</a:t>
            </a:r>
            <a:endParaRPr lang="en-US" altLang="ja-JP" dirty="0">
              <a:solidFill>
                <a:srgbClr val="A6A6A6"/>
              </a:solidFill>
              <a:latin typeface="Constantia" charset="0"/>
              <a:cs typeface="ＭＳ Ｐゴシック" charset="0"/>
            </a:endParaRPr>
          </a:p>
          <a:p>
            <a:pPr marL="393700" lvl="1" indent="0">
              <a:buNone/>
              <a:defRPr/>
            </a:pPr>
            <a:endParaRPr lang="en-US" altLang="ja-JP" sz="1050" dirty="0">
              <a:latin typeface="Constantia" charset="0"/>
            </a:endParaRPr>
          </a:p>
          <a:p>
            <a:pPr marL="393700" lvl="1" indent="0">
              <a:buNone/>
              <a:defRPr/>
            </a:pPr>
            <a:endParaRPr lang="en-US" altLang="ja-JP" b="1" dirty="0">
              <a:solidFill>
                <a:schemeClr val="tx2"/>
              </a:solidFill>
              <a:latin typeface="Courier New" charset="0"/>
            </a:endParaRPr>
          </a:p>
          <a:p>
            <a:pPr lvl="1">
              <a:buFont typeface="Arial"/>
              <a:buChar char="–"/>
              <a:defRPr/>
            </a:pPr>
            <a:endParaRPr lang="en-US" altLang="ja-JP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3893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2050" name="Picture 2" descr="https://users.cs.cf.ac.uk/Dave.Marshall/C/poi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68" y="146188"/>
            <a:ext cx="7148993" cy="63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4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436418"/>
            <a:ext cx="11928764" cy="6066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73" y="230941"/>
            <a:ext cx="5638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ja-JP" sz="4500">
                <a:cs typeface="ＭＳ Ｐゴシック" charset="0"/>
              </a:rPr>
              <a:t>Assignment of Pointer Variables (Cont ..)</a:t>
            </a:r>
          </a:p>
        </p:txBody>
      </p:sp>
      <p:sp>
        <p:nvSpPr>
          <p:cNvPr id="18435" name="Slide Number Placeholder 25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3E7BE9-6D30-4D6F-9D9D-75B36F62BA72}" type="slidenum">
              <a:rPr lang="en-US" altLang="ja-JP" sz="1200" b="1">
                <a:solidFill>
                  <a:srgbClr val="045C75"/>
                </a:solidFill>
                <a:latin typeface="Constantia" panose="02030602050306030303" pitchFamily="18" charset="0"/>
              </a:rPr>
              <a:pPr algn="r" eaLnBrk="1" hangingPunct="1"/>
              <a:t>9</a:t>
            </a:fld>
            <a:endParaRPr lang="en-US" altLang="ja-JP" sz="1200" b="1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0" y="1828800"/>
            <a:ext cx="388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data = 50.8;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float 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ptr;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   ptr = </a:t>
            </a:r>
            <a:r>
              <a:rPr lang="en-US" altLang="ja-JP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ja-JP">
                <a:solidFill>
                  <a:schemeClr val="tx2"/>
                </a:solidFill>
                <a:latin typeface="Courier New" panose="02070309020205020404" pitchFamily="49" charset="0"/>
              </a:rPr>
              <a:t>data;</a:t>
            </a:r>
          </a:p>
        </p:txBody>
      </p:sp>
      <p:sp>
        <p:nvSpPr>
          <p:cNvPr id="18437" name="Rectangle 5" descr="Light upward diagonal"/>
          <p:cNvSpPr>
            <a:spLocks noChangeArrowheads="1"/>
          </p:cNvSpPr>
          <p:nvPr/>
        </p:nvSpPr>
        <p:spPr bwMode="auto">
          <a:xfrm>
            <a:off x="9023351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alibri" panose="020F0502020204030204" pitchFamily="34" charset="0"/>
            </a:endParaRPr>
          </a:p>
        </p:txBody>
      </p:sp>
      <p:sp>
        <p:nvSpPr>
          <p:cNvPr id="18438" name="Rectangle 6" descr="Light upward diagonal"/>
          <p:cNvSpPr>
            <a:spLocks noChangeArrowheads="1"/>
          </p:cNvSpPr>
          <p:nvPr/>
        </p:nvSpPr>
        <p:spPr bwMode="auto">
          <a:xfrm>
            <a:off x="9023351" y="22098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 sz="1400">
              <a:latin typeface="Calibri" panose="020F0502020204030204" pitchFamily="34" charset="0"/>
            </a:endParaRPr>
          </a:p>
        </p:txBody>
      </p:sp>
      <p:sp>
        <p:nvSpPr>
          <p:cNvPr id="18439" name="Rectangle 7" descr="Light upward diagonal"/>
          <p:cNvSpPr>
            <a:spLocks noChangeArrowheads="1"/>
          </p:cNvSpPr>
          <p:nvPr/>
        </p:nvSpPr>
        <p:spPr bwMode="auto">
          <a:xfrm>
            <a:off x="9023351" y="57912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8440" name="Rectangle 8" descr="Light upward diagonal"/>
          <p:cNvSpPr>
            <a:spLocks noChangeArrowheads="1"/>
          </p:cNvSpPr>
          <p:nvPr/>
        </p:nvSpPr>
        <p:spPr bwMode="auto">
          <a:xfrm>
            <a:off x="9023351" y="3078164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8441" name="Rectangle 9" descr="Light upward diagonal"/>
          <p:cNvSpPr>
            <a:spLocks noChangeArrowheads="1"/>
          </p:cNvSpPr>
          <p:nvPr/>
        </p:nvSpPr>
        <p:spPr bwMode="auto">
          <a:xfrm>
            <a:off x="9023351" y="3513139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8442" name="Rectangle 10" descr="Light upward diagonal"/>
          <p:cNvSpPr>
            <a:spLocks noChangeArrowheads="1"/>
          </p:cNvSpPr>
          <p:nvPr/>
        </p:nvSpPr>
        <p:spPr bwMode="auto">
          <a:xfrm>
            <a:off x="9023351" y="3946526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solidFill>
                  <a:schemeClr val="accent2"/>
                </a:solidFill>
                <a:latin typeface="Calibri" panose="020F0502020204030204" pitchFamily="34" charset="0"/>
              </a:rPr>
              <a:t>50.8</a:t>
            </a:r>
          </a:p>
        </p:txBody>
      </p:sp>
      <p:sp>
        <p:nvSpPr>
          <p:cNvPr id="18443" name="Rectangle 11" descr="Light upward diagonal"/>
          <p:cNvSpPr>
            <a:spLocks noChangeArrowheads="1"/>
          </p:cNvSpPr>
          <p:nvPr/>
        </p:nvSpPr>
        <p:spPr bwMode="auto">
          <a:xfrm>
            <a:off x="9023351" y="4381501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8444" name="Rectangle 12" descr="Light upward diagonal"/>
          <p:cNvSpPr>
            <a:spLocks noChangeArrowheads="1"/>
          </p:cNvSpPr>
          <p:nvPr/>
        </p:nvSpPr>
        <p:spPr bwMode="auto">
          <a:xfrm>
            <a:off x="9023351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  <p:sp>
        <p:nvSpPr>
          <p:cNvPr id="18445" name="Line 13" descr="Light upward diagonal"/>
          <p:cNvSpPr>
            <a:spLocks noChangeShapeType="1"/>
          </p:cNvSpPr>
          <p:nvPr/>
        </p:nvSpPr>
        <p:spPr bwMode="auto">
          <a:xfrm>
            <a:off x="9582150" y="5337176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8001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001000" y="22098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FFF0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001000" y="57912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ja-JP" altLang="en-US">
              <a:latin typeface="Courier New" panose="02070309020205020404" pitchFamily="49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8001000" y="3078164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FFF2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01000" y="3513139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FFF3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8001000" y="3946526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FFF4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8001000" y="4381501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FFF5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8001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>
                <a:latin typeface="Courier New" panose="02070309020205020404" pitchFamily="49" charset="0"/>
              </a:rPr>
              <a:t>FFF6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8466139" y="5337176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7167563" y="39624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000" b="1" i="1">
                <a:solidFill>
                  <a:schemeClr val="tx2"/>
                </a:solidFill>
                <a:latin typeface="Tahoma" panose="020B0604030504040204" pitchFamily="34" charset="0"/>
              </a:rPr>
              <a:t>data</a:t>
            </a: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1752600" y="308283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3039</Words>
  <Application>Microsoft Office PowerPoint</Application>
  <PresentationFormat>Widescreen</PresentationFormat>
  <Paragraphs>1105</Paragraphs>
  <Slides>53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Arial</vt:lpstr>
      <vt:lpstr>Book Antiqua</vt:lpstr>
      <vt:lpstr>Calibri</vt:lpstr>
      <vt:lpstr>Calibri Light</vt:lpstr>
      <vt:lpstr>Comic Sans MS</vt:lpstr>
      <vt:lpstr>Constantia</vt:lpstr>
      <vt:lpstr>Courier New</vt:lpstr>
      <vt:lpstr>Tahoma</vt:lpstr>
      <vt:lpstr>Times New Roman</vt:lpstr>
      <vt:lpstr>Verdana</vt:lpstr>
      <vt:lpstr>Wingdings</vt:lpstr>
      <vt:lpstr>Office Theme</vt:lpstr>
      <vt:lpstr>ホワイト</vt:lpstr>
      <vt:lpstr>Default Design</vt:lpstr>
      <vt:lpstr>Clip</vt:lpstr>
      <vt:lpstr>Pointer</vt:lpstr>
      <vt:lpstr>Pointer</vt:lpstr>
      <vt:lpstr>Why Pointers?</vt:lpstr>
      <vt:lpstr>PowerPoint Presentation</vt:lpstr>
      <vt:lpstr>PowerPoint Presentation</vt:lpstr>
      <vt:lpstr>Declaration of Pointer Variables</vt:lpstr>
      <vt:lpstr>PowerPoint Presentation</vt:lpstr>
      <vt:lpstr>PowerPoint Presentation</vt:lpstr>
      <vt:lpstr>Assignment of Pointer Variables (Cont ..)</vt:lpstr>
      <vt:lpstr>Assignment of Pointer Variables (Cont ..)</vt:lpstr>
      <vt:lpstr>Assignment of Pointer Variables (Cont ..)</vt:lpstr>
      <vt:lpstr>Assignment of Pointer Variables (Cont ..)</vt:lpstr>
      <vt:lpstr>Initializing pointers</vt:lpstr>
      <vt:lpstr>Dereferencing</vt:lpstr>
      <vt:lpstr>PowerPoint Presentation</vt:lpstr>
      <vt:lpstr>Dereferencing (Cont ..)</vt:lpstr>
      <vt:lpstr>Dereferencing (Cont ..)</vt:lpstr>
      <vt:lpstr>Dereferencing Example</vt:lpstr>
      <vt:lpstr>Dereferencing Example (Cont ..)</vt:lpstr>
      <vt:lpstr>Dereferencing Example (Cont ..)</vt:lpstr>
      <vt:lpstr>Dereferencing Example (Cont ..)</vt:lpstr>
      <vt:lpstr>Dereferencing Example (Cont 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Remember this…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&amp;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48</cp:revision>
  <dcterms:created xsi:type="dcterms:W3CDTF">2017-02-26T17:44:52Z</dcterms:created>
  <dcterms:modified xsi:type="dcterms:W3CDTF">2019-01-26T17:33:02Z</dcterms:modified>
</cp:coreProperties>
</file>