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68" r:id="rId4"/>
    <p:sldId id="270" r:id="rId5"/>
    <p:sldId id="269" r:id="rId6"/>
    <p:sldId id="271" r:id="rId7"/>
    <p:sldId id="266" r:id="rId8"/>
    <p:sldId id="272" r:id="rId9"/>
    <p:sldId id="273" r:id="rId10"/>
    <p:sldId id="274" r:id="rId11"/>
    <p:sldId id="283" r:id="rId12"/>
    <p:sldId id="284" r:id="rId13"/>
    <p:sldId id="275" r:id="rId14"/>
    <p:sldId id="276" r:id="rId15"/>
    <p:sldId id="258" r:id="rId16"/>
    <p:sldId id="277" r:id="rId17"/>
    <p:sldId id="278" r:id="rId18"/>
    <p:sldId id="280" r:id="rId19"/>
    <p:sldId id="281" r:id="rId20"/>
    <p:sldId id="279"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24"/>
  </p:normalViewPr>
  <p:slideViewPr>
    <p:cSldViewPr snapToGrid="0" snapToObjects="1">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4/27/2020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Structures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3173690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1.1</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Contents</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Mid-term</a:t>
            </a:r>
          </a:p>
          <a:p>
            <a:pPr marL="742950" lvl="1" indent="-285750" algn="just">
              <a:buFont typeface="Courier New" panose="02070309020205020404" pitchFamily="49" charset="0"/>
              <a:buChar char="o"/>
            </a:pPr>
            <a:r>
              <a:rPr lang="en-US" dirty="0" smtClean="0"/>
              <a:t>Arrays [1D &amp; 2D]</a:t>
            </a:r>
          </a:p>
          <a:p>
            <a:pPr marL="742950" lvl="1" indent="-285750" algn="just">
              <a:buFont typeface="Courier New" panose="02070309020205020404" pitchFamily="49" charset="0"/>
              <a:buChar char="o"/>
            </a:pPr>
            <a:r>
              <a:rPr lang="en-US" dirty="0" smtClean="0"/>
              <a:t>Pointer, String, Structure</a:t>
            </a:r>
          </a:p>
          <a:p>
            <a:pPr marL="742950" lvl="1" indent="-285750" algn="just">
              <a:buFont typeface="Courier New" panose="02070309020205020404" pitchFamily="49" charset="0"/>
              <a:buChar char="o"/>
            </a:pPr>
            <a:r>
              <a:rPr lang="en-US" dirty="0" smtClean="0"/>
              <a:t>Stack &amp; Queue</a:t>
            </a:r>
          </a:p>
          <a:p>
            <a:pPr marL="742950" lvl="1" indent="-285750" algn="just">
              <a:buFont typeface="Courier New" panose="02070309020205020404" pitchFamily="49" charset="0"/>
              <a:buChar char="o"/>
            </a:pPr>
            <a:r>
              <a:rPr lang="en-US" dirty="0" smtClean="0"/>
              <a:t>Application of Stack &amp; Queue</a:t>
            </a:r>
          </a:p>
          <a:p>
            <a:pPr marL="742950" lvl="1" indent="-285750" algn="just">
              <a:buFont typeface="Courier New" panose="02070309020205020404" pitchFamily="49" charset="0"/>
              <a:buChar char="o"/>
            </a:pPr>
            <a:r>
              <a:rPr lang="en-US" dirty="0" smtClean="0"/>
              <a:t>Searching &amp; Sorting</a:t>
            </a:r>
            <a:endParaRPr lang="en-US" dirty="0"/>
          </a:p>
          <a:p>
            <a:pPr marL="285750" indent="-285750" algn="just">
              <a:buFont typeface="Wingdings" panose="05000000000000000000" pitchFamily="2" charset="2"/>
              <a:buChar char="q"/>
            </a:pPr>
            <a:r>
              <a:rPr lang="en-US" dirty="0" smtClean="0"/>
              <a:t>Final-term</a:t>
            </a:r>
            <a:endParaRPr lang="en-US" dirty="0"/>
          </a:p>
          <a:p>
            <a:pPr marL="742950" lvl="1" indent="-285750" algn="just">
              <a:buFont typeface="Courier New" panose="02070309020205020404" pitchFamily="49" charset="0"/>
              <a:buChar char="o"/>
            </a:pPr>
            <a:r>
              <a:rPr lang="en-US" dirty="0" smtClean="0"/>
              <a:t>Linked Lists [Singly &amp; Doubly]</a:t>
            </a:r>
            <a:endParaRPr lang="en-US" dirty="0"/>
          </a:p>
          <a:p>
            <a:pPr marL="742950" lvl="1" indent="-285750" algn="just">
              <a:buFont typeface="Courier New" panose="02070309020205020404" pitchFamily="49" charset="0"/>
              <a:buChar char="o"/>
            </a:pPr>
            <a:r>
              <a:rPr lang="en-US" dirty="0" smtClean="0"/>
              <a:t>Introduction to Trees</a:t>
            </a:r>
          </a:p>
          <a:p>
            <a:pPr marL="742950" lvl="1" indent="-285750" algn="just">
              <a:buFont typeface="Courier New" panose="02070309020205020404" pitchFamily="49" charset="0"/>
              <a:buChar char="o"/>
            </a:pPr>
            <a:r>
              <a:rPr lang="en-US" dirty="0" smtClean="0"/>
              <a:t>Binary Search Tree, Heap Tree</a:t>
            </a:r>
          </a:p>
          <a:p>
            <a:pPr marL="742950" lvl="1" indent="-285750" algn="just">
              <a:buFont typeface="Courier New" panose="02070309020205020404" pitchFamily="49" charset="0"/>
              <a:buChar char="o"/>
            </a:pPr>
            <a:r>
              <a:rPr lang="en-US" dirty="0" smtClean="0"/>
              <a:t>Introduction to Graphs</a:t>
            </a:r>
            <a:endParaRPr lang="en-US" dirty="0"/>
          </a:p>
          <a:p>
            <a:pPr marL="742950" lvl="1" indent="-285750" algn="just">
              <a:buFont typeface="Courier New" panose="02070309020205020404" pitchFamily="49" charset="0"/>
              <a:buChar char="o"/>
            </a:pPr>
            <a:r>
              <a:rPr lang="en-US" dirty="0" smtClean="0"/>
              <a:t>Generating </a:t>
            </a:r>
            <a:r>
              <a:rPr lang="en-US" b="1" dirty="0" smtClean="0"/>
              <a:t>M</a:t>
            </a:r>
            <a:r>
              <a:rPr lang="en-US" dirty="0" smtClean="0"/>
              <a:t>inimum </a:t>
            </a:r>
            <a:r>
              <a:rPr lang="en-US" b="1" dirty="0" smtClean="0"/>
              <a:t>S</a:t>
            </a:r>
            <a:r>
              <a:rPr lang="en-US" dirty="0" smtClean="0"/>
              <a:t>panning </a:t>
            </a:r>
            <a:r>
              <a:rPr lang="en-US" b="1" dirty="0" smtClean="0"/>
              <a:t>T</a:t>
            </a:r>
            <a:r>
              <a:rPr lang="en-US" dirty="0" smtClean="0"/>
              <a:t>ree from Graph [Prim’s &amp; </a:t>
            </a:r>
            <a:r>
              <a:rPr lang="en-US" dirty="0" err="1" smtClean="0"/>
              <a:t>Kruskal’s</a:t>
            </a:r>
            <a:r>
              <a:rPr lang="en-US" dirty="0" smtClean="0"/>
              <a:t> Algorithms]</a:t>
            </a:r>
          </a:p>
          <a:p>
            <a:pPr marL="742950" lvl="1" indent="-285750" algn="just">
              <a:buFont typeface="Courier New" panose="02070309020205020404" pitchFamily="49" charset="0"/>
              <a:buChar char="o"/>
            </a:pPr>
            <a:r>
              <a:rPr lang="en-US" dirty="0" smtClean="0"/>
              <a:t>Graph Traversals [BFS &amp; DFS]</a:t>
            </a:r>
            <a:endParaRPr lang="en-US" dirty="0"/>
          </a:p>
        </p:txBody>
      </p:sp>
    </p:spTree>
    <p:extLst>
      <p:ext uri="{BB962C8B-B14F-4D97-AF65-F5344CB8AC3E}">
        <p14:creationId xmlns:p14="http://schemas.microsoft.com/office/powerpoint/2010/main" val="41395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Evaluation</a:t>
            </a:r>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3373414442"/>
              </p:ext>
            </p:extLst>
          </p:nvPr>
        </p:nvGraphicFramePr>
        <p:xfrm>
          <a:off x="310733" y="2143759"/>
          <a:ext cx="8528466" cy="3961196"/>
        </p:xfrm>
        <a:graphic>
          <a:graphicData uri="http://schemas.openxmlformats.org/drawingml/2006/table">
            <a:tbl>
              <a:tblPr firstRow="1" firstCol="1" lastRow="1" lastCol="1" bandRow="1" bandCol="1">
                <a:tableStyleId>{F5AB1C69-6EDB-4FF4-983F-18BD219EF322}</a:tableStyleId>
              </a:tblPr>
              <a:tblGrid>
                <a:gridCol w="1639291"/>
                <a:gridCol w="5063125"/>
                <a:gridCol w="1083853"/>
                <a:gridCol w="742197"/>
              </a:tblGrid>
              <a:tr h="257413">
                <a:tc rowSpan="6">
                  <a:txBody>
                    <a:bodyPr/>
                    <a:lstStyle/>
                    <a:p>
                      <a:pPr marL="0" marR="0">
                        <a:spcBef>
                          <a:spcPts val="0"/>
                        </a:spcBef>
                        <a:spcAft>
                          <a:spcPts val="0"/>
                        </a:spcAft>
                      </a:pPr>
                      <a:r>
                        <a:rPr lang="en-US" sz="1800" dirty="0" smtClean="0">
                          <a:effectLst/>
                        </a:rPr>
                        <a:t>Mid-term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smtClean="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smtClean="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smtClean="0">
                          <a:effectLst/>
                        </a:rPr>
                        <a:t>40%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Lab</a:t>
                      </a:r>
                      <a:r>
                        <a:rPr lang="en-US" sz="1800" baseline="0" dirty="0" smtClean="0">
                          <a:solidFill>
                            <a:sysClr val="windowText" lastClr="000000"/>
                          </a:solidFill>
                          <a:effectLst/>
                        </a:rPr>
                        <a:t> Evaluations</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20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Assignment</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10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Mid-term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Midterm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rowSpan="6">
                  <a:txBody>
                    <a:bodyPr/>
                    <a:lstStyle/>
                    <a:p>
                      <a:pPr marL="0" marR="0">
                        <a:spcBef>
                          <a:spcPts val="0"/>
                        </a:spcBef>
                        <a:spcAft>
                          <a:spcPts val="0"/>
                        </a:spcAft>
                      </a:pPr>
                      <a:r>
                        <a:rPr lang="en-US" sz="1800" b="1" dirty="0" smtClean="0">
                          <a:effectLst/>
                        </a:rPr>
                        <a:t>Final-term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kern="1200" dirty="0" smtClean="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smtClean="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smtClean="0">
                          <a:effectLst/>
                        </a:rPr>
                        <a:t>60%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Lab</a:t>
                      </a:r>
                      <a:r>
                        <a:rPr lang="en-US" sz="1800" baseline="0" dirty="0" smtClean="0">
                          <a:solidFill>
                            <a:sysClr val="windowText" lastClr="000000"/>
                          </a:solidFill>
                          <a:effectLst/>
                        </a:rPr>
                        <a:t> Evaluations</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20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Assignment</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10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Final-term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Final 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a:txBody>
                    <a:bodyPr/>
                    <a:lstStyle/>
                    <a:p>
                      <a:pPr marL="0" marR="0">
                        <a:spcBef>
                          <a:spcPts val="0"/>
                        </a:spcBef>
                        <a:spcAft>
                          <a:spcPts val="0"/>
                        </a:spcAft>
                      </a:pPr>
                      <a:r>
                        <a:rPr lang="en-US" sz="1800" dirty="0">
                          <a:effectLst/>
                        </a:rPr>
                        <a:t>Grand Total</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800" dirty="0" smtClean="0">
                          <a:effectLst/>
                        </a:rPr>
                        <a:t>Final Grade of the Course</a:t>
                      </a:r>
                      <a:endParaRPr lang="en-US" sz="1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1800" kern="1200" dirty="0" smtClean="0">
                          <a:effectLst/>
                        </a:rPr>
                        <a:t>100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570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To be filled-up by individual course teachers according their requirements… </a:t>
            </a:r>
            <a:endParaRPr lang="en-US" dirty="0"/>
          </a:p>
        </p:txBody>
      </p:sp>
    </p:spTree>
    <p:extLst>
      <p:ext uri="{BB962C8B-B14F-4D97-AF65-F5344CB8AC3E}">
        <p14:creationId xmlns:p14="http://schemas.microsoft.com/office/powerpoint/2010/main" val="13426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smtClean="0"/>
              <a:t>?</a:t>
            </a:r>
          </a:p>
          <a:p>
            <a:pPr marL="742950" lvl="1" indent="-285750" algn="just">
              <a:buFont typeface="Courier New" panose="02070309020205020404" pitchFamily="49" charset="0"/>
              <a:buChar char="o"/>
            </a:pPr>
            <a:r>
              <a:rPr lang="en-US" dirty="0" smtClean="0"/>
              <a:t>Data </a:t>
            </a:r>
            <a:r>
              <a:rPr lang="en-US" dirty="0"/>
              <a:t>means raw facts or information 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smtClean="0"/>
              <a:t>Structure</a:t>
            </a:r>
            <a:r>
              <a:rPr lang="en-US" dirty="0" smtClean="0"/>
              <a:t>?</a:t>
            </a:r>
          </a:p>
          <a:p>
            <a:pPr marL="742950" lvl="1" indent="-285750" algn="just">
              <a:buFont typeface="Courier New" panose="02070309020205020404" pitchFamily="49" charset="0"/>
              <a:buChar char="o"/>
            </a:pPr>
            <a:r>
              <a:rPr lang="en-US" dirty="0" smtClean="0"/>
              <a:t>Some </a:t>
            </a:r>
            <a:r>
              <a:rPr lang="en-US" dirty="0"/>
              <a:t>elementary items constitute a unit and that unit may be considered as a structure. </a:t>
            </a:r>
          </a:p>
          <a:p>
            <a:pPr lvl="1" algn="just"/>
            <a:endParaRPr lang="en-US" dirty="0" smtClean="0"/>
          </a:p>
          <a:p>
            <a:pPr marL="742950" lvl="1" indent="-285750" algn="just">
              <a:buFont typeface="Courier New" panose="02070309020205020404" pitchFamily="49" charset="0"/>
              <a:buChar char="o"/>
            </a:pPr>
            <a:r>
              <a:rPr lang="en-US" dirty="0" smtClean="0"/>
              <a:t>A </a:t>
            </a:r>
            <a:r>
              <a:rPr lang="en-US" dirty="0"/>
              <a:t>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t>
            </a:r>
            <a:r>
              <a:rPr lang="en-US" dirty="0" smtClean="0"/>
              <a:t>Structures</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smtClean="0"/>
              <a:t>?</a:t>
            </a:r>
          </a:p>
          <a:p>
            <a:pPr marL="742950" lvl="1" indent="-285750" algn="just">
              <a:buFont typeface="Courier New" panose="02070309020205020404" pitchFamily="49" charset="0"/>
              <a:buChar char="o"/>
            </a:pPr>
            <a:r>
              <a:rPr lang="en-US" dirty="0" smtClean="0"/>
              <a:t>Data </a:t>
            </a:r>
            <a:r>
              <a:rPr lang="en-US" dirty="0"/>
              <a:t>structure is a structure where we organize elementary data items in different ways and there exits structural relationship among the items so that it can be used efficiently.</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476205" y="1532427"/>
            <a:ext cx="2789509" cy="484632"/>
          </a:xfrm>
        </p:spPr>
        <p:txBody>
          <a:bodyPr/>
          <a:lstStyle/>
          <a:p>
            <a:r>
              <a:rPr lang="en-US" dirty="0" smtClean="0"/>
              <a:t>Definition</a:t>
            </a:r>
            <a:endParaRPr lang="en-US" dirty="0"/>
          </a:p>
        </p:txBody>
      </p:sp>
    </p:spTree>
    <p:extLst>
      <p:ext uri="{BB962C8B-B14F-4D97-AF65-F5344CB8AC3E}">
        <p14:creationId xmlns:p14="http://schemas.microsoft.com/office/powerpoint/2010/main" val="252855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Elements of a Data Structure</a:t>
            </a:r>
            <a:endParaRPr lang="en-US" sz="2600" b="1" dirty="0">
              <a:solidFill>
                <a:schemeClr val="tx1"/>
              </a:solidFill>
            </a:endParaRP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a:t>
            </a:r>
            <a:r>
              <a:rPr lang="en-US" dirty="0" smtClean="0"/>
              <a:t>structure.</a:t>
            </a:r>
          </a:p>
          <a:p>
            <a:pPr algn="just"/>
            <a:endParaRPr lang="en-US" dirty="0" smtClean="0"/>
          </a:p>
          <a:p>
            <a:pPr marL="285750" indent="-285750" algn="just">
              <a:buFont typeface="Wingdings" panose="05000000000000000000" pitchFamily="2" charset="2"/>
              <a:buChar char="q"/>
            </a:pPr>
            <a:r>
              <a:rPr lang="en-US" dirty="0" smtClean="0"/>
              <a:t>Types of Elementary data items: Character</a:t>
            </a:r>
            <a:r>
              <a:rPr lang="en-US" dirty="0"/>
              <a:t>, Integer, Floating point numbers etc</a:t>
            </a:r>
            <a:r>
              <a:rPr lang="en-US" dirty="0" smtClean="0"/>
              <a:t>.</a:t>
            </a:r>
          </a:p>
          <a:p>
            <a:pPr lvl="1" algn="just"/>
            <a:endParaRPr lang="en-US" dirty="0" smtClean="0"/>
          </a:p>
          <a:p>
            <a:pPr marL="285750" indent="-285750" algn="just">
              <a:buFont typeface="Wingdings" panose="05000000000000000000" pitchFamily="2" charset="2"/>
              <a:buChar char="q"/>
            </a:pPr>
            <a:r>
              <a:rPr lang="en-US" dirty="0" smtClean="0"/>
              <a:t>However</a:t>
            </a:r>
            <a:r>
              <a:rPr lang="en-US" dirty="0"/>
              <a:t>, a </a:t>
            </a:r>
            <a:r>
              <a:rPr lang="en-US" b="1" i="1" dirty="0">
                <a:solidFill>
                  <a:srgbClr val="0070C0"/>
                </a:solidFill>
              </a:rPr>
              <a:t>data structure may be an element of another data structure</a:t>
            </a:r>
            <a:r>
              <a:rPr lang="en-US" dirty="0"/>
              <a:t>. That means a data structure may contain another data structure</a:t>
            </a:r>
            <a:r>
              <a:rPr lang="en-US" dirty="0" smtClean="0"/>
              <a:t>.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We talk about or study Data Structures in two ways:</a:t>
            </a:r>
            <a:endParaRPr lang="en-US" dirty="0"/>
          </a:p>
          <a:p>
            <a:pPr marL="742950" lvl="1" indent="-285750" algn="just">
              <a:buFont typeface="Courier New" panose="02070309020205020404" pitchFamily="49" charset="0"/>
              <a:buChar char="o"/>
            </a:pPr>
            <a:r>
              <a:rPr lang="en-US" dirty="0" smtClean="0"/>
              <a:t>Basic</a:t>
            </a:r>
          </a:p>
          <a:p>
            <a:pPr marL="1200150" lvl="2" indent="-285750" algn="just">
              <a:buFont typeface="Arial" panose="020B0604020202020204" pitchFamily="34" charset="0"/>
              <a:buChar char="•"/>
            </a:pPr>
            <a:r>
              <a:rPr lang="en-US" dirty="0" smtClean="0"/>
              <a:t>Having </a:t>
            </a:r>
            <a:r>
              <a:rPr lang="en-US" dirty="0"/>
              <a:t>a concrete </a:t>
            </a:r>
            <a:r>
              <a:rPr lang="en-US" dirty="0" smtClean="0"/>
              <a:t>implementation. Example</a:t>
            </a:r>
            <a:r>
              <a:rPr lang="en-US" dirty="0"/>
              <a:t>: Variable, Pointer, Array etc.</a:t>
            </a:r>
          </a:p>
          <a:p>
            <a:pPr lvl="2" algn="just"/>
            <a:endParaRPr lang="en-US" dirty="0"/>
          </a:p>
          <a:p>
            <a:pPr marL="742950" lvl="1" indent="-285750" algn="just">
              <a:buFont typeface="Courier New" panose="02070309020205020404" pitchFamily="49" charset="0"/>
              <a:buChar char="o"/>
            </a:pPr>
            <a:r>
              <a:rPr lang="en-US"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a:t>
            </a:r>
            <a:r>
              <a:rPr lang="en-US" dirty="0" smtClean="0"/>
              <a:t>concrete implementation</a:t>
            </a:r>
            <a:r>
              <a:rPr lang="en-US" dirty="0"/>
              <a:t>. Example: </a:t>
            </a:r>
            <a:r>
              <a:rPr lang="en-US" dirty="0" smtClean="0"/>
              <a:t>List</a:t>
            </a:r>
            <a:r>
              <a:rPr lang="en-US" dirty="0"/>
              <a:t>, Stack, Queue etc</a:t>
            </a:r>
            <a:r>
              <a:rPr lang="en-US" dirty="0" smtClean="0"/>
              <a:t>.</a:t>
            </a:r>
            <a:endParaRPr lang="en-US" dirty="0"/>
          </a:p>
        </p:txBody>
      </p:sp>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a:t>
            </a:r>
            <a:r>
              <a:rPr lang="en-US" dirty="0" smtClean="0"/>
              <a:t>Structures</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Basic</a:t>
            </a:r>
          </a:p>
          <a:p>
            <a:pPr marL="742950" lvl="1" indent="-285750" algn="just">
              <a:buFont typeface="Courier New" panose="02070309020205020404" pitchFamily="49" charset="0"/>
              <a:buChar char="o"/>
            </a:pPr>
            <a:r>
              <a:rPr lang="en-US" dirty="0" smtClean="0"/>
              <a:t>Insertion </a:t>
            </a:r>
            <a:r>
              <a:rPr lang="en-US" dirty="0">
                <a:solidFill>
                  <a:srgbClr val="0070C0"/>
                </a:solidFill>
              </a:rPr>
              <a:t>(addition of a new element in the data structure</a:t>
            </a:r>
            <a:r>
              <a:rPr lang="en-US" dirty="0" smtClean="0">
                <a:solidFill>
                  <a:srgbClr val="0070C0"/>
                </a:solidFill>
              </a:rPr>
              <a:t>)</a:t>
            </a:r>
            <a:endParaRPr lang="en-US" dirty="0" smtClean="0"/>
          </a:p>
          <a:p>
            <a:pPr marL="742950" lvl="1" indent="-285750" algn="just">
              <a:buFont typeface="Courier New" panose="02070309020205020404" pitchFamily="49" charset="0"/>
              <a:buChar char="o"/>
            </a:pPr>
            <a:r>
              <a:rPr lang="en-US" dirty="0" smtClean="0"/>
              <a:t>Deletion </a:t>
            </a:r>
            <a:r>
              <a:rPr lang="en-US" dirty="0" smtClean="0">
                <a:solidFill>
                  <a:srgbClr val="0070C0"/>
                </a:solidFill>
              </a:rPr>
              <a:t>(removal of </a:t>
            </a:r>
            <a:r>
              <a:rPr lang="en-US" dirty="0">
                <a:solidFill>
                  <a:srgbClr val="0070C0"/>
                </a:solidFill>
              </a:rPr>
              <a:t>the element from the data structure)</a:t>
            </a:r>
            <a:endParaRPr lang="en-US" dirty="0" smtClean="0"/>
          </a:p>
          <a:p>
            <a:pPr marL="742950" lvl="1" indent="-285750" algn="just">
              <a:buFont typeface="Courier New" panose="02070309020205020404" pitchFamily="49" charset="0"/>
              <a:buChar char="o"/>
            </a:pPr>
            <a:r>
              <a:rPr lang="en-US" dirty="0" smtClean="0"/>
              <a:t>Traversal </a:t>
            </a:r>
            <a:r>
              <a:rPr lang="en-US" dirty="0">
                <a:solidFill>
                  <a:srgbClr val="0070C0"/>
                </a:solidFill>
              </a:rPr>
              <a:t>(accessing </a:t>
            </a:r>
            <a:r>
              <a:rPr lang="en-US" dirty="0" smtClean="0">
                <a:solidFill>
                  <a:srgbClr val="0070C0"/>
                </a:solidFill>
              </a:rPr>
              <a:t>data elements </a:t>
            </a:r>
            <a:r>
              <a:rPr lang="en-US" dirty="0">
                <a:solidFill>
                  <a:srgbClr val="0070C0"/>
                </a:solidFill>
              </a:rPr>
              <a:t>in the data structure</a:t>
            </a:r>
            <a:r>
              <a:rPr lang="en-US" dirty="0" smtClean="0">
                <a:solidFill>
                  <a:srgbClr val="0070C0"/>
                </a:solidFill>
              </a:rPr>
              <a:t>)</a:t>
            </a:r>
            <a:endParaRPr lang="en-US" dirty="0" smtClean="0"/>
          </a:p>
          <a:p>
            <a:pPr algn="just"/>
            <a:endParaRPr lang="en-US" dirty="0"/>
          </a:p>
          <a:p>
            <a:pPr marL="285750" indent="-285750" algn="just">
              <a:buFont typeface="Wingdings" panose="05000000000000000000" pitchFamily="2" charset="2"/>
              <a:buChar char="q"/>
            </a:pPr>
            <a:r>
              <a:rPr lang="en-US" dirty="0" smtClean="0"/>
              <a:t>Additional:</a:t>
            </a:r>
          </a:p>
          <a:p>
            <a:pPr marL="742950" lvl="1" indent="-285750" algn="just">
              <a:buFont typeface="Courier New" panose="02070309020205020404" pitchFamily="49" charset="0"/>
              <a:buChar char="o"/>
            </a:pPr>
            <a:r>
              <a:rPr lang="en-US" dirty="0" smtClean="0"/>
              <a:t>Searching </a:t>
            </a:r>
            <a:r>
              <a:rPr lang="en-US" dirty="0">
                <a:solidFill>
                  <a:srgbClr val="0070C0"/>
                </a:solidFill>
              </a:rPr>
              <a:t>(locating </a:t>
            </a:r>
            <a:r>
              <a:rPr lang="en-US" dirty="0" smtClean="0">
                <a:solidFill>
                  <a:srgbClr val="0070C0"/>
                </a:solidFill>
              </a:rPr>
              <a:t>a certain element </a:t>
            </a:r>
            <a:r>
              <a:rPr lang="en-US" dirty="0">
                <a:solidFill>
                  <a:srgbClr val="0070C0"/>
                </a:solidFill>
              </a:rPr>
              <a:t>in the data structure)</a:t>
            </a:r>
            <a:endParaRPr lang="en-US" dirty="0" smtClean="0"/>
          </a:p>
          <a:p>
            <a:pPr marL="742950" lvl="1" indent="-285750" algn="just">
              <a:buFont typeface="Courier New" panose="02070309020205020404" pitchFamily="49" charset="0"/>
              <a:buChar char="o"/>
            </a:pPr>
            <a:r>
              <a:rPr lang="en-US" dirty="0" smtClean="0"/>
              <a:t>Sorting </a:t>
            </a:r>
            <a:r>
              <a:rPr lang="en-US" dirty="0">
                <a:solidFill>
                  <a:srgbClr val="0070C0"/>
                </a:solidFill>
              </a:rPr>
              <a:t>(Arranging elements in a data structure in a specified order)</a:t>
            </a:r>
            <a:endParaRPr lang="en-US" dirty="0" smtClean="0"/>
          </a:p>
          <a:p>
            <a:pPr marL="742950" lvl="1" indent="-285750" algn="just">
              <a:buFont typeface="Courier New" panose="02070309020205020404" pitchFamily="49" charset="0"/>
              <a:buChar char="o"/>
            </a:pPr>
            <a:r>
              <a:rPr lang="en-US" dirty="0" smtClean="0"/>
              <a:t>Merging </a:t>
            </a:r>
            <a:r>
              <a:rPr lang="en-US" dirty="0">
                <a:solidFill>
                  <a:srgbClr val="0070C0"/>
                </a:solidFill>
              </a:rPr>
              <a:t>(combining elements of two similar data </a:t>
            </a:r>
            <a:r>
              <a:rPr lang="en-US" dirty="0" smtClean="0">
                <a:solidFill>
                  <a:srgbClr val="0070C0"/>
                </a:solidFill>
              </a:rPr>
              <a:t>structures)</a:t>
            </a:r>
            <a:endParaRPr lang="en-US" dirty="0" smtClean="0"/>
          </a:p>
          <a:p>
            <a:pPr marL="742950" lvl="1" indent="-285750" algn="just">
              <a:buFont typeface="Courier New" panose="02070309020205020404" pitchFamily="49" charset="0"/>
              <a:buChar char="o"/>
            </a:pPr>
            <a:r>
              <a:rPr lang="en-US" dirty="0" smtClean="0"/>
              <a:t>Etc.</a:t>
            </a:r>
          </a:p>
        </p:txBody>
      </p:sp>
    </p:spTree>
    <p:extLst>
      <p:ext uri="{BB962C8B-B14F-4D97-AF65-F5344CB8AC3E}">
        <p14:creationId xmlns:p14="http://schemas.microsoft.com/office/powerpoint/2010/main" val="343127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perform </a:t>
            </a:r>
            <a:r>
              <a:rPr lang="en-US" b="1" dirty="0"/>
              <a:t>a task</a:t>
            </a:r>
            <a:r>
              <a:rPr lang="en-US" dirty="0"/>
              <a:t>. In other words, </a:t>
            </a:r>
            <a:r>
              <a:rPr lang="en-US" b="1" dirty="0"/>
              <a:t>sequence of steps that can be followed to solve a </a:t>
            </a:r>
            <a:r>
              <a:rPr lang="en-US" b="1" dirty="0" smtClean="0"/>
              <a:t>problem</a:t>
            </a:r>
            <a:r>
              <a:rPr lang="en-US" dirty="0" smtClean="0"/>
              <a:t>.</a:t>
            </a:r>
          </a:p>
          <a:p>
            <a:pPr marL="285750" indent="-285750" algn="just">
              <a:spcAft>
                <a:spcPts val="0"/>
              </a:spcAft>
              <a:buSzPct val="90000"/>
              <a:buFont typeface="Wingdings" panose="05000000000000000000" pitchFamily="2" charset="2"/>
              <a:buChar char="q"/>
              <a:defRPr/>
            </a:pPr>
            <a:endParaRPr lang="en-US" dirty="0" smtClean="0"/>
          </a:p>
          <a:p>
            <a:pPr marL="285750" indent="-285750" algn="just">
              <a:spcAft>
                <a:spcPts val="0"/>
              </a:spcAft>
              <a:buSzPct val="90000"/>
              <a:buFont typeface="Wingdings" panose="05000000000000000000" pitchFamily="2" charset="2"/>
              <a:buChar char="q"/>
              <a:defRPr/>
            </a:pPr>
            <a:r>
              <a:rPr lang="en-US" dirty="0" smtClean="0"/>
              <a:t>To </a:t>
            </a:r>
            <a:r>
              <a:rPr lang="en-US" dirty="0"/>
              <a:t>write an algorithm we do not strictly follow grammar of any particular programming language. </a:t>
            </a:r>
            <a:endParaRPr lang="en-US" dirty="0" smtClean="0"/>
          </a:p>
          <a:p>
            <a:pPr marL="285750" indent="-285750" algn="just">
              <a:spcAft>
                <a:spcPts val="0"/>
              </a:spcAft>
              <a:buSzPct val="90000"/>
              <a:buFont typeface="Wingdings" panose="05000000000000000000" pitchFamily="2" charset="2"/>
              <a:buChar char="q"/>
              <a:defRPr/>
            </a:pPr>
            <a:endParaRPr lang="en-US" dirty="0" smtClean="0"/>
          </a:p>
          <a:p>
            <a:pPr marL="285750" indent="-285750" algn="just">
              <a:spcAft>
                <a:spcPts val="0"/>
              </a:spcAft>
              <a:buSzPct val="90000"/>
              <a:buFont typeface="Wingdings" panose="05000000000000000000" pitchFamily="2" charset="2"/>
              <a:buChar char="q"/>
              <a:defRPr/>
            </a:pPr>
            <a:r>
              <a:rPr lang="en-US" dirty="0" smtClean="0"/>
              <a:t>However </a:t>
            </a:r>
            <a:r>
              <a:rPr lang="en-US" dirty="0"/>
              <a:t>its language may be near to a programming language. </a:t>
            </a:r>
          </a:p>
          <a:p>
            <a:pPr marL="285750" indent="-285750" algn="just">
              <a:buFont typeface="Wingdings" panose="05000000000000000000" pitchFamily="2" charset="2"/>
              <a:buChar char="q"/>
            </a:pPr>
            <a:endParaRPr lang="en-US" dirty="0" smtClean="0"/>
          </a:p>
        </p:txBody>
      </p:sp>
      <p:sp>
        <p:nvSpPr>
          <p:cNvPr id="4" name="Subtitle 2"/>
          <p:cNvSpPr>
            <a:spLocks noGrp="1"/>
          </p:cNvSpPr>
          <p:nvPr>
            <p:ph type="subTitle" idx="1"/>
          </p:nvPr>
        </p:nvSpPr>
        <p:spPr>
          <a:xfrm>
            <a:off x="476205" y="1532427"/>
            <a:ext cx="2789509" cy="484632"/>
          </a:xfrm>
        </p:spPr>
        <p:txBody>
          <a:bodyPr/>
          <a:lstStyle/>
          <a:p>
            <a:r>
              <a:rPr lang="en-US" dirty="0" smtClean="0"/>
              <a:t>Definition</a:t>
            </a:r>
            <a:endParaRPr lang="en-US" dirty="0"/>
          </a:p>
        </p:txBody>
      </p:sp>
    </p:spTree>
    <p:extLst>
      <p:ext uri="{BB962C8B-B14F-4D97-AF65-F5344CB8AC3E}">
        <p14:creationId xmlns:p14="http://schemas.microsoft.com/office/powerpoint/2010/main" val="184714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Parts of an Algorithm</a:t>
            </a:r>
            <a:endParaRPr lang="en-US" sz="2600" b="1" dirty="0">
              <a:solidFill>
                <a:schemeClr val="tx1"/>
              </a:solidFill>
            </a:endParaRP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a:t>
            </a:r>
            <a:r>
              <a:rPr lang="en-US" i="1" dirty="0" smtClean="0"/>
              <a:t>sections</a:t>
            </a:r>
            <a:r>
              <a:rPr lang="en-US" dirty="0" smtClean="0"/>
              <a:t>: </a:t>
            </a:r>
          </a:p>
          <a:p>
            <a:pPr marL="742950" lvl="1" indent="-285750" algn="just">
              <a:buSzPct val="90000"/>
              <a:buFont typeface="Courier New" panose="02070309020205020404" pitchFamily="49" charset="0"/>
              <a:buChar char="o"/>
              <a:defRPr/>
            </a:pPr>
            <a:r>
              <a:rPr lang="en-US" dirty="0" smtClean="0"/>
              <a:t>First section is </a:t>
            </a:r>
            <a:r>
              <a:rPr lang="en-US" b="1" i="1" dirty="0" smtClean="0">
                <a:solidFill>
                  <a:srgbClr val="0070C0"/>
                </a:solidFill>
              </a:rPr>
              <a:t>input</a:t>
            </a:r>
            <a:r>
              <a:rPr lang="en-US" b="1" dirty="0" smtClean="0"/>
              <a:t> </a:t>
            </a:r>
            <a:r>
              <a:rPr lang="en-US" dirty="0" smtClean="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smtClean="0"/>
          </a:p>
          <a:p>
            <a:pPr marL="742950" lvl="1" indent="-285750" algn="just">
              <a:buSzPct val="90000"/>
              <a:buFont typeface="Courier New" panose="02070309020205020404" pitchFamily="49" charset="0"/>
              <a:buChar char="o"/>
              <a:defRPr/>
            </a:pPr>
            <a:r>
              <a:rPr lang="en-US" dirty="0" smtClean="0"/>
              <a:t>The </a:t>
            </a:r>
            <a:r>
              <a:rPr lang="en-US" dirty="0"/>
              <a:t>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endParaRPr lang="en-US" dirty="0" smtClean="0"/>
          </a:p>
          <a:p>
            <a:pPr marL="742950" lvl="1" indent="-285750" algn="just">
              <a:buSzPct val="90000"/>
              <a:buFont typeface="Courier New" panose="02070309020205020404" pitchFamily="49" charset="0"/>
              <a:buChar char="o"/>
              <a:defRPr/>
            </a:pPr>
            <a:endParaRPr lang="en-US" dirty="0" smtClean="0"/>
          </a:p>
          <a:p>
            <a:pPr marL="742950" lvl="1" indent="-285750" algn="just">
              <a:buSzPct val="90000"/>
              <a:buFont typeface="Courier New" panose="02070309020205020404" pitchFamily="49" charset="0"/>
              <a:buChar char="o"/>
              <a:defRPr/>
            </a:pPr>
            <a:r>
              <a:rPr lang="en-US" dirty="0" smtClean="0"/>
              <a:t>The </a:t>
            </a:r>
            <a:r>
              <a:rPr lang="en-US" dirty="0"/>
              <a:t>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a:t>
            </a:r>
            <a:r>
              <a:rPr lang="en-US" b="1" dirty="0" smtClean="0"/>
              <a:t>task</a:t>
            </a:r>
            <a:r>
              <a:rPr lang="en-US" dirty="0" smtClean="0"/>
              <a:t>.</a:t>
            </a:r>
          </a:p>
          <a:p>
            <a:pPr marL="285750" indent="-285750">
              <a:spcAft>
                <a:spcPts val="0"/>
              </a:spcAft>
              <a:buSzPct val="90000"/>
              <a:buFont typeface="Wingdings" panose="05000000000000000000" pitchFamily="2" charset="2"/>
              <a:buChar char="q"/>
              <a:defRPr/>
            </a:pPr>
            <a:endParaRPr lang="en-US" dirty="0" smtClean="0"/>
          </a:p>
          <a:p>
            <a:pPr marL="285750" indent="-285750">
              <a:spcAft>
                <a:spcPts val="0"/>
              </a:spcAft>
              <a:buSzPct val="90000"/>
              <a:buFont typeface="Wingdings" panose="05000000000000000000" pitchFamily="2" charset="2"/>
              <a:buChar char="q"/>
              <a:defRPr/>
            </a:pPr>
            <a:r>
              <a:rPr lang="en-US" dirty="0" smtClean="0"/>
              <a:t>Like </a:t>
            </a:r>
            <a:r>
              <a:rPr lang="en-US" dirty="0"/>
              <a:t>an </a:t>
            </a:r>
            <a:r>
              <a:rPr lang="en-US" dirty="0" smtClean="0"/>
              <a:t>algorithm, </a:t>
            </a:r>
            <a:r>
              <a:rPr lang="en-US" dirty="0"/>
              <a:t>generally a program has three sections such as </a:t>
            </a:r>
            <a:r>
              <a:rPr lang="en-US" b="1" dirty="0"/>
              <a:t>input, processing and output</a:t>
            </a:r>
            <a:r>
              <a:rPr lang="en-US" dirty="0" smtClean="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t>
            </a:r>
            <a:r>
              <a:rPr lang="en-US" dirty="0" smtClean="0"/>
              <a:t>a complex </a:t>
            </a:r>
            <a:r>
              <a:rPr lang="en-US" dirty="0"/>
              <a:t>problem), at first we may write </a:t>
            </a:r>
            <a:r>
              <a:rPr lang="en-US" b="1" dirty="0"/>
              <a:t>an </a:t>
            </a:r>
            <a:r>
              <a:rPr lang="en-US" b="1" dirty="0" smtClean="0"/>
              <a:t>algorithm</a:t>
            </a:r>
            <a:r>
              <a:rPr lang="en-US" dirty="0" smtClean="0"/>
              <a:t>. Later, the </a:t>
            </a:r>
            <a:r>
              <a:rPr lang="en-US" dirty="0"/>
              <a:t>algorithm may be converted into a </a:t>
            </a:r>
            <a:r>
              <a:rPr lang="en-US" b="1" dirty="0" smtClean="0"/>
              <a:t>program</a:t>
            </a:r>
            <a:r>
              <a:rPr lang="en-US" dirty="0"/>
              <a:t>. </a:t>
            </a:r>
            <a:endParaRPr lang="en-US" dirty="0" smtClean="0"/>
          </a:p>
          <a:p>
            <a:pPr marL="285750" indent="-285750">
              <a:buSzPct val="90000"/>
              <a:buFont typeface="Wingdings" panose="05000000000000000000" pitchFamily="2" charset="2"/>
              <a:buChar char="q"/>
              <a:defRPr/>
            </a:pPr>
            <a:endParaRPr lang="en-US" dirty="0" smtClean="0"/>
          </a:p>
          <a:p>
            <a:pPr marL="285750" indent="-285750">
              <a:buSzPct val="90000"/>
              <a:buFont typeface="Wingdings" panose="05000000000000000000" pitchFamily="2" charset="2"/>
              <a:buChar char="q"/>
              <a:defRPr/>
            </a:pPr>
            <a:r>
              <a:rPr lang="en-US" dirty="0" smtClean="0"/>
              <a:t>In </a:t>
            </a:r>
            <a:r>
              <a:rPr lang="en-US" dirty="0"/>
              <a:t>a program usually we use a large amount of data. Most of the cases these data are not elementary items, where exists structural relationship between elementary data items. </a:t>
            </a:r>
            <a:endParaRPr lang="en-US" dirty="0" smtClean="0"/>
          </a:p>
          <a:p>
            <a:pPr marL="742950" lvl="1" indent="-285750">
              <a:buSzPct val="90000"/>
              <a:buFont typeface="Courier New" panose="02070309020205020404" pitchFamily="49" charset="0"/>
              <a:buChar char="o"/>
              <a:defRPr/>
            </a:pPr>
            <a:r>
              <a:rPr lang="en-US" i="1" dirty="0" smtClean="0"/>
              <a:t>That </a:t>
            </a:r>
            <a:r>
              <a:rPr lang="en-US" i="1" dirty="0"/>
              <a:t>means the </a:t>
            </a:r>
            <a:r>
              <a:rPr lang="en-US" i="1" dirty="0" smtClean="0"/>
              <a:t>program uses </a:t>
            </a:r>
            <a:r>
              <a:rPr lang="en-US" b="1" i="1" dirty="0"/>
              <a:t>data </a:t>
            </a:r>
            <a:r>
              <a:rPr lang="en-US" b="1" i="1" dirty="0" smtClean="0"/>
              <a:t>structures</a:t>
            </a:r>
            <a:r>
              <a:rPr lang="en-US" dirty="0" smtClean="0"/>
              <a:t>.</a:t>
            </a:r>
            <a:endParaRPr lang="en-US" dirty="0"/>
          </a:p>
        </p:txBody>
      </p:sp>
    </p:spTree>
    <p:extLst>
      <p:ext uri="{BB962C8B-B14F-4D97-AF65-F5344CB8AC3E}">
        <p14:creationId xmlns:p14="http://schemas.microsoft.com/office/powerpoint/2010/main" val="27825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smtClean="0">
                <a:solidFill>
                  <a:schemeClr val="tx1"/>
                </a:solidFill>
              </a:rPr>
              <a:t>Mission, Vision &amp; Goals of AIUB and Its Computer Science Department</a:t>
            </a:r>
          </a:p>
          <a:p>
            <a:pPr marL="342900" indent="-342900">
              <a:buAutoNum type="arabicPeriod"/>
            </a:pPr>
            <a:r>
              <a:rPr lang="en-US" dirty="0" smtClean="0">
                <a:solidFill>
                  <a:schemeClr val="tx1"/>
                </a:solidFill>
              </a:rPr>
              <a:t>Course Objectives, Prerequisites, Importance, Contents &amp; Evaluation</a:t>
            </a:r>
          </a:p>
          <a:p>
            <a:pPr marL="342900" indent="-342900">
              <a:buAutoNum type="arabicPeriod"/>
            </a:pPr>
            <a:r>
              <a:rPr lang="en-US" dirty="0" smtClean="0">
                <a:solidFill>
                  <a:schemeClr val="tx1"/>
                </a:solidFill>
              </a:rPr>
              <a:t>Classroom Policies</a:t>
            </a:r>
          </a:p>
          <a:p>
            <a:pPr marL="342900" indent="-342900">
              <a:buAutoNum type="arabicPeriod"/>
            </a:pPr>
            <a:r>
              <a:rPr lang="en-US" dirty="0" smtClean="0">
                <a:solidFill>
                  <a:schemeClr val="tx1"/>
                </a:solidFill>
              </a:rPr>
              <a:t>Definition of Data Structures</a:t>
            </a:r>
          </a:p>
          <a:p>
            <a:pPr marL="342900" indent="-342900">
              <a:buAutoNum type="arabicPeriod"/>
            </a:pPr>
            <a:r>
              <a:rPr lang="en-US" dirty="0" smtClean="0">
                <a:solidFill>
                  <a:schemeClr val="tx1"/>
                </a:solidFill>
              </a:rPr>
              <a:t>Operations on Data Structures</a:t>
            </a:r>
          </a:p>
          <a:p>
            <a:pPr marL="342900" indent="-342900">
              <a:buAutoNum type="arabicPeriod"/>
            </a:pPr>
            <a:r>
              <a:rPr lang="en-US" dirty="0" smtClean="0">
                <a:solidFill>
                  <a:schemeClr val="tx1"/>
                </a:solidFill>
              </a:rPr>
              <a:t>Definition of Algorithm</a:t>
            </a:r>
          </a:p>
          <a:p>
            <a:pPr marL="342900" indent="-342900">
              <a:buAutoNum type="arabicPeriod"/>
            </a:pPr>
            <a:r>
              <a:rPr lang="en-US" dirty="0" smtClean="0">
                <a:solidFill>
                  <a:schemeClr val="tx1"/>
                </a:solidFill>
              </a:rPr>
              <a:t>Definition of Program</a:t>
            </a:r>
          </a:p>
          <a:p>
            <a:pPr marL="342900" indent="-342900">
              <a:buAutoNum type="arabicPeriod"/>
            </a:pPr>
            <a:r>
              <a:rPr lang="en-US" dirty="0" smtClean="0">
                <a:solidFill>
                  <a:schemeClr val="tx1"/>
                </a:solidFill>
              </a:rPr>
              <a:t>Books</a:t>
            </a:r>
          </a:p>
          <a:p>
            <a:pPr marL="342900" indent="-342900">
              <a:buAutoNum type="arabicPeriod"/>
            </a:pPr>
            <a:r>
              <a:rPr lang="en-US" dirty="0" smtClean="0">
                <a:solidFill>
                  <a:schemeClr val="tx1"/>
                </a:solidFill>
              </a:rPr>
              <a:t>References</a:t>
            </a:r>
          </a:p>
          <a:p>
            <a:pPr marL="342900" indent="-342900">
              <a:buAutoNum type="arabicPeriod"/>
            </a:pPr>
            <a:endParaRPr lang="en-US"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a:t>
            </a:r>
            <a:r>
              <a:rPr lang="en-US" b="1" dirty="0" smtClean="0"/>
              <a:t>Structures with C++”</a:t>
            </a:r>
            <a:r>
              <a:rPr lang="en-US" dirty="0" smtClean="0"/>
              <a:t>. </a:t>
            </a:r>
            <a:r>
              <a:rPr lang="en-US" dirty="0"/>
              <a:t>By John R. </a:t>
            </a:r>
            <a:r>
              <a:rPr lang="en-US" dirty="0" smtClean="0"/>
              <a:t>Hubbard</a:t>
            </a:r>
            <a:endParaRPr lang="en-US" dirty="0" smtClean="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Program Design”, </a:t>
            </a:r>
            <a:r>
              <a:rPr lang="en-US" dirty="0"/>
              <a:t>Robert L. Kruse, 3</a:t>
            </a:r>
            <a:r>
              <a:rPr lang="en-US" baseline="30000" dirty="0"/>
              <a:t>rd</a:t>
            </a:r>
            <a:r>
              <a:rPr lang="en-US" dirty="0"/>
              <a:t> Edition, 1996.</a:t>
            </a:r>
            <a:r>
              <a:rPr lang="en-US" b="1" dirty="0"/>
              <a:t> </a:t>
            </a:r>
            <a:endParaRPr lang="en-US" dirty="0" smtClean="0"/>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algorithms and performance”, </a:t>
            </a:r>
            <a:r>
              <a:rPr lang="en-US" dirty="0"/>
              <a:t>D. Wood, Addison-Wesley, </a:t>
            </a:r>
            <a:r>
              <a:rPr lang="en-US" dirty="0" smtClean="0"/>
              <a:t>1993</a:t>
            </a:r>
          </a:p>
          <a:p>
            <a:pPr marL="342900" indent="-342900" algn="just">
              <a:spcAft>
                <a:spcPts val="0"/>
              </a:spcAft>
              <a:buSzPct val="90000"/>
              <a:buFont typeface="Wingdings" panose="05000000000000000000" pitchFamily="2" charset="2"/>
              <a:buChar char="q"/>
              <a:defRPr/>
            </a:pPr>
            <a:r>
              <a:rPr lang="en-US" b="1" dirty="0" smtClean="0"/>
              <a:t>“Advanced </a:t>
            </a:r>
            <a:r>
              <a:rPr lang="en-US" b="1" dirty="0"/>
              <a:t>Data Structures”, </a:t>
            </a:r>
            <a:r>
              <a:rPr lang="en-US" dirty="0"/>
              <a:t>Peter Brass, Cambridge University Press, </a:t>
            </a:r>
            <a:r>
              <a:rPr lang="en-US" dirty="0" smtClean="0"/>
              <a:t>2008</a:t>
            </a:r>
          </a:p>
          <a:p>
            <a:pPr marL="342900" indent="-342900" algn="just">
              <a:spcAft>
                <a:spcPts val="0"/>
              </a:spcAft>
              <a:buSzPct val="90000"/>
              <a:buFont typeface="Wingdings" panose="05000000000000000000" pitchFamily="2" charset="2"/>
              <a:buChar char="q"/>
              <a:defRPr/>
            </a:pPr>
            <a:r>
              <a:rPr lang="en-US" b="1" dirty="0" smtClean="0"/>
              <a:t>“Data </a:t>
            </a:r>
            <a:r>
              <a:rPr lang="en-US" b="1" dirty="0"/>
              <a:t>Structures and Algorithm Analysis”, </a:t>
            </a:r>
            <a:r>
              <a:rPr lang="en-US" dirty="0"/>
              <a:t>Edition 3.2 (C++ Version), Clifford A. Shaffer, Virginia Tech, Blacksburg, VA 24061 January 2, </a:t>
            </a:r>
            <a:r>
              <a:rPr lang="en-US" dirty="0" smtClean="0"/>
              <a:t>2012</a:t>
            </a:r>
          </a:p>
          <a:p>
            <a:pPr marL="342900" indent="-342900" algn="just">
              <a:spcAft>
                <a:spcPts val="0"/>
              </a:spcAft>
              <a:buSzPct val="90000"/>
              <a:buFont typeface="Wingdings" panose="05000000000000000000" pitchFamily="2" charset="2"/>
              <a:buChar char="q"/>
              <a:defRPr/>
            </a:pPr>
            <a:r>
              <a:rPr lang="en-US" b="1" dirty="0" smtClean="0"/>
              <a:t>“C</a:t>
            </a:r>
            <a:r>
              <a:rPr lang="en-US" b="1" dirty="0"/>
              <a:t>++  Data Structures”, </a:t>
            </a:r>
            <a:r>
              <a:rPr lang="en-US" dirty="0"/>
              <a:t>Nell Dale and David Teague, Jones and Bartlett Publishers, 2001</a:t>
            </a:r>
            <a:r>
              <a:rPr lang="en-US" dirty="0" smtClean="0"/>
              <a:t>.</a:t>
            </a: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Algorithms with Object-Oriented Design Patterns in C++”, </a:t>
            </a:r>
            <a:r>
              <a:rPr lang="en-US" dirty="0"/>
              <a:t>Bruno R. </a:t>
            </a:r>
            <a:r>
              <a:rPr lang="en-US" dirty="0" err="1"/>
              <a:t>Preiss</a:t>
            </a:r>
            <a:r>
              <a:rPr lang="en-US" dirty="0"/>
              <a:t>,</a:t>
            </a:r>
            <a:endParaRPr lang="en-US" dirty="0" smtClean="0"/>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a:t>
            </a:r>
            <a:r>
              <a:rPr lang="en-US" dirty="0" smtClean="0">
                <a:hlinkClick r:id="rId2"/>
              </a:rPr>
              <a:t>en.wikipedia.org/wiki/Data_structure</a:t>
            </a:r>
            <a:endParaRPr lang="en-US" dirty="0" smtClean="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smtClean="0">
                <a:latin typeface="+mj-lt"/>
              </a:rPr>
              <a:t>Vision</a:t>
            </a:r>
          </a:p>
          <a:p>
            <a:pPr algn="just"/>
            <a:endParaRPr lang="en-US" dirty="0"/>
          </a:p>
          <a:p>
            <a:pPr algn="just"/>
            <a:r>
              <a:rPr lang="en-US" dirty="0" smtClean="0"/>
              <a:t>AMERICAN </a:t>
            </a:r>
            <a:r>
              <a:rPr lang="en-US" dirty="0"/>
              <a:t>INTERNATIONAL UNIVERSITY-BANGLADESH (AIUB) envisions </a:t>
            </a:r>
            <a:r>
              <a:rPr lang="en-US" dirty="0" smtClean="0"/>
              <a:t>promoting </a:t>
            </a:r>
            <a:r>
              <a:rPr lang="en-US" dirty="0"/>
              <a:t>professionals and excellent leadership catering to the technological </a:t>
            </a:r>
            <a:r>
              <a:rPr lang="en-US" dirty="0" smtClean="0"/>
              <a:t>progress </a:t>
            </a:r>
            <a:r>
              <a:rPr lang="en-US" dirty="0"/>
              <a:t>and development needs of the country.</a:t>
            </a:r>
            <a:endParaRPr lang="x-none"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smtClean="0">
                <a:latin typeface="+mj-lt"/>
              </a:rPr>
              <a:t>Mission</a:t>
            </a:r>
          </a:p>
          <a:p>
            <a:pPr algn="just"/>
            <a:endParaRPr lang="en-US" dirty="0"/>
          </a:p>
          <a:p>
            <a:pPr algn="just"/>
            <a:r>
              <a:rPr lang="en-US" dirty="0" smtClean="0"/>
              <a:t>AMERICAN </a:t>
            </a:r>
            <a:r>
              <a:rPr lang="en-US" dirty="0"/>
              <a:t>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Goals </a:t>
            </a:r>
            <a:r>
              <a:rPr lang="en-US" dirty="0"/>
              <a:t>of </a:t>
            </a:r>
            <a:r>
              <a:rPr lang="en-US" b="1" dirty="0"/>
              <a:t>AIUB</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smtClean="0"/>
              <a:t>Sustain </a:t>
            </a:r>
            <a:r>
              <a:rPr lang="en-US" altLang="ja-JP" dirty="0"/>
              <a:t>development and progress of the </a:t>
            </a:r>
            <a:r>
              <a:rPr lang="en-US" altLang="ja-JP" dirty="0" smtClean="0"/>
              <a:t>university.</a:t>
            </a:r>
            <a:endParaRPr lang="en-US" altLang="ja-JP" dirty="0"/>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a:t>
            </a:r>
            <a:r>
              <a:rPr lang="en-US" altLang="ja-JP" dirty="0" smtClean="0"/>
              <a:t>society.</a:t>
            </a:r>
            <a:endParaRPr lang="en-US" altLang="ja-JP" dirty="0"/>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a:t>
            </a:r>
            <a:r>
              <a:rPr lang="en-US" altLang="ja-JP" dirty="0" smtClean="0"/>
              <a:t>goals.</a:t>
            </a:r>
            <a:endParaRPr lang="en-US" altLang="ja-JP" dirty="0"/>
          </a:p>
          <a:p>
            <a:pPr marL="457200" indent="-457200" algn="just">
              <a:buFont typeface="Wingdings" panose="05000000000000000000" pitchFamily="2" charset="2"/>
              <a:buChar char="q"/>
            </a:pPr>
            <a:r>
              <a:rPr lang="en-US" altLang="ja-JP" dirty="0"/>
              <a:t>Enhance research consciousness in discovering new dimensions for curriculum development and </a:t>
            </a:r>
            <a:r>
              <a:rPr lang="en-US" altLang="ja-JP" dirty="0" smtClean="0"/>
              <a:t>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a:t>
            </a:r>
            <a:r>
              <a:rPr lang="en-US" altLang="ja-JP" dirty="0" smtClean="0"/>
              <a:t>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a:t>
            </a:r>
            <a:r>
              <a:rPr lang="en-US" altLang="ja-JP" dirty="0" smtClean="0"/>
              <a:t>organizations.</a:t>
            </a:r>
            <a:endParaRPr lang="en-US" altLang="ja-JP" dirty="0"/>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a:t>
            </a:r>
            <a:r>
              <a:rPr lang="en-US" altLang="ja-JP" dirty="0" smtClean="0"/>
              <a:t>standards.</a:t>
            </a:r>
            <a:endParaRPr lang="en-US" altLang="ja-JP" dirty="0"/>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r>
              <a:rPr lang="en-US" dirty="0" smtClean="0"/>
              <a:t/>
            </a:r>
            <a:br>
              <a:rPr lang="en-US" dirty="0" smtClean="0"/>
            </a:br>
            <a:r>
              <a:rPr lang="en-US" b="1" dirty="0" smtClean="0"/>
              <a:t>Computer Science</a:t>
            </a:r>
            <a:r>
              <a:rPr lang="en-US" dirty="0" smtClean="0"/>
              <a:t> Department</a:t>
            </a:r>
            <a:endParaRPr lang="en-US"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smtClean="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smtClean="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smtClean="0"/>
              <a:t>Goals of </a:t>
            </a:r>
            <a:br>
              <a:rPr lang="en-US" dirty="0" smtClean="0"/>
            </a:br>
            <a:r>
              <a:rPr lang="en-US" b="1" dirty="0" smtClean="0"/>
              <a:t>Computer Science</a:t>
            </a:r>
            <a:r>
              <a:rPr lang="en-US" dirty="0" smtClean="0"/>
              <a:t> Department</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a:t>
            </a:r>
            <a:r>
              <a:rPr lang="en-US" altLang="ja-JP" dirty="0" smtClean="0"/>
              <a:t>markets.</a:t>
            </a:r>
            <a:endParaRPr lang="en-US" altLang="ja-JP" dirty="0"/>
          </a:p>
          <a:p>
            <a:pPr marL="457200" indent="-457200" algn="just">
              <a:buFont typeface="Wingdings" panose="05000000000000000000" pitchFamily="2" charset="2"/>
              <a:buChar char="q"/>
            </a:pPr>
            <a:r>
              <a:rPr lang="en-US" altLang="ja-JP" dirty="0"/>
              <a:t>Equip the faculty and staff with professional, modern technological and research </a:t>
            </a:r>
            <a:r>
              <a:rPr lang="en-US" altLang="ja-JP" dirty="0" smtClean="0"/>
              <a:t>skills.</a:t>
            </a:r>
            <a:endParaRPr lang="en-US" altLang="ja-JP" dirty="0"/>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t>
            </a:r>
            <a:r>
              <a:rPr lang="en-US" altLang="ja-JP" dirty="0" smtClean="0"/>
              <a:t>age.</a:t>
            </a:r>
            <a:endParaRPr lang="en-US" altLang="ja-JP" dirty="0"/>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a:t>
            </a:r>
            <a:r>
              <a:rPr lang="en-US" altLang="ja-JP" dirty="0" smtClean="0"/>
              <a:t>students.</a:t>
            </a:r>
            <a:endParaRPr lang="en-US" altLang="ja-JP" dirty="0"/>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585323"/>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stored or manipulated in computer in an optimized way. </a:t>
            </a:r>
          </a:p>
          <a:p>
            <a:pPr algn="just"/>
            <a:endParaRPr lang="en-US" dirty="0" smtClean="0"/>
          </a:p>
          <a:p>
            <a:pPr algn="just"/>
            <a:r>
              <a:rPr lang="en-US" dirty="0" smtClean="0"/>
              <a:t>An </a:t>
            </a:r>
            <a:r>
              <a:rPr lang="en-US" dirty="0"/>
              <a:t>overview of data organization and certain data structures will be covered along with a discussion of the different operations, which are applied to these data structures</a:t>
            </a:r>
            <a:r>
              <a:rPr lang="en-US" dirty="0" smtClean="0"/>
              <a:t>.</a:t>
            </a:r>
          </a:p>
          <a:p>
            <a:pPr algn="just"/>
            <a:r>
              <a:rPr lang="en-US" dirty="0" smtClean="0"/>
              <a:t> </a:t>
            </a:r>
            <a:endParaRPr lang="en-US" dirty="0"/>
          </a:p>
          <a:p>
            <a:pPr algn="just"/>
            <a:r>
              <a:rPr lang="en-US" dirty="0" smtClean="0"/>
              <a:t>Here, </a:t>
            </a:r>
            <a:r>
              <a:rPr lang="en-US" dirty="0"/>
              <a:t>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a:t>
            </a:r>
            <a:r>
              <a:rPr lang="en-US" dirty="0" smtClean="0"/>
              <a:t>Prerequisites</a:t>
            </a:r>
            <a:endParaRPr lang="en-US" dirty="0"/>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Basic conception of Data Storage, Data types, Variable</a:t>
            </a:r>
            <a:r>
              <a:rPr lang="en-US" dirty="0"/>
              <a:t>, Array (single &amp; multidimensional), Pointers, </a:t>
            </a:r>
            <a:r>
              <a:rPr lang="en-US" dirty="0" smtClean="0"/>
              <a:t>String, Functions</a:t>
            </a:r>
            <a:r>
              <a:rPr lang="en-US" dirty="0"/>
              <a:t>, Recursion, Scope of variable &amp; </a:t>
            </a:r>
            <a:r>
              <a:rPr lang="en-US" dirty="0" smtClean="0"/>
              <a:t>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Knowing different </a:t>
            </a:r>
            <a:r>
              <a:rPr lang="en-US" dirty="0"/>
              <a:t>Libraries &amp; their </a:t>
            </a:r>
            <a:r>
              <a:rPr lang="en-US" dirty="0" smtClean="0"/>
              <a:t>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Concept of Structure &amp; Class.</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Knowing</a:t>
            </a:r>
            <a:r>
              <a:rPr lang="en-US" b="1" dirty="0" smtClean="0"/>
              <a:t> O</a:t>
            </a:r>
            <a:r>
              <a:rPr lang="en-US" dirty="0" smtClean="0"/>
              <a:t>bject </a:t>
            </a:r>
            <a:r>
              <a:rPr lang="en-US" b="1" dirty="0" smtClean="0"/>
              <a:t>O</a:t>
            </a:r>
            <a:r>
              <a:rPr lang="en-US" dirty="0" smtClean="0"/>
              <a:t>riented </a:t>
            </a:r>
            <a:r>
              <a:rPr lang="en-US" b="1" dirty="0" smtClean="0"/>
              <a:t>P</a:t>
            </a:r>
            <a:r>
              <a:rPr lang="en-US" dirty="0" smtClean="0"/>
              <a:t>rogramming </a:t>
            </a:r>
            <a:r>
              <a:rPr lang="en-US" dirty="0"/>
              <a:t>concepts.</a:t>
            </a:r>
            <a:endParaRPr lang="en-US" dirty="0" smtClean="0"/>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basic concept of </a:t>
            </a:r>
            <a:r>
              <a:rPr lang="en-US" dirty="0" smtClean="0"/>
              <a:t>programming.</a:t>
            </a:r>
          </a:p>
          <a:p>
            <a:pPr algn="just"/>
            <a:endParaRPr lang="en-US" dirty="0"/>
          </a:p>
          <a:p>
            <a:pPr marL="285750" indent="-285750" algn="just">
              <a:buFont typeface="Wingdings" panose="05000000000000000000" pitchFamily="2" charset="2"/>
              <a:buChar char="q"/>
            </a:pPr>
            <a:r>
              <a:rPr lang="en-US" dirty="0"/>
              <a:t>This course will give the basic for the understanding of the courses – Algorithms, Database, Artificial Intelligence, object oriented programming, etc</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basic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06A95C-4105-4F36-BA2A-9EF3F56B4074}"/>
</file>

<file path=customXml/itemProps2.xml><?xml version="1.0" encoding="utf-8"?>
<ds:datastoreItem xmlns:ds="http://schemas.openxmlformats.org/officeDocument/2006/customXml" ds:itemID="{1AC46337-597C-4C22-848D-A0AA45C5F601}"/>
</file>

<file path=customXml/itemProps3.xml><?xml version="1.0" encoding="utf-8"?>
<ds:datastoreItem xmlns:ds="http://schemas.openxmlformats.org/officeDocument/2006/customXml" ds:itemID="{9922B278-706C-4AF0-9D9B-EBAF46B1A254}"/>
</file>

<file path=docProps/app.xml><?xml version="1.0" encoding="utf-8"?>
<Properties xmlns="http://schemas.openxmlformats.org/officeDocument/2006/extended-properties" xmlns:vt="http://schemas.openxmlformats.org/officeDocument/2006/docPropsVTypes">
  <Template>Spectrum.thmx</Template>
  <TotalTime>259</TotalTime>
  <Words>1585</Words>
  <Application>Microsoft Office PowerPoint</Application>
  <PresentationFormat>On-screen Show (4:3)</PresentationFormat>
  <Paragraphs>203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ゴシック</vt:lpstr>
      <vt:lpstr>Arial</vt:lpstr>
      <vt:lpstr>Calibri</vt:lpstr>
      <vt:lpstr>Corbel</vt:lpstr>
      <vt:lpstr>Courier New</vt:lpstr>
      <vt:lpstr>MS Mincho</vt:lpstr>
      <vt:lpstr>Times New Roman</vt:lpstr>
      <vt:lpstr>Wingdings</vt: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Classroom Policies</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117</cp:revision>
  <dcterms:created xsi:type="dcterms:W3CDTF">2018-12-10T17:20:29Z</dcterms:created>
  <dcterms:modified xsi:type="dcterms:W3CDTF">2020-04-27T12:03:34Z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