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65"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in DS operations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40748259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6.1</a:t>
                      </a:r>
                      <a:endParaRPr lang="en-US" dirty="0"/>
                    </a:p>
                  </a:txBody>
                  <a:tcPr/>
                </a:tc>
                <a:tc>
                  <a:txBody>
                    <a:bodyPr/>
                    <a:lstStyle/>
                    <a:p>
                      <a:r>
                        <a:rPr lang="en-US" dirty="0"/>
                        <a:t>Week No:</a:t>
                      </a:r>
                    </a:p>
                  </a:txBody>
                  <a:tcPr/>
                </a:tc>
                <a:tc>
                  <a:txBody>
                    <a:bodyPr/>
                    <a:lstStyle/>
                    <a:p>
                      <a:r>
                        <a:rPr lang="en-US" dirty="0" smtClean="0"/>
                        <a:t>6</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smtClean="0"/>
              <a:t>Suppose an array has n elements stored. The basic operations we do in bubble sort are </a:t>
            </a:r>
            <a:r>
              <a:rPr lang="en-US" b="1" dirty="0" smtClean="0"/>
              <a:t>comparison and exchanging/swapping</a:t>
            </a:r>
            <a:r>
              <a:rPr lang="en-US" dirty="0" smtClean="0"/>
              <a:t>. So we will count the number of comparison and swapping to see the worst and the best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gridCol w="4096987"/>
                <a:gridCol w="2434441"/>
              </a:tblGrid>
              <a:tr h="370840">
                <a:tc>
                  <a:txBody>
                    <a:bodyPr/>
                    <a:lstStyle/>
                    <a:p>
                      <a:r>
                        <a:rPr lang="en-US" dirty="0" smtClean="0"/>
                        <a:t>Pass</a:t>
                      </a:r>
                      <a:endParaRPr lang="en-US" dirty="0"/>
                    </a:p>
                  </a:txBody>
                  <a:tcPr/>
                </a:tc>
                <a:tc>
                  <a:txBody>
                    <a:bodyPr/>
                    <a:lstStyle/>
                    <a:p>
                      <a:r>
                        <a:rPr lang="en-US" dirty="0" smtClean="0"/>
                        <a:t>Min/max #comparisons</a:t>
                      </a:r>
                      <a:endParaRPr lang="en-US" dirty="0"/>
                    </a:p>
                  </a:txBody>
                  <a:tcPr/>
                </a:tc>
                <a:tc>
                  <a:txBody>
                    <a:bodyPr/>
                    <a:lstStyle/>
                    <a:p>
                      <a:r>
                        <a:rPr lang="en-US" dirty="0" smtClean="0"/>
                        <a:t>Min/max</a:t>
                      </a:r>
                      <a:r>
                        <a:rPr lang="en-US" baseline="0" dirty="0" smtClean="0"/>
                        <a:t> #swapping</a:t>
                      </a:r>
                      <a:endParaRPr lang="en-US" dirty="0"/>
                    </a:p>
                  </a:txBody>
                  <a:tcPr/>
                </a:tc>
              </a:tr>
              <a:tr h="370840">
                <a:tc>
                  <a:txBody>
                    <a:bodyPr/>
                    <a:lstStyle/>
                    <a:p>
                      <a:r>
                        <a:rPr lang="en-US" dirty="0" smtClean="0"/>
                        <a:t>1</a:t>
                      </a:r>
                      <a:endParaRPr lang="en-US" dirty="0"/>
                    </a:p>
                  </a:txBody>
                  <a:tcPr/>
                </a:tc>
                <a:tc>
                  <a:txBody>
                    <a:bodyPr/>
                    <a:lstStyle/>
                    <a:p>
                      <a:r>
                        <a:rPr lang="en-US" dirty="0" smtClean="0"/>
                        <a:t>min</a:t>
                      </a:r>
                      <a:r>
                        <a:rPr lang="en-US" baseline="0" dirty="0" smtClean="0"/>
                        <a:t> </a:t>
                      </a:r>
                      <a:r>
                        <a:rPr lang="en-US" dirty="0" smtClean="0"/>
                        <a:t>n-1, max n-1</a:t>
                      </a:r>
                      <a:endParaRPr lang="en-US" dirty="0"/>
                    </a:p>
                  </a:txBody>
                  <a:tcPr/>
                </a:tc>
                <a:tc>
                  <a:txBody>
                    <a:bodyPr/>
                    <a:lstStyle/>
                    <a:p>
                      <a:r>
                        <a:rPr lang="en-US" dirty="0" smtClean="0"/>
                        <a:t>min 0, max n-1</a:t>
                      </a:r>
                      <a:endParaRPr lang="en-US" dirty="0"/>
                    </a:p>
                  </a:txBody>
                  <a:tcPr/>
                </a:tc>
              </a:tr>
              <a:tr h="370840">
                <a:tc>
                  <a:txBody>
                    <a:bodyPr/>
                    <a:lstStyle/>
                    <a:p>
                      <a:r>
                        <a:rPr lang="en-US" dirty="0" smtClean="0"/>
                        <a:t>2</a:t>
                      </a:r>
                      <a:endParaRPr lang="en-US" dirty="0"/>
                    </a:p>
                  </a:txBody>
                  <a:tcPr/>
                </a:tc>
                <a:tc>
                  <a:txBody>
                    <a:bodyPr/>
                    <a:lstStyle/>
                    <a:p>
                      <a:r>
                        <a:rPr lang="en-US" dirty="0" smtClean="0"/>
                        <a:t>min 0 </a:t>
                      </a:r>
                      <a:r>
                        <a:rPr lang="en-US" sz="1600" dirty="0" smtClean="0"/>
                        <a:t>[sorting</a:t>
                      </a:r>
                      <a:r>
                        <a:rPr lang="en-US" sz="1600" baseline="0" dirty="0" smtClean="0"/>
                        <a:t> completed</a:t>
                      </a:r>
                      <a:r>
                        <a:rPr lang="en-US" sz="1600" dirty="0" smtClean="0"/>
                        <a:t> in pass</a:t>
                      </a:r>
                      <a:r>
                        <a:rPr lang="en-US" sz="1600" baseline="0" dirty="0" smtClean="0"/>
                        <a:t> 1</a:t>
                      </a:r>
                      <a:r>
                        <a:rPr lang="en-US" sz="1600" dirty="0" smtClean="0"/>
                        <a:t>]</a:t>
                      </a:r>
                      <a:r>
                        <a:rPr lang="en-US" dirty="0" smtClean="0"/>
                        <a:t>, max n-2</a:t>
                      </a:r>
                      <a:endParaRPr lang="en-US" dirty="0"/>
                    </a:p>
                  </a:txBody>
                  <a:tcPr/>
                </a:tc>
                <a:tc>
                  <a:txBody>
                    <a:bodyPr/>
                    <a:lstStyle/>
                    <a:p>
                      <a:r>
                        <a:rPr lang="en-US" dirty="0" smtClean="0"/>
                        <a:t>min 0,</a:t>
                      </a:r>
                      <a:r>
                        <a:rPr lang="en-US" baseline="0" dirty="0" smtClean="0"/>
                        <a:t> </a:t>
                      </a:r>
                      <a:r>
                        <a:rPr lang="en-US" dirty="0" smtClean="0"/>
                        <a:t>max n-2</a:t>
                      </a:r>
                      <a:endParaRPr lang="en-US" dirty="0"/>
                    </a:p>
                  </a:txBody>
                  <a:tcPr/>
                </a:tc>
              </a:tr>
              <a:tr h="370840">
                <a:tc>
                  <a:txBody>
                    <a:bodyPr/>
                    <a:lstStyle/>
                    <a:p>
                      <a:r>
                        <a:rPr lang="en-US" dirty="0" smtClean="0"/>
                        <a:t>3</a:t>
                      </a:r>
                      <a:endParaRPr lang="en-US" dirty="0"/>
                    </a:p>
                  </a:txBody>
                  <a:tcPr/>
                </a:tc>
                <a:tc>
                  <a:txBody>
                    <a:bodyPr/>
                    <a:lstStyle/>
                    <a:p>
                      <a:r>
                        <a:rPr lang="en-US" dirty="0" smtClean="0"/>
                        <a:t>min 0, max n-3</a:t>
                      </a:r>
                      <a:endParaRPr lang="en-US" dirty="0"/>
                    </a:p>
                  </a:txBody>
                  <a:tcPr/>
                </a:tc>
                <a:tc>
                  <a:txBody>
                    <a:bodyPr/>
                    <a:lstStyle/>
                    <a:p>
                      <a:r>
                        <a:rPr lang="en-US" dirty="0" smtClean="0"/>
                        <a:t>min 0,</a:t>
                      </a:r>
                      <a:r>
                        <a:rPr lang="en-US" baseline="0" dirty="0" smtClean="0"/>
                        <a:t> </a:t>
                      </a:r>
                      <a:r>
                        <a:rPr lang="en-US" dirty="0" smtClean="0"/>
                        <a:t>n-3</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n-1</a:t>
                      </a:r>
                      <a:endParaRPr lang="en-US" dirty="0"/>
                    </a:p>
                  </a:txBody>
                  <a:tcPr/>
                </a:tc>
                <a:tc>
                  <a:txBody>
                    <a:bodyPr/>
                    <a:lstStyle/>
                    <a:p>
                      <a:r>
                        <a:rPr lang="en-US" dirty="0" smtClean="0"/>
                        <a:t>min 0, max n-(n-1) =1 </a:t>
                      </a:r>
                      <a:endParaRPr lang="en-US" dirty="0"/>
                    </a:p>
                  </a:txBody>
                  <a:tcPr/>
                </a:tc>
                <a:tc>
                  <a:txBody>
                    <a:bodyPr/>
                    <a:lstStyle/>
                    <a:p>
                      <a:r>
                        <a:rPr lang="en-US" dirty="0" smtClean="0"/>
                        <a:t>min 0,</a:t>
                      </a:r>
                      <a:r>
                        <a:rPr lang="en-US" baseline="0" dirty="0" smtClean="0"/>
                        <a:t> max </a:t>
                      </a:r>
                      <a:r>
                        <a:rPr lang="en-US" dirty="0" smtClean="0"/>
                        <a:t>1 </a:t>
                      </a:r>
                      <a:endParaRPr lang="en-US" dirty="0"/>
                    </a:p>
                  </a:txBody>
                  <a:tcPr/>
                </a:tc>
              </a:tr>
              <a:tr h="370840">
                <a:tc>
                  <a:txBody>
                    <a:bodyPr/>
                    <a:lstStyle/>
                    <a:p>
                      <a:r>
                        <a:rPr lang="en-US" b="1" dirty="0" smtClean="0"/>
                        <a:t>Total</a:t>
                      </a:r>
                      <a:endParaRPr lang="en-US" b="1" dirty="0"/>
                    </a:p>
                  </a:txBody>
                  <a:tcPr/>
                </a:tc>
                <a:tc>
                  <a:txBody>
                    <a:bodyPr/>
                    <a:lstStyle/>
                    <a:p>
                      <a:r>
                        <a:rPr lang="en-US" b="1" dirty="0" smtClean="0"/>
                        <a:t>min n-1, max 1+2+3+…</a:t>
                      </a:r>
                      <a:r>
                        <a:rPr lang="en-US" b="1" baseline="0" dirty="0" smtClean="0"/>
                        <a:t>+ (n-1) = n(n-1)/2</a:t>
                      </a:r>
                      <a:endParaRPr lang="en-US" b="1" dirty="0"/>
                    </a:p>
                  </a:txBody>
                  <a:tcPr/>
                </a:tc>
                <a:tc>
                  <a:txBody>
                    <a:bodyPr/>
                    <a:lstStyle/>
                    <a:p>
                      <a:r>
                        <a:rPr lang="en-US" b="1" dirty="0" smtClean="0"/>
                        <a:t>min 0, max n(n-1)/2</a:t>
                      </a:r>
                      <a:endParaRPr lang="en-US" b="1" dirty="0"/>
                    </a:p>
                  </a:txBody>
                  <a:tcPr/>
                </a:tc>
              </a:tr>
            </a:tbl>
          </a:graphicData>
        </a:graphic>
      </p:graphicFrame>
    </p:spTree>
    <p:extLst>
      <p:ext uri="{BB962C8B-B14F-4D97-AF65-F5344CB8AC3E}">
        <p14:creationId xmlns:p14="http://schemas.microsoft.com/office/powerpoint/2010/main" val="387337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smtClean="0"/>
              <a:t>Suppose an array has n elements stored. The basic operations we do in selection sort are </a:t>
            </a:r>
            <a:r>
              <a:rPr lang="en-US" b="1" dirty="0" smtClean="0"/>
              <a:t>comparison and exchanging/swapping</a:t>
            </a:r>
            <a:r>
              <a:rPr lang="en-US" dirty="0" smtClean="0"/>
              <a:t>. Here, number of steps and basic operations in each step are fixed irrespective of input.</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gridCol w="2042555"/>
                <a:gridCol w="1888177"/>
              </a:tblGrid>
              <a:tr h="370840">
                <a:tc>
                  <a:txBody>
                    <a:bodyPr/>
                    <a:lstStyle/>
                    <a:p>
                      <a:pPr algn="ctr"/>
                      <a:r>
                        <a:rPr lang="en-US" dirty="0" smtClean="0"/>
                        <a:t>i</a:t>
                      </a:r>
                      <a:endParaRPr lang="en-US" dirty="0"/>
                    </a:p>
                  </a:txBody>
                  <a:tcPr/>
                </a:tc>
                <a:tc>
                  <a:txBody>
                    <a:bodyPr/>
                    <a:lstStyle/>
                    <a:p>
                      <a:pPr algn="ctr"/>
                      <a:r>
                        <a:rPr lang="en-US" dirty="0" smtClean="0"/>
                        <a:t>#comparisons</a:t>
                      </a:r>
                      <a:endParaRPr lang="en-US" dirty="0"/>
                    </a:p>
                  </a:txBody>
                  <a:tcPr/>
                </a:tc>
                <a:tc>
                  <a:txBody>
                    <a:bodyPr/>
                    <a:lstStyle/>
                    <a:p>
                      <a:pPr algn="ctr"/>
                      <a:r>
                        <a:rPr lang="en-US" baseline="0" dirty="0" smtClean="0"/>
                        <a:t>#swapping</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n-1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n-2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n-3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n-2</a:t>
                      </a:r>
                      <a:endParaRPr lang="en-US" dirty="0"/>
                    </a:p>
                  </a:txBody>
                  <a:tcPr/>
                </a:tc>
                <a:tc>
                  <a:txBody>
                    <a:bodyPr/>
                    <a:lstStyle/>
                    <a:p>
                      <a:pPr algn="ctr"/>
                      <a:r>
                        <a:rPr lang="en-US" dirty="0" smtClean="0"/>
                        <a:t>1</a:t>
                      </a:r>
                      <a:endParaRPr lang="en-US" dirty="0"/>
                    </a:p>
                  </a:txBody>
                  <a:tcPr/>
                </a:tc>
                <a:tc>
                  <a:txBody>
                    <a:bodyPr/>
                    <a:lstStyle/>
                    <a:p>
                      <a:pPr algn="ctr"/>
                      <a:r>
                        <a:rPr lang="en-US" dirty="0" smtClean="0"/>
                        <a:t>1 </a:t>
                      </a:r>
                      <a:endParaRPr lang="en-US" dirty="0"/>
                    </a:p>
                  </a:txBody>
                  <a:tcPr/>
                </a:tc>
              </a:tr>
              <a:tr h="370840">
                <a:tc>
                  <a:txBody>
                    <a:bodyPr/>
                    <a:lstStyle/>
                    <a:p>
                      <a:pPr algn="ctr"/>
                      <a:r>
                        <a:rPr lang="en-US" b="1" dirty="0" smtClean="0"/>
                        <a:t>Total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smtClean="0"/>
                        <a:t>n(n-1)/2</a:t>
                      </a:r>
                      <a:endParaRPr lang="en-US" b="1" dirty="0"/>
                    </a:p>
                  </a:txBody>
                  <a:tcPr/>
                </a:tc>
                <a:tc>
                  <a:txBody>
                    <a:bodyPr/>
                    <a:lstStyle/>
                    <a:p>
                      <a:pPr algn="ctr"/>
                      <a:r>
                        <a:rPr lang="en-US" b="1" dirty="0" smtClean="0"/>
                        <a:t>n-1</a:t>
                      </a:r>
                      <a:endParaRPr lang="en-US" b="1" dirty="0"/>
                    </a:p>
                  </a:txBody>
                  <a:tcPr/>
                </a:tc>
              </a:tr>
            </a:tbl>
          </a:graphicData>
        </a:graphic>
      </p:graphicFrame>
    </p:spTree>
    <p:extLst>
      <p:ext uri="{BB962C8B-B14F-4D97-AF65-F5344CB8AC3E}">
        <p14:creationId xmlns:p14="http://schemas.microsoft.com/office/powerpoint/2010/main" val="197204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selection sort are </a:t>
            </a:r>
            <a:r>
              <a:rPr lang="en-US" b="1" dirty="0" smtClean="0"/>
              <a:t>comparison and shifting</a:t>
            </a:r>
            <a:r>
              <a:rPr lang="en-US" dirty="0" smtClean="0"/>
              <a:t>. So we will count those in each step.</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gridCol w="3536233"/>
                <a:gridCol w="3198205"/>
              </a:tblGrid>
              <a:tr h="370840">
                <a:tc>
                  <a:txBody>
                    <a:bodyPr/>
                    <a:lstStyle/>
                    <a:p>
                      <a:pPr algn="ctr"/>
                      <a:r>
                        <a:rPr lang="en-US" dirty="0" smtClean="0"/>
                        <a:t>i</a:t>
                      </a:r>
                      <a:endParaRPr lang="en-US" dirty="0"/>
                    </a:p>
                  </a:txBody>
                  <a:tcPr/>
                </a:tc>
                <a:tc>
                  <a:txBody>
                    <a:bodyPr/>
                    <a:lstStyle/>
                    <a:p>
                      <a:pPr algn="ctr"/>
                      <a:r>
                        <a:rPr lang="en-US" dirty="0" smtClean="0"/>
                        <a:t>Min/max #comparisons</a:t>
                      </a:r>
                      <a:endParaRPr lang="en-US" dirty="0"/>
                    </a:p>
                  </a:txBody>
                  <a:tcPr/>
                </a:tc>
                <a:tc>
                  <a:txBody>
                    <a:bodyPr/>
                    <a:lstStyle/>
                    <a:p>
                      <a:pPr algn="ctr"/>
                      <a:r>
                        <a:rPr lang="en-US" baseline="0" dirty="0" smtClean="0"/>
                        <a:t>Min/max #shifting</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min 1, max 1</a:t>
                      </a:r>
                      <a:endParaRPr lang="en-US" dirty="0"/>
                    </a:p>
                  </a:txBody>
                  <a:tcPr/>
                </a:tc>
                <a:tc>
                  <a:txBody>
                    <a:bodyPr/>
                    <a:lstStyle/>
                    <a:p>
                      <a:pPr algn="ctr"/>
                      <a:r>
                        <a:rPr lang="en-US" dirty="0" smtClean="0"/>
                        <a:t>min 0, max 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min 1, max 2</a:t>
                      </a:r>
                      <a:endParaRPr lang="en-US" dirty="0"/>
                    </a:p>
                  </a:txBody>
                  <a:tcPr/>
                </a:tc>
                <a:tc>
                  <a:txBody>
                    <a:bodyPr/>
                    <a:lstStyle/>
                    <a:p>
                      <a:pPr algn="ctr"/>
                      <a:r>
                        <a:rPr lang="en-US" dirty="0" smtClean="0"/>
                        <a:t>min 0, max 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min 1, max 3</a:t>
                      </a:r>
                      <a:endParaRPr lang="en-US" dirty="0"/>
                    </a:p>
                  </a:txBody>
                  <a:tcPr/>
                </a:tc>
                <a:tc>
                  <a:txBody>
                    <a:bodyPr/>
                    <a:lstStyle/>
                    <a:p>
                      <a:pPr algn="ctr"/>
                      <a:r>
                        <a:rPr lang="en-US" dirty="0" smtClean="0"/>
                        <a:t>min 0, max 3</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n-1</a:t>
                      </a:r>
                      <a:endParaRPr lang="en-US" dirty="0"/>
                    </a:p>
                  </a:txBody>
                  <a:tcPr/>
                </a:tc>
                <a:tc>
                  <a:txBody>
                    <a:bodyPr/>
                    <a:lstStyle/>
                    <a:p>
                      <a:pPr algn="ctr"/>
                      <a:r>
                        <a:rPr lang="en-US" dirty="0" smtClean="0"/>
                        <a:t>min 1, max n-1</a:t>
                      </a:r>
                      <a:endParaRPr lang="en-US" dirty="0"/>
                    </a:p>
                  </a:txBody>
                  <a:tcPr/>
                </a:tc>
                <a:tc>
                  <a:txBody>
                    <a:bodyPr/>
                    <a:lstStyle/>
                    <a:p>
                      <a:pPr algn="ctr"/>
                      <a:r>
                        <a:rPr lang="en-US" dirty="0" smtClean="0"/>
                        <a:t>min 0, max n-1</a:t>
                      </a:r>
                      <a:endParaRPr lang="en-US" dirty="0"/>
                    </a:p>
                  </a:txBody>
                  <a:tcPr/>
                </a:tc>
              </a:tr>
              <a:tr h="370840">
                <a:tc>
                  <a:txBody>
                    <a:bodyPr/>
                    <a:lstStyle/>
                    <a:p>
                      <a:pPr algn="ctr"/>
                      <a:r>
                        <a:rPr lang="en-US" b="1" dirty="0" smtClean="0"/>
                        <a:t>Total</a:t>
                      </a:r>
                      <a:endParaRPr lang="en-US" b="1" dirty="0"/>
                    </a:p>
                  </a:txBody>
                  <a:tcPr/>
                </a:tc>
                <a:tc>
                  <a:txBody>
                    <a:bodyPr/>
                    <a:lstStyle/>
                    <a:p>
                      <a:pPr algn="ctr"/>
                      <a:r>
                        <a:rPr lang="en-US" b="1" dirty="0" smtClean="0"/>
                        <a:t>min n-1, max n(n-1)/2</a:t>
                      </a:r>
                      <a:endParaRPr lang="en-US" b="1" dirty="0"/>
                    </a:p>
                  </a:txBody>
                  <a:tcPr/>
                </a:tc>
                <a:tc>
                  <a:txBody>
                    <a:bodyPr/>
                    <a:lstStyle/>
                    <a:p>
                      <a:pPr algn="ctr"/>
                      <a:r>
                        <a:rPr lang="en-US" b="1" dirty="0" smtClean="0"/>
                        <a:t>min 0, max n(n-1)/2</a:t>
                      </a:r>
                      <a:endParaRPr lang="en-US" b="1" dirty="0"/>
                    </a:p>
                  </a:txBody>
                  <a:tcPr/>
                </a:tc>
              </a:tr>
            </a:tbl>
          </a:graphicData>
        </a:graphic>
      </p:graphicFrame>
    </p:spTree>
    <p:extLst>
      <p:ext uri="{BB962C8B-B14F-4D97-AF65-F5344CB8AC3E}">
        <p14:creationId xmlns:p14="http://schemas.microsoft.com/office/powerpoint/2010/main" val="159609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Search</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linear search is </a:t>
            </a:r>
            <a:r>
              <a:rPr lang="en-US" b="1" dirty="0" smtClean="0"/>
              <a:t>comparison</a:t>
            </a:r>
            <a:r>
              <a:rPr lang="en-US" dirty="0" smtClean="0"/>
              <a:t>. So we will count this in each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gridCol w="4358243"/>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37084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first position</a:t>
                      </a:r>
                      <a:endParaRPr lang="en-US" dirty="0"/>
                    </a:p>
                  </a:txBody>
                  <a:tcPr/>
                </a:tc>
              </a:tr>
              <a:tr h="370840">
                <a:tc>
                  <a:txBody>
                    <a:bodyPr/>
                    <a:lstStyle/>
                    <a:p>
                      <a:pPr algn="ctr"/>
                      <a:r>
                        <a:rPr lang="en-US" dirty="0" smtClean="0"/>
                        <a:t>Worst case: Max #comparisons</a:t>
                      </a:r>
                      <a:endParaRPr lang="en-US" dirty="0"/>
                    </a:p>
                  </a:txBody>
                  <a:tcPr/>
                </a:tc>
                <a:tc>
                  <a:txBody>
                    <a:bodyPr/>
                    <a:lstStyle/>
                    <a:p>
                      <a:pPr algn="ctr"/>
                      <a:r>
                        <a:rPr lang="en-US" dirty="0" smtClean="0"/>
                        <a:t>n</a:t>
                      </a:r>
                      <a:r>
                        <a:rPr lang="en-US" baseline="0" dirty="0" smtClean="0"/>
                        <a:t> when </a:t>
                      </a:r>
                      <a:r>
                        <a:rPr lang="en-US" dirty="0" smtClean="0"/>
                        <a:t>the searching element is found at the last position or not found</a:t>
                      </a:r>
                      <a:endParaRPr lang="en-US" dirty="0"/>
                    </a:p>
                  </a:txBody>
                  <a:tcPr/>
                </a:tc>
              </a:tr>
              <a:tr h="370840">
                <a:tc>
                  <a:txBody>
                    <a:bodyPr/>
                    <a:lstStyle/>
                    <a:p>
                      <a:pPr algn="ctr"/>
                      <a:r>
                        <a:rPr lang="en-US" dirty="0" smtClean="0"/>
                        <a:t>Average case: Average #comparisons</a:t>
                      </a:r>
                      <a:endParaRPr lang="en-US" dirty="0"/>
                    </a:p>
                  </a:txBody>
                  <a:tcPr/>
                </a:tc>
                <a:tc>
                  <a:txBody>
                    <a:bodyPr/>
                    <a:lstStyle/>
                    <a:p>
                      <a:pPr algn="ctr"/>
                      <a:r>
                        <a:rPr lang="en-US" dirty="0" smtClean="0"/>
                        <a:t>n(n+1)/2, </a:t>
                      </a:r>
                      <a:r>
                        <a:rPr lang="en-US" sz="1600" dirty="0" smtClean="0"/>
                        <a:t>averaging over all possible positions</a:t>
                      </a:r>
                      <a:endParaRPr lang="en-US" sz="1600" dirty="0"/>
                    </a:p>
                  </a:txBody>
                  <a:tcPr/>
                </a:tc>
              </a:tr>
            </a:tbl>
          </a:graphicData>
        </a:graphic>
      </p:graphicFrame>
    </p:spTree>
    <p:extLst>
      <p:ext uri="{BB962C8B-B14F-4D97-AF65-F5344CB8AC3E}">
        <p14:creationId xmlns:p14="http://schemas.microsoft.com/office/powerpoint/2010/main" val="279924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binary search is also </a:t>
            </a:r>
            <a:r>
              <a:rPr lang="en-US" b="1" dirty="0" smtClean="0"/>
              <a:t>comparison</a:t>
            </a:r>
            <a:r>
              <a:rPr lang="en-US" dirty="0" smtClean="0"/>
              <a:t>. So we will count this in each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37084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370840">
                    <a:tc>
                      <a:txBody>
                        <a:bodyPr/>
                        <a:lstStyle/>
                        <a:p>
                          <a:pPr algn="ctr"/>
                          <a:r>
                            <a:rPr lang="en-US" dirty="0" smtClean="0"/>
                            <a:t>Worst case: Max #comparisons</a:t>
                          </a:r>
                          <a:endParaRPr lang="en-US" dirty="0"/>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a:rPr>
                                  </m:ctrlPr>
                                </m:dPr>
                                <m:e>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smtClean="0"/>
                            <a:t> when </a:t>
                          </a:r>
                          <a:r>
                            <a:rPr lang="en-US" dirty="0" smtClean="0"/>
                            <a:t>the searching element is found in the last step</a:t>
                          </a:r>
                          <a:endParaRPr lang="en-US" dirty="0"/>
                        </a:p>
                      </a:txBody>
                      <a:tcPr/>
                    </a:tc>
                  </a:tr>
                  <a:tr h="370840">
                    <a:tc>
                      <a:txBody>
                        <a:bodyPr/>
                        <a:lstStyle/>
                        <a:p>
                          <a:pPr algn="ctr"/>
                          <a:r>
                            <a:rPr lang="en-US" dirty="0" smtClean="0"/>
                            <a:t>Average case: Average #comparisons</a:t>
                          </a:r>
                          <a:endParaRPr lang="en-US" dirty="0"/>
                        </a:p>
                      </a:txBody>
                      <a:tcPr/>
                    </a:tc>
                    <a:tc>
                      <a:txBody>
                        <a:bodyPr/>
                        <a:lstStyle/>
                        <a:p>
                          <a:pPr algn="ctr"/>
                          <a14:m>
                            <m:oMath xmlns:m="http://schemas.openxmlformats.org/officeDocument/2006/math">
                              <m:r>
                                <a:rPr lang="en-US" sz="1600" b="0" i="1" dirty="0" smtClean="0">
                                  <a:latin typeface="Cambria Math"/>
                                </a:rPr>
                                <m:t>[</m:t>
                              </m:r>
                              <m:r>
                                <a:rPr lang="en-US" sz="1600" i="1" dirty="0" smtClean="0">
                                  <a:latin typeface="Cambria Math"/>
                                </a:rPr>
                                <m:t>1∗1 + 2∗2 + 4∗3 + … +</m:t>
                              </m:r>
                              <m:r>
                                <a:rPr lang="en-US" sz="1600" b="0" i="1" dirty="0" smtClean="0">
                                  <a:latin typeface="Cambria Math"/>
                                </a:rPr>
                                <m:t> </m:t>
                              </m:r>
                            </m:oMath>
                          </a14:m>
                          <a:r>
                            <a:rPr lang="en-US" sz="1600" dirty="0" smtClean="0"/>
                            <a:t>L*(</a:t>
                          </a:r>
                          <a14:m>
                            <m:oMath xmlns:m="http://schemas.openxmlformats.org/officeDocument/2006/math">
                              <m:r>
                                <a:rPr lang="en-US" sz="1600" b="0" i="1" smtClean="0">
                                  <a:latin typeface="Cambria Math"/>
                                </a:rPr>
                                <m:t>1+</m:t>
                              </m:r>
                              <m:d>
                                <m:dPr>
                                  <m:begChr m:val="⌊"/>
                                  <m:endChr m:val="⌋"/>
                                  <m:ctrlPr>
                                    <a:rPr lang="en-US" sz="1600" b="0" i="1" smtClean="0">
                                      <a:latin typeface="Cambria Math"/>
                                    </a:rPr>
                                  </m:ctrlPr>
                                </m:dPr>
                                <m:e>
                                  <m:func>
                                    <m:funcPr>
                                      <m:ctrlPr>
                                        <a:rPr lang="en-US" sz="1600" b="0" i="1" smtClean="0">
                                          <a:latin typeface="Cambria Math"/>
                                        </a:rPr>
                                      </m:ctrlPr>
                                    </m:funcPr>
                                    <m:fName>
                                      <m:sSub>
                                        <m:sSubPr>
                                          <m:ctrlPr>
                                            <a:rPr lang="en-US" sz="1600" b="0" i="1" smtClean="0">
                                              <a:latin typeface="Cambria Math"/>
                                            </a:rPr>
                                          </m:ctrlPr>
                                        </m:sSubPr>
                                        <m:e>
                                          <m:r>
                                            <m:rPr>
                                              <m:sty m:val="p"/>
                                            </m:rPr>
                                            <a:rPr lang="en-US" sz="1600" b="0" i="0" smtClean="0">
                                              <a:latin typeface="Cambria Math"/>
                                            </a:rPr>
                                            <m:t>log</m:t>
                                          </m:r>
                                        </m:e>
                                        <m:sub>
                                          <m:r>
                                            <a:rPr lang="en-US" sz="1600" b="0" i="1" smtClean="0">
                                              <a:latin typeface="Cambria Math"/>
                                            </a:rPr>
                                            <m:t>2</m:t>
                                          </m:r>
                                        </m:sub>
                                      </m:sSub>
                                    </m:fName>
                                    <m:e>
                                      <m:r>
                                        <a:rPr lang="en-US" sz="1600" b="0" i="1" smtClean="0">
                                          <a:latin typeface="Cambria Math"/>
                                        </a:rPr>
                                        <m:t>𝑛</m:t>
                                      </m:r>
                                    </m:e>
                                  </m:func>
                                </m:e>
                              </m:d>
                            </m:oMath>
                          </a14:m>
                          <a:r>
                            <a:rPr lang="en-US" sz="1600" baseline="0" dirty="0" smtClean="0"/>
                            <a:t> </a:t>
                          </a:r>
                          <a:r>
                            <a:rPr lang="en-US" sz="1600" dirty="0" smtClean="0"/>
                            <a:t>)]/n</a:t>
                          </a:r>
                        </a:p>
                        <a:p>
                          <a:pPr algn="ctr"/>
                          <a:r>
                            <a:rPr lang="en-US" sz="1600" dirty="0" smtClean="0"/>
                            <a:t>L is between 1 to </a:t>
                          </a:r>
                          <a14:m>
                            <m:oMath xmlns:m="http://schemas.openxmlformats.org/officeDocument/2006/math">
                              <m:sSup>
                                <m:sSupPr>
                                  <m:ctrlPr>
                                    <a:rPr lang="en-US" sz="1600" b="0" i="1" dirty="0" smtClean="0">
                                      <a:latin typeface="Cambria Math"/>
                                    </a:rPr>
                                  </m:ctrlPr>
                                </m:sSupPr>
                                <m:e>
                                  <m:r>
                                    <a:rPr lang="en-US" sz="1600" b="0" i="1" dirty="0" smtClean="0">
                                      <a:latin typeface="Cambria Math"/>
                                    </a:rPr>
                                    <m:t>2</m:t>
                                  </m:r>
                                </m:e>
                                <m:sup>
                                  <m:d>
                                    <m:dPr>
                                      <m:begChr m:val="⌊"/>
                                      <m:endChr m:val="⌋"/>
                                      <m:ctrlPr>
                                        <a:rPr lang="en-US" sz="1600" b="0" i="1" dirty="0" smtClean="0">
                                          <a:latin typeface="Cambria Math"/>
                                        </a:rPr>
                                      </m:ctrlPr>
                                    </m:dPr>
                                    <m:e>
                                      <m:func>
                                        <m:funcPr>
                                          <m:ctrlPr>
                                            <a:rPr lang="en-US" sz="1600" b="0" i="1" dirty="0" smtClean="0">
                                              <a:latin typeface="Cambria Math"/>
                                            </a:rPr>
                                          </m:ctrlPr>
                                        </m:funcPr>
                                        <m:fName>
                                          <m:sSub>
                                            <m:sSubPr>
                                              <m:ctrlPr>
                                                <a:rPr lang="en-US" sz="1600" b="0" i="1" dirty="0" smtClean="0">
                                                  <a:latin typeface="Cambria Math"/>
                                                </a:rPr>
                                              </m:ctrlPr>
                                            </m:sSubPr>
                                            <m:e>
                                              <m:r>
                                                <m:rPr>
                                                  <m:sty m:val="p"/>
                                                </m:rPr>
                                                <a:rPr lang="en-US" sz="1600" b="0" i="0" dirty="0" smtClean="0">
                                                  <a:latin typeface="Cambria Math"/>
                                                </a:rPr>
                                                <m:t>log</m:t>
                                              </m:r>
                                            </m:e>
                                            <m:sub>
                                              <m:r>
                                                <a:rPr lang="en-US" sz="1600" b="0" i="1" dirty="0" smtClean="0">
                                                  <a:latin typeface="Cambria Math"/>
                                                </a:rPr>
                                                <m:t>2</m:t>
                                              </m:r>
                                            </m:sub>
                                          </m:sSub>
                                        </m:fName>
                                        <m:e>
                                          <m:r>
                                            <a:rPr lang="en-US" sz="1600" b="0" i="1" dirty="0" smtClean="0">
                                              <a:latin typeface="Cambria Math"/>
                                            </a:rPr>
                                            <m:t>𝑛</m:t>
                                          </m:r>
                                        </m:e>
                                      </m:func>
                                    </m:e>
                                  </m:d>
                                </m:sup>
                              </m:sSup>
                              <m:r>
                                <a:rPr lang="en-US" sz="1600" i="1" dirty="0" smtClean="0">
                                  <a:latin typeface="Cambria Math"/>
                                </a:rPr>
                                <m:t> </m:t>
                              </m:r>
                            </m:oMath>
                          </a14:m>
                          <a:endParaRPr lang="en-US" sz="1600" dirty="0"/>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64008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640080">
                    <a:tc>
                      <a:txBody>
                        <a:bodyPr/>
                        <a:lstStyle/>
                        <a:p>
                          <a:pPr algn="ctr"/>
                          <a:r>
                            <a:rPr lang="en-US" dirty="0" smtClean="0"/>
                            <a:t>Worst case: Max #comparisons</a:t>
                          </a:r>
                          <a:endParaRPr lang="en-US" dirty="0"/>
                        </a:p>
                      </a:txBody>
                      <a:tcPr/>
                    </a:tc>
                    <a:tc>
                      <a:txBody>
                        <a:bodyPr/>
                        <a:lstStyle/>
                        <a:p>
                          <a:endParaRPr lang="en-US"/>
                        </a:p>
                      </a:txBody>
                      <a:tcPr>
                        <a:blipFill rotWithShape="1">
                          <a:blip r:embed="rId2"/>
                          <a:stretch>
                            <a:fillRect l="-72527" t="-162857" r="-122" b="-105714"/>
                          </a:stretch>
                        </a:blipFill>
                      </a:tcPr>
                    </a:tc>
                  </a:tr>
                  <a:tr h="594297">
                    <a:tc>
                      <a:txBody>
                        <a:bodyPr/>
                        <a:lstStyle/>
                        <a:p>
                          <a:pPr algn="ctr"/>
                          <a:r>
                            <a:rPr lang="en-US" dirty="0" smtClean="0"/>
                            <a:t>Average case: Average #comparisons</a:t>
                          </a:r>
                          <a:endParaRPr lang="en-US" dirty="0"/>
                        </a:p>
                      </a:txBody>
                      <a:tcPr/>
                    </a:tc>
                    <a:tc>
                      <a:txBody>
                        <a:bodyPr/>
                        <a:lstStyle/>
                        <a:p>
                          <a:endParaRPr lang="en-US"/>
                        </a:p>
                      </a:txBody>
                      <a:tcPr>
                        <a:blipFill rotWithShape="1">
                          <a:blip r:embed="rId2"/>
                          <a:stretch>
                            <a:fillRect l="-72527" t="-284536" r="-122" b="-14433"/>
                          </a:stretch>
                        </a:blipFill>
                      </a:tcPr>
                    </a:tc>
                  </a:tr>
                </a:tbl>
              </a:graphicData>
            </a:graphic>
          </p:graphicFrame>
        </mc:Fallback>
      </mc:AlternateContent>
    </p:spTree>
    <p:extLst>
      <p:ext uri="{BB962C8B-B14F-4D97-AF65-F5344CB8AC3E}">
        <p14:creationId xmlns:p14="http://schemas.microsoft.com/office/powerpoint/2010/main" val="3158445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smtClean="0"/>
          </a:p>
          <a:p>
            <a:pPr marL="342900" indent="-342900">
              <a:buFont typeface="+mj-lt"/>
              <a:buAutoNum type="arabicPeriod"/>
            </a:pPr>
            <a:r>
              <a:rPr lang="en-US" dirty="0" smtClean="0">
                <a:hlinkClick r:id="rId2"/>
              </a:rPr>
              <a:t>https://en.wikipedia.org/wiki/Sorting_algorithm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hlinkClick r:id="rId5"/>
              </a:rPr>
              <a:t>https</a:t>
            </a:r>
            <a:r>
              <a:rPr lang="en-US" dirty="0">
                <a:hlinkClick r:id="rId5"/>
              </a:rPr>
              <a:t>://</a:t>
            </a:r>
            <a:r>
              <a:rPr lang="en-US" dirty="0" smtClean="0">
                <a:hlinkClick r:id="rId5"/>
              </a:rPr>
              <a:t>en.wikipedia.org/wiki/Time_complexity</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6"/>
              </a:rPr>
              <a:t>https://</a:t>
            </a:r>
            <a:r>
              <a:rPr lang="en-US" dirty="0" smtClean="0">
                <a:hlinkClick r:id="rId6"/>
              </a:rPr>
              <a:t>en.wikipedia.org/wiki/Random-access_machine</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Introduction to complexity</a:t>
            </a:r>
          </a:p>
          <a:p>
            <a:pPr marL="342900" indent="-342900">
              <a:buAutoNum type="arabicPeriod"/>
            </a:pPr>
            <a:r>
              <a:rPr lang="en-US" sz="2400" dirty="0" smtClean="0">
                <a:solidFill>
                  <a:schemeClr val="tx1"/>
                </a:solidFill>
              </a:rPr>
              <a:t>Complexity analysis of array operations</a:t>
            </a:r>
          </a:p>
          <a:p>
            <a:pPr marL="342900" indent="-342900">
              <a:buAutoNum type="arabicPeriod"/>
            </a:pPr>
            <a:r>
              <a:rPr lang="en-US" sz="2400" dirty="0">
                <a:solidFill>
                  <a:schemeClr val="tx1"/>
                </a:solidFill>
              </a:rPr>
              <a:t>Complexity analysis of </a:t>
            </a:r>
            <a:r>
              <a:rPr lang="en-US" sz="2400" dirty="0" smtClean="0">
                <a:solidFill>
                  <a:schemeClr val="tx1"/>
                </a:solidFill>
              </a:rPr>
              <a:t>sorting algorithms</a:t>
            </a:r>
          </a:p>
          <a:p>
            <a:pPr marL="342900" indent="-342900">
              <a:buAutoNum type="arabicPeriod"/>
            </a:pPr>
            <a:r>
              <a:rPr lang="en-US" sz="2400" dirty="0">
                <a:solidFill>
                  <a:schemeClr val="tx1"/>
                </a:solidFill>
              </a:rPr>
              <a:t>Complexity analysis of </a:t>
            </a:r>
            <a:r>
              <a:rPr lang="en-US" sz="2400" dirty="0" smtClean="0">
                <a:solidFill>
                  <a:schemeClr val="tx1"/>
                </a:solidFill>
              </a:rPr>
              <a:t>searching algorithms</a:t>
            </a:r>
            <a:endParaRPr lang="en-US" sz="3200" dirty="0" smtClean="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smtClean="0"/>
              <a:t>There are two types of complexities</a:t>
            </a:r>
          </a:p>
          <a:p>
            <a:pPr marL="342900" indent="-342900" algn="just">
              <a:buAutoNum type="arabicParenR"/>
            </a:pPr>
            <a:r>
              <a:rPr lang="en-US" b="1" dirty="0" smtClean="0"/>
              <a:t>Time complexity: </a:t>
            </a:r>
            <a:r>
              <a:rPr lang="en-US" dirty="0" smtClean="0"/>
              <a:t>unit of time taken by an algorithm</a:t>
            </a:r>
          </a:p>
          <a:p>
            <a:pPr marL="342900" indent="-342900" algn="just">
              <a:buAutoNum type="arabicParenR"/>
            </a:pPr>
            <a:r>
              <a:rPr lang="en-US" b="1" dirty="0" smtClean="0"/>
              <a:t>Space complexity: </a:t>
            </a:r>
            <a:r>
              <a:rPr lang="en-US" dirty="0" smtClean="0"/>
              <a:t>space used in memory by an algorithm</a:t>
            </a:r>
          </a:p>
          <a:p>
            <a:pPr marL="342900" indent="-342900" algn="just">
              <a:buAutoNum type="arabicParenR"/>
            </a:pPr>
            <a:endParaRPr lang="en-US" dirty="0"/>
          </a:p>
          <a:p>
            <a:pPr algn="just"/>
            <a:r>
              <a:rPr lang="en-US" dirty="0" smtClean="0"/>
              <a:t>We will mainly discuss </a:t>
            </a:r>
            <a:r>
              <a:rPr lang="en-US" i="1" dirty="0" smtClean="0"/>
              <a:t>time complexity </a:t>
            </a:r>
            <a:r>
              <a:rPr lang="en-US" dirty="0" smtClean="0"/>
              <a:t>where instead of computing time we will count basic number of operations such as </a:t>
            </a:r>
            <a:r>
              <a:rPr lang="en-US" i="1" dirty="0" smtClean="0"/>
              <a:t>comparison, swapping, shifting </a:t>
            </a:r>
            <a:r>
              <a:rPr lang="en-US" dirty="0" smtClean="0"/>
              <a:t>etc. In this slide, we will ignore other operations like assignment, increment and etc.</a:t>
            </a:r>
          </a:p>
          <a:p>
            <a:pPr algn="just"/>
            <a:endParaRPr lang="en-US" dirty="0"/>
          </a:p>
          <a:p>
            <a:pPr algn="just"/>
            <a:r>
              <a:rPr lang="en-US" dirty="0" smtClean="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Worst case: </a:t>
            </a:r>
            <a:r>
              <a:rPr lang="en-US" dirty="0" smtClean="0"/>
              <a:t>The maximum number of operations used by an algorithm for possible inputs.</a:t>
            </a:r>
            <a:endParaRPr lang="en-US" dirty="0"/>
          </a:p>
          <a:p>
            <a:pPr algn="just"/>
            <a:endParaRPr lang="en-US" dirty="0" smtClean="0"/>
          </a:p>
          <a:p>
            <a:pPr algn="just"/>
            <a:r>
              <a:rPr lang="en-US" b="1" dirty="0" smtClean="0"/>
              <a:t>Best case: </a:t>
            </a:r>
            <a:r>
              <a:rPr lang="en-US" dirty="0"/>
              <a:t>The </a:t>
            </a:r>
            <a:r>
              <a:rPr lang="en-US" dirty="0" smtClean="0"/>
              <a:t>minimum number </a:t>
            </a:r>
            <a:r>
              <a:rPr lang="en-US" dirty="0"/>
              <a:t>of operations used by an algorithm for </a:t>
            </a:r>
            <a:r>
              <a:rPr lang="en-US" dirty="0" smtClean="0"/>
              <a:t>possible inputs.</a:t>
            </a:r>
          </a:p>
          <a:p>
            <a:pPr algn="just"/>
            <a:endParaRPr lang="en-US" dirty="0"/>
          </a:p>
          <a:p>
            <a:pPr algn="just"/>
            <a:r>
              <a:rPr lang="en-US" b="1" dirty="0" smtClean="0"/>
              <a:t>Average case:</a:t>
            </a:r>
            <a:r>
              <a:rPr lang="en-US" dirty="0" smtClean="0"/>
              <a:t> The average number of operations used by an algorithm over all possible types of inputs.</a:t>
            </a:r>
          </a:p>
          <a:p>
            <a:pPr algn="just"/>
            <a:endParaRPr lang="en-US" dirty="0"/>
          </a:p>
          <a:p>
            <a:pPr algn="just"/>
            <a:r>
              <a:rPr lang="en-US" b="1" u="sng" dirty="0" smtClean="0"/>
              <a:t>Example:</a:t>
            </a:r>
            <a:r>
              <a:rPr lang="en-US" dirty="0" smtClean="0"/>
              <a:t> </a:t>
            </a:r>
          </a:p>
          <a:p>
            <a:pPr algn="just"/>
            <a:r>
              <a:rPr lang="en-US" dirty="0" smtClean="0"/>
              <a:t>If we search an user input in a given array the </a:t>
            </a:r>
            <a:r>
              <a:rPr lang="en-US" b="1" dirty="0" smtClean="0"/>
              <a:t>worst case </a:t>
            </a:r>
            <a:r>
              <a:rPr lang="en-US" dirty="0" smtClean="0"/>
              <a:t>will be when the input item is found at the last index or not found.</a:t>
            </a:r>
            <a:endParaRPr lang="en-US" dirty="0"/>
          </a:p>
          <a:p>
            <a:pPr algn="just"/>
            <a:r>
              <a:rPr lang="en-US" dirty="0" smtClean="0"/>
              <a:t>And the </a:t>
            </a:r>
            <a:r>
              <a:rPr lang="en-US" b="1" dirty="0" smtClean="0"/>
              <a:t>best case </a:t>
            </a:r>
            <a:r>
              <a:rPr lang="en-US" dirty="0" smtClean="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smtClean="0"/>
              <a:t>Suppose an array has N elements stored. The basic operation we do in searching array is </a:t>
            </a:r>
            <a:r>
              <a:rPr lang="en-US" b="1" dirty="0" smtClean="0"/>
              <a:t>comparison</a:t>
            </a:r>
            <a:r>
              <a:rPr lang="en-US" dirty="0" smtClean="0"/>
              <a:t>. So we will count the number of comparison to see the worst and the best case.</a:t>
            </a:r>
          </a:p>
          <a:p>
            <a:pPr algn="just"/>
            <a:endParaRPr lang="en-US" b="1" dirty="0"/>
          </a:p>
          <a:p>
            <a:pPr algn="just"/>
            <a:r>
              <a:rPr lang="en-US" b="1" dirty="0" smtClean="0"/>
              <a:t>Worst case: </a:t>
            </a:r>
            <a:r>
              <a:rPr lang="en-US" dirty="0" smtClean="0"/>
              <a:t>In the worst case, all array elements are accessed to compare with the given searching elements. Then the number of comparisons is N.</a:t>
            </a:r>
          </a:p>
          <a:p>
            <a:pPr algn="just"/>
            <a:endParaRPr lang="en-US" dirty="0"/>
          </a:p>
          <a:p>
            <a:pPr algn="just"/>
            <a:r>
              <a:rPr lang="en-US" b="1" dirty="0" smtClean="0"/>
              <a:t>Best case: </a:t>
            </a:r>
            <a:r>
              <a:rPr lang="en-US" dirty="0" smtClean="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dirty="0" smtClean="0"/>
              <a:t>Searching 24 or </a:t>
            </a:r>
          </a:p>
          <a:p>
            <a:r>
              <a:rPr lang="en-US" dirty="0" smtClean="0"/>
              <a:t>Not found</a:t>
            </a:r>
            <a:endParaRPr lang="en-US" dirty="0"/>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dirty="0" smtClean="0"/>
              <a:t>Searching 12</a:t>
            </a:r>
            <a:endParaRPr lang="en-US" dirty="0"/>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Insertion </a:t>
            </a:r>
            <a:r>
              <a:rPr lang="en-US" dirty="0"/>
              <a:t>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smtClean="0"/>
              <a:t>Suppose an array has N elements stored. The basic operation we do in insertion is </a:t>
            </a:r>
            <a:r>
              <a:rPr lang="en-US" b="1" dirty="0" smtClean="0"/>
              <a:t>shifting</a:t>
            </a:r>
            <a:r>
              <a:rPr lang="en-US" dirty="0" smtClean="0"/>
              <a:t>. So we will count the number of shifting to see the worst and the best case.</a:t>
            </a:r>
          </a:p>
          <a:p>
            <a:pPr algn="just"/>
            <a:endParaRPr lang="en-US" b="1" dirty="0"/>
          </a:p>
          <a:p>
            <a:pPr algn="just"/>
            <a:r>
              <a:rPr lang="en-US" b="1" dirty="0" smtClean="0"/>
              <a:t>Worst case: </a:t>
            </a:r>
            <a:r>
              <a:rPr lang="en-US" dirty="0" smtClean="0"/>
              <a:t>It occurs when an element is inserted in the first index. In that case, all N elements are shifted to right by one position. So the shift count is N.</a:t>
            </a:r>
          </a:p>
          <a:p>
            <a:pPr algn="just"/>
            <a:endParaRPr lang="en-US" dirty="0"/>
          </a:p>
          <a:p>
            <a:pPr algn="just"/>
            <a:r>
              <a:rPr lang="en-US" b="1" dirty="0" smtClean="0"/>
              <a:t>Best case: </a:t>
            </a:r>
            <a:r>
              <a:rPr lang="en-US" dirty="0"/>
              <a:t>It occurs when an element is inserted </a:t>
            </a:r>
            <a:r>
              <a:rPr lang="en-US" dirty="0" smtClean="0"/>
              <a:t>at the index N+1. </a:t>
            </a:r>
            <a:r>
              <a:rPr lang="en-US" dirty="0"/>
              <a:t>In that case, </a:t>
            </a:r>
            <a:r>
              <a:rPr lang="en-US" dirty="0" smtClean="0"/>
              <a:t>no element is required to shift. </a:t>
            </a:r>
            <a:r>
              <a:rPr lang="en-US" dirty="0"/>
              <a:t>So the shift count is </a:t>
            </a:r>
            <a:r>
              <a:rPr lang="en-US" dirty="0" smtClean="0"/>
              <a:t>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b="1" dirty="0" smtClean="0"/>
              <a:t>Insert 15 at</a:t>
            </a:r>
          </a:p>
          <a:p>
            <a:r>
              <a:rPr lang="en-US" b="1" dirty="0" smtClean="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smtClean="0"/>
              <a:t>24</a:t>
            </a:r>
            <a:endParaRPr lang="en-US" b="1" dirty="0"/>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smtClean="0"/>
              <a:t>13</a:t>
            </a:r>
            <a:endParaRPr lang="en-US" b="1" dirty="0"/>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smtClean="0"/>
              <a:t>8</a:t>
            </a:r>
            <a:endParaRPr lang="en-US" b="1" dirty="0"/>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smtClean="0"/>
              <a:t>22</a:t>
            </a:r>
            <a:endParaRPr lang="en-US" b="1" dirty="0"/>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smtClean="0"/>
              <a:t>43</a:t>
            </a:r>
            <a:endParaRPr lang="en-US" b="1" dirty="0"/>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smtClean="0"/>
              <a:t>10</a:t>
            </a:r>
            <a:endParaRPr lang="en-US" b="1" dirty="0"/>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smtClean="0"/>
              <a:t>12</a:t>
            </a:r>
            <a:endParaRPr lang="en-US" b="1" dirty="0"/>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smtClean="0"/>
              <a:t>15</a:t>
            </a:r>
            <a:endParaRPr lang="en-US" b="1" dirty="0"/>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b="1" dirty="0" smtClean="0"/>
              <a:t>Insert 15 at</a:t>
            </a:r>
          </a:p>
          <a:p>
            <a:r>
              <a:rPr lang="en-US" b="1" dirty="0" smtClean="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smtClean="0"/>
              <a:t>15</a:t>
            </a:r>
            <a:endParaRPr lang="en-US" b="1" dirty="0"/>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Deletion </a:t>
            </a:r>
            <a:r>
              <a:rPr lang="en-US" dirty="0"/>
              <a:t>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smtClean="0"/>
              <a:t>Suppose an array has N elements stored. The basic operation we do in deletion is also </a:t>
            </a:r>
            <a:r>
              <a:rPr lang="en-US" b="1" dirty="0" smtClean="0"/>
              <a:t>shifting</a:t>
            </a:r>
            <a:r>
              <a:rPr lang="en-US" dirty="0" smtClean="0"/>
              <a:t>. So we will count the number of shifting to see the worst and the best case.</a:t>
            </a:r>
          </a:p>
          <a:p>
            <a:pPr algn="just"/>
            <a:endParaRPr lang="en-US" b="1" dirty="0"/>
          </a:p>
          <a:p>
            <a:pPr algn="just"/>
            <a:r>
              <a:rPr lang="en-US" b="1" dirty="0" smtClean="0"/>
              <a:t>Worst case: </a:t>
            </a:r>
            <a:r>
              <a:rPr lang="en-US" dirty="0" smtClean="0"/>
              <a:t>It occurs when an element is deleted from the first index. In that case, all N-1 elements are shifted to left by one position. So the shift count is N-1.</a:t>
            </a:r>
          </a:p>
          <a:p>
            <a:pPr algn="just"/>
            <a:endParaRPr lang="en-US" dirty="0"/>
          </a:p>
          <a:p>
            <a:pPr algn="just"/>
            <a:r>
              <a:rPr lang="en-US" b="1" dirty="0" smtClean="0"/>
              <a:t>Best case: </a:t>
            </a:r>
            <a:r>
              <a:rPr lang="en-US" dirty="0"/>
              <a:t>It occurs when an element is </a:t>
            </a:r>
            <a:r>
              <a:rPr lang="en-US" dirty="0" smtClean="0"/>
              <a:t>deleted from the index N. </a:t>
            </a:r>
            <a:r>
              <a:rPr lang="en-US" dirty="0"/>
              <a:t>In that case, </a:t>
            </a:r>
            <a:r>
              <a:rPr lang="en-US" dirty="0" smtClean="0"/>
              <a:t>no element is required to shift. </a:t>
            </a:r>
            <a:r>
              <a:rPr lang="en-US" dirty="0"/>
              <a:t>So the shift count is </a:t>
            </a:r>
            <a:r>
              <a:rPr lang="en-US" dirty="0" smtClean="0"/>
              <a:t>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b="1" dirty="0" smtClean="0"/>
              <a:t>Delete value from</a:t>
            </a:r>
          </a:p>
          <a:p>
            <a:r>
              <a:rPr lang="en-US" b="1" dirty="0" smtClean="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smtClean="0"/>
              <a:t>10</a:t>
            </a:r>
            <a:endParaRPr lang="en-US" b="1" dirty="0"/>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smtClean="0"/>
              <a:t>43</a:t>
            </a:r>
            <a:endParaRPr lang="en-US" b="1" dirty="0"/>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smtClean="0"/>
              <a:t>22</a:t>
            </a:r>
            <a:endParaRPr lang="en-US" b="1" dirty="0"/>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smtClean="0"/>
              <a:t>8</a:t>
            </a:r>
            <a:endParaRPr lang="en-US" b="1" dirty="0"/>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smtClean="0"/>
              <a:t>13</a:t>
            </a:r>
            <a:endParaRPr lang="en-US" b="1" dirty="0"/>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smtClean="0"/>
              <a:t>24</a:t>
            </a:r>
            <a:endParaRPr lang="en-US" b="1" dirty="0"/>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b="1" dirty="0" smtClean="0"/>
              <a:t>Delete value from</a:t>
            </a:r>
          </a:p>
          <a:p>
            <a:r>
              <a:rPr lang="en-US" b="1" dirty="0" smtClean="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Traversing </a:t>
            </a:r>
            <a:r>
              <a:rPr lang="en-US" dirty="0"/>
              <a:t>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smtClean="0"/>
              <a:t>Suppose an array has N elements stored. The basic operation we do in traversing is accessing the elements. </a:t>
            </a:r>
          </a:p>
          <a:p>
            <a:pPr algn="just"/>
            <a:endParaRPr lang="en-US" dirty="0"/>
          </a:p>
          <a:p>
            <a:pPr algn="just"/>
            <a:endParaRPr lang="en-US" dirty="0" smtClean="0"/>
          </a:p>
          <a:p>
            <a:pPr algn="just"/>
            <a:r>
              <a:rPr lang="en-US" dirty="0" smtClean="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741</TotalTime>
  <Words>1401</Words>
  <Application>Microsoft Office PowerPoint</Application>
  <PresentationFormat>On-screen Show (4:3)</PresentationFormat>
  <Paragraphs>289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80</cp:revision>
  <dcterms:created xsi:type="dcterms:W3CDTF">2018-12-10T17:20:29Z</dcterms:created>
  <dcterms:modified xsi:type="dcterms:W3CDTF">2020-04-29T15:09:40Z</dcterms:modified>
</cp:coreProperties>
</file>