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9"/>
  </p:notesMasterIdLst>
  <p:sldIdLst>
    <p:sldId id="277" r:id="rId5"/>
    <p:sldId id="278" r:id="rId6"/>
    <p:sldId id="279" r:id="rId7"/>
    <p:sldId id="280" r:id="rId8"/>
    <p:sldId id="284" r:id="rId9"/>
    <p:sldId id="281" r:id="rId10"/>
    <p:sldId id="282" r:id="rId11"/>
    <p:sldId id="285" r:id="rId12"/>
    <p:sldId id="292" r:id="rId13"/>
    <p:sldId id="276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0"/>
    <a:srgbClr val="5B9B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4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83C5-C346-4454-B58C-E383B7338B51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64E2-BD79-4C01-ADA9-D4ADEE919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3FED26-8CEF-4D68-BD0D-6093D43737A8}" type="slidenum">
              <a:rPr kumimoji="1" lang="ja-JP" altLang="en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CA" altLang="ja-JP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344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3584C4-6637-4301-8949-E690D2BF81EC}" type="slidenum">
              <a:rPr kumimoji="1" lang="ja-JP" altLang="en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CA" altLang="ja-JP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615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94B34A-A29C-4A62-95A5-68C51BCD6DD0}" type="slidenum">
              <a:rPr kumimoji="1" lang="ja-JP" altLang="en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CA" altLang="ja-JP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542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 smtClean="0"/>
              <a:t>Course Code: Title</a:t>
            </a:r>
            <a:br>
              <a:rPr lang="en-US" sz="5400" b="0" dirty="0" smtClean="0"/>
            </a:b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51851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 smtClean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94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 smtClean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7430DA-1519-4439-A345-4F66483BFD7F}" type="datetime1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2017/6/17</a:t>
            </a:fld>
            <a:endParaRPr lang="en-US" altLang="ja-JP" b="1">
              <a:latin typeface="Times New Roman" panose="02020603050405020304" pitchFamily="18" charset="0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latin typeface="Times New Roman" panose="02020603050405020304" pitchFamily="18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6EB5FF-2598-4E1F-A886-28999826E4C5}" type="slidenum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2413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E82D13-392A-432F-99B5-03F884ACE60A}" type="datetime1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2017/6/17</a:t>
            </a:fld>
            <a:endParaRPr lang="en-US" altLang="ja-JP" b="1">
              <a:latin typeface="Times New Roman" panose="02020603050405020304" pitchFamily="18" charset="0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latin typeface="Times New Roman" panose="02020603050405020304" pitchFamily="18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80F20F-BA2D-4361-BF31-0DE3CAD1750B}" type="slidenum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6370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F17F50-F86B-40E0-948A-380667694B62}" type="datetime1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2017/6/17</a:t>
            </a:fld>
            <a:endParaRPr lang="en-US" altLang="ja-JP" b="1">
              <a:latin typeface="Times New Roman" panose="02020603050405020304" pitchFamily="18" charset="0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latin typeface="Times New Roman" panose="02020603050405020304" pitchFamily="18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7B577-0AA6-496D-95E2-EBF597060A8F}" type="slidenum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4346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CF4D22-338F-4261-811E-02F1AF1B904E}" type="datetime1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2017/6/17</a:t>
            </a:fld>
            <a:endParaRPr lang="en-US" altLang="ja-JP" b="1">
              <a:latin typeface="Times New Roman" panose="02020603050405020304" pitchFamily="18" charset="0"/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latin typeface="Times New Roman" panose="02020603050405020304" pitchFamily="18" charset="0"/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36FECD-B7C9-45D4-AD60-CC364C070E0D}" type="slidenum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7150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150E68-B5AA-4D99-ABF4-B79DD0AB0FB1}" type="datetime1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2017/6/17</a:t>
            </a:fld>
            <a:endParaRPr lang="en-US" altLang="ja-JP" b="1">
              <a:latin typeface="Times New Roman" panose="02020603050405020304" pitchFamily="18" charset="0"/>
            </a:endParaRPr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latin typeface="Times New Roman" panose="02020603050405020304" pitchFamily="18" charset="0"/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969520-D3FF-4FED-A6B5-937522A54F11}" type="slidenum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94902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35DE65-EDEA-4ACF-975B-5C3D10BB29FC}" type="datetime1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2017/6/17</a:t>
            </a:fld>
            <a:endParaRPr lang="en-US" altLang="ja-JP" b="1">
              <a:latin typeface="Times New Roman" panose="02020603050405020304" pitchFamily="18" charset="0"/>
            </a:endParaRP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latin typeface="Times New Roman" panose="02020603050405020304" pitchFamily="18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324F56-CD6C-4722-AF07-B367AAB4C101}" type="slidenum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9257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637E9E-D7C1-48D3-B02E-018E7D32CF93}" type="datetime1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2017/6/17</a:t>
            </a:fld>
            <a:endParaRPr lang="en-US" altLang="ja-JP" b="1">
              <a:latin typeface="Times New Roman" panose="02020603050405020304" pitchFamily="18" charset="0"/>
            </a:endParaRPr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latin typeface="Times New Roman" panose="02020603050405020304" pitchFamily="18" charset="0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2B3191-2548-4AFF-B73F-DA251F7F1646}" type="slidenum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1162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A79AD5-4C75-4FF4-9E06-5E630C3D1434}" type="datetime1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2017/6/17</a:t>
            </a:fld>
            <a:endParaRPr lang="en-US" altLang="ja-JP" b="1">
              <a:latin typeface="Times New Roman" panose="02020603050405020304" pitchFamily="18" charset="0"/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latin typeface="Times New Roman" panose="02020603050405020304" pitchFamily="18" charset="0"/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9F3731-D210-41C8-8D9C-671321C05A5F}" type="slidenum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5084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/>
            </a:lvl2pPr>
            <a:lvl3pPr marL="795338" indent="-3317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/>
            </a:lvl3pPr>
            <a:lvl4pPr marL="103346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/>
            </a:lvl4pPr>
            <a:lvl5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Fahad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F523CB-CD84-45C9-B2B8-F69730203A77}" type="datetime1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2017/6/17</a:t>
            </a:fld>
            <a:endParaRPr lang="en-US" altLang="ja-JP" b="1">
              <a:latin typeface="Times New Roman" panose="02020603050405020304" pitchFamily="18" charset="0"/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latin typeface="Times New Roman" panose="02020603050405020304" pitchFamily="18" charset="0"/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5D24FA-7A59-4AA1-AC47-097FB9C46255}" type="slidenum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3844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1191FA-D923-4D2C-B7C6-CE16C9B39FC6}" type="datetime1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2017/6/17</a:t>
            </a:fld>
            <a:endParaRPr lang="en-US" altLang="ja-JP" b="1">
              <a:latin typeface="Times New Roman" panose="02020603050405020304" pitchFamily="18" charset="0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latin typeface="Times New Roman" panose="02020603050405020304" pitchFamily="18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810DAB-1FDE-4F7D-ADBE-2E33624A6C08}" type="slidenum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1628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35D7FD-80E1-4BD7-B0D5-09E27258D20B}" type="datetime1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2017/6/17</a:t>
            </a:fld>
            <a:endParaRPr lang="en-US" altLang="ja-JP" b="1">
              <a:latin typeface="Times New Roman" panose="02020603050405020304" pitchFamily="18" charset="0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latin typeface="Times New Roman" panose="02020603050405020304" pitchFamily="18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B4A44A-1635-4D40-B578-91749A4C1551}" type="slidenum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11358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2037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</a:p>
        </p:txBody>
      </p:sp>
      <p:sp>
        <p:nvSpPr>
          <p:cNvPr id="2037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b="1">
                <a:solidFill>
                  <a:srgbClr val="1C1C1C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b="1">
                <a:solidFill>
                  <a:srgbClr val="1C1C1C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b="1">
                <a:solidFill>
                  <a:srgbClr val="1C1C1C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4F4022-D104-444D-927D-1D5CD2C96DE0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63537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F60B14-3DBB-496C-96B8-26CE338621A3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609814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AEFBB0-B238-4C11-B41F-E319B391C590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476116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217EAE-CC90-409A-89A3-FD385DFCB50A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252171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B07D4-9E49-44B0-9998-1D3A661A8F50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40235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C7012D-3430-4FFE-9ABA-98016952BB47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342499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EB2FCD-345D-479D-972E-A21C0331C765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73842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 smtClean="0"/>
              <a:t>Course Code: Title</a:t>
            </a:r>
            <a:br>
              <a:rPr lang="en-US" sz="5400" b="0" dirty="0" smtClean="0"/>
            </a:b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60328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49BB7-77D9-4193-A64D-CDB3BE192C6B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765120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A64A69-15D0-4D6E-A471-3E260A06372E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869887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89A18-7B23-4493-AF36-669CDFC601C7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4775786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683424-E657-461B-A98B-72FDFBEFD4FD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1985827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161616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161616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2037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</a:p>
        </p:txBody>
      </p:sp>
      <p:sp>
        <p:nvSpPr>
          <p:cNvPr id="2037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b="1">
                <a:solidFill>
                  <a:srgbClr val="1C1C1C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b="1">
                <a:solidFill>
                  <a:srgbClr val="1C1C1C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b="1">
                <a:solidFill>
                  <a:srgbClr val="1C1C1C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4F4022-D104-444D-927D-1D5CD2C96DE0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5934156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F60B14-3DBB-496C-96B8-26CE338621A3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0226190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AEFBB0-B238-4C11-B41F-E319B391C590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539504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217EAE-CC90-409A-89A3-FD385DFCB50A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8765811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B07D4-9E49-44B0-9998-1D3A661A8F50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2729998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C7012D-3430-4FFE-9ABA-98016952BB47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13934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344488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2400"/>
            </a:lvl1pPr>
            <a:lvl2pPr marL="622300" indent="-330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200"/>
            </a:lvl2pPr>
            <a:lvl3pPr marL="862013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sz="2000"/>
            </a:lvl3pPr>
            <a:lvl4pPr marL="1087438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1900"/>
            </a:lvl4pPr>
            <a:lvl5pPr marL="1311275" indent="-277813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>
            <a:normAutofit/>
          </a:bodyPr>
          <a:lstStyle>
            <a:lvl1pPr marL="344488" indent="-344488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7525" indent="-2921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238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EB2FCD-345D-479D-972E-A21C0331C765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4926216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49BB7-77D9-4193-A64D-CDB3BE192C6B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3109333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A64A69-15D0-4D6E-A471-3E260A06372E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8718496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89A18-7B23-4493-AF36-669CDFC601C7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8033206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683424-E657-461B-A98B-72FDFBEFD4FD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60934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8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31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3200"/>
            </a:lvl1pPr>
            <a:lvl2pPr marL="741363" indent="-449263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800"/>
            </a:lvl2pPr>
            <a:lvl3pPr marL="966788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139825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2000"/>
            </a:lvl4pPr>
            <a:lvl5pPr marL="1377950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Fahad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5699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A902A4-C16E-491F-B902-7529217DAF33}" type="datetime1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2017/6/17</a:t>
            </a:fld>
            <a:endParaRPr lang="en-US" altLang="ja-JP" b="1">
              <a:latin typeface="Times New Roman" panose="02020603050405020304" pitchFamily="18" charset="0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latin typeface="Times New Roman" panose="02020603050405020304" pitchFamily="18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1632BE-1E66-4F80-BEB3-7E163F9D4BA4}" type="slidenum">
              <a:rPr lang="ja-JP" altLang="en-US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276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rgbClr val="000000"/>
                </a:solidFill>
                <a:latin typeface="Tahoma" panose="020B0604030504040204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20276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0000"/>
                </a:solidFill>
                <a:latin typeface="Tahoma" panose="020B0604030504040204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20276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811B78-0F6D-4396-8AF4-A8784130C53A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0544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ＭＳ Ｐゴシック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276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rgbClr val="000000"/>
                </a:solidFill>
                <a:latin typeface="Tahoma" panose="020B0604030504040204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20276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0000"/>
                </a:solidFill>
                <a:latin typeface="Tahoma" panose="020B0604030504040204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20276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811B78-0F6D-4396-8AF4-A8784130C53A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42815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ＭＳ Ｐゴシック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03899" y="2408237"/>
            <a:ext cx="7162800" cy="1219200"/>
          </a:xfrm>
        </p:spPr>
        <p:txBody>
          <a:bodyPr/>
          <a:lstStyle/>
          <a:p>
            <a:pPr eaLnBrk="1" hangingPunct="1"/>
            <a:r>
              <a:rPr lang="en-US" altLang="ja-JP" sz="4800" dirty="0">
                <a:solidFill>
                  <a:srgbClr val="CC0000"/>
                </a:solidFill>
                <a:latin typeface="Comic Sans MS" panose="030F0702030302020204" pitchFamily="66" charset="0"/>
              </a:rPr>
              <a:t>Data Structures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498057" y="3355568"/>
            <a:ext cx="5374485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65000"/>
            </a:pPr>
            <a:r>
              <a:rPr lang="en-US" altLang="ja-JP" sz="4400" baseline="-25000" dirty="0">
                <a:solidFill>
                  <a:srgbClr val="00102A"/>
                </a:solidFill>
              </a:rPr>
              <a:t>Lecture : Searching Algorithms </a:t>
            </a:r>
          </a:p>
        </p:txBody>
      </p:sp>
    </p:spTree>
    <p:extLst>
      <p:ext uri="{BB962C8B-B14F-4D97-AF65-F5344CB8AC3E}">
        <p14:creationId xmlns:p14="http://schemas.microsoft.com/office/powerpoint/2010/main" val="14868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b="0" kern="0" cap="none" dirty="0">
                <a:solidFill>
                  <a:srgbClr val="C00000"/>
                </a:solidFill>
                <a:latin typeface="Tahoma"/>
              </a:rPr>
              <a:t>Binary Search - Example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7672" y="269995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8024" y="269995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58728" y="269995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98224" y="269995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28576" y="269995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58928" y="269995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97822" y="269995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28176" y="269995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28376" y="269995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89280" y="269995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51480" y="1916230"/>
            <a:ext cx="980044" cy="780017"/>
            <a:chOff x="5420754" y="4472223"/>
            <a:chExt cx="1960092" cy="682484"/>
          </a:xfrm>
        </p:grpSpPr>
        <p:sp>
          <p:nvSpPr>
            <p:cNvPr id="19" name="Down Arrow 1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20754" y="4472223"/>
              <a:ext cx="1960092" cy="26253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10094" y="1439974"/>
            <a:ext cx="890949" cy="1259977"/>
            <a:chOff x="5509850" y="4472223"/>
            <a:chExt cx="1781902" cy="682484"/>
          </a:xfrm>
        </p:grpSpPr>
        <p:sp>
          <p:nvSpPr>
            <p:cNvPr id="22" name="Down Arrow 2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4694247" y="314510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47145" y="314510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62251" y="314588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8937223" y="3145883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6301381" y="3143533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837424" y="314588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371405" y="3143532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919544" y="314588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8448911" y="314510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9490679" y="3142751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772082" y="3074010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72082" y="2329800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2081" y="2704678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08155" y="3074010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08154" y="2329617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08154" y="2704678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09815" y="3070749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09815" y="2330085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09815" y="2704989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09815" y="3070749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09815" y="2330085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09815" y="2704989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09815" y="3070749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909815" y="2330085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09815" y="2704989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7627671" y="1436270"/>
            <a:ext cx="890949" cy="1259977"/>
            <a:chOff x="5509850" y="4472223"/>
            <a:chExt cx="1781902" cy="682484"/>
          </a:xfrm>
        </p:grpSpPr>
        <p:sp>
          <p:nvSpPr>
            <p:cNvPr id="50" name="Down Arrow 4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713859" y="1916230"/>
            <a:ext cx="980044" cy="780017"/>
            <a:chOff x="5420754" y="4472223"/>
            <a:chExt cx="1960092" cy="422507"/>
          </a:xfrm>
        </p:grpSpPr>
        <p:sp>
          <p:nvSpPr>
            <p:cNvPr id="53" name="Down Arrow 52"/>
            <p:cNvSpPr/>
            <p:nvPr/>
          </p:nvSpPr>
          <p:spPr>
            <a:xfrm>
              <a:off x="6353908" y="4634754"/>
              <a:ext cx="222880" cy="25997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20754" y="4472223"/>
              <a:ext cx="196009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1772082" y="1685785"/>
            <a:ext cx="1136073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08155" y="1683488"/>
            <a:ext cx="58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146393" y="1916230"/>
            <a:ext cx="980044" cy="780017"/>
            <a:chOff x="5420754" y="4472223"/>
            <a:chExt cx="1960092" cy="682484"/>
          </a:xfrm>
        </p:grpSpPr>
        <p:sp>
          <p:nvSpPr>
            <p:cNvPr id="58" name="Down Arrow 5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20754" y="4472223"/>
              <a:ext cx="1960092" cy="2770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0800000">
            <a:off x="6565823" y="3357045"/>
            <a:ext cx="1078048" cy="766403"/>
            <a:chOff x="5322750" y="4472223"/>
            <a:chExt cx="2156100" cy="415133"/>
          </a:xfrm>
        </p:grpSpPr>
        <p:sp>
          <p:nvSpPr>
            <p:cNvPr id="61" name="Down Arrow 60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 rot="10800000">
            <a:off x="8164505" y="3343429"/>
            <a:ext cx="1078048" cy="761581"/>
            <a:chOff x="5322750" y="4472223"/>
            <a:chExt cx="2156100" cy="412521"/>
          </a:xfrm>
        </p:grpSpPr>
        <p:sp>
          <p:nvSpPr>
            <p:cNvPr id="64" name="Down Arrow 63"/>
            <p:cNvSpPr/>
            <p:nvPr/>
          </p:nvSpPr>
          <p:spPr>
            <a:xfrm>
              <a:off x="6302190" y="4634754"/>
              <a:ext cx="206190" cy="24999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 rot="10800000">
            <a:off x="7616809" y="3357046"/>
            <a:ext cx="1078048" cy="766403"/>
            <a:chOff x="5322750" y="4472223"/>
            <a:chExt cx="2156100" cy="415133"/>
          </a:xfrm>
        </p:grpSpPr>
        <p:sp>
          <p:nvSpPr>
            <p:cNvPr id="67" name="Down Arrow 66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 rot="10800000">
            <a:off x="7085985" y="3353911"/>
            <a:ext cx="1078048" cy="766403"/>
            <a:chOff x="5322752" y="4472223"/>
            <a:chExt cx="2156100" cy="415133"/>
          </a:xfrm>
        </p:grpSpPr>
        <p:sp>
          <p:nvSpPr>
            <p:cNvPr id="70" name="Down Arrow 69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10800000">
              <a:off x="5322752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1817424" y="3754554"/>
            <a:ext cx="1620348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17424" y="3756549"/>
            <a:ext cx="1620348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found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08150" y="1683483"/>
            <a:ext cx="58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09815" y="2330085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09815" y="2704989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657129" y="1436270"/>
            <a:ext cx="890949" cy="1259977"/>
            <a:chOff x="5509850" y="4472223"/>
            <a:chExt cx="1781902" cy="682484"/>
          </a:xfrm>
        </p:grpSpPr>
        <p:sp>
          <p:nvSpPr>
            <p:cNvPr id="78" name="Down Arrow 7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900" y="1685925"/>
            <a:ext cx="11976100" cy="51720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5" grpId="3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6" grpId="0" animBg="1"/>
      <p:bldP spid="56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タイトル 1"/>
          <p:cNvSpPr>
            <a:spLocks noGrp="1"/>
          </p:cNvSpPr>
          <p:nvPr>
            <p:ph type="title"/>
          </p:nvPr>
        </p:nvSpPr>
        <p:spPr>
          <a:xfrm>
            <a:off x="1172710" y="172948"/>
            <a:ext cx="7793037" cy="776287"/>
          </a:xfrm>
        </p:spPr>
        <p:txBody>
          <a:bodyPr/>
          <a:lstStyle/>
          <a:p>
            <a:r>
              <a:rPr lang="en-US" altLang="ja-JP" dirty="0" smtClean="0"/>
              <a:t>Binary Search - Example</a:t>
            </a:r>
            <a:endParaRPr lang="ja-JP" altLang="en-US" dirty="0" smtClean="0"/>
          </a:p>
        </p:txBody>
      </p:sp>
      <p:pic>
        <p:nvPicPr>
          <p:cNvPr id="5120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0"/>
            <a:ext cx="7086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7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589" y="0"/>
            <a:ext cx="7324725" cy="9826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00000"/>
                </a:solidFill>
                <a:ea typeface="+mj-ea"/>
                <a:cs typeface="+mj-cs"/>
              </a:rPr>
              <a:t>Binary Search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730137" y="864612"/>
            <a:ext cx="10835231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Set first index = 0.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Set last index = the last subscript in the array.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Set found = false.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Set position = -1.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While found is not true and first is less than or equal to last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     Set middle to the subscript half-way between array[first] and array[last].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     If array[middle] equals the desired value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          Set found to true.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          Set position to middle.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     Else If array[middle] is greater than the desired value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          Set last to middle - 1.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     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          Set first to middle + 1.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     End If.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End While.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0" i="1" dirty="0">
                <a:solidFill>
                  <a:srgbClr val="000000"/>
                </a:solidFill>
              </a:rPr>
              <a:t>Return position</a:t>
            </a:r>
            <a:r>
              <a:rPr kumimoji="1" lang="en-US" altLang="ja-JP" b="0" i="1" dirty="0">
                <a:solidFill>
                  <a:srgbClr val="000000"/>
                </a:solidFill>
              </a:rPr>
              <a:t>.</a:t>
            </a:r>
            <a:endParaRPr kumimoji="1" lang="en-US" altLang="ja-JP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69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0"/>
            <a:ext cx="7743825" cy="9921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A Binary Search Function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782889" y="1757363"/>
            <a:ext cx="85820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int binarySearch(int array[], int n, int value)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int first = 0,             // First array element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    last = n - 1,       // Last array element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    middle,                // Mid point of search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    position = -1;         // Position of search value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bool found = false;        // Flag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while (!found &amp;&amp; first &lt;= last)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   middle = (first + last) / 2;     // Calculate mid point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   if (array[middle] == value)      // If value is found at mid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   {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      found = true;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      position = middle;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   else if (array[middle] &gt; value)  // If value is in lower half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      last = middle - 1;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   else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      first = middle + 1;           // If value is in upper half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   return position;</a:t>
            </a:r>
            <a:b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400" b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00256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Binary Search - Tradeoffs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mtClean="0">
                <a:ea typeface="+mn-ea"/>
                <a:cs typeface="+mn-cs"/>
              </a:rPr>
              <a:t>Benefits: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mtClean="0">
                <a:ea typeface="+mn-ea"/>
              </a:rPr>
              <a:t>Much more efficient than linear search.  For array of N elements, performs at most </a:t>
            </a:r>
            <a:r>
              <a:rPr lang="en-US" b="1" i="1" smtClean="0">
                <a:latin typeface="Times New Roman" charset="0"/>
                <a:ea typeface="+mn-ea"/>
              </a:rPr>
              <a:t>log</a:t>
            </a:r>
            <a:r>
              <a:rPr lang="en-US" b="1" i="1" baseline="-25000" smtClean="0">
                <a:latin typeface="Times New Roman" charset="0"/>
                <a:ea typeface="+mn-ea"/>
              </a:rPr>
              <a:t>2</a:t>
            </a:r>
            <a:r>
              <a:rPr lang="en-US" b="1" i="1" smtClean="0">
                <a:latin typeface="Times New Roman" charset="0"/>
                <a:ea typeface="+mn-ea"/>
              </a:rPr>
              <a:t>N</a:t>
            </a:r>
            <a:r>
              <a:rPr lang="en-US" smtClean="0">
                <a:ea typeface="+mn-ea"/>
              </a:rPr>
              <a:t> comparisons</a:t>
            </a:r>
            <a:br>
              <a:rPr lang="en-US" smtClean="0">
                <a:ea typeface="+mn-ea"/>
              </a:rPr>
            </a:br>
            <a:endParaRPr lang="en-US" smtClean="0">
              <a:ea typeface="+mn-ea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smtClean="0">
                <a:ea typeface="+mn-ea"/>
                <a:cs typeface="+mn-cs"/>
              </a:rPr>
              <a:t>Disadvantages: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mtClean="0">
                <a:ea typeface="+mn-ea"/>
              </a:rPr>
              <a:t>Requires that array elements be sorted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数式" r:id="rId4" imgW="114300" imgH="215900" progId="Equation.3">
                  <p:embed/>
                </p:oleObj>
              </mc:Choice>
              <mc:Fallback>
                <p:oleObj name="数式" r:id="rId4" imgW="114300" imgH="21590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234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11271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ea typeface="+mj-ea"/>
                <a:cs typeface="+mj-cs"/>
              </a:rPr>
              <a:t>Introduction to Search Algorithms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4913" y="2159001"/>
            <a:ext cx="8229600" cy="3502025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u="sng" dirty="0" smtClean="0">
                <a:ea typeface="+mn-ea"/>
                <a:cs typeface="+mn-cs"/>
              </a:rPr>
              <a:t>Search</a:t>
            </a:r>
            <a:r>
              <a:rPr lang="en-US" dirty="0" smtClean="0">
                <a:ea typeface="+mn-ea"/>
                <a:cs typeface="+mn-cs"/>
              </a:rPr>
              <a:t>: locate/find an item in a list of information</a:t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Two algorithms we will examine: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 smtClean="0">
                <a:ea typeface="+mn-ea"/>
              </a:rPr>
              <a:t>Linear/Sequential search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 smtClean="0">
                <a:ea typeface="+mn-ea"/>
              </a:rPr>
              <a:t>Binary search</a:t>
            </a:r>
          </a:p>
        </p:txBody>
      </p:sp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1952625" y="5643563"/>
            <a:ext cx="6573838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1800" b="0">
                <a:solidFill>
                  <a:srgbClr val="0000FF"/>
                </a:solidFill>
                <a:latin typeface="Tahoma" panose="020B0604030504040204" pitchFamily="34" charset="0"/>
              </a:rPr>
              <a:t>Alternate ref: Schaum</a:t>
            </a:r>
            <a:r>
              <a:rPr kumimoji="1" lang="en-US" altLang="en-US" sz="1800" b="0">
                <a:solidFill>
                  <a:srgbClr val="0000FF"/>
                </a:solidFill>
                <a:latin typeface="Tahoma" panose="020B0604030504040204" pitchFamily="34" charset="0"/>
              </a:rPr>
              <a:t>’</a:t>
            </a:r>
            <a:r>
              <a:rPr kumimoji="1" lang="en-US" altLang="ja-JP" sz="1800" b="0">
                <a:solidFill>
                  <a:srgbClr val="0000FF"/>
                </a:solidFill>
                <a:latin typeface="Tahoma" panose="020B0604030504040204" pitchFamily="34" charset="0"/>
              </a:rPr>
              <a:t>s Outline Series: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1800" b="0">
                <a:solidFill>
                  <a:srgbClr val="0000FF"/>
                </a:solidFill>
                <a:latin typeface="Tahoma" panose="020B0604030504040204" pitchFamily="34" charset="0"/>
              </a:rPr>
              <a:t>Theory and Problems of Data Structures by Seymour Lipschutz</a:t>
            </a:r>
          </a:p>
        </p:txBody>
      </p:sp>
    </p:spTree>
    <p:extLst>
      <p:ext uri="{BB962C8B-B14F-4D97-AF65-F5344CB8AC3E}">
        <p14:creationId xmlns:p14="http://schemas.microsoft.com/office/powerpoint/2010/main" val="1030837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Linear Search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Starting at the first element 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this algorithm steps sequentially through an array 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examine each element until it locates the value it is searching for.</a:t>
            </a:r>
          </a:p>
        </p:txBody>
      </p:sp>
    </p:spTree>
    <p:extLst>
      <p:ext uri="{BB962C8B-B14F-4D97-AF65-F5344CB8AC3E}">
        <p14:creationId xmlns:p14="http://schemas.microsoft.com/office/powerpoint/2010/main" val="3802294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0"/>
            <a:ext cx="7793037" cy="10541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Linear Search - 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9" y="1811338"/>
            <a:ext cx="8294687" cy="4437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800"/>
              <a:t>Array </a:t>
            </a:r>
            <a:r>
              <a:rPr lang="en-US" altLang="ja-JP" sz="2800">
                <a:latin typeface="Courier New" panose="02070309020205020404" pitchFamily="49" charset="0"/>
              </a:rPr>
              <a:t>numlist</a:t>
            </a:r>
            <a:r>
              <a:rPr lang="en-US" altLang="ja-JP" sz="2800"/>
              <a:t> contains:</a:t>
            </a:r>
          </a:p>
          <a:p>
            <a:pPr eaLnBrk="1" hangingPunct="1">
              <a:lnSpc>
                <a:spcPct val="90000"/>
              </a:lnSpc>
            </a:pPr>
            <a:endParaRPr lang="en-US" altLang="ja-JP" sz="2800"/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ja-JP" sz="2800"/>
          </a:p>
          <a:p>
            <a:pPr eaLnBrk="1" hangingPunct="1">
              <a:lnSpc>
                <a:spcPct val="90000"/>
              </a:lnSpc>
            </a:pPr>
            <a:r>
              <a:rPr lang="en-US" altLang="ja-JP" sz="2800"/>
              <a:t>Searching for the the value </a:t>
            </a:r>
            <a:r>
              <a:rPr lang="en-US" altLang="ja-JP" sz="2800" b="1">
                <a:latin typeface="Courier New" panose="02070309020205020404" pitchFamily="49" charset="0"/>
              </a:rPr>
              <a:t>11</a:t>
            </a:r>
            <a:r>
              <a:rPr lang="en-US" altLang="ja-JP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/>
              <a:t>linear search examines </a:t>
            </a:r>
            <a:r>
              <a:rPr lang="en-US" altLang="ja-JP" sz="2800">
                <a:latin typeface="Courier New" panose="02070309020205020404" pitchFamily="49" charset="0"/>
              </a:rPr>
              <a:t>17, 23, 5,</a:t>
            </a:r>
            <a:r>
              <a:rPr lang="en-US" altLang="ja-JP" sz="2800"/>
              <a:t> and </a:t>
            </a:r>
            <a:r>
              <a:rPr lang="en-US" altLang="ja-JP" sz="2800">
                <a:latin typeface="Courier New" panose="02070309020205020404" pitchFamily="49" charset="0"/>
              </a:rPr>
              <a:t>11 then stop with getting </a:t>
            </a:r>
            <a:r>
              <a:rPr lang="en-US" altLang="ja-JP" sz="2800" b="1">
                <a:latin typeface="Courier New" panose="02070309020205020404" pitchFamily="49" charset="0"/>
              </a:rPr>
              <a:t>11</a:t>
            </a:r>
            <a:r>
              <a:rPr lang="en-US" altLang="ja-JP" sz="2800">
                <a:latin typeface="Courier New" panose="02070309020205020404" pitchFamily="49" charset="0"/>
              </a:rPr>
              <a:t> at index 3 in the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/>
              <a:t>Searching for the the value </a:t>
            </a:r>
            <a:r>
              <a:rPr lang="en-US" altLang="ja-JP" sz="2800" b="1">
                <a:latin typeface="Courier New" panose="02070309020205020404" pitchFamily="49" charset="0"/>
              </a:rPr>
              <a:t>7</a:t>
            </a:r>
            <a:r>
              <a:rPr lang="en-US" altLang="ja-JP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/>
              <a:t>linear search examines </a:t>
            </a:r>
            <a:r>
              <a:rPr lang="en-US" altLang="ja-JP" sz="2800">
                <a:latin typeface="Courier New" panose="02070309020205020404" pitchFamily="49" charset="0"/>
              </a:rPr>
              <a:t>17, 23, 5, 11, 2, 29,</a:t>
            </a:r>
            <a:r>
              <a:rPr lang="en-US" altLang="ja-JP" sz="2800"/>
              <a:t> and </a:t>
            </a:r>
            <a:r>
              <a:rPr lang="en-US" altLang="ja-JP" sz="2800">
                <a:latin typeface="Courier New" panose="02070309020205020404" pitchFamily="49" charset="0"/>
              </a:rPr>
              <a:t>3 then stop without getting </a:t>
            </a:r>
            <a:r>
              <a:rPr lang="en-US" altLang="ja-JP" sz="2800" b="1">
                <a:latin typeface="Courier New" panose="02070309020205020404" pitchFamily="49" charset="0"/>
              </a:rPr>
              <a:t>7</a:t>
            </a:r>
            <a:r>
              <a:rPr lang="en-US" altLang="ja-JP" sz="2800">
                <a:latin typeface="Courier New" panose="02070309020205020404" pitchFamily="49" charset="0"/>
              </a:rPr>
              <a:t> in the list.</a:t>
            </a:r>
          </a:p>
        </p:txBody>
      </p:sp>
      <p:graphicFrame>
        <p:nvGraphicFramePr>
          <p:cNvPr id="727044" name="Group 4"/>
          <p:cNvGraphicFramePr>
            <a:graphicFrameLocks noGrp="1"/>
          </p:cNvGraphicFramePr>
          <p:nvPr/>
        </p:nvGraphicFramePr>
        <p:xfrm>
          <a:off x="3557588" y="2362201"/>
          <a:ext cx="6096000" cy="677863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17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23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29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09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4578236" cy="596415"/>
          </a:xfrm>
        </p:spPr>
        <p:txBody>
          <a:bodyPr/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687566" y="124570"/>
            <a:ext cx="7385164" cy="433088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searchList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[],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numElems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Used as a subscript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to search array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-1;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To record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position of search value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bool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kumimoji="1" lang="en-US" altLang="ja-JP" b="1" dirty="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Flag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to indicate if value 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>
                <a:solidFill>
                  <a:schemeClr val="accent2"/>
                </a:solidFill>
                <a:latin typeface="Courier New" panose="02070309020205020404" pitchFamily="49" charset="0"/>
              </a:rPr>
              <a:t>while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kumimoji="1" lang="en-US" altLang="ja-JP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numElems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!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found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kumimoji="1" lang="en-US" altLang="ja-JP" b="1" dirty="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] ==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If the value is 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kumimoji="1" lang="en-US" altLang="ja-JP" sz="33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Set the flag 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Record the value's subscript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++;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Go to the next element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1" lang="en-US" altLang="ja-JP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return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Return the position, or -1</a:t>
            </a:r>
            <a:b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29" y="783775"/>
            <a:ext cx="4794267" cy="3734473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 smtClean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 smtClean="0"/>
              <a:t>Starts</a:t>
            </a:r>
            <a:r>
              <a:rPr lang="en-US" sz="2400" dirty="0" smtClean="0"/>
              <a:t> </a:t>
            </a:r>
            <a:r>
              <a:rPr lang="en-US" sz="2400" dirty="0"/>
              <a:t>with the </a:t>
            </a:r>
            <a:r>
              <a:rPr lang="en-US" sz="2400" u="sng" dirty="0"/>
              <a:t>first</a:t>
            </a:r>
            <a:r>
              <a:rPr lang="en-US" sz="2400" dirty="0"/>
              <a:t> element, 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/>
              <a:t>Sequentially</a:t>
            </a:r>
            <a:r>
              <a:rPr lang="en-US" sz="2400" dirty="0"/>
              <a:t> goes through a list of elements,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/>
              <a:t>Examines</a:t>
            </a:r>
            <a:r>
              <a:rPr lang="en-US" sz="2400" dirty="0"/>
              <a:t> each element with the value to be found,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/>
              <a:t>Stops</a:t>
            </a:r>
            <a:r>
              <a:rPr lang="en-US" sz="2400" dirty="0"/>
              <a:t> when – </a:t>
            </a:r>
          </a:p>
          <a:p>
            <a:pPr marL="682625" lvl="2" indent="-280988" algn="just">
              <a:buFont typeface="Wingdings 2" panose="05020102010507070707" pitchFamily="18" charset="2"/>
              <a:buChar char=""/>
            </a:pPr>
            <a:r>
              <a:rPr lang="en-US" sz="2000" dirty="0"/>
              <a:t>It locates the value it is searching for (</a:t>
            </a:r>
            <a:r>
              <a:rPr lang="en-US" sz="2000" u="sng" dirty="0"/>
              <a:t>found</a:t>
            </a:r>
            <a:r>
              <a:rPr lang="en-US" sz="2000" dirty="0"/>
              <a:t>).</a:t>
            </a:r>
          </a:p>
          <a:p>
            <a:pPr marL="682625" lvl="2" indent="-280988" algn="just">
              <a:buFont typeface="Wingdings 2" panose="05020102010507070707" pitchFamily="18" charset="2"/>
              <a:buChar char=""/>
            </a:pPr>
            <a:r>
              <a:rPr lang="en-US" sz="2000" dirty="0"/>
              <a:t>No more elements to examine (</a:t>
            </a:r>
            <a:r>
              <a:rPr lang="en-US" sz="2000" u="sng" dirty="0"/>
              <a:t>not found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122896" y="5494045"/>
          <a:ext cx="583901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943600" y="4648873"/>
            <a:ext cx="914400" cy="914401"/>
            <a:chOff x="5943600" y="4240306"/>
            <a:chExt cx="914400" cy="914401"/>
          </a:xfrm>
        </p:grpSpPr>
        <p:sp>
          <p:nvSpPr>
            <p:cNvPr id="14" name="Down Arrow 1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index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25262" y="4648872"/>
            <a:ext cx="914400" cy="914401"/>
            <a:chOff x="5943600" y="4240306"/>
            <a:chExt cx="914400" cy="914401"/>
          </a:xfrm>
        </p:grpSpPr>
        <p:sp>
          <p:nvSpPr>
            <p:cNvPr id="18" name="Down Arrow 1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index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07960" y="4648872"/>
            <a:ext cx="914400" cy="914401"/>
            <a:chOff x="5943600" y="4240306"/>
            <a:chExt cx="914400" cy="914401"/>
          </a:xfrm>
        </p:grpSpPr>
        <p:sp>
          <p:nvSpPr>
            <p:cNvPr id="21" name="Down Arrow 2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index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690658" y="4648872"/>
            <a:ext cx="914400" cy="914401"/>
            <a:chOff x="5943600" y="4240306"/>
            <a:chExt cx="914400" cy="914401"/>
          </a:xfrm>
        </p:grpSpPr>
        <p:sp>
          <p:nvSpPr>
            <p:cNvPr id="24" name="Down Arrow 2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index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853427" y="4648872"/>
            <a:ext cx="914400" cy="914401"/>
            <a:chOff x="5943600" y="4240306"/>
            <a:chExt cx="914400" cy="914401"/>
          </a:xfrm>
        </p:grpSpPr>
        <p:sp>
          <p:nvSpPr>
            <p:cNvPr id="27" name="Down Arrow 2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index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61759" y="4648872"/>
            <a:ext cx="914400" cy="914401"/>
            <a:chOff x="5943600" y="4240306"/>
            <a:chExt cx="914400" cy="914401"/>
          </a:xfrm>
        </p:grpSpPr>
        <p:sp>
          <p:nvSpPr>
            <p:cNvPr id="30" name="Down Arrow 2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index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77906" y="4518212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value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7906" y="5658630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7906" y="5083557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found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95717" y="4518212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95717" y="5083556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95717" y="5658629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96475" y="5083556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96475" y="5658628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7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Linear Search</a:t>
            </a:r>
            <a:endParaRPr lang="ja-JP" altLang="en-US" smtClean="0"/>
          </a:p>
        </p:txBody>
      </p:sp>
      <p:sp>
        <p:nvSpPr>
          <p:cNvPr id="4710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57400" y="1676400"/>
            <a:ext cx="8421688" cy="4800600"/>
          </a:xfrm>
        </p:spPr>
        <p:txBody>
          <a:bodyPr/>
          <a:lstStyle/>
          <a:p>
            <a:endParaRPr lang="en-US" altLang="ja-JP" smtClean="0"/>
          </a:p>
          <a:p>
            <a:r>
              <a:rPr lang="en-US" altLang="ja-JP" smtClean="0"/>
              <a:t>Algorithm:</a:t>
            </a:r>
          </a:p>
          <a:p>
            <a:pPr lvl="1"/>
            <a:r>
              <a:rPr lang="en-US" altLang="ja-JP" sz="2700"/>
              <a:t>Start search operation for 0 index to last index </a:t>
            </a:r>
          </a:p>
          <a:p>
            <a:pPr lvl="1"/>
            <a:r>
              <a:rPr lang="en-US" altLang="ja-JP" sz="2700"/>
              <a:t>Compare the item to the first element of array</a:t>
            </a:r>
          </a:p>
          <a:p>
            <a:pPr lvl="1"/>
            <a:r>
              <a:rPr lang="en-US" altLang="ja-JP" sz="2700"/>
              <a:t>If item is equal to the array element stop search and send the found message with the index.</a:t>
            </a:r>
          </a:p>
          <a:p>
            <a:pPr lvl="1"/>
            <a:r>
              <a:rPr lang="en-US" altLang="ja-JP" sz="2700"/>
              <a:t>If item is not found continue the comparison with the next element by increasing the index by 1 until the last element.  </a:t>
            </a:r>
            <a:endParaRPr lang="ja-JP" altLang="en-US" sz="2700"/>
          </a:p>
        </p:txBody>
      </p:sp>
    </p:spTree>
    <p:extLst>
      <p:ext uri="{BB962C8B-B14F-4D97-AF65-F5344CB8AC3E}">
        <p14:creationId xmlns:p14="http://schemas.microsoft.com/office/powerpoint/2010/main" val="29365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3"/>
            <a:ext cx="7793037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 Linear Search Function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946275" y="1981201"/>
            <a:ext cx="8686800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int searchList(int list[], int numElems, int value)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   int index = 0;      // Used as a subscript to search array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   int position = -1;  // To record position of search value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   bool found = false; // Flag to indicate if value was found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   while (index &lt; numElems &amp;&amp; !found)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      if (list[index] == value) // If the value is found 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      { 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         found = true; // Set the flag 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         position = index; // Record the value's subscript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      index++; // Go to the next element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return position; // Return the position, or -1</a:t>
            </a:r>
            <a:b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sz="1800" b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7455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94368"/>
            <a:ext cx="11976100" cy="866775"/>
          </a:xfrm>
        </p:spPr>
        <p:txBody>
          <a:bodyPr>
            <a:normAutofit/>
          </a:bodyPr>
          <a:lstStyle/>
          <a:p>
            <a:r>
              <a:rPr kumimoji="1" lang="en-US" b="0" kern="0" cap="none" dirty="0">
                <a:solidFill>
                  <a:srgbClr val="333399"/>
                </a:solidFill>
                <a:latin typeface="Tahoma"/>
                <a:ea typeface="ＭＳ Ｐゴシック"/>
              </a:rPr>
              <a:t>Linear Search -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403259"/>
            <a:ext cx="11976100" cy="5172075"/>
          </a:xfrm>
        </p:spPr>
        <p:txBody>
          <a:bodyPr/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Easy algorithm to understand</a:t>
            </a:r>
          </a:p>
          <a:p>
            <a:pPr lvl="1"/>
            <a:r>
              <a:rPr lang="en-US" dirty="0"/>
              <a:t>Array can be in any </a:t>
            </a:r>
            <a:r>
              <a:rPr lang="en-US" dirty="0" smtClean="0"/>
              <a:t>order (value wise)</a:t>
            </a:r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Inefficient (slow): for array of N </a:t>
            </a:r>
            <a:r>
              <a:rPr lang="en-US" dirty="0" smtClean="0"/>
              <a:t>elements – </a:t>
            </a:r>
          </a:p>
          <a:p>
            <a:pPr lvl="2"/>
            <a:r>
              <a:rPr lang="en-US" dirty="0" smtClean="0"/>
              <a:t>Examines N elements in worst case (last element was searched);</a:t>
            </a:r>
          </a:p>
          <a:p>
            <a:pPr lvl="2"/>
            <a:r>
              <a:rPr lang="en-US" dirty="0" smtClean="0"/>
              <a:t>Examines 1 element in best case (1</a:t>
            </a:r>
            <a:r>
              <a:rPr lang="en-US" baseline="30000" dirty="0" smtClean="0"/>
              <a:t>st</a:t>
            </a:r>
            <a:r>
              <a:rPr lang="en-US" dirty="0" smtClean="0"/>
              <a:t> element was searched);</a:t>
            </a:r>
          </a:p>
          <a:p>
            <a:pPr lvl="2"/>
            <a:r>
              <a:rPr lang="en-US" dirty="0" smtClean="0"/>
              <a:t>Examines </a:t>
            </a:r>
            <a:r>
              <a:rPr lang="en-US" dirty="0"/>
              <a:t>N/2 elements on </a:t>
            </a:r>
            <a:r>
              <a:rPr lang="en-US" dirty="0" smtClean="0"/>
              <a:t>average.</a:t>
            </a:r>
          </a:p>
          <a:p>
            <a:pPr lvl="1"/>
            <a:r>
              <a:rPr lang="en-US" dirty="0" smtClean="0"/>
              <a:t>So for an array with N = 10000 element it will take N/2 = 5000 comparison on average to find an element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9356" y="294387"/>
            <a:ext cx="6918487" cy="646393"/>
          </a:xfrm>
        </p:spPr>
        <p:txBody>
          <a:bodyPr>
            <a:normAutofit fontScale="90000"/>
          </a:bodyPr>
          <a:lstStyle/>
          <a:p>
            <a:r>
              <a:rPr kumimoji="1" lang="en-US" sz="4400" b="0" kern="0" cap="none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</a:t>
            </a:r>
            <a:r>
              <a:rPr kumimoji="1" lang="en-US" sz="4400" b="0" kern="0" cap="none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</a:t>
            </a:r>
            <a:r>
              <a:rPr lang="en-US" sz="4400" b="0" cap="none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</a:t>
            </a:r>
            <a:endParaRPr lang="en-US" b="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279147" y="617583"/>
            <a:ext cx="11268419" cy="5624591"/>
          </a:xfrm>
        </p:spPr>
        <p:txBody>
          <a:bodyPr>
            <a:normAutofit/>
          </a:bodyPr>
          <a:lstStyle/>
          <a:p>
            <a:pPr algn="just"/>
            <a:endParaRPr lang="en-US" sz="2800" b="1" dirty="0"/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endParaRPr lang="en-US" sz="2400" dirty="0" smtClean="0"/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800" dirty="0" smtClean="0"/>
              <a:t>Requires array elements to be sorted.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800" dirty="0" smtClean="0"/>
              <a:t>Divides the array elements into three sections:</a:t>
            </a:r>
          </a:p>
          <a:p>
            <a:pPr marL="1031875" lvl="2" indent="-342900" algn="just">
              <a:buFont typeface="Wingdings 2" panose="05020102010507070707" pitchFamily="18" charset="2"/>
              <a:buChar char=""/>
            </a:pPr>
            <a:r>
              <a:rPr lang="en-US" sz="2400" dirty="0" smtClean="0"/>
              <a:t>The middle element.</a:t>
            </a:r>
          </a:p>
          <a:p>
            <a:pPr marL="1031875" lvl="2" indent="-342900" algn="just">
              <a:buFont typeface="Wingdings 2" panose="05020102010507070707" pitchFamily="18" charset="2"/>
              <a:buChar char=""/>
            </a:pPr>
            <a:r>
              <a:rPr lang="en-US" sz="2400" dirty="0" smtClean="0"/>
              <a:t>Elements on the left side of the middle element.</a:t>
            </a:r>
          </a:p>
          <a:p>
            <a:pPr marL="1031875" lvl="2" indent="-342900" algn="just">
              <a:buFont typeface="Wingdings 2" panose="05020102010507070707" pitchFamily="18" charset="2"/>
              <a:buChar char=""/>
            </a:pPr>
            <a:r>
              <a:rPr lang="en-US" sz="2400" dirty="0"/>
              <a:t>Elements on the </a:t>
            </a:r>
            <a:r>
              <a:rPr lang="en-US" sz="2400" dirty="0" smtClean="0"/>
              <a:t>right </a:t>
            </a:r>
            <a:r>
              <a:rPr lang="en-US" sz="2400" dirty="0"/>
              <a:t>side of the middle element</a:t>
            </a:r>
            <a:r>
              <a:rPr lang="en-US" sz="2400" dirty="0" smtClean="0"/>
              <a:t>.</a:t>
            </a:r>
          </a:p>
          <a:p>
            <a:pPr marL="1031875" lvl="2" indent="-342900" algn="just">
              <a:buFont typeface="Wingdings 2" panose="05020102010507070707" pitchFamily="18" charset="2"/>
              <a:buChar char=""/>
            </a:pPr>
            <a:endParaRPr lang="en-US" sz="2400" dirty="0" smtClean="0"/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800" dirty="0" smtClean="0"/>
              <a:t>If the middle element is the searched value, returns the position.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800" dirty="0" smtClean="0"/>
              <a:t>Otherwise, any one side of the middle element is considered which might contain the searched element.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800" dirty="0" smtClean="0"/>
              <a:t>Divide this side of the array as above and continue the previous steps until value is found or no more elements to be divided (not </a:t>
            </a:r>
            <a:r>
              <a:rPr lang="en-US" sz="2400" dirty="0" smtClean="0"/>
              <a:t>found).</a:t>
            </a:r>
          </a:p>
        </p:txBody>
      </p:sp>
    </p:spTree>
    <p:extLst>
      <p:ext uri="{BB962C8B-B14F-4D97-AF65-F5344CB8AC3E}">
        <p14:creationId xmlns:p14="http://schemas.microsoft.com/office/powerpoint/2010/main" val="8747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6607</TotalTime>
  <Words>715</Words>
  <Application>Microsoft Office PowerPoint</Application>
  <PresentationFormat>Widescreen</PresentationFormat>
  <Paragraphs>184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3" baseType="lpstr">
      <vt:lpstr>MS PGothic</vt:lpstr>
      <vt:lpstr>MS PGothic</vt:lpstr>
      <vt:lpstr>Arial</vt:lpstr>
      <vt:lpstr>Book Antiqua</vt:lpstr>
      <vt:lpstr>Calibri</vt:lpstr>
      <vt:lpstr>Calibri Light</vt:lpstr>
      <vt:lpstr>Comic Sans MS</vt:lpstr>
      <vt:lpstr>Courier New</vt:lpstr>
      <vt:lpstr>Tahoma</vt:lpstr>
      <vt:lpstr>Times</vt:lpstr>
      <vt:lpstr>Times New Roman</vt:lpstr>
      <vt:lpstr>Wingdings</vt:lpstr>
      <vt:lpstr>Wingdings 2</vt:lpstr>
      <vt:lpstr>ヒラギノ角ゴ Pro W3</vt:lpstr>
      <vt:lpstr>1_Office Theme</vt:lpstr>
      <vt:lpstr>ホワイト</vt:lpstr>
      <vt:lpstr>1_Blends</vt:lpstr>
      <vt:lpstr>2_Blends</vt:lpstr>
      <vt:lpstr>数式</vt:lpstr>
      <vt:lpstr>Data Structures</vt:lpstr>
      <vt:lpstr>Introduction to Search Algorithms</vt:lpstr>
      <vt:lpstr>Linear Search</vt:lpstr>
      <vt:lpstr>Linear Search - Example</vt:lpstr>
      <vt:lpstr>Linear/Sequential Search</vt:lpstr>
      <vt:lpstr>Linear Search</vt:lpstr>
      <vt:lpstr>A Linear Search Function</vt:lpstr>
      <vt:lpstr>Linear Search - Tradeoffs</vt:lpstr>
      <vt:lpstr>Binary Search Concept</vt:lpstr>
      <vt:lpstr>Binary Search - Example</vt:lpstr>
      <vt:lpstr>Binary Search - Example</vt:lpstr>
      <vt:lpstr>Binary Search</vt:lpstr>
      <vt:lpstr>A Binary Search Function</vt:lpstr>
      <vt:lpstr>Binary Search - Tradeoffs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gmmashiour</dc:creator>
  <cp:lastModifiedBy>Windows User</cp:lastModifiedBy>
  <cp:revision>943</cp:revision>
  <dcterms:created xsi:type="dcterms:W3CDTF">2015-01-16T09:30:36Z</dcterms:created>
  <dcterms:modified xsi:type="dcterms:W3CDTF">2017-06-17T17:12:46Z</dcterms:modified>
</cp:coreProperties>
</file>