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drawings/drawing1.xml" ContentType="application/vnd.openxmlformats-officedocument.drawingml.chartshapes+xml"/>
  <Override PartName="/ppt/charts/chart1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  <Override PartName="/ppt/charts/style5.xml" ContentType="application/vnd.ms-office.chartstyle+xml"/>
  <Override PartName="/ppt/charts/colors5.xml" ContentType="application/vnd.ms-office.chartcolorstyle+xml"/>
  <Override PartName="/ppt/charts/style6.xml" ContentType="application/vnd.ms-office.chartstyle+xml"/>
  <Override PartName="/ppt/charts/colors6.xml" ContentType="application/vnd.ms-office.chartcolorstyle+xml"/>
  <Override PartName="/ppt/charts/style7.xml" ContentType="application/vnd.ms-office.chartstyle+xml"/>
  <Override PartName="/ppt/charts/colors7.xml" ContentType="application/vnd.ms-office.chartcolorstyle+xml"/>
  <Override PartName="/ppt/charts/style8.xml" ContentType="application/vnd.ms-office.chartstyle+xml"/>
  <Override PartName="/ppt/charts/colors8.xml" ContentType="application/vnd.ms-office.chartcolorstyle+xml"/>
  <Override PartName="/ppt/charts/style9.xml" ContentType="application/vnd.ms-office.chartstyle+xml"/>
  <Override PartName="/ppt/charts/colors9.xml" ContentType="application/vnd.ms-office.chartcolorstyle+xml"/>
  <Override PartName="/ppt/charts/style10.xml" ContentType="application/vnd.ms-office.chartstyle+xml"/>
  <Override PartName="/ppt/charts/colors10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style12.xml" ContentType="application/vnd.ms-office.chartstyle+xml"/>
  <Override PartName="/ppt/charts/colors12.xml" ContentType="application/vnd.ms-office.chartcolorstyle+xml"/>
  <Override PartName="/ppt/charts/style13.xml" ContentType="application/vnd.ms-office.chartstyle+xml"/>
  <Override PartName="/ppt/charts/colors13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0" r:id="rId3"/>
    <p:sldId id="259" r:id="rId4"/>
    <p:sldId id="287" r:id="rId5"/>
    <p:sldId id="281" r:id="rId6"/>
    <p:sldId id="289" r:id="rId7"/>
    <p:sldId id="283" r:id="rId8"/>
    <p:sldId id="288" r:id="rId9"/>
    <p:sldId id="284" r:id="rId10"/>
    <p:sldId id="291" r:id="rId11"/>
    <p:sldId id="285" r:id="rId12"/>
    <p:sldId id="286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76" d="100"/>
          <a:sy n="76" d="100"/>
        </p:scale>
        <p:origin x="-72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DrMadhabi\Desktop\Help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C:\Users\DrMadhabi\Desktop\Help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C:\Users\DrMadhabi\Desktop\Help.xlsx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Style" Target="style12.xml"/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DrMadhabi\Desktop\Help.xlsx" TargetMode="External"/><Relationship Id="rId4" Type="http://schemas.microsoft.com/office/2011/relationships/chartColorStyle" Target="colors12.xm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Style" Target="style13.xml"/><Relationship Id="rId2" Type="http://schemas.microsoft.com/office/2011/relationships/chartColorStyle" Target="colors13.xml"/><Relationship Id="rId1" Type="http://schemas.openxmlformats.org/officeDocument/2006/relationships/oleObject" Target="file:///C:\Users\DrMadhabi\Desktop\Hel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C:\Users\DrMadhabi\Desktop\Hel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C:\Users\DrMadhabi\Desktop\Help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C:\Users\DrMadhabi\Desktop\Help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C:\Users\DrMadhabi\Desktop\Hel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06715788966746E-2"/>
          <c:y val="0.13219199287728897"/>
          <c:w val="0.82912856076476682"/>
          <c:h val="0.8238238793679097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Sheet1!$M$2</c:f>
              <c:strCache>
                <c:ptCount val="1"/>
                <c:pt idx="0">
                  <c:v>2x-1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Sheet1!$L$3:$L$7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Sheet1!$M$3:$M$7</c:f>
              <c:numCache>
                <c:formatCode>General</c:formatCode>
                <c:ptCount val="5"/>
                <c:pt idx="0">
                  <c:v>-5</c:v>
                </c:pt>
                <c:pt idx="1">
                  <c:v>-3</c:v>
                </c:pt>
                <c:pt idx="2">
                  <c:v>-1</c:v>
                </c:pt>
                <c:pt idx="3">
                  <c:v>1</c:v>
                </c:pt>
                <c:pt idx="4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8A0D-479B-99A6-6F04C5F61A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0985984"/>
        <c:axId val="240987520"/>
      </c:scatterChart>
      <c:valAx>
        <c:axId val="240985984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87520"/>
        <c:crosses val="autoZero"/>
        <c:crossBetween val="midCat"/>
      </c:valAx>
      <c:valAx>
        <c:axId val="240987520"/>
        <c:scaling>
          <c:orientation val="minMax"/>
          <c:max val="3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098598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Sheet1!$B$51</c:f>
              <c:strCache>
                <c:ptCount val="1"/>
                <c:pt idx="0">
                  <c:v>lnx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Sheet1!$A$52:$A$58</c:f>
              <c:numCache>
                <c:formatCode>General</c:formatCode>
                <c:ptCount val="7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4</c:v>
                </c:pt>
              </c:numCache>
            </c:numRef>
          </c:xVal>
          <c:yVal>
            <c:numRef>
              <c:f>Sheet1!$B$52:$B$58</c:f>
              <c:numCache>
                <c:formatCode>General</c:formatCode>
                <c:ptCount val="7"/>
                <c:pt idx="0">
                  <c:v>-2.3025850929940455</c:v>
                </c:pt>
                <c:pt idx="1">
                  <c:v>-0.69314718055994529</c:v>
                </c:pt>
                <c:pt idx="2">
                  <c:v>0</c:v>
                </c:pt>
                <c:pt idx="3">
                  <c:v>0.40546510810816438</c:v>
                </c:pt>
                <c:pt idx="4">
                  <c:v>0.69314718055994529</c:v>
                </c:pt>
                <c:pt idx="5">
                  <c:v>1.0986122886681098</c:v>
                </c:pt>
                <c:pt idx="6">
                  <c:v>1.3862943611198906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1C9D-426C-BA9E-BB1E422F0E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222976"/>
        <c:axId val="242224512"/>
      </c:scatterChart>
      <c:valAx>
        <c:axId val="242222976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24512"/>
        <c:crosses val="autoZero"/>
        <c:crossBetween val="midCat"/>
      </c:valAx>
      <c:valAx>
        <c:axId val="242224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222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506175186849382E-2"/>
          <c:y val="4.2209526990679473E-2"/>
          <c:w val="0.87599086793740089"/>
          <c:h val="0.737189343508882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Sheet1!$E$51</c:f>
              <c:strCache>
                <c:ptCount val="1"/>
                <c:pt idx="0">
                  <c:v>y=abs(x)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Sheet1!$D$52:$D$56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Sheet1!$E$52:$E$56</c:f>
              <c:numCache>
                <c:formatCode>General</c:formatCode>
                <c:ptCount val="5"/>
                <c:pt idx="0">
                  <c:v>2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2D8A-4D01-984D-F03EA62A7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514944"/>
        <c:axId val="242524928"/>
      </c:scatterChart>
      <c:valAx>
        <c:axId val="242514944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24928"/>
        <c:crosses val="autoZero"/>
        <c:crossBetween val="midCat"/>
      </c:valAx>
      <c:valAx>
        <c:axId val="242524928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51494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673891894257404E-2"/>
          <c:y val="0.12225402244011087"/>
          <c:w val="0.85070153941446369"/>
          <c:h val="0.7386952631981098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Sheet1!$E$59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Sheet1!$D$60:$D$65</c:f>
              <c:numCache>
                <c:formatCode>General</c:formatCode>
                <c:ptCount val="6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2</c:v>
                </c:pt>
              </c:numCache>
            </c:numRef>
          </c:xVal>
          <c:yVal>
            <c:numRef>
              <c:f>Sheet1!$E$60:$E$65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12E-4299-B3E1-93D5DD5C8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819840"/>
        <c:axId val="242821376"/>
      </c:scatterChart>
      <c:valAx>
        <c:axId val="242819840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21376"/>
        <c:crosses val="autoZero"/>
        <c:crossBetween val="midCat"/>
      </c:valAx>
      <c:valAx>
        <c:axId val="242821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19840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Sheet1!$D$53:$D$57</c:f>
              <c:numCache>
                <c:formatCode>General</c:formatCode>
                <c:ptCount val="5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</c:numCache>
            </c:numRef>
          </c:xVal>
          <c:yVal>
            <c:numRef>
              <c:f>Sheet1!$E$53:$E$57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A4D-4EC7-AE6C-93E5CDEE85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846336"/>
        <c:axId val="242852224"/>
      </c:scatterChart>
      <c:valAx>
        <c:axId val="242846336"/>
        <c:scaling>
          <c:orientation val="minMax"/>
          <c:max val="3"/>
          <c:min val="-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52224"/>
        <c:crosses val="autoZero"/>
        <c:crossBetween val="midCat"/>
        <c:majorUnit val="1"/>
      </c:valAx>
      <c:valAx>
        <c:axId val="242852224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46336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896E-40B2-810D-78F71AF46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761664"/>
        <c:axId val="242029696"/>
      </c:scatterChart>
      <c:valAx>
        <c:axId val="241761664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029696"/>
        <c:crosses val="autoZero"/>
        <c:crossBetween val="midCat"/>
      </c:valAx>
      <c:valAx>
        <c:axId val="24202969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61664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y=x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6119-4E80-880E-9CACC2F1E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796992"/>
        <c:axId val="241798528"/>
      </c:scatterChart>
      <c:valAx>
        <c:axId val="24179699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98528"/>
        <c:crosses val="autoZero"/>
        <c:crossBetween val="midCat"/>
      </c:valAx>
      <c:valAx>
        <c:axId val="241798528"/>
        <c:scaling>
          <c:orientation val="minMax"/>
          <c:max val="2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796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213214744918019E-2"/>
          <c:y val="0.11851851851851852"/>
          <c:w val="0.84919038966283056"/>
          <c:h val="0.74667949839603387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Sheet1!$B$12</c:f>
              <c:strCache>
                <c:ptCount val="1"/>
                <c:pt idx="0">
                  <c:v>y=x^2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Sheet1!$A$13:$A$17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Sheet1!$B$13:$B$17</c:f>
              <c:numCache>
                <c:formatCode>General</c:formatCode>
                <c:ptCount val="5"/>
                <c:pt idx="0">
                  <c:v>4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  <c:pt idx="4">
                  <c:v>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ACD6-43B4-BE7B-8AEB1BAAF8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814912"/>
        <c:axId val="241824896"/>
      </c:scatterChart>
      <c:valAx>
        <c:axId val="24181491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24896"/>
        <c:crosses val="autoZero"/>
        <c:crossBetween val="midCat"/>
      </c:valAx>
      <c:valAx>
        <c:axId val="241824896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1491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y=x^3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Sheet1!$A$20:$A$24</c:f>
              <c:numCache>
                <c:formatCode>General</c:formatCode>
                <c:ptCount val="5"/>
                <c:pt idx="0">
                  <c:v>-2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2</c:v>
                </c:pt>
              </c:numCache>
            </c:numRef>
          </c:xVal>
          <c:yVal>
            <c:numRef>
              <c:f>Sheet1!$B$20:$B$24</c:f>
              <c:numCache>
                <c:formatCode>General</c:formatCode>
                <c:ptCount val="5"/>
                <c:pt idx="0">
                  <c:v>-8</c:v>
                </c:pt>
                <c:pt idx="1">
                  <c:v>-1</c:v>
                </c:pt>
                <c:pt idx="2">
                  <c:v>0</c:v>
                </c:pt>
                <c:pt idx="3">
                  <c:v>1</c:v>
                </c:pt>
                <c:pt idx="4">
                  <c:v>8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B16-4C56-9926-43E6B623CA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849472"/>
        <c:axId val="241851008"/>
      </c:scatterChart>
      <c:valAx>
        <c:axId val="241849472"/>
        <c:scaling>
          <c:orientation val="minMax"/>
          <c:max val="2"/>
          <c:min val="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51008"/>
        <c:crosses val="autoZero"/>
        <c:crossBetween val="midCat"/>
      </c:valAx>
      <c:valAx>
        <c:axId val="241851008"/>
        <c:scaling>
          <c:orientation val="minMax"/>
          <c:max val="8"/>
          <c:min val="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49472"/>
        <c:crosses val="autoZero"/>
        <c:crossBetween val="midCat"/>
        <c:minorUnit val="0.2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Sheet1!$B$26</c:f>
              <c:strCache>
                <c:ptCount val="1"/>
                <c:pt idx="0">
                  <c:v>y=sqrt(x)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Sheet1!$A$27:$A$31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Sheet1!$B$27:$B$31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1.4142135623730951</c:v>
                </c:pt>
                <c:pt idx="3">
                  <c:v>1.7320508075688772</c:v>
                </c:pt>
                <c:pt idx="4">
                  <c:v>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2942-4FB1-9EFA-53584681D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1867392"/>
        <c:axId val="241881472"/>
      </c:scatterChart>
      <c:valAx>
        <c:axId val="241867392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81472"/>
        <c:crosses val="autoZero"/>
        <c:crossBetween val="midCat"/>
      </c:valAx>
      <c:valAx>
        <c:axId val="241881472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86739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641273289114716E-2"/>
          <c:y val="0.11024975475940378"/>
          <c:w val="0.7852930452658935"/>
          <c:h val="0.7643530856909708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Sheet1!$O$3:$O$7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Sheet1!$P$3:$P$7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57E-4140-A210-35FB8F8860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434432"/>
        <c:axId val="242435968"/>
      </c:scatterChart>
      <c:valAx>
        <c:axId val="242434432"/>
        <c:scaling>
          <c:orientation val="minMax"/>
          <c:max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35968"/>
        <c:crosses val="autoZero"/>
        <c:crossBetween val="midCat"/>
      </c:valAx>
      <c:valAx>
        <c:axId val="242435968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34432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Sheet1!$A$39:$A$45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Sheet1!$B$39:$B$45</c:f>
              <c:numCache>
                <c:formatCode>General</c:formatCode>
                <c:ptCount val="7"/>
                <c:pt idx="0">
                  <c:v>0.22313016014842982</c:v>
                </c:pt>
                <c:pt idx="1">
                  <c:v>0.36787944117144233</c:v>
                </c:pt>
                <c:pt idx="2">
                  <c:v>0.60653065971263342</c:v>
                </c:pt>
                <c:pt idx="3">
                  <c:v>1</c:v>
                </c:pt>
                <c:pt idx="4">
                  <c:v>1.6487212707001282</c:v>
                </c:pt>
                <c:pt idx="5">
                  <c:v>2.7182818284590451</c:v>
                </c:pt>
                <c:pt idx="6">
                  <c:v>4.4816890703380645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DA9B-4CF8-8C48-7A0CFC8B1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371200"/>
        <c:axId val="242377088"/>
      </c:scatterChart>
      <c:valAx>
        <c:axId val="24237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77088"/>
        <c:crosses val="autoZero"/>
        <c:crossBetween val="midCat"/>
      </c:valAx>
      <c:valAx>
        <c:axId val="242377088"/>
        <c:scaling>
          <c:orientation val="minMax"/>
          <c:max val="4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371200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91717800273536E-2"/>
          <c:y val="0.10144921747733797"/>
          <c:w val="0.85562031552205919"/>
          <c:h val="0.752186607219783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exp(-x)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Sheet1!$D$39:$D$45</c:f>
              <c:numCache>
                <c:formatCode>General</c:formatCode>
                <c:ptCount val="7"/>
                <c:pt idx="0">
                  <c:v>-1.5</c:v>
                </c:pt>
                <c:pt idx="1">
                  <c:v>-1</c:v>
                </c:pt>
                <c:pt idx="2">
                  <c:v>-0.5</c:v>
                </c:pt>
                <c:pt idx="3">
                  <c:v>0</c:v>
                </c:pt>
                <c:pt idx="4">
                  <c:v>0.5</c:v>
                </c:pt>
                <c:pt idx="5">
                  <c:v>1</c:v>
                </c:pt>
                <c:pt idx="6">
                  <c:v>1.5</c:v>
                </c:pt>
              </c:numCache>
            </c:numRef>
          </c:xVal>
          <c:yVal>
            <c:numRef>
              <c:f>Sheet1!$E$39:$E$45</c:f>
              <c:numCache>
                <c:formatCode>General</c:formatCode>
                <c:ptCount val="7"/>
                <c:pt idx="0">
                  <c:v>4.4816890703380645</c:v>
                </c:pt>
                <c:pt idx="1">
                  <c:v>2.7182818284590451</c:v>
                </c:pt>
                <c:pt idx="2">
                  <c:v>1.6487212707001282</c:v>
                </c:pt>
                <c:pt idx="3">
                  <c:v>1</c:v>
                </c:pt>
                <c:pt idx="4">
                  <c:v>0.60653065971263342</c:v>
                </c:pt>
                <c:pt idx="5">
                  <c:v>0.36787944117144233</c:v>
                </c:pt>
                <c:pt idx="6">
                  <c:v>0.22313016014842982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FD5A-46CC-8E90-5692FBBB6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405760"/>
        <c:axId val="242407296"/>
      </c:scatterChart>
      <c:valAx>
        <c:axId val="2424057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07296"/>
        <c:crosses val="autoZero"/>
        <c:crossBetween val="midCat"/>
      </c:valAx>
      <c:valAx>
        <c:axId val="24240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405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0.08318</cdr:x>
      <cdr:y>0.86042</cdr:y>
    </cdr:from>
    <cdr:to>
      <cdr:x>0.50293</cdr:x>
      <cdr:y>0.86042</cdr:y>
    </cdr:to>
    <cdr:cxnSp macro="">
      <cdr:nvCxnSpPr>
        <cdr:cNvPr id="3" name="Straight Connector 2"/>
        <cdr:cNvCxnSpPr/>
      </cdr:nvCxnSpPr>
      <cdr:spPr>
        <a:xfrm xmlns:a="http://schemas.openxmlformats.org/drawingml/2006/main">
          <a:off x="197673" y="1430107"/>
          <a:ext cx="997527" cy="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B5EB4A-4514-4247-A7AE-85FBFA33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58ECAD2-002F-4DCE-B42E-DB5AE5408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D8CB00-63C2-4C50-85A2-8542B046B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A21FBA-C4B8-4929-A990-8EFA927E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12C86E-093D-49A0-899A-A93A224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9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6626FA-F713-4EEE-B0BB-71E718EC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AED7993-B4C5-4702-AA68-7668CAA8D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180D2B-88A3-4BF6-B9AF-615F22B8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AF620B0-26C1-456E-ADDB-5899750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AE2CEC-FDFC-4672-AD9D-C68A8902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6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09FA661-CD61-450D-A510-AA862856C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F304CF7-A24E-4A0C-967B-9D8A5DDE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CA57AD-7CEF-452A-B32B-1A1820A9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7136A7-0EE2-4A0A-B0BC-FD31A8E1A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D3680C-C468-4B02-963F-C217750D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8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8B50F-DEFA-460A-8F60-A18C05BF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9FBE5C-3D85-4BF0-B1C5-1481BEF4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CE1590-E63F-48F0-9E4F-0DEB2503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0E177C-6493-4A15-814D-D05E6D7C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B26ECD0-34A4-4F43-BE7A-E94C9F01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54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305B7E-6BA3-4F6F-9CE0-3719374D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A82D19-081A-4AC3-883C-592F7D9E9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1455FED-6CF6-47A0-9F19-8B7AC91C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83EBD55-01E8-4D84-AD97-DE7A94D5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EE0632-AA61-4BB5-AAA5-406BD64F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8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939183-F96A-401B-9A1A-5CB456FC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FA4353-C9A9-4CA4-A512-553B09E2F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90674A5-6208-4053-A83E-C30A57110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AF5691D-FFD4-4AD5-81CA-A2B83480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6C0B16A-4AB5-41F1-A860-5F3EA2D6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0C3A321-CA81-4D69-9143-AEF2FC6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BF266E-2023-46C4-9A05-9B8ECD4C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C1CE35-2BDE-4867-A220-02ED7D389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59279AD-9929-46C2-A525-4103B120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7CEFAE-D857-4EAB-907D-F5AF8C53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ACC0CCC-C198-48E5-96E2-EDCD8E388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9B86794-97AE-4A32-8B78-63A61036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5CCA2B-0C9F-4CFF-A0BF-E08793E3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5A2D493-036B-4163-B958-122F8455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5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FFD4C6-25EB-4BB3-A765-05458C3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3EF13C2-C514-4D39-A9ED-9805A6315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4F64C75-88EC-4117-A096-E5BD84C4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0E745EE-A0F3-48EA-A123-324A5E32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62ACF5-3EBF-4CDD-8C41-E0054043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1FFA513-C6B9-43BB-BB1C-3BB318EB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2706BF9-7D8B-428F-A581-135AAEA0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3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8E19AB-B81B-4D25-B4C8-F50E5D27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BAAECA-0DA8-4BD1-8EF7-91C3CAB7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1B2B21E-CB13-4C6D-9BC2-37E2C8E4B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2DFFA74-3A62-403A-8B0C-2478C51D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A1FEABF-C933-481B-AC0E-A2405FFC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E4FFAE3-BAFB-4EED-B330-1BFA04E6F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25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1327E8-85EE-47A5-A16B-DE2C83EF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80CEB5F5-7203-4866-9FDC-BEE876802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859FE9C-F8CD-4A6C-8079-B1CD681E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43C584-816B-415A-A26C-6A1B853D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E09675-D36D-4495-BFC0-9F28927C0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4E87B79-717F-40E6-9437-D9818545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B1B51A5-50FB-41BA-9780-2E6269D20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2CB6FE-8F7C-4EA7-9027-ED9FB9213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9FF74C-99AC-4F04-8022-AAF067258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A6A9D-89F3-4D58-B653-FEF01D02E7BD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BAEC56-93CB-45CF-AD4E-84F3D63C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383CDF-99C8-4EF3-804B-FE8206481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FD363-578C-4151-A1AE-FDC705AB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6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Calculus-James-Stewart/dp/128574062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7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8F7D5B-BFE8-45F0-B08B-0F4FE278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265044"/>
            <a:ext cx="9395791" cy="964096"/>
          </a:xfrm>
        </p:spPr>
        <p:txBody>
          <a:bodyPr>
            <a:noAutofit/>
          </a:bodyPr>
          <a:lstStyle/>
          <a:p>
            <a:r>
              <a:rPr lang="en-US" sz="2400" b="1" dirty="0"/>
              <a:t>Differential Calculus and Coordinate Geometry</a:t>
            </a:r>
            <a:br>
              <a:rPr lang="en-US" sz="2400" b="1" dirty="0"/>
            </a:br>
            <a:r>
              <a:rPr lang="en-US" sz="2400" b="1" dirty="0"/>
              <a:t>Mid term </a:t>
            </a:r>
            <a:r>
              <a:rPr lang="en-US" sz="2400" b="1" dirty="0" smtClean="0"/>
              <a:t>Spring</a:t>
            </a:r>
            <a:r>
              <a:rPr lang="en-US" sz="2400" b="1" dirty="0" smtClean="0"/>
              <a:t> </a:t>
            </a:r>
            <a:r>
              <a:rPr lang="en-US" sz="2400" b="1" dirty="0" smtClean="0"/>
              <a:t>2021-22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5801B82-FE80-4DD5-B16B-468AF91AC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" y="1444487"/>
            <a:ext cx="11078817" cy="495631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Objectives:</a:t>
            </a:r>
          </a:p>
          <a:p>
            <a:pPr algn="l"/>
            <a:r>
              <a:rPr lang="en-US" dirty="0"/>
              <a:t>To build up a basic foundation of mathematical precision and tools essential for growing engineers and also the hierarchy of mathematical materials for engineers to continue research in future.</a:t>
            </a:r>
            <a:endParaRPr lang="en-US" b="1" dirty="0"/>
          </a:p>
          <a:p>
            <a:endParaRPr lang="en-US" u="sng" dirty="0"/>
          </a:p>
          <a:p>
            <a:r>
              <a:rPr lang="en-US" u="sng" dirty="0"/>
              <a:t>By the end of this course students should be able to</a:t>
            </a:r>
          </a:p>
          <a:p>
            <a:endParaRPr lang="en-US" u="sng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Know how to apply different techniques and various methods of differentiation.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the problems and use methods in solving optimization problems. 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Identify any geometric curve represented by an algebraic equation.</a:t>
            </a:r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Solve the problems which includes physical quantities depending on two or more variables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45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1E1D358B-77AC-4A8A-AEA3-2CB00F3CF162}"/>
                  </a:ext>
                </a:extLst>
              </p:cNvPr>
              <p:cNvSpPr txBox="1"/>
              <p:nvPr/>
            </p:nvSpPr>
            <p:spPr>
              <a:xfrm>
                <a:off x="562708" y="436098"/>
                <a:ext cx="11310425" cy="617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 dirty="0"/>
                  <a:t>Example1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 dirty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</m:t>
                            </m:r>
                          </m:e>
                        </m:rad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+3</m:t>
                        </m:r>
                      </m:den>
                    </m:f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+9)−9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rad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Example2</a:t>
                </a:r>
                <a:r>
                  <a:rPr lang="en-US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→5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→5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→5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		</a:t>
                </a:r>
                <a:r>
                  <a:rPr lang="en-US" u="sng" dirty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 dirty="0">
                    <a:ea typeface="Cambria Math" panose="02040503050406030204" pitchFamily="18" charset="0"/>
                  </a:rPr>
                  <a:t>Example3</a:t>
                </a:r>
                <a:r>
                  <a:rPr lang="en-US" dirty="0">
                    <a:ea typeface="Cambria Math" panose="02040503050406030204" pitchFamily="18" charset="0"/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2+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(since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=0) </m:t>
                        </m:r>
                      </m:e>
                    </m:func>
                  </m:oMath>
                </a14:m>
                <a:endParaRPr lang="en-US" dirty="0"/>
              </a:p>
              <a:p>
                <a:pPr lvl="2" algn="r"/>
                <a:r>
                  <a:rPr lang="en-US" b="1" u="sng" dirty="0">
                    <a:ea typeface="Cambria Math" panose="02040503050406030204" pitchFamily="18" charset="0"/>
                  </a:rPr>
                  <a:t>Exercise for practice (P-102)#11, 17, 21,22, (P-138)15, 24, 27, 28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1D358B-77AC-4A8A-AEA3-2CB00F3C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08" y="436098"/>
                <a:ext cx="11310425" cy="6177332"/>
              </a:xfrm>
              <a:prstGeom prst="rect">
                <a:avLst/>
              </a:prstGeom>
              <a:blipFill>
                <a:blip r:embed="rId2"/>
                <a:stretch>
                  <a:fillRect l="-431" r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36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B68F4010-77EE-4B7B-95D9-1C8DE29A1831}"/>
                  </a:ext>
                </a:extLst>
              </p:cNvPr>
              <p:cNvSpPr txBox="1"/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q"/>
                </a:pP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b="1" dirty="0"/>
                  <a:t>Two-sided Limit</a:t>
                </a:r>
                <a:endParaRPr lang="en-US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func>
                  </m:oMath>
                </a14:m>
                <a:r>
                  <a:rPr lang="en-US" b="1" dirty="0"/>
                  <a:t>   </a:t>
                </a:r>
                <a:r>
                  <a:rPr lang="en-US" dirty="0"/>
                  <a:t>if and only 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     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b="1" dirty="0"/>
                  <a:t> </a:t>
                </a:r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/>
                  <a:t>               </a:t>
                </a:r>
                <a:r>
                  <a:rPr lang="en-US" u="sng" dirty="0"/>
                  <a:t>Left-hand Limit</a:t>
                </a:r>
                <a:r>
                  <a:rPr lang="en-US" dirty="0"/>
                  <a:t>      </a:t>
                </a:r>
              </a:p>
              <a:p>
                <a:pPr lvl="4">
                  <a:lnSpc>
                    <a:spcPct val="150000"/>
                  </a:lnSpc>
                </a:pPr>
                <a:r>
                  <a:rPr lang="en-US" dirty="0"/>
                  <a:t> and     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func>
                  </m:oMath>
                </a14:m>
                <a:r>
                  <a:rPr lang="en-US" b="1" dirty="0"/>
                  <a:t>              </a:t>
                </a:r>
                <a:r>
                  <a:rPr lang="en-US" u="sng" dirty="0"/>
                  <a:t>Right-hand  Limit</a:t>
                </a:r>
                <a:endParaRPr lang="en-US" b="1" dirty="0"/>
              </a:p>
              <a:p>
                <a:endParaRPr lang="en-US" dirty="0"/>
              </a:p>
              <a:p>
                <a:r>
                  <a:rPr lang="en-US" u="sng" dirty="0"/>
                  <a:t>Example</a:t>
                </a:r>
              </a:p>
              <a:p>
                <a:pPr lvl="2"/>
                <a:r>
                  <a:rPr lang="en-US" u="sng" dirty="0"/>
                  <a:t>Heaviside function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&lt;0 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1          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𝐿𝐻𝐿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lim>
                              </m:limLow>
                            </m:e>
                          </m:eqAr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  0  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:endParaRPr lang="en-US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𝑎𝑛𝑑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𝑅𝐻𝐿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does not exist  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𝑅𝐻𝐿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fName>
                      <m:e/>
                    </m:func>
                  </m:oMath>
                </a14:m>
                <a:endParaRPr lang="en-US" dirty="0"/>
              </a:p>
              <a:p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F4010-77EE-4B7B-95D9-1C8DE29A1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1" y="309488"/>
                <a:ext cx="11324492" cy="6023187"/>
              </a:xfrm>
              <a:prstGeom prst="rect">
                <a:avLst/>
              </a:prstGeom>
              <a:blipFill>
                <a:blip r:embed="rId2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FD9621B6-E1F4-4A74-8730-C6AE0760D6AE}"/>
                  </a:ext>
                </a:extLst>
              </p:cNvPr>
              <p:cNvSpPr txBox="1"/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Continuity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Definition: A function </a:t>
                </a:r>
                <a:r>
                  <a:rPr lang="en-US" i="1" dirty="0"/>
                  <a:t>f</a:t>
                </a:r>
                <a:r>
                  <a:rPr lang="en-US" dirty="0"/>
                  <a:t> is continuous at a number </a:t>
                </a:r>
                <a:r>
                  <a:rPr lang="en-US" i="1" dirty="0"/>
                  <a:t>a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definition implicitly requires three things if </a:t>
                </a:r>
                <a:r>
                  <a:rPr lang="en-US" i="1" dirty="0"/>
                  <a:t>f</a:t>
                </a:r>
                <a:r>
                  <a:rPr lang="en-US" dirty="0"/>
                  <a:t> is continuous at </a:t>
                </a:r>
                <a:r>
                  <a:rPr lang="en-US" i="1" dirty="0"/>
                  <a:t>a: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 (that is, </a:t>
                </a:r>
                <a:r>
                  <a:rPr lang="en-US" i="1" dirty="0"/>
                  <a:t>a</a:t>
                </a:r>
                <a:r>
                  <a:rPr lang="en-US" dirty="0"/>
                  <a:t> is in the domain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dirty="0"/>
                  <a:t>   exists</a:t>
                </a:r>
              </a:p>
              <a:p>
                <a:pPr marL="1714500" lvl="3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5"/>
                <a:r>
                  <a:rPr lang="en-US" dirty="0"/>
                  <a:t>Example</a:t>
                </a:r>
              </a:p>
              <a:p>
                <a:pPr marL="2114550" lvl="4" indent="-285750">
                  <a:buFont typeface="Courier New" panose="02070309020205020404" pitchFamily="49" charset="0"/>
                  <a:buChar char="o"/>
                </a:pPr>
                <a:r>
                  <a:rPr lang="en-US" dirty="0"/>
                  <a:t>Floor function  P-116 # 3</a:t>
                </a:r>
              </a:p>
              <a:p>
                <a:pPr lvl="4"/>
                <a:endParaRPr lang="en-US" dirty="0"/>
              </a:p>
              <a:p>
                <a:pPr lvl="4" algn="r"/>
                <a:r>
                  <a:rPr lang="en-US" b="1" u="sng" dirty="0"/>
                  <a:t>Exercise for practice (continuity only)   P-182 #71, P-125 # 39-42,  P-283  #27, 28</a:t>
                </a:r>
              </a:p>
              <a:p>
                <a:r>
                  <a:rPr lang="en-US" u="sng" dirty="0"/>
                  <a:t>Example</a:t>
                </a:r>
                <a:r>
                  <a:rPr lang="en-US" dirty="0"/>
                  <a:t>:   Test continuity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u="sng" dirty="0"/>
                  <a:t>Solution:</a:t>
                </a:r>
                <a:endParaRPr lang="en-US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defined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LHL: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    RHL: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5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is continuous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9621B6-E1F4-4A74-8730-C6AE0760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337625"/>
                <a:ext cx="11451102" cy="6737165"/>
              </a:xfrm>
              <a:prstGeom prst="rect">
                <a:avLst/>
              </a:prstGeom>
              <a:blipFill>
                <a:blip r:embed="rId2"/>
                <a:stretch>
                  <a:fillRect l="-479" t="-452" r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6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B262664C-3E9D-496D-8CBE-D4348BE238FC}"/>
                  </a:ext>
                </a:extLst>
              </p:cNvPr>
              <p:cNvSpPr txBox="1"/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MCQ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</a:t>
                </a:r>
                <a:r>
                  <a:rPr lang="en-US" b="0" dirty="0"/>
                  <a:t>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Domain and Range of the function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Evaluate the limit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  <a:p>
                <a:pPr marL="800100" lvl="1" indent="-342900">
                  <a:spcBef>
                    <a:spcPts val="400"/>
                  </a:spcBef>
                  <a:buAutoNum type="arabicPeriod"/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is continuous at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endParaRPr lang="en-US" dirty="0"/>
              </a:p>
              <a:p>
                <a:pPr lvl="2">
                  <a:spcBef>
                    <a:spcPts val="400"/>
                  </a:spcBef>
                </a:pPr>
                <a:r>
                  <a:rPr lang="en-US" dirty="0"/>
                  <a:t>(a) 	(b) 	(c)	(d)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62664C-3E9D-496D-8CBE-D4348BE23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35" y="192440"/>
                <a:ext cx="11463130" cy="6473119"/>
              </a:xfrm>
              <a:prstGeom prst="rect">
                <a:avLst/>
              </a:prstGeom>
              <a:blipFill>
                <a:blip r:embed="rId2"/>
                <a:stretch>
                  <a:fillRect l="-479" t="-566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932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60E912C4-B850-4B98-90F3-18BD1CF799C3}"/>
                  </a:ext>
                </a:extLst>
              </p:cNvPr>
              <p:cNvSpPr txBox="1"/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000" b="1" u="sng" dirty="0"/>
              </a:p>
              <a:p>
                <a:pPr algn="ctr"/>
                <a:r>
                  <a:rPr lang="en-US" sz="2400" b="1" u="sng" dirty="0"/>
                  <a:t>Topics to be covered</a:t>
                </a:r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Domain and Range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Limit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Continuity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Derivatives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Application of Differentiation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Analysis of function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Optimization Problem</a:t>
                </a:r>
              </a:p>
              <a:p>
                <a:pPr marL="342900" indent="-342900" algn="ctr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Indeterminate forms and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𝐻</m:t>
                    </m:r>
                    <m:acc>
                      <m:accPr>
                        <m:chr m:val="̂"/>
                        <m:ctrlPr>
                          <a:rPr lang="en-US" sz="2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acc>
                    <m:r>
                      <a:rPr lang="en-US" sz="2200" i="1">
                        <a:latin typeface="Cambria Math" panose="02040503050406030204" pitchFamily="18" charset="0"/>
                      </a:rPr>
                      <m:t>𝑝𝑖𝑡𝑎𝑙</m:t>
                    </m:r>
                  </m:oMath>
                </a14:m>
                <a:r>
                  <a:rPr lang="en-US" sz="2200" dirty="0"/>
                  <a:t>  rule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pPr algn="r"/>
                <a:r>
                  <a:rPr lang="en-US" sz="2200" dirty="0"/>
                  <a:t>Text book : </a:t>
                </a:r>
                <a:r>
                  <a:rPr lang="en-US" sz="2200" b="1" dirty="0"/>
                  <a:t>Calculus-James Stewart-Eighth Edition</a:t>
                </a:r>
              </a:p>
              <a:p>
                <a:r>
                  <a:rPr lang="en-US" dirty="0">
                    <a:hlinkClick r:id="rId2"/>
                  </a:rPr>
                  <a:t>https://www.amazon.com/Calculus-James-Stewart/dp/1285740629</a:t>
                </a:r>
                <a:endParaRPr lang="en-US" dirty="0"/>
              </a:p>
              <a:p>
                <a:pPr algn="r"/>
                <a:endParaRPr lang="en-US" sz="2200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E912C4-B850-4B98-90F3-18BD1CF79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91" y="304800"/>
                <a:ext cx="10469217" cy="6909584"/>
              </a:xfrm>
              <a:prstGeom prst="rect">
                <a:avLst/>
              </a:prstGeom>
              <a:blipFill>
                <a:blip r:embed="rId3"/>
                <a:stretch>
                  <a:fillRect l="-466" r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7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48CCA675-D8C2-4C6C-8352-FBFFBDA6AE32}"/>
                  </a:ext>
                </a:extLst>
              </p:cNvPr>
              <p:cNvSpPr txBox="1"/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Function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Definition : A </a:t>
                </a:r>
                <a:r>
                  <a:rPr lang="en-US" b="1" dirty="0"/>
                  <a:t>function</a:t>
                </a:r>
                <a:r>
                  <a:rPr lang="en-US" dirty="0"/>
                  <a:t> </a:t>
                </a:r>
                <a:r>
                  <a:rPr lang="en-US" i="1" dirty="0"/>
                  <a:t>f</a:t>
                </a:r>
                <a:r>
                  <a:rPr lang="en-US" dirty="0"/>
                  <a:t> is a rule that assigns to each element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a set </a:t>
                </a:r>
                <a:r>
                  <a:rPr lang="en-US" b="1" i="1" dirty="0"/>
                  <a:t>D</a:t>
                </a:r>
                <a:r>
                  <a:rPr lang="en-US" dirty="0"/>
                  <a:t> exactly one element, called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a set </a:t>
                </a:r>
                <a:r>
                  <a:rPr lang="en-US" b="1" i="1" dirty="0"/>
                  <a:t>E</a:t>
                </a:r>
                <a:r>
                  <a:rPr lang="en-US" i="1" dirty="0"/>
                  <a:t>.</a:t>
                </a:r>
                <a:endParaRPr lang="en-US" dirty="0"/>
              </a:p>
              <a:p>
                <a:pPr marL="742950" lvl="1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 :   The area A of a circle depends on the radius r of the circle. The rule that connects r and A is given by the equation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We can say that A is a </a:t>
                </a:r>
                <a:r>
                  <a:rPr lang="en-US" b="1" i="1" dirty="0"/>
                  <a:t>function</a:t>
                </a:r>
                <a:r>
                  <a:rPr lang="en-US" dirty="0"/>
                  <a:t> of r.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sz="2000" b="1" dirty="0"/>
                  <a:t>Domain and Range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 set </a:t>
                </a:r>
                <a:r>
                  <a:rPr lang="en-US" b="1" i="1" dirty="0"/>
                  <a:t>D</a:t>
                </a:r>
                <a:r>
                  <a:rPr lang="en-US" b="1" dirty="0"/>
                  <a:t> </a:t>
                </a:r>
                <a:r>
                  <a:rPr lang="en-US" dirty="0"/>
                  <a:t>is called the domain and set </a:t>
                </a:r>
                <a:r>
                  <a:rPr lang="en-US" b="1" i="1" dirty="0"/>
                  <a:t>E</a:t>
                </a:r>
                <a:r>
                  <a:rPr lang="en-US" dirty="0"/>
                  <a:t> is called the range of the function.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Example: Sketch the graph and find the domain and range of each function</a:t>
                </a:r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(</a:t>
                </a:r>
                <a:r>
                  <a:rPr lang="en-US" dirty="0" err="1"/>
                  <a:t>i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                                               (ii)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2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 ∞)</m:t>
                    </m:r>
                  </m:oMath>
                </a14:m>
                <a:r>
                  <a:rPr lang="en-US" dirty="0"/>
                  <a:t>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 ∞)</m:t>
                    </m:r>
                  </m:oMath>
                </a14:m>
                <a:endParaRPr lang="en-US" dirty="0"/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CCA675-D8C2-4C6C-8352-FBFFBDA6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9" y="333137"/>
                <a:ext cx="11160981" cy="6724918"/>
              </a:xfrm>
              <a:prstGeom prst="rect">
                <a:avLst/>
              </a:prstGeom>
              <a:blipFill>
                <a:blip r:embed="rId2"/>
                <a:stretch>
                  <a:fillRect l="-492" t="-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F4622208-A7C0-4C32-9386-9F8E1A9A80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386150"/>
              </p:ext>
            </p:extLst>
          </p:nvPr>
        </p:nvGraphicFramePr>
        <p:xfrm>
          <a:off x="1400174" y="4040773"/>
          <a:ext cx="2257425" cy="1585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7353029"/>
              </p:ext>
            </p:extLst>
          </p:nvPr>
        </p:nvGraphicFramePr>
        <p:xfrm>
          <a:off x="6095999" y="3976479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5035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D30A5E34-6F8F-4A48-826F-F65A4A99C686}"/>
              </a:ext>
            </a:extLst>
          </p:cNvPr>
          <p:cNvSpPr/>
          <p:nvPr/>
        </p:nvSpPr>
        <p:spPr>
          <a:xfrm>
            <a:off x="1020417" y="516836"/>
            <a:ext cx="10919792" cy="4815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/>
              <a:t>Different types of function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Power function</a:t>
            </a:r>
            <a:r>
              <a:rPr lang="en-US" sz="2000" dirty="0"/>
              <a:t> (P-29)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Exponential and Logarithmic function</a:t>
            </a:r>
            <a:r>
              <a:rPr lang="en-US" sz="2000" dirty="0"/>
              <a:t>  (P-32)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Trigonometric function</a:t>
            </a:r>
            <a:r>
              <a:rPr lang="en-US" sz="2000" dirty="0"/>
              <a:t>  (P-31)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Absolute value function</a:t>
            </a:r>
            <a:r>
              <a:rPr lang="en-US" sz="2000" dirty="0"/>
              <a:t>  (P-16 #18)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Heaviside function</a:t>
            </a:r>
            <a:r>
              <a:rPr lang="en-US" sz="2000" dirty="0">
                <a:hlinkClick r:id="" action="ppaction://noaction"/>
              </a:rPr>
              <a:t> </a:t>
            </a:r>
            <a:r>
              <a:rPr lang="en-US" sz="2000" dirty="0"/>
              <a:t> (P-45 # 59)</a:t>
            </a:r>
          </a:p>
          <a:p>
            <a:pPr marL="1200150" lvl="2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Step function</a:t>
            </a:r>
            <a:r>
              <a:rPr lang="en-US" sz="2000" dirty="0"/>
              <a:t>  (P-13, P-17 #10)      </a:t>
            </a:r>
          </a:p>
          <a:p>
            <a:pPr lvl="7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Exercise for practice:    P-21 #31-34   and P-70 #5, 7</a:t>
            </a:r>
          </a:p>
        </p:txBody>
      </p:sp>
    </p:spTree>
    <p:extLst>
      <p:ext uri="{BB962C8B-B14F-4D97-AF65-F5344CB8AC3E}">
        <p14:creationId xmlns:p14="http://schemas.microsoft.com/office/powerpoint/2010/main" val="129029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BE235436-CEE9-408B-95C8-5C77F81B9BA9}"/>
                  </a:ext>
                </a:extLst>
              </p:cNvPr>
              <p:cNvSpPr txBox="1"/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Power Function</a:t>
                </a:r>
              </a:p>
              <a:p>
                <a:pPr lvl="1"/>
                <a:r>
                  <a:rPr lang="en-US" dirty="0"/>
                  <a:t>A function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 , where </a:t>
                </a:r>
                <a:r>
                  <a:rPr lang="en-US" i="1" dirty="0"/>
                  <a:t>a</a:t>
                </a:r>
                <a:r>
                  <a:rPr lang="en-US" dirty="0"/>
                  <a:t> is a constant, is called a </a:t>
                </a:r>
                <a:r>
                  <a:rPr lang="en-US" b="1" dirty="0"/>
                  <a:t>power function</a:t>
                </a:r>
                <a:r>
                  <a:rPr lang="en-US" dirty="0"/>
                  <a:t>.</a:t>
                </a:r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r>
                  <a:rPr lang="en-US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=(−∞,∞)</m:t>
                    </m:r>
                  </m:oMath>
                </a14:m>
                <a:endParaRPr lang="en-US" dirty="0"/>
              </a:p>
              <a:p>
                <a:pPr marL="857250" lvl="1" indent="-400050">
                  <a:buAutoNum type="romanLcParenBoth"/>
                </a:pPr>
                <a:endParaRPr lang="en-US" dirty="0"/>
              </a:p>
              <a:p>
                <a:pPr lvl="1"/>
                <a:r>
                  <a:rPr lang="en-US" dirty="0"/>
                  <a:t>    </a:t>
                </a:r>
              </a:p>
              <a:p>
                <a:pPr lvl="1"/>
                <a:r>
                  <a:rPr lang="en-US" dirty="0"/>
                  <a:t>                </a:t>
                </a:r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marL="857250" lvl="1" indent="-400050">
                  <a:buAutoNum type="romanLcParenBoth"/>
                </a:pP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/>
                  <a:t>  			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i="1" dirty="0"/>
                  <a:t>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 ∞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=[1, ∞)</m:t>
                    </m:r>
                  </m:oMath>
                </a14:m>
                <a:endParaRPr lang="en-US" i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E235436-CEE9-408B-95C8-5C77F81B9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79" y="441954"/>
                <a:ext cx="11514665" cy="7297382"/>
              </a:xfrm>
              <a:prstGeom prst="rect">
                <a:avLst/>
              </a:prstGeom>
              <a:blipFill>
                <a:blip r:embed="rId2"/>
                <a:stretch>
                  <a:fillRect l="-476" t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3AE86B13-B734-452A-881E-089564A40F25}"/>
              </a:ext>
            </a:extLst>
          </p:cNvPr>
          <p:cNvGraphicFramePr>
            <a:graphicFrameLocks/>
          </p:cNvGraphicFramePr>
          <p:nvPr/>
        </p:nvGraphicFramePr>
        <p:xfrm>
          <a:off x="591079" y="1361400"/>
          <a:ext cx="2543175" cy="1847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="" xmlns:a16="http://schemas.microsoft.com/office/drawing/2014/main" id="{4DF49BD7-65C6-45E4-AE13-17D76941D661}"/>
              </a:ext>
            </a:extLst>
          </p:cNvPr>
          <p:cNvGraphicFramePr>
            <a:graphicFrameLocks/>
          </p:cNvGraphicFramePr>
          <p:nvPr/>
        </p:nvGraphicFramePr>
        <p:xfrm>
          <a:off x="4425422" y="1494751"/>
          <a:ext cx="2352675" cy="1714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="" xmlns:a16="http://schemas.microsoft.com/office/drawing/2014/main" id="{C90B95BA-D9E7-4413-8C93-CDA67BFE42F4}"/>
              </a:ext>
            </a:extLst>
          </p:cNvPr>
          <p:cNvGraphicFramePr>
            <a:graphicFrameLocks/>
          </p:cNvGraphicFramePr>
          <p:nvPr/>
        </p:nvGraphicFramePr>
        <p:xfrm>
          <a:off x="8069265" y="1518898"/>
          <a:ext cx="1976966" cy="1532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="" xmlns:a16="http://schemas.microsoft.com/office/drawing/2014/main" id="{52A77024-0913-471F-A2A8-205C24B03FCC}"/>
              </a:ext>
            </a:extLst>
          </p:cNvPr>
          <p:cNvGraphicFramePr>
            <a:graphicFrameLocks/>
          </p:cNvGraphicFramePr>
          <p:nvPr/>
        </p:nvGraphicFramePr>
        <p:xfrm>
          <a:off x="962554" y="4323265"/>
          <a:ext cx="2171700" cy="16859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="" xmlns:a16="http://schemas.microsoft.com/office/drawing/2014/main" id="{FEE950B5-7C6B-4E5A-87C2-E688A85442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8740269"/>
              </p:ext>
            </p:extLst>
          </p:nvPr>
        </p:nvGraphicFramePr>
        <p:xfrm>
          <a:off x="5129212" y="3898933"/>
          <a:ext cx="2352675" cy="1932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50425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4" grpId="0">
        <p:bldAsOne/>
      </p:bldGraphic>
      <p:bldGraphic spid="7" grpId="0">
        <p:bldAsOne/>
      </p:bldGraphic>
      <p:bldGraphic spid="8" grpId="0">
        <p:bldAsOne/>
      </p:bldGraphic>
      <p:bldGraphic spid="9" grpId="0">
        <p:bldAsOne/>
      </p:bldGraphic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8D6F7D5B-8D50-45F0-A78A-334784FA344E}"/>
              </a:ext>
            </a:extLst>
          </p:cNvPr>
          <p:cNvGraphicFramePr>
            <a:graphicFrameLocks/>
          </p:cNvGraphicFramePr>
          <p:nvPr/>
        </p:nvGraphicFramePr>
        <p:xfrm>
          <a:off x="892199" y="685800"/>
          <a:ext cx="2276476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="" xmlns:a16="http://schemas.microsoft.com/office/drawing/2014/main" id="{6C9284D4-34B5-4A57-B572-E4C5F9BEBB1B}"/>
              </a:ext>
            </a:extLst>
          </p:cNvPr>
          <p:cNvGraphicFramePr>
            <a:graphicFrameLocks/>
          </p:cNvGraphicFramePr>
          <p:nvPr/>
        </p:nvGraphicFramePr>
        <p:xfrm>
          <a:off x="4318635" y="685800"/>
          <a:ext cx="2457451" cy="175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0E7747EC-E030-4EA4-8F1E-AD2AD87410A3}"/>
              </a:ext>
            </a:extLst>
          </p:cNvPr>
          <p:cNvGraphicFramePr>
            <a:graphicFrameLocks/>
          </p:cNvGraphicFramePr>
          <p:nvPr/>
        </p:nvGraphicFramePr>
        <p:xfrm>
          <a:off x="8280889" y="642938"/>
          <a:ext cx="2028825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B1F54B31-C729-4A48-A262-34B8417DDCE1}"/>
              </a:ext>
            </a:extLst>
          </p:cNvPr>
          <p:cNvGrpSpPr/>
          <p:nvPr/>
        </p:nvGrpSpPr>
        <p:grpSpPr>
          <a:xfrm>
            <a:off x="5120640" y="3305908"/>
            <a:ext cx="2588455" cy="1463040"/>
            <a:chOff x="5120640" y="3305908"/>
            <a:chExt cx="2588455" cy="146304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45B8C4C5-3CA6-46C8-AEF3-0C92F4ECED0B}"/>
                </a:ext>
              </a:extLst>
            </p:cNvPr>
            <p:cNvCxnSpPr/>
            <p:nvPr/>
          </p:nvCxnSpPr>
          <p:spPr>
            <a:xfrm>
              <a:off x="5120640" y="4206240"/>
              <a:ext cx="25603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="" xmlns:a16="http://schemas.microsoft.com/office/drawing/2014/main" id="{3451D4D4-C577-4082-A61D-4E09E1E51C41}"/>
                </a:ext>
              </a:extLst>
            </p:cNvPr>
            <p:cNvCxnSpPr/>
            <p:nvPr/>
          </p:nvCxnSpPr>
          <p:spPr>
            <a:xfrm flipV="1">
              <a:off x="6428935" y="3305908"/>
              <a:ext cx="0" cy="1463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77209439-99C3-4C2D-AC5C-0AD60EF70EE5}"/>
                </a:ext>
              </a:extLst>
            </p:cNvPr>
            <p:cNvCxnSpPr/>
            <p:nvPr/>
          </p:nvCxnSpPr>
          <p:spPr>
            <a:xfrm>
              <a:off x="5120640" y="3826412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="" xmlns:a16="http://schemas.microsoft.com/office/drawing/2014/main" id="{558171EB-7F3D-471D-877B-1C674E8FC45E}"/>
                </a:ext>
              </a:extLst>
            </p:cNvPr>
            <p:cNvCxnSpPr/>
            <p:nvPr/>
          </p:nvCxnSpPr>
          <p:spPr>
            <a:xfrm>
              <a:off x="5120640" y="4586089"/>
              <a:ext cx="25603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C380AF03-27DA-494F-B02A-E5E2828616A5}"/>
                </a:ext>
              </a:extLst>
            </p:cNvPr>
            <p:cNvSpPr/>
            <p:nvPr/>
          </p:nvSpPr>
          <p:spPr>
            <a:xfrm>
              <a:off x="5162843" y="3784209"/>
              <a:ext cx="2546252" cy="815973"/>
            </a:xfrm>
            <a:custGeom>
              <a:avLst/>
              <a:gdLst>
                <a:gd name="connsiteX0" fmla="*/ 0 w 2546252"/>
                <a:gd name="connsiteY0" fmla="*/ 42203 h 815973"/>
                <a:gd name="connsiteX1" fmla="*/ 590843 w 2546252"/>
                <a:gd name="connsiteY1" fmla="*/ 815926 h 815973"/>
                <a:gd name="connsiteX2" fmla="*/ 1308295 w 2546252"/>
                <a:gd name="connsiteY2" fmla="*/ 42203 h 815973"/>
                <a:gd name="connsiteX3" fmla="*/ 1997612 w 2546252"/>
                <a:gd name="connsiteY3" fmla="*/ 815926 h 815973"/>
                <a:gd name="connsiteX4" fmla="*/ 2546252 w 2546252"/>
                <a:gd name="connsiteY4" fmla="*/ 0 h 815973"/>
                <a:gd name="connsiteX5" fmla="*/ 2546252 w 2546252"/>
                <a:gd name="connsiteY5" fmla="*/ 0 h 815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6252" h="815973">
                  <a:moveTo>
                    <a:pt x="0" y="42203"/>
                  </a:moveTo>
                  <a:cubicBezTo>
                    <a:pt x="186397" y="429064"/>
                    <a:pt x="372794" y="815926"/>
                    <a:pt x="590843" y="815926"/>
                  </a:cubicBezTo>
                  <a:cubicBezTo>
                    <a:pt x="808892" y="815926"/>
                    <a:pt x="1073834" y="42203"/>
                    <a:pt x="1308295" y="42203"/>
                  </a:cubicBezTo>
                  <a:cubicBezTo>
                    <a:pt x="1542756" y="42203"/>
                    <a:pt x="1791286" y="822960"/>
                    <a:pt x="1997612" y="815926"/>
                  </a:cubicBezTo>
                  <a:cubicBezTo>
                    <a:pt x="2203938" y="808892"/>
                    <a:pt x="2546252" y="0"/>
                    <a:pt x="2546252" y="0"/>
                  </a:cubicBezTo>
                  <a:lnTo>
                    <a:pt x="254625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41D9CE49-8DC5-4834-A2FE-4DE46EAE57B9}"/>
              </a:ext>
            </a:extLst>
          </p:cNvPr>
          <p:cNvGrpSpPr/>
          <p:nvPr/>
        </p:nvGrpSpPr>
        <p:grpSpPr>
          <a:xfrm>
            <a:off x="892199" y="3305908"/>
            <a:ext cx="2725644" cy="1809431"/>
            <a:chOff x="892199" y="3305908"/>
            <a:chExt cx="2725644" cy="180943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="" xmlns:a16="http://schemas.microsoft.com/office/drawing/2014/main" id="{839597FA-0CAA-4F60-8E61-3B024CFC5A9F}"/>
                </a:ext>
              </a:extLst>
            </p:cNvPr>
            <p:cNvCxnSpPr/>
            <p:nvPr/>
          </p:nvCxnSpPr>
          <p:spPr>
            <a:xfrm>
              <a:off x="892199" y="4206240"/>
              <a:ext cx="272564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E0BC7E66-6272-4E3B-8EEF-9D74F636F68C}"/>
                </a:ext>
              </a:extLst>
            </p:cNvPr>
            <p:cNvCxnSpPr/>
            <p:nvPr/>
          </p:nvCxnSpPr>
          <p:spPr>
            <a:xfrm flipV="1">
              <a:off x="2226365" y="3305908"/>
              <a:ext cx="0" cy="1809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3D123C00-6CD7-4383-A15B-3D7BA17EA72D}"/>
                </a:ext>
              </a:extLst>
            </p:cNvPr>
            <p:cNvCxnSpPr/>
            <p:nvPr/>
          </p:nvCxnSpPr>
          <p:spPr>
            <a:xfrm>
              <a:off x="892199" y="3784209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="" xmlns:a16="http://schemas.microsoft.com/office/drawing/2014/main" id="{3F592CCC-3AC8-46A2-98DB-568039E2AF99}"/>
                </a:ext>
              </a:extLst>
            </p:cNvPr>
            <p:cNvCxnSpPr/>
            <p:nvPr/>
          </p:nvCxnSpPr>
          <p:spPr>
            <a:xfrm>
              <a:off x="892199" y="4600182"/>
              <a:ext cx="27256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57B6A171-460A-4819-8324-644E77357FD6}"/>
                </a:ext>
              </a:extLst>
            </p:cNvPr>
            <p:cNvSpPr/>
            <p:nvPr/>
          </p:nvSpPr>
          <p:spPr>
            <a:xfrm>
              <a:off x="2239617" y="3763617"/>
              <a:ext cx="1285461" cy="821639"/>
            </a:xfrm>
            <a:custGeom>
              <a:avLst/>
              <a:gdLst>
                <a:gd name="connsiteX0" fmla="*/ 0 w 1285461"/>
                <a:gd name="connsiteY0" fmla="*/ 437322 h 821639"/>
                <a:gd name="connsiteX1" fmla="*/ 291548 w 1285461"/>
                <a:gd name="connsiteY1" fmla="*/ 13253 h 821639"/>
                <a:gd name="connsiteX2" fmla="*/ 742122 w 1285461"/>
                <a:gd name="connsiteY2" fmla="*/ 821635 h 821639"/>
                <a:gd name="connsiteX3" fmla="*/ 1285461 w 1285461"/>
                <a:gd name="connsiteY3" fmla="*/ 0 h 82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461" h="821639">
                  <a:moveTo>
                    <a:pt x="0" y="437322"/>
                  </a:moveTo>
                  <a:cubicBezTo>
                    <a:pt x="83930" y="193261"/>
                    <a:pt x="167861" y="-50799"/>
                    <a:pt x="291548" y="13253"/>
                  </a:cubicBezTo>
                  <a:cubicBezTo>
                    <a:pt x="415235" y="77305"/>
                    <a:pt x="576470" y="823844"/>
                    <a:pt x="742122" y="821635"/>
                  </a:cubicBezTo>
                  <a:cubicBezTo>
                    <a:pt x="907774" y="819426"/>
                    <a:pt x="1096617" y="409713"/>
                    <a:pt x="1285461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4C26A339-BD67-4218-8ABC-E14DB8D0F4C3}"/>
                </a:ext>
              </a:extLst>
            </p:cNvPr>
            <p:cNvSpPr/>
            <p:nvPr/>
          </p:nvSpPr>
          <p:spPr>
            <a:xfrm>
              <a:off x="1046922" y="3803338"/>
              <a:ext cx="1192695" cy="819649"/>
            </a:xfrm>
            <a:custGeom>
              <a:avLst/>
              <a:gdLst>
                <a:gd name="connsiteX0" fmla="*/ 1192695 w 1192695"/>
                <a:gd name="connsiteY0" fmla="*/ 397601 h 819649"/>
                <a:gd name="connsiteX1" fmla="*/ 914400 w 1192695"/>
                <a:gd name="connsiteY1" fmla="*/ 808419 h 819649"/>
                <a:gd name="connsiteX2" fmla="*/ 490330 w 1192695"/>
                <a:gd name="connsiteY2" fmla="*/ 36 h 819649"/>
                <a:gd name="connsiteX3" fmla="*/ 0 w 1192695"/>
                <a:gd name="connsiteY3" fmla="*/ 781914 h 81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695" h="819649">
                  <a:moveTo>
                    <a:pt x="1192695" y="397601"/>
                  </a:moveTo>
                  <a:cubicBezTo>
                    <a:pt x="1112078" y="636140"/>
                    <a:pt x="1031461" y="874680"/>
                    <a:pt x="914400" y="808419"/>
                  </a:cubicBezTo>
                  <a:cubicBezTo>
                    <a:pt x="797339" y="742158"/>
                    <a:pt x="642730" y="4453"/>
                    <a:pt x="490330" y="36"/>
                  </a:cubicBezTo>
                  <a:cubicBezTo>
                    <a:pt x="337930" y="-4382"/>
                    <a:pt x="168965" y="388766"/>
                    <a:pt x="0" y="78191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2E47932E-67CD-4709-8A2B-81AC61B60D58}"/>
              </a:ext>
            </a:extLst>
          </p:cNvPr>
          <p:cNvSpPr txBox="1"/>
          <p:nvPr/>
        </p:nvSpPr>
        <p:spPr>
          <a:xfrm>
            <a:off x="424070" y="344557"/>
            <a:ext cx="1110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Exponential and Logarithmic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B5779B29-0C83-41D6-9558-75A982ED8295}"/>
                  </a:ext>
                </a:extLst>
              </p:cNvPr>
              <p:cNvSpPr txBox="1"/>
              <p:nvPr/>
            </p:nvSpPr>
            <p:spPr>
              <a:xfrm>
                <a:off x="424070" y="2690191"/>
                <a:ext cx="1143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,∞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−∞,∞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5779B29-0C83-41D6-9558-75A982ED8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0" y="2690191"/>
                <a:ext cx="1143662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EB6C1A0-1BE6-4AC6-BCDF-EDE592ABF57E}"/>
                  </a:ext>
                </a:extLst>
              </p:cNvPr>
              <p:cNvSpPr txBox="1"/>
              <p:nvPr/>
            </p:nvSpPr>
            <p:spPr>
              <a:xfrm>
                <a:off x="516835" y="5287617"/>
                <a:ext cx="110125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>
                    <a:ea typeface="Cambria Math" panose="02040503050406030204" pitchFamily="18" charset="0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=[−1, 1]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=[−1, 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B6C1A0-1BE6-4AC6-BCDF-EDE592ABF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5287617"/>
                <a:ext cx="11012543" cy="646331"/>
              </a:xfrm>
              <a:prstGeom prst="rect">
                <a:avLst/>
              </a:prstGeom>
              <a:blipFill>
                <a:blip r:embed="rId6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83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A95915D0-2E6A-4AAD-B9ED-8F919544FD4E}"/>
                  </a:ext>
                </a:extLst>
              </p:cNvPr>
              <p:cNvSpPr txBox="1"/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Absolute value function</a:t>
                </a:r>
                <a:r>
                  <a:rPr lang="en-US" dirty="0"/>
                  <a:t>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>
                    <a:latin typeface="Cambria Math" panose="02040503050406030204" pitchFamily="18" charset="0"/>
                  </a:rPr>
                  <a:t>The turning point is  (1, 2) 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=[0,∞)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    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=[2,∞)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b="1" dirty="0"/>
                  <a:t>Heaviside function </a:t>
                </a:r>
              </a:p>
              <a:p>
                <a:endParaRPr lang="en-US" b="1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&lt;0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1          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2"/>
                <a:r>
                  <a:rPr lang="en-US" dirty="0"/>
                  <a:t>                                        </a:t>
                </a:r>
              </a:p>
              <a:p>
                <a:pPr lvl="2"/>
                <a:r>
                  <a:rPr lang="en-US" dirty="0"/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∞,∞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={0,1}</m:t>
                    </m:r>
                  </m:oMath>
                </a14:m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915D0-2E6A-4AAD-B9ED-8F919544F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9" y="337624"/>
                <a:ext cx="11437034" cy="6314036"/>
              </a:xfrm>
              <a:prstGeom prst="rect">
                <a:avLst/>
              </a:prstGeom>
              <a:blipFill>
                <a:blip r:embed="rId2"/>
                <a:stretch>
                  <a:fillRect l="-373" t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Chart 2">
            <a:extLst>
              <a:ext uri="{FF2B5EF4-FFF2-40B4-BE49-F238E27FC236}">
                <a16:creationId xmlns="" xmlns:a16="http://schemas.microsoft.com/office/drawing/2014/main" id="{2ED503A7-2AB1-4F2B-B3AE-F1EE359413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2291712"/>
              </p:ext>
            </p:extLst>
          </p:nvPr>
        </p:nvGraphicFramePr>
        <p:xfrm>
          <a:off x="571389" y="1396584"/>
          <a:ext cx="2861128" cy="165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a16="http://schemas.microsoft.com/office/drawing/2014/main" id="{57A001D2-4546-4BC2-AD95-FC96B0ADE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987524"/>
              </p:ext>
            </p:extLst>
          </p:nvPr>
        </p:nvGraphicFramePr>
        <p:xfrm>
          <a:off x="813709" y="4139420"/>
          <a:ext cx="2376488" cy="1662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="" xmlns:a16="http://schemas.microsoft.com/office/drawing/2014/main" id="{0A4F50A7-2D01-4D82-8275-4C89F2D79F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8460668"/>
              </p:ext>
            </p:extLst>
          </p:nvPr>
        </p:nvGraphicFramePr>
        <p:xfrm>
          <a:off x="6044418" y="1234660"/>
          <a:ext cx="2438400" cy="1814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3614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5" grpId="0">
        <p:bldAsOne/>
      </p:bldGraphic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="" xmlns:a16="http://schemas.microsoft.com/office/drawing/2014/main" id="{1ECE0CF0-2A94-490D-AFF6-1FA12FCA505C}"/>
                  </a:ext>
                </a:extLst>
              </p:cNvPr>
              <p:cNvSpPr txBox="1"/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000" b="1" u="sng" dirty="0"/>
                  <a:t>Find the domain of the function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Example-1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u="sng" dirty="0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The condition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≠±2.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=(−∞,−2)∪(−2, 2)∪(2,∞)</m:t>
                      </m:r>
                    </m:oMath>
                  </m:oMathPara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Example-2</a:t>
                </a:r>
                <a:r>
                  <a:rPr lang="en-US" dirty="0"/>
                  <a:t>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u="sng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The condition is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−5</m:t>
                    </m:r>
                  </m:oMath>
                </a14:m>
                <a:r>
                  <a:rPr lang="en-US" dirty="0"/>
                  <a:t> .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	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−5, 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Example-3</a:t>
                </a:r>
                <a:r>
                  <a:rPr lang="en-US" b="1" dirty="0"/>
                  <a:t> 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den>
                    </m:f>
                  </m:oMath>
                </a14:m>
                <a:r>
                  <a:rPr lang="en-US" dirty="0"/>
                  <a:t>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The condition for the denominator: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−9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  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≠±3</m:t>
                    </m:r>
                  </m:oMath>
                </a14:m>
                <a:r>
                  <a:rPr lang="en-US" dirty="0"/>
                  <a:t>       </a:t>
                </a: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The condition for the numerator: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+2≥0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≥−2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=[−2, 3)∪(3,∞)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 dirty="0"/>
                  <a:t>Example-4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 dirty="0"/>
                  <a:t>Solution</a:t>
                </a:r>
                <a:r>
                  <a:rPr lang="en-US" dirty="0"/>
                  <a:t>        The condition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        →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−1             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∴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=(−1, ∞)</m:t>
                    </m:r>
                  </m:oMath>
                </a14:m>
                <a:r>
                  <a:rPr lang="en-US" u="sng" dirty="0"/>
                  <a:t>    </a:t>
                </a:r>
                <a:endParaRPr lang="en-US" b="1" u="sng" dirty="0"/>
              </a:p>
              <a:p>
                <a:pPr algn="r"/>
                <a:r>
                  <a:rPr lang="en-US" b="1" u="sng" dirty="0"/>
                  <a:t>Exercise </a:t>
                </a:r>
                <a:r>
                  <a:rPr lang="en-US" b="1" dirty="0"/>
                  <a:t>  for practice  (P-21) # 31-34,  P-70)# 5, 7</a:t>
                </a:r>
                <a:endParaRPr lang="en-US" b="1" u="sng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E0CF0-2A94-490D-AFF6-1FA12FCA5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26" y="339404"/>
                <a:ext cx="11264347" cy="6486969"/>
              </a:xfrm>
              <a:prstGeom prst="rect">
                <a:avLst/>
              </a:prstGeom>
              <a:blipFill>
                <a:blip r:embed="rId2"/>
                <a:stretch>
                  <a:fillRect l="-541" t="-564" r="-487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3844C98A-A06C-4F5A-B62E-84B4EC613362}"/>
              </a:ext>
            </a:extLst>
          </p:cNvPr>
          <p:cNvGrpSpPr/>
          <p:nvPr/>
        </p:nvGrpSpPr>
        <p:grpSpPr>
          <a:xfrm>
            <a:off x="7792278" y="3204909"/>
            <a:ext cx="3352800" cy="799363"/>
            <a:chOff x="4518991" y="1148707"/>
            <a:chExt cx="3352800" cy="79936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="" xmlns:a16="http://schemas.microsoft.com/office/drawing/2014/main" id="{0696989A-1487-482D-9C3D-61D7BF46BE3C}"/>
                </a:ext>
              </a:extLst>
            </p:cNvPr>
            <p:cNvCxnSpPr/>
            <p:nvPr/>
          </p:nvCxnSpPr>
          <p:spPr>
            <a:xfrm>
              <a:off x="6096000" y="1563757"/>
              <a:ext cx="1775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="" xmlns:a16="http://schemas.microsoft.com/office/drawing/2014/main" id="{5A553BE6-350C-46BE-96C6-1664F85C6702}"/>
                </a:ext>
              </a:extLst>
            </p:cNvPr>
            <p:cNvCxnSpPr/>
            <p:nvPr/>
          </p:nvCxnSpPr>
          <p:spPr>
            <a:xfrm flipH="1">
              <a:off x="4518991" y="1563757"/>
              <a:ext cx="15770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3FFFA52F-A310-4E50-9752-36658B568CD6}"/>
                </a:ext>
              </a:extLst>
            </p:cNvPr>
            <p:cNvSpPr/>
            <p:nvPr/>
          </p:nvSpPr>
          <p:spPr>
            <a:xfrm>
              <a:off x="519485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1AD51085-D1FA-4237-ADDD-CED470BCD7F2}"/>
                </a:ext>
              </a:extLst>
            </p:cNvPr>
            <p:cNvSpPr/>
            <p:nvPr/>
          </p:nvSpPr>
          <p:spPr>
            <a:xfrm>
              <a:off x="6838122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06B51246-E425-4725-A1CC-4B26A6A62B0D}"/>
                </a:ext>
              </a:extLst>
            </p:cNvPr>
            <p:cNvSpPr txBox="1"/>
            <p:nvPr/>
          </p:nvSpPr>
          <p:spPr>
            <a:xfrm>
              <a:off x="5038807" y="1148707"/>
              <a:ext cx="4035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51BD4FD6-3C2D-403C-81AE-A41E489ADA26}"/>
                </a:ext>
              </a:extLst>
            </p:cNvPr>
            <p:cNvSpPr txBox="1"/>
            <p:nvPr/>
          </p:nvSpPr>
          <p:spPr>
            <a:xfrm>
              <a:off x="6665843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6AE51C57-14A5-4EEA-BEB6-F1F1AD3B897C}"/>
                </a:ext>
              </a:extLst>
            </p:cNvPr>
            <p:cNvSpPr txBox="1"/>
            <p:nvPr/>
          </p:nvSpPr>
          <p:spPr>
            <a:xfrm>
              <a:off x="5442335" y="1148707"/>
              <a:ext cx="503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2CD1B269-3CEC-41AD-81FD-74DFFBB4054A}"/>
                </a:ext>
              </a:extLst>
            </p:cNvPr>
            <p:cNvSpPr/>
            <p:nvPr/>
          </p:nvSpPr>
          <p:spPr>
            <a:xfrm>
              <a:off x="5605670" y="15637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A54036C0-A571-4062-8E1D-6E59AD1723E4}"/>
                </a:ext>
              </a:extLst>
            </p:cNvPr>
            <p:cNvCxnSpPr/>
            <p:nvPr/>
          </p:nvCxnSpPr>
          <p:spPr>
            <a:xfrm>
              <a:off x="5651389" y="1948070"/>
              <a:ext cx="2220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53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72B22F78-3B7C-48DF-95E2-D83A7DD03FE9}"/>
                  </a:ext>
                </a:extLst>
              </p:cNvPr>
              <p:cNvSpPr txBox="1"/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 dirty="0"/>
                  <a:t>Limit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Definition:</a:t>
                </a:r>
                <a:r>
                  <a:rPr lang="en-US" dirty="0"/>
                  <a:t>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when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near the number </a:t>
                </a:r>
                <a:r>
                  <a:rPr lang="en-US" i="1" dirty="0"/>
                  <a:t>a</a:t>
                </a:r>
                <a:r>
                  <a:rPr lang="en-US" dirty="0"/>
                  <a:t>. 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Then we write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say “the limit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approaches </a:t>
                </a:r>
                <a:r>
                  <a:rPr lang="en-US" i="1" dirty="0"/>
                  <a:t>a</a:t>
                </a:r>
                <a:r>
                  <a:rPr lang="en-US" dirty="0"/>
                  <a:t>, equals </a:t>
                </a:r>
                <a:r>
                  <a:rPr lang="en-US" i="1" dirty="0"/>
                  <a:t>L”.</a:t>
                </a:r>
                <a:endParaRPr lang="en-US" dirty="0"/>
              </a:p>
              <a:p>
                <a:pPr lvl="3">
                  <a:spcAft>
                    <a:spcPts val="600"/>
                  </a:spcAft>
                </a:pPr>
                <a:endParaRPr lang="en-US" dirty="0"/>
              </a:p>
              <a:p>
                <a:pPr marL="1200150" lvl="2" indent="-285750"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Limit Laws: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exist, then</a:t>
                </a:r>
              </a:p>
              <a:p>
                <a:pPr lvl="2">
                  <a:spcAft>
                    <a:spcPts val="600"/>
                  </a:spcAft>
                </a:pPr>
                <a:endParaRPr lang="en-US" dirty="0"/>
              </a:p>
              <a:p>
                <a:pPr lvl="4">
                  <a:spcAft>
                    <a:spcPts val="600"/>
                  </a:spcAft>
                </a:pPr>
                <a:r>
                  <a:rPr lang="en-US" dirty="0"/>
                  <a:t>1.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)]=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        2.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3.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)]=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US" i="1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                4.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)≠0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4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dirty="0"/>
                  <a:t>5.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/>
                          </a:rPr>
                        </m:ctrlPr>
                      </m:limLow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limLow>
                                  <m:limLow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1714500" lvl="3" indent="-3429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B22F78-3B7C-48DF-95E2-D83A7DD03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1" y="357809"/>
                <a:ext cx="11701670" cy="6254982"/>
              </a:xfrm>
              <a:prstGeom prst="rect">
                <a:avLst/>
              </a:prstGeom>
              <a:blipFill>
                <a:blip r:embed="rId2"/>
                <a:stretch>
                  <a:fillRect l="-313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36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1574</Words>
  <Application>Microsoft Office PowerPoint</Application>
  <PresentationFormat>Custom</PresentationFormat>
  <Paragraphs>192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Differential Calculus and Coordinate Geometry Mid term Spring 2021-22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Calculus and Coordinate Geometry Mid term Summer 2019-20</dc:title>
  <dc:creator>Dr. Madhabi</dc:creator>
  <cp:lastModifiedBy>Windows User</cp:lastModifiedBy>
  <cp:revision>61</cp:revision>
  <dcterms:created xsi:type="dcterms:W3CDTF">2020-05-05T12:23:16Z</dcterms:created>
  <dcterms:modified xsi:type="dcterms:W3CDTF">2022-02-02T03:32:08Z</dcterms:modified>
</cp:coreProperties>
</file>