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26" r:id="rId6"/>
    <p:sldId id="315" r:id="rId7"/>
    <p:sldId id="327" r:id="rId8"/>
    <p:sldId id="318" r:id="rId9"/>
    <p:sldId id="328" r:id="rId10"/>
    <p:sldId id="329" r:id="rId11"/>
    <p:sldId id="321" r:id="rId12"/>
    <p:sldId id="319" r:id="rId13"/>
    <p:sldId id="320" r:id="rId14"/>
    <p:sldId id="317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tridib sarkar" initials="ts" lastIdx="1" clrIdx="3">
    <p:extLst>
      <p:ext uri="{19B8F6BF-5375-455C-9EA6-DF929625EA0E}">
        <p15:presenceInfo xmlns:p15="http://schemas.microsoft.com/office/powerpoint/2012/main" userId="29b631a0c926c7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3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4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5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435" y="3429000"/>
            <a:ext cx="6418730" cy="1604683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rgbClr val="92D050"/>
                </a:solidFill>
                <a:latin typeface="Berlin Sans FB" panose="020E0602020502020306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470" y="1564339"/>
            <a:ext cx="2958354" cy="219187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Dropbox</a:t>
            </a:r>
          </a:p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Zoom</a:t>
            </a:r>
          </a:p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Stripe</a:t>
            </a:r>
          </a:p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Insights</a:t>
            </a:r>
            <a:endParaRPr lang="en-US" sz="2400" b="1" noProof="1">
              <a:solidFill>
                <a:srgbClr val="00B050"/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9011" y="1501587"/>
            <a:ext cx="7978589" cy="342900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Utilizes cloud storage to provide seamless file sharing and collaboration tools, enabling users to access data from anywhere.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Leverages cloud scalability to support millions of users for video conferencing, ensuring high-quality service even during peak demands.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Provides secure and reliable cloud-powered payment solutions, helping businesses of all sizes process transactions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Cloud computing has been instrumental in boosting these startups’ growth by offering cost-effective scalability, enhanced performance, and the ability to focus on innovation rather than infrastructure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128" y="728463"/>
            <a:ext cx="5924035" cy="173219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Bell MT" panose="02020503060305020303" pitchFamily="18" charset="0"/>
              </a:rPr>
              <a:t>Future Trends in Cloud Computing for Startups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6678" r="26678"/>
          <a:stretch/>
        </p:blipFill>
        <p:spPr>
          <a:xfrm>
            <a:off x="0" y="-1195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35879" y="2639689"/>
            <a:ext cx="6460285" cy="403808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AI and Machine Learning Integration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 Enhances products with AI/ML using cloud computing for data processing.</a:t>
            </a:r>
          </a:p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Edge Computing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 Reduces latency by processing data closer to its source for real-time applications.</a:t>
            </a:r>
          </a:p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Serverless Computing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 Offers cost-efficient, scalable solutions without server management.</a:t>
            </a:r>
          </a:p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Sustainability Focus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 Emphasizes green cloud initiatives, promoting eco-friendly cloud services.</a:t>
            </a:r>
          </a:p>
          <a:p>
            <a:endParaRPr lang="en-US" sz="1800" dirty="0">
              <a:latin typeface="Lucida Bright" panose="02040602050505020304" pitchFamily="18" charset="0"/>
            </a:endParaRPr>
          </a:p>
          <a:p>
            <a:endParaRPr lang="en-US" sz="18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518" y="313765"/>
            <a:ext cx="7140887" cy="2523564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92D050"/>
                </a:solidFill>
                <a:latin typeface="Berlin Sans FB" panose="020E0602020502020306" pitchFamily="34" charset="0"/>
              </a:rPr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2" y="4836419"/>
            <a:ext cx="5057103" cy="139405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  <a:latin typeface="Lucida Bright" panose="02040602050505020304" pitchFamily="18" charset="0"/>
              </a:rPr>
              <a:t>TRIDIB SARKAR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  <a:latin typeface="Lucida Bright" panose="02040602050505020304" pitchFamily="18" charset="0"/>
              </a:rPr>
              <a:t>22-46444-1@student.aiub.edu</a:t>
            </a:r>
          </a:p>
          <a:p>
            <a:endParaRPr lang="en-US" sz="2400" b="1" dirty="0">
              <a:solidFill>
                <a:srgbClr val="00B0F0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1998-AC99-4118-98BC-825952A5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4" y="315532"/>
            <a:ext cx="7799293" cy="173738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Bell MT" panose="02020503060305020303" pitchFamily="18" charset="0"/>
              </a:rPr>
              <a:t>The Role of Cloud Computing in Modern Tech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6EF2-675D-4DFC-AA45-9580DB2030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5507" y="2393576"/>
            <a:ext cx="7252446" cy="293145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  <a:ea typeface="Verdana" panose="020B0604030504040204" pitchFamily="34" charset="0"/>
              </a:rPr>
              <a:t>Name: TRIDIB SARKAR</a:t>
            </a:r>
          </a:p>
          <a:p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  <a:ea typeface="Verdana" panose="020B0604030504040204" pitchFamily="34" charset="0"/>
              </a:rPr>
              <a:t>ID: 22-46444-1</a:t>
            </a:r>
          </a:p>
          <a:p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  <a:ea typeface="Verdana" panose="020B0604030504040204" pitchFamily="34" charset="0"/>
              </a:rPr>
              <a:t>Department: Computer Science &amp; Engineering </a:t>
            </a:r>
          </a:p>
          <a:p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  <a:ea typeface="Verdana" panose="020B0604030504040204" pitchFamily="34" charset="0"/>
              </a:rPr>
              <a:t>Subject: Engineering Ethics</a:t>
            </a:r>
          </a:p>
          <a:p>
            <a:r>
              <a:rPr lang="en-US" sz="2400" b="1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  <a:ea typeface="Verdana" panose="020B0604030504040204" pitchFamily="34" charset="0"/>
              </a:rPr>
              <a:t>Section: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365E-8096-4F5C-83F2-E9961D2FA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94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315533"/>
            <a:ext cx="7144870" cy="67058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Bell MT" panose="02020503060305020303" pitchFamily="18" charset="0"/>
              </a:rPr>
              <a:t>Company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5845" y="1414657"/>
            <a:ext cx="8444754" cy="174988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</a:rPr>
              <a:t>Cloud computing is the delivery of computing services—including storage, databases, servers, networking, and software—over the internet, enabling on-demand access to resources. Cloud computing enables startups to innovate, compete, and scale efficiently with flexible and affordable solutions.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2389A-8272-43AF-AF19-01A2FC13BE80}"/>
              </a:ext>
            </a:extLst>
          </p:cNvPr>
          <p:cNvSpPr txBox="1"/>
          <p:nvPr/>
        </p:nvSpPr>
        <p:spPr>
          <a:xfrm>
            <a:off x="165845" y="3298011"/>
            <a:ext cx="7718613" cy="308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Importance for Startups: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</a:rPr>
              <a:t>Cost-Effective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</a:rPr>
              <a:t>: Reduces the need for large upfront investments in IT infrastructure.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</a:rPr>
              <a:t>Scalable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</a:rPr>
              <a:t>: Easily adjusts resources to meet growing or fluctuating demands.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</a:rPr>
              <a:t>Innovative Solutions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Lucida Bright" panose="02040602050505020304" pitchFamily="18" charset="0"/>
              </a:rPr>
              <a:t>: Provides access to cutting-edge technologies like AI, machine learning, and big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3" y="365126"/>
            <a:ext cx="10927977" cy="104233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Bell MT" panose="02020503060305020303" pitchFamily="18" charset="0"/>
              </a:rPr>
              <a:t>Key Features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9623" y="1798133"/>
            <a:ext cx="4992709" cy="374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Scalability and Flexibility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Easily scale resources up or down based on demand, ensuring startups can adapt quickly to market changes.</a:t>
            </a:r>
          </a:p>
          <a:p>
            <a:pPr marL="0" indent="0">
              <a:buNone/>
            </a:pPr>
            <a:endParaRPr lang="en-US" sz="1800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Cost Efficiency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Operates on a pay-as-you-go model, eliminating the need for large upfront investments and allowing startups to manage costs effectively.</a:t>
            </a:r>
          </a:p>
          <a:p>
            <a:pPr marL="0" indent="0">
              <a:buNone/>
            </a:pPr>
            <a:endParaRPr lang="en-US" sz="1800" noProof="1">
              <a:latin typeface="Lucida Bright" panose="020406020505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35902" y="1672627"/>
            <a:ext cx="4992709" cy="3747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Accessibility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Enables remote access to data and applications, fostering real-time collaboration among teams from anywhere in the world.</a:t>
            </a:r>
          </a:p>
          <a:p>
            <a:pPr marL="0" indent="0">
              <a:buNone/>
            </a:pPr>
            <a:endParaRPr lang="en-US" sz="1800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Automation and Efficiency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Simplifies deployment processes and automates routine tasks, reducing manual effort and enhancing operational efficiency.</a:t>
            </a:r>
          </a:p>
          <a:p>
            <a:pPr marL="0" indent="0">
              <a:buNone/>
            </a:pPr>
            <a:endParaRPr lang="en-US" sz="1800" dirty="0">
              <a:latin typeface="Lucida Bright" panose="02040602050505020304" pitchFamily="18" charset="0"/>
            </a:endParaRPr>
          </a:p>
          <a:p>
            <a:pPr marL="0" indent="0">
              <a:buNone/>
            </a:pPr>
            <a:endParaRPr lang="en-US" sz="1800" noProof="1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0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71" y="315532"/>
            <a:ext cx="8087931" cy="94372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Bell MT" panose="02020503060305020303" pitchFamily="18" charset="0"/>
              </a:rPr>
              <a:t>How Tech Startups Run with Cloud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8257" y="1823484"/>
            <a:ext cx="10291484" cy="4422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Infrastructure as a Service (IaaS)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Quick IT setup with virtualized resources, eliminating the need for physical hardware.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Software as a Service (SaaS)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Access to cloud-based business tools (e.g., CRM, project management) without development costs.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Platform as a Service (PaaS)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Cloud platforms like AWS and Azure for developing, testing, and deploying applications.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Example Workflows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Lucida Bright" panose="02040602050505020304" pitchFamily="18" charset="0"/>
              </a:rPr>
              <a:t>Hosting</a:t>
            </a:r>
            <a:r>
              <a:rPr lang="en-US" sz="1800" dirty="0">
                <a:latin typeface="Lucida Bright" panose="02040602050505020304" pitchFamily="18" charset="0"/>
              </a:rPr>
              <a:t>: Use cloud services for web hosting.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Lucida Bright" panose="02040602050505020304" pitchFamily="18" charset="0"/>
              </a:rPr>
              <a:t>Data Management</a:t>
            </a:r>
            <a:r>
              <a:rPr lang="en-US" sz="1800" dirty="0">
                <a:latin typeface="Lucida Bright" panose="02040602050505020304" pitchFamily="18" charset="0"/>
              </a:rPr>
              <a:t>: Secure, scalable cloud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Lucida Bright" panose="02040602050505020304" pitchFamily="18" charset="0"/>
              </a:rPr>
              <a:t>App Deployment</a:t>
            </a:r>
            <a:r>
              <a:rPr lang="en-US" sz="1800" dirty="0">
                <a:latin typeface="Lucida Bright" panose="02040602050505020304" pitchFamily="18" charset="0"/>
              </a:rPr>
              <a:t>: Efficient, automated application deployment.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1800" cap="none" dirty="0">
              <a:latin typeface="Lucida Bright" panose="02040602050505020304" pitchFamily="18" charset="0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932" y="100530"/>
            <a:ext cx="5206508" cy="98804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Bell MT" panose="02020503060305020303" pitchFamily="18" charset="0"/>
              </a:rPr>
              <a:t>Benefits for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693" y="1099334"/>
            <a:ext cx="6248401" cy="55728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Cost Savings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Eliminates the need for costly hardware and reduces maintenance expenses, making cloud computing an affordable solution for startups.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Faster Time to Market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Accelerates the development and deployment of applications, allowing startups to launch products quickly and respond to market demands.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Global Reach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Cloud services enable startups to provide their products and services to a global audience, ensuring easy access from anywhere in the world.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Focus on Innovation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By outsourcing infrastructure management to the cloud, startups can allocate more time and resources to product development and innovation.</a:t>
            </a:r>
          </a:p>
          <a:p>
            <a:pPr marL="0" indent="0">
              <a:buNone/>
            </a:pPr>
            <a:endParaRPr lang="en-US" sz="1800" dirty="0">
              <a:latin typeface="Lucida Bright" panose="020406020505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1256" r="21256"/>
          <a:stretch/>
        </p:blipFill>
        <p:spPr>
          <a:xfrm>
            <a:off x="6472441" y="4482"/>
            <a:ext cx="5719559" cy="6853518"/>
          </a:xfrm>
        </p:spPr>
      </p:pic>
    </p:spTree>
    <p:extLst>
      <p:ext uri="{BB962C8B-B14F-4D97-AF65-F5344CB8AC3E}">
        <p14:creationId xmlns:p14="http://schemas.microsoft.com/office/powerpoint/2010/main" val="3236929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811" y="1120203"/>
            <a:ext cx="6096000" cy="167620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Bell MT" panose="02020503060305020303" pitchFamily="18" charset="0"/>
              </a:rPr>
              <a:t>Ethical Considerations in Cloud Computing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8610" r="18610"/>
          <a:stretch/>
        </p:blipFill>
        <p:spPr>
          <a:xfrm>
            <a:off x="0" y="-1195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14681" y="2921107"/>
            <a:ext cx="6660777" cy="376656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Data Privacy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 Ensure transparency with how customer data is collected, stored, and used, complying with privacy regulations (e.g., GDPR).</a:t>
            </a:r>
          </a:p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Security Standards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 Adhere to industry best practices (e.g., encryption, multi-factor authentication) to protect sensitive data from breaches and unauthorized access.</a:t>
            </a:r>
          </a:p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Fair Use of Resources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 Avoid monopolizing cloud resources or bandwidth, ensuring fair access and preventing service disruptions for other users.</a:t>
            </a:r>
          </a:p>
          <a:p>
            <a:endParaRPr lang="en-US" sz="18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73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1996"/>
            <a:ext cx="10726269" cy="106922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Bell MT" panose="02020503060305020303" pitchFamily="18" charset="0"/>
              </a:rPr>
              <a:t>Code of Ethics for Tech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753" y="2219474"/>
            <a:ext cx="4054199" cy="2146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Lucida Bright" panose="02040602050505020304" pitchFamily="18" charset="0"/>
              </a:rPr>
              <a:t>Transparency</a:t>
            </a:r>
          </a:p>
          <a:p>
            <a:r>
              <a:rPr lang="en-US" sz="2400" dirty="0">
                <a:solidFill>
                  <a:srgbClr val="00B050"/>
                </a:solidFill>
                <a:latin typeface="Lucida Bright" panose="02040602050505020304" pitchFamily="18" charset="0"/>
              </a:rPr>
              <a:t>Responsibility</a:t>
            </a:r>
          </a:p>
          <a:p>
            <a:r>
              <a:rPr lang="en-US" sz="2400" dirty="0">
                <a:solidFill>
                  <a:srgbClr val="00B050"/>
                </a:solidFill>
                <a:latin typeface="Lucida Bright" panose="02040602050505020304" pitchFamily="18" charset="0"/>
              </a:rPr>
              <a:t>Fair Competition</a:t>
            </a:r>
          </a:p>
          <a:p>
            <a:r>
              <a:rPr lang="en-US" sz="2400" b="1" dirty="0">
                <a:solidFill>
                  <a:srgbClr val="00B050"/>
                </a:solidFill>
                <a:latin typeface="Lucida Bright" panose="02040602050505020304" pitchFamily="18" charset="0"/>
              </a:rPr>
              <a:t>User-Centric Approach</a:t>
            </a:r>
            <a:endParaRPr lang="en-US" sz="2400" dirty="0">
              <a:solidFill>
                <a:srgbClr val="00B050"/>
              </a:solidFill>
              <a:latin typeface="Lucida Bright" panose="020406020505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16952" y="2219474"/>
            <a:ext cx="7806107" cy="29173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Be clear and open about how data is collected, stored, and used, building trust with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Take accountability for any service disruptions or data breaches, and act promptly to address issues and mitigate impacts.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Engage in ethical business practices by avoiding tactics like scraping competitor data or exploiting loopholes in regulations.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Lucida Bright" panose="02040602050505020304" pitchFamily="18" charset="0"/>
              </a:rPr>
              <a:t>Prioritize user trust and satisfaction by ensuring privacy, security, and delivering value, maintaining long-term relationships with customers.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107" y="1586753"/>
            <a:ext cx="6239434" cy="368449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Bell MT" panose="02020503060305020303" pitchFamily="18" charset="0"/>
              </a:rPr>
              <a:t>Real-Life Examples of Startups Using Cloud Computing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7002" r="17002"/>
          <a:stretch/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282</TotalTime>
  <Words>792</Words>
  <Application>Microsoft Office PowerPoint</Application>
  <PresentationFormat>Widescreen</PresentationFormat>
  <Paragraphs>99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Bell MT</vt:lpstr>
      <vt:lpstr>Berlin Sans FB</vt:lpstr>
      <vt:lpstr>Calibri</vt:lpstr>
      <vt:lpstr>Lucida Bright</vt:lpstr>
      <vt:lpstr>Tenorite</vt:lpstr>
      <vt:lpstr>Custom</vt:lpstr>
      <vt:lpstr>WELCOME</vt:lpstr>
      <vt:lpstr>The Role of Cloud Computing in Modern Tech Startups</vt:lpstr>
      <vt:lpstr>Company overview</vt:lpstr>
      <vt:lpstr>Key Features of Cloud Computing</vt:lpstr>
      <vt:lpstr>How Tech Startups Run with Cloud Computing </vt:lpstr>
      <vt:lpstr>Benefits for Startups</vt:lpstr>
      <vt:lpstr>Ethical Considerations in Cloud Computing</vt:lpstr>
      <vt:lpstr>Code of Ethics for Tech Startups</vt:lpstr>
      <vt:lpstr>Real-Life Examples of Startups Using Cloud Computing</vt:lpstr>
      <vt:lpstr>PowerPoint Presentation</vt:lpstr>
      <vt:lpstr>Future Trends in Cloud Computing for Startups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tridib sarkar</dc:creator>
  <cp:lastModifiedBy>tridib sarkar</cp:lastModifiedBy>
  <cp:revision>44</cp:revision>
  <dcterms:created xsi:type="dcterms:W3CDTF">2025-01-10T15:06:57Z</dcterms:created>
  <dcterms:modified xsi:type="dcterms:W3CDTF">2025-01-10T22:33:43Z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