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3"/>
  </p:notesMasterIdLst>
  <p:sldIdLst>
    <p:sldId id="343" r:id="rId2"/>
    <p:sldId id="256" r:id="rId3"/>
    <p:sldId id="257" r:id="rId4"/>
    <p:sldId id="288" r:id="rId5"/>
    <p:sldId id="258" r:id="rId6"/>
    <p:sldId id="259" r:id="rId7"/>
    <p:sldId id="348" r:id="rId8"/>
    <p:sldId id="349" r:id="rId9"/>
    <p:sldId id="262" r:id="rId10"/>
    <p:sldId id="344" r:id="rId11"/>
    <p:sldId id="261" r:id="rId12"/>
    <p:sldId id="273" r:id="rId13"/>
    <p:sldId id="350" r:id="rId14"/>
    <p:sldId id="345" r:id="rId15"/>
    <p:sldId id="265" r:id="rId16"/>
    <p:sldId id="351" r:id="rId17"/>
    <p:sldId id="352" r:id="rId18"/>
    <p:sldId id="294" r:id="rId19"/>
    <p:sldId id="277" r:id="rId20"/>
    <p:sldId id="264" r:id="rId21"/>
    <p:sldId id="315" r:id="rId22"/>
  </p:sldIdLst>
  <p:sldSz cx="9144000" cy="5143500" type="screen16x9"/>
  <p:notesSz cx="6858000" cy="9144000"/>
  <p:embeddedFontLst>
    <p:embeddedFont>
      <p:font typeface="Agency FB" panose="020B0503020202020204" pitchFamily="34" charset="0"/>
      <p:regular r:id="rId24"/>
      <p:bold r:id="rId25"/>
    </p:embeddedFont>
    <p:embeddedFont>
      <p:font typeface="Algerian" panose="04020705040A02060702" pitchFamily="82" charset="0"/>
      <p:regular r:id="rId26"/>
    </p:embeddedFont>
    <p:embeddedFont>
      <p:font typeface="Bahnschrift" panose="020B0502040204020203" pitchFamily="34" charset="0"/>
      <p:regular r:id="rId27"/>
      <p:bold r:id="rId28"/>
    </p:embeddedFont>
    <p:embeddedFont>
      <p:font typeface="Boucherie Block" panose="02000506000000020004" pitchFamily="2" charset="0"/>
      <p:regular r:id="rId29"/>
      <p:bold r:id="rId30"/>
      <p:italic r:id="rId31"/>
    </p:embeddedFont>
    <p:embeddedFont>
      <p:font typeface="Montserrat Bold" panose="020B0604020202020204" charset="0"/>
      <p:bold r:id="rId32"/>
    </p:embeddedFont>
    <p:embeddedFont>
      <p:font typeface="Montserrat Medium" panose="000006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swald" panose="00000500000000000000"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AFF"/>
    <a:srgbClr val="000000"/>
    <a:srgbClr val="59D098"/>
    <a:srgbClr val="3A383B"/>
    <a:srgbClr val="3D3D3D"/>
    <a:srgbClr val="BB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9A0828-177E-4D30-9A97-9EDEF93DA636}">
  <a:tblStyle styleId="{429A0828-177E-4D30-9A97-9EDEF93DA6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5" d="100"/>
          <a:sy n="105" d="100"/>
        </p:scale>
        <p:origin x="7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929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09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65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7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8d86ff3bbe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8d86ff3bbe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61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87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8d86ff3bbe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8d86ff3bbe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16488157a46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16488157a4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6488157a46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6488157a46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7" name="Google Shape;3727;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8d86ff3bbe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8d86ff3bbe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16488157a4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16488157a4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4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16488157a4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16488157a4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91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488157a4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488157a4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1">
  <p:cSld name="CUSTOM_12">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7" name="Google Shape;207;p20"/>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08" name="Google Shape;208;p20"/>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209" name="Google Shape;209;p20"/>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10" name="Google Shape;210;p20"/>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11" name="Google Shape;211;p20"/>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12" name="Google Shape;212;p20"/>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213" name="Google Shape;213;p20"/>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14" name="Google Shape;214;p20"/>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215" name="Google Shape;215;p20"/>
          <p:cNvGrpSpPr/>
          <p:nvPr/>
        </p:nvGrpSpPr>
        <p:grpSpPr>
          <a:xfrm>
            <a:off x="7676452" y="-6"/>
            <a:ext cx="1430732" cy="1059983"/>
            <a:chOff x="7676452" y="-6"/>
            <a:chExt cx="1430732" cy="1059983"/>
          </a:xfrm>
        </p:grpSpPr>
        <p:grpSp>
          <p:nvGrpSpPr>
            <p:cNvPr id="216" name="Google Shape;216;p20"/>
            <p:cNvGrpSpPr/>
            <p:nvPr/>
          </p:nvGrpSpPr>
          <p:grpSpPr>
            <a:xfrm rot="10690018">
              <a:off x="7690194" y="79769"/>
              <a:ext cx="1152535" cy="877616"/>
              <a:chOff x="3077675" y="6690087"/>
              <a:chExt cx="2525088" cy="1922768"/>
            </a:xfrm>
          </p:grpSpPr>
          <p:sp>
            <p:nvSpPr>
              <p:cNvPr id="217" name="Google Shape;217;p20"/>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0"/>
            <p:cNvGrpSpPr/>
            <p:nvPr/>
          </p:nvGrpSpPr>
          <p:grpSpPr>
            <a:xfrm rot="8905895">
              <a:off x="8402486" y="210113"/>
              <a:ext cx="491590" cy="778812"/>
              <a:chOff x="-1904298" y="1056455"/>
              <a:chExt cx="581725" cy="921611"/>
            </a:xfrm>
          </p:grpSpPr>
          <p:sp>
            <p:nvSpPr>
              <p:cNvPr id="222" name="Google Shape;222;p20"/>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0"/>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266"/>
        <p:cNvGrpSpPr/>
        <p:nvPr/>
      </p:nvGrpSpPr>
      <p:grpSpPr>
        <a:xfrm>
          <a:off x="0" y="0"/>
          <a:ext cx="0" cy="0"/>
          <a:chOff x="0" y="0"/>
          <a:chExt cx="0" cy="0"/>
        </a:xfrm>
      </p:grpSpPr>
      <p:grpSp>
        <p:nvGrpSpPr>
          <p:cNvPr id="267" name="Google Shape;267;p23"/>
          <p:cNvGrpSpPr/>
          <p:nvPr/>
        </p:nvGrpSpPr>
        <p:grpSpPr>
          <a:xfrm rot="199848" flipH="1">
            <a:off x="1146238" y="3853117"/>
            <a:ext cx="581719" cy="921601"/>
            <a:chOff x="-1904298" y="1056455"/>
            <a:chExt cx="581725" cy="921611"/>
          </a:xfrm>
        </p:grpSpPr>
        <p:sp>
          <p:nvSpPr>
            <p:cNvPr id="268" name="Google Shape;268;p2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3"/>
          <p:cNvGrpSpPr/>
          <p:nvPr/>
        </p:nvGrpSpPr>
        <p:grpSpPr>
          <a:xfrm flipH="1">
            <a:off x="1561015" y="3934149"/>
            <a:ext cx="878448" cy="863379"/>
            <a:chOff x="-5358445" y="839844"/>
            <a:chExt cx="1391711" cy="1367837"/>
          </a:xfrm>
        </p:grpSpPr>
        <p:sp>
          <p:nvSpPr>
            <p:cNvPr id="271" name="Google Shape;271;p2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rot="1263781" flipH="1">
            <a:off x="538221" y="4030012"/>
            <a:ext cx="890375" cy="822935"/>
            <a:chOff x="-1855532" y="1600966"/>
            <a:chExt cx="890361" cy="822923"/>
          </a:xfrm>
        </p:grpSpPr>
        <p:sp>
          <p:nvSpPr>
            <p:cNvPr id="274" name="Google Shape;274;p2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3"/>
          <p:cNvGrpSpPr/>
          <p:nvPr/>
        </p:nvGrpSpPr>
        <p:grpSpPr>
          <a:xfrm flipH="1">
            <a:off x="1" y="2854047"/>
            <a:ext cx="9144001" cy="2289456"/>
            <a:chOff x="271750" y="2423875"/>
            <a:chExt cx="7077400" cy="1772025"/>
          </a:xfrm>
        </p:grpSpPr>
        <p:sp>
          <p:nvSpPr>
            <p:cNvPr id="277" name="Google Shape;277;p2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3"/>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1" name="Google Shape;281;p23"/>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2" name="Google Shape;282;p23"/>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3" name="Google Shape;283;p23"/>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4" name="Google Shape;284;p23"/>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5" name="Google Shape;285;p23"/>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6" name="Google Shape;286;p23"/>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5">
  <p:cSld name="CUSTOM_7_1">
    <p:bg>
      <p:bgPr>
        <a:solidFill>
          <a:schemeClr val="dk2"/>
        </a:solidFill>
        <a:effectLst/>
      </p:bgPr>
    </p:bg>
    <p:spTree>
      <p:nvGrpSpPr>
        <p:cNvPr id="1" name="Shape 509"/>
        <p:cNvGrpSpPr/>
        <p:nvPr/>
      </p:nvGrpSpPr>
      <p:grpSpPr>
        <a:xfrm>
          <a:off x="0" y="0"/>
          <a:ext cx="0" cy="0"/>
          <a:chOff x="0" y="0"/>
          <a:chExt cx="0" cy="0"/>
        </a:xfrm>
      </p:grpSpPr>
      <p:sp>
        <p:nvSpPr>
          <p:cNvPr id="510" name="Google Shape;510;p3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11" name="Google Shape;511;p38"/>
          <p:cNvGrpSpPr/>
          <p:nvPr/>
        </p:nvGrpSpPr>
        <p:grpSpPr>
          <a:xfrm>
            <a:off x="440413" y="3605057"/>
            <a:ext cx="3748961" cy="1754140"/>
            <a:chOff x="440413" y="3605057"/>
            <a:chExt cx="3748961" cy="1754140"/>
          </a:xfrm>
        </p:grpSpPr>
        <p:sp>
          <p:nvSpPr>
            <p:cNvPr id="512" name="Google Shape;512;p38"/>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8"/>
            <p:cNvGrpSpPr/>
            <p:nvPr/>
          </p:nvGrpSpPr>
          <p:grpSpPr>
            <a:xfrm rot="1398551" flipH="1">
              <a:off x="1087893" y="3855029"/>
              <a:ext cx="1522160" cy="1254196"/>
              <a:chOff x="698956" y="6526827"/>
              <a:chExt cx="1522132" cy="1254173"/>
            </a:xfrm>
          </p:grpSpPr>
          <p:grpSp>
            <p:nvGrpSpPr>
              <p:cNvPr id="515" name="Google Shape;515;p38"/>
              <p:cNvGrpSpPr/>
              <p:nvPr/>
            </p:nvGrpSpPr>
            <p:grpSpPr>
              <a:xfrm>
                <a:off x="970014" y="6599642"/>
                <a:ext cx="1251074" cy="1089966"/>
                <a:chOff x="2227541" y="6011760"/>
                <a:chExt cx="2864180" cy="2495343"/>
              </a:xfrm>
            </p:grpSpPr>
            <p:sp>
              <p:nvSpPr>
                <p:cNvPr id="516" name="Google Shape;516;p38"/>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8"/>
                <p:cNvGrpSpPr/>
                <p:nvPr/>
              </p:nvGrpSpPr>
              <p:grpSpPr>
                <a:xfrm>
                  <a:off x="2227541" y="6635267"/>
                  <a:ext cx="2250382" cy="1871835"/>
                  <a:chOff x="2227541" y="6635267"/>
                  <a:chExt cx="2250382" cy="1871835"/>
                </a:xfrm>
              </p:grpSpPr>
              <p:sp>
                <p:nvSpPr>
                  <p:cNvPr id="518" name="Google Shape;518;p38"/>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8"/>
              <p:cNvGrpSpPr/>
              <p:nvPr/>
            </p:nvGrpSpPr>
            <p:grpSpPr>
              <a:xfrm>
                <a:off x="698956" y="6526827"/>
                <a:ext cx="761443" cy="1254173"/>
                <a:chOff x="1668617" y="5683195"/>
                <a:chExt cx="1743230" cy="2871275"/>
              </a:xfrm>
            </p:grpSpPr>
            <p:sp>
              <p:nvSpPr>
                <p:cNvPr id="522" name="Google Shape;522;p38"/>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8"/>
                <p:cNvGrpSpPr/>
                <p:nvPr/>
              </p:nvGrpSpPr>
              <p:grpSpPr>
                <a:xfrm>
                  <a:off x="2252110" y="6027996"/>
                  <a:ext cx="1159737" cy="2526474"/>
                  <a:chOff x="2252110" y="6027996"/>
                  <a:chExt cx="1159737" cy="2526474"/>
                </a:xfrm>
              </p:grpSpPr>
              <p:sp>
                <p:nvSpPr>
                  <p:cNvPr id="524" name="Google Shape;524;p38"/>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8" name="Google Shape;528;p38"/>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6">
  <p:cSld name="CUSTOM_7_1_1">
    <p:bg>
      <p:bgPr>
        <a:solidFill>
          <a:schemeClr val="lt1"/>
        </a:solidFill>
        <a:effectLst/>
      </p:bgPr>
    </p:bg>
    <p:spTree>
      <p:nvGrpSpPr>
        <p:cNvPr id="1" name="Shape 529"/>
        <p:cNvGrpSpPr/>
        <p:nvPr/>
      </p:nvGrpSpPr>
      <p:grpSpPr>
        <a:xfrm>
          <a:off x="0" y="0"/>
          <a:ext cx="0" cy="0"/>
          <a:chOff x="0" y="0"/>
          <a:chExt cx="0" cy="0"/>
        </a:xfrm>
      </p:grpSpPr>
      <p:grpSp>
        <p:nvGrpSpPr>
          <p:cNvPr id="530" name="Google Shape;530;p39"/>
          <p:cNvGrpSpPr/>
          <p:nvPr/>
        </p:nvGrpSpPr>
        <p:grpSpPr>
          <a:xfrm>
            <a:off x="196876" y="-180405"/>
            <a:ext cx="2637197" cy="1754140"/>
            <a:chOff x="196876" y="-180405"/>
            <a:chExt cx="2637197" cy="1754140"/>
          </a:xfrm>
        </p:grpSpPr>
        <p:grpSp>
          <p:nvGrpSpPr>
            <p:cNvPr id="531" name="Google Shape;531;p39"/>
            <p:cNvGrpSpPr/>
            <p:nvPr/>
          </p:nvGrpSpPr>
          <p:grpSpPr>
            <a:xfrm rot="9401449">
              <a:off x="754395" y="69566"/>
              <a:ext cx="1522160" cy="1254196"/>
              <a:chOff x="698956" y="6526827"/>
              <a:chExt cx="1522132" cy="1254173"/>
            </a:xfrm>
          </p:grpSpPr>
          <p:grpSp>
            <p:nvGrpSpPr>
              <p:cNvPr id="532" name="Google Shape;532;p39"/>
              <p:cNvGrpSpPr/>
              <p:nvPr/>
            </p:nvGrpSpPr>
            <p:grpSpPr>
              <a:xfrm>
                <a:off x="970014" y="6599642"/>
                <a:ext cx="1251074" cy="1089966"/>
                <a:chOff x="2227541" y="6011760"/>
                <a:chExt cx="2864180" cy="2495343"/>
              </a:xfrm>
            </p:grpSpPr>
            <p:sp>
              <p:nvSpPr>
                <p:cNvPr id="533" name="Google Shape;533;p39"/>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9"/>
                <p:cNvGrpSpPr/>
                <p:nvPr/>
              </p:nvGrpSpPr>
              <p:grpSpPr>
                <a:xfrm>
                  <a:off x="2227541" y="6635267"/>
                  <a:ext cx="2250382" cy="1871835"/>
                  <a:chOff x="2227541" y="6635267"/>
                  <a:chExt cx="2250382" cy="1871835"/>
                </a:xfrm>
              </p:grpSpPr>
              <p:sp>
                <p:nvSpPr>
                  <p:cNvPr id="535" name="Google Shape;535;p39"/>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9"/>
              <p:cNvGrpSpPr/>
              <p:nvPr/>
            </p:nvGrpSpPr>
            <p:grpSpPr>
              <a:xfrm>
                <a:off x="698956" y="6526827"/>
                <a:ext cx="761443" cy="1254173"/>
                <a:chOff x="1668617" y="5683195"/>
                <a:chExt cx="1743230" cy="2871275"/>
              </a:xfrm>
            </p:grpSpPr>
            <p:sp>
              <p:nvSpPr>
                <p:cNvPr id="539" name="Google Shape;539;p39"/>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9"/>
                <p:cNvGrpSpPr/>
                <p:nvPr/>
              </p:nvGrpSpPr>
              <p:grpSpPr>
                <a:xfrm>
                  <a:off x="2252110" y="6027996"/>
                  <a:ext cx="1159737" cy="2526474"/>
                  <a:chOff x="2252110" y="6027996"/>
                  <a:chExt cx="1159737" cy="2526474"/>
                </a:xfrm>
              </p:grpSpPr>
              <p:sp>
                <p:nvSpPr>
                  <p:cNvPr id="541" name="Google Shape;541;p39"/>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45" name="Google Shape;545;p39"/>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9"/>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7">
  <p:cSld name="CUSTOM_7_1_1_1">
    <p:bg>
      <p:bgPr>
        <a:solidFill>
          <a:schemeClr val="dk2"/>
        </a:solidFill>
        <a:effectLst/>
      </p:bgPr>
    </p:bg>
    <p:spTree>
      <p:nvGrpSpPr>
        <p:cNvPr id="1" name="Shape 547"/>
        <p:cNvGrpSpPr/>
        <p:nvPr/>
      </p:nvGrpSpPr>
      <p:grpSpPr>
        <a:xfrm>
          <a:off x="0" y="0"/>
          <a:ext cx="0" cy="0"/>
          <a:chOff x="0" y="0"/>
          <a:chExt cx="0" cy="0"/>
        </a:xfrm>
      </p:grpSpPr>
      <p:sp>
        <p:nvSpPr>
          <p:cNvPr id="548" name="Google Shape;548;p40"/>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49" name="Google Shape;549;p40"/>
          <p:cNvGrpSpPr/>
          <p:nvPr/>
        </p:nvGrpSpPr>
        <p:grpSpPr>
          <a:xfrm rot="10800000">
            <a:off x="5395038" y="-219600"/>
            <a:ext cx="3748961" cy="1754140"/>
            <a:chOff x="440413" y="3605057"/>
            <a:chExt cx="3748961" cy="1754140"/>
          </a:xfrm>
        </p:grpSpPr>
        <p:sp>
          <p:nvSpPr>
            <p:cNvPr id="550" name="Google Shape;550;p40"/>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40"/>
            <p:cNvGrpSpPr/>
            <p:nvPr/>
          </p:nvGrpSpPr>
          <p:grpSpPr>
            <a:xfrm rot="1398551" flipH="1">
              <a:off x="1087893" y="3855029"/>
              <a:ext cx="1522160" cy="1254196"/>
              <a:chOff x="698956" y="6526827"/>
              <a:chExt cx="1522132" cy="1254173"/>
            </a:xfrm>
          </p:grpSpPr>
          <p:grpSp>
            <p:nvGrpSpPr>
              <p:cNvPr id="553" name="Google Shape;553;p40"/>
              <p:cNvGrpSpPr/>
              <p:nvPr/>
            </p:nvGrpSpPr>
            <p:grpSpPr>
              <a:xfrm>
                <a:off x="970014" y="6599642"/>
                <a:ext cx="1251074" cy="1089966"/>
                <a:chOff x="2227541" y="6011760"/>
                <a:chExt cx="2864180" cy="2495343"/>
              </a:xfrm>
            </p:grpSpPr>
            <p:sp>
              <p:nvSpPr>
                <p:cNvPr id="554" name="Google Shape;554;p40"/>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40"/>
                <p:cNvGrpSpPr/>
                <p:nvPr/>
              </p:nvGrpSpPr>
              <p:grpSpPr>
                <a:xfrm>
                  <a:off x="2227541" y="6635267"/>
                  <a:ext cx="2250382" cy="1871835"/>
                  <a:chOff x="2227541" y="6635267"/>
                  <a:chExt cx="2250382" cy="1871835"/>
                </a:xfrm>
              </p:grpSpPr>
              <p:sp>
                <p:nvSpPr>
                  <p:cNvPr id="556" name="Google Shape;556;p40"/>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9" name="Google Shape;559;p40"/>
              <p:cNvGrpSpPr/>
              <p:nvPr/>
            </p:nvGrpSpPr>
            <p:grpSpPr>
              <a:xfrm>
                <a:off x="698956" y="6526827"/>
                <a:ext cx="761443" cy="1254173"/>
                <a:chOff x="1668617" y="5683195"/>
                <a:chExt cx="1743230" cy="2871275"/>
              </a:xfrm>
            </p:grpSpPr>
            <p:sp>
              <p:nvSpPr>
                <p:cNvPr id="560" name="Google Shape;560;p40"/>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40"/>
                <p:cNvGrpSpPr/>
                <p:nvPr/>
              </p:nvGrpSpPr>
              <p:grpSpPr>
                <a:xfrm>
                  <a:off x="2252110" y="6027996"/>
                  <a:ext cx="1159737" cy="2526474"/>
                  <a:chOff x="2252110" y="6027996"/>
                  <a:chExt cx="1159737" cy="2526474"/>
                </a:xfrm>
              </p:grpSpPr>
              <p:sp>
                <p:nvSpPr>
                  <p:cNvPr id="562" name="Google Shape;562;p40"/>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66" name="Google Shape;566;p40"/>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CUSTOM_6_1_1_1_1_1_1_1">
    <p:spTree>
      <p:nvGrpSpPr>
        <p:cNvPr id="1" name="Shape 637"/>
        <p:cNvGrpSpPr/>
        <p:nvPr/>
      </p:nvGrpSpPr>
      <p:grpSpPr>
        <a:xfrm>
          <a:off x="0" y="0"/>
          <a:ext cx="0" cy="0"/>
          <a:chOff x="0" y="0"/>
          <a:chExt cx="0" cy="0"/>
        </a:xfrm>
      </p:grpSpPr>
      <p:grpSp>
        <p:nvGrpSpPr>
          <p:cNvPr id="638" name="Google Shape;638;p45"/>
          <p:cNvGrpSpPr/>
          <p:nvPr/>
        </p:nvGrpSpPr>
        <p:grpSpPr>
          <a:xfrm flipH="1">
            <a:off x="6310228" y="-180405"/>
            <a:ext cx="2637197" cy="1754140"/>
            <a:chOff x="196876" y="-180405"/>
            <a:chExt cx="2637197" cy="1754140"/>
          </a:xfrm>
        </p:grpSpPr>
        <p:grpSp>
          <p:nvGrpSpPr>
            <p:cNvPr id="639" name="Google Shape;639;p45"/>
            <p:cNvGrpSpPr/>
            <p:nvPr/>
          </p:nvGrpSpPr>
          <p:grpSpPr>
            <a:xfrm rot="9401449">
              <a:off x="754395" y="69566"/>
              <a:ext cx="1522160" cy="1254196"/>
              <a:chOff x="698956" y="6526827"/>
              <a:chExt cx="1522132" cy="1254173"/>
            </a:xfrm>
          </p:grpSpPr>
          <p:grpSp>
            <p:nvGrpSpPr>
              <p:cNvPr id="640" name="Google Shape;640;p45"/>
              <p:cNvGrpSpPr/>
              <p:nvPr/>
            </p:nvGrpSpPr>
            <p:grpSpPr>
              <a:xfrm>
                <a:off x="970014" y="6599642"/>
                <a:ext cx="1251074" cy="1089966"/>
                <a:chOff x="2227541" y="6011760"/>
                <a:chExt cx="2864180" cy="2495343"/>
              </a:xfrm>
            </p:grpSpPr>
            <p:sp>
              <p:nvSpPr>
                <p:cNvPr id="641" name="Google Shape;641;p45"/>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45"/>
                <p:cNvGrpSpPr/>
                <p:nvPr/>
              </p:nvGrpSpPr>
              <p:grpSpPr>
                <a:xfrm>
                  <a:off x="2227541" y="6635267"/>
                  <a:ext cx="2250382" cy="1871835"/>
                  <a:chOff x="2227541" y="6635267"/>
                  <a:chExt cx="2250382" cy="1871835"/>
                </a:xfrm>
              </p:grpSpPr>
              <p:sp>
                <p:nvSpPr>
                  <p:cNvPr id="643" name="Google Shape;643;p45"/>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5"/>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45"/>
              <p:cNvGrpSpPr/>
              <p:nvPr/>
            </p:nvGrpSpPr>
            <p:grpSpPr>
              <a:xfrm>
                <a:off x="698956" y="6526827"/>
                <a:ext cx="761443" cy="1254173"/>
                <a:chOff x="1668617" y="5683195"/>
                <a:chExt cx="1743230" cy="2871275"/>
              </a:xfrm>
            </p:grpSpPr>
            <p:sp>
              <p:nvSpPr>
                <p:cNvPr id="647" name="Google Shape;647;p45"/>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5"/>
                <p:cNvGrpSpPr/>
                <p:nvPr/>
              </p:nvGrpSpPr>
              <p:grpSpPr>
                <a:xfrm>
                  <a:off x="2252110" y="6027996"/>
                  <a:ext cx="1159737" cy="2526474"/>
                  <a:chOff x="2252110" y="6027996"/>
                  <a:chExt cx="1159737" cy="2526474"/>
                </a:xfrm>
              </p:grpSpPr>
              <p:sp>
                <p:nvSpPr>
                  <p:cNvPr id="649" name="Google Shape;649;p45"/>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5"/>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5"/>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53" name="Google Shape;653;p45"/>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45"/>
          <p:cNvSpPr txBox="1">
            <a:spLocks noGrp="1"/>
          </p:cNvSpPr>
          <p:nvPr>
            <p:ph type="title"/>
          </p:nvPr>
        </p:nvSpPr>
        <p:spPr>
          <a:xfrm>
            <a:off x="2236650" y="1494450"/>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5" name="Google Shape;655;p45"/>
          <p:cNvSpPr txBox="1">
            <a:spLocks noGrp="1"/>
          </p:cNvSpPr>
          <p:nvPr>
            <p:ph type="subTitle" idx="1"/>
          </p:nvPr>
        </p:nvSpPr>
        <p:spPr>
          <a:xfrm>
            <a:off x="2236650" y="2002125"/>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56" name="Google Shape;656;p45"/>
          <p:cNvSpPr txBox="1">
            <a:spLocks noGrp="1"/>
          </p:cNvSpPr>
          <p:nvPr>
            <p:ph type="title" idx="2"/>
          </p:nvPr>
        </p:nvSpPr>
        <p:spPr>
          <a:xfrm>
            <a:off x="6264000" y="1494450"/>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7" name="Google Shape;657;p45"/>
          <p:cNvSpPr txBox="1">
            <a:spLocks noGrp="1"/>
          </p:cNvSpPr>
          <p:nvPr>
            <p:ph type="subTitle" idx="3"/>
          </p:nvPr>
        </p:nvSpPr>
        <p:spPr>
          <a:xfrm>
            <a:off x="6264000" y="2002125"/>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58" name="Google Shape;658;p45"/>
          <p:cNvSpPr txBox="1">
            <a:spLocks noGrp="1"/>
          </p:cNvSpPr>
          <p:nvPr>
            <p:ph type="title" idx="4"/>
          </p:nvPr>
        </p:nvSpPr>
        <p:spPr>
          <a:xfrm>
            <a:off x="2236650" y="3326613"/>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9" name="Google Shape;659;p45"/>
          <p:cNvSpPr txBox="1">
            <a:spLocks noGrp="1"/>
          </p:cNvSpPr>
          <p:nvPr>
            <p:ph type="subTitle" idx="5"/>
          </p:nvPr>
        </p:nvSpPr>
        <p:spPr>
          <a:xfrm>
            <a:off x="2236650" y="3834288"/>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60" name="Google Shape;660;p45"/>
          <p:cNvSpPr txBox="1">
            <a:spLocks noGrp="1"/>
          </p:cNvSpPr>
          <p:nvPr>
            <p:ph type="title" idx="6"/>
          </p:nvPr>
        </p:nvSpPr>
        <p:spPr>
          <a:xfrm>
            <a:off x="720000" y="554400"/>
            <a:ext cx="77040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1" name="Google Shape;661;p45"/>
          <p:cNvSpPr txBox="1">
            <a:spLocks noGrp="1"/>
          </p:cNvSpPr>
          <p:nvPr>
            <p:ph type="title" idx="7" hasCustomPrompt="1"/>
          </p:nvPr>
        </p:nvSpPr>
        <p:spPr>
          <a:xfrm>
            <a:off x="720000" y="1820700"/>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2" name="Google Shape;662;p45"/>
          <p:cNvSpPr txBox="1">
            <a:spLocks noGrp="1"/>
          </p:cNvSpPr>
          <p:nvPr>
            <p:ph type="title" idx="8" hasCustomPrompt="1"/>
          </p:nvPr>
        </p:nvSpPr>
        <p:spPr>
          <a:xfrm>
            <a:off x="4747800" y="1820700"/>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3" name="Google Shape;663;p45"/>
          <p:cNvSpPr txBox="1">
            <a:spLocks noGrp="1"/>
          </p:cNvSpPr>
          <p:nvPr>
            <p:ph type="title" idx="9" hasCustomPrompt="1"/>
          </p:nvPr>
        </p:nvSpPr>
        <p:spPr>
          <a:xfrm>
            <a:off x="720000" y="3652638"/>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4" name="Google Shape;664;p45"/>
          <p:cNvSpPr txBox="1">
            <a:spLocks noGrp="1"/>
          </p:cNvSpPr>
          <p:nvPr>
            <p:ph type="title" idx="13"/>
          </p:nvPr>
        </p:nvSpPr>
        <p:spPr>
          <a:xfrm>
            <a:off x="6264000" y="3326613"/>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65" name="Google Shape;665;p45"/>
          <p:cNvSpPr txBox="1">
            <a:spLocks noGrp="1"/>
          </p:cNvSpPr>
          <p:nvPr>
            <p:ph type="subTitle" idx="14"/>
          </p:nvPr>
        </p:nvSpPr>
        <p:spPr>
          <a:xfrm>
            <a:off x="6264000" y="3834288"/>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66" name="Google Shape;666;p45"/>
          <p:cNvSpPr txBox="1">
            <a:spLocks noGrp="1"/>
          </p:cNvSpPr>
          <p:nvPr>
            <p:ph type="title" idx="15" hasCustomPrompt="1"/>
          </p:nvPr>
        </p:nvSpPr>
        <p:spPr>
          <a:xfrm>
            <a:off x="4747800" y="3652638"/>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700"/>
        <p:cNvGrpSpPr/>
        <p:nvPr/>
      </p:nvGrpSpPr>
      <p:grpSpPr>
        <a:xfrm>
          <a:off x="0" y="0"/>
          <a:ext cx="0" cy="0"/>
          <a:chOff x="0" y="0"/>
          <a:chExt cx="0" cy="0"/>
        </a:xfrm>
      </p:grpSpPr>
      <p:sp>
        <p:nvSpPr>
          <p:cNvPr id="701" name="Google Shape;701;p47"/>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702" name="Google Shape;702;p47"/>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
        <p:nvSpPr>
          <p:cNvPr id="703" name="Google Shape;703;p47"/>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a:endParaRPr/>
          </a:p>
        </p:txBody>
      </p:sp>
      <p:sp>
        <p:nvSpPr>
          <p:cNvPr id="704" name="Google Shape;704;p47"/>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infographics &amp; images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dk1"/>
                </a:solidFill>
                <a:latin typeface="Open Sans"/>
                <a:ea typeface="Open Sans"/>
                <a:cs typeface="Open Sans"/>
                <a:sym typeface="Open Sans"/>
              </a:rPr>
              <a:t> and illustrations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chemeClr val="dk1"/>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7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450" y="148177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5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_AND_BODY_1">
    <p:bg>
      <p:bgPr>
        <a:solidFill>
          <a:schemeClr val="dk2"/>
        </a:solidFill>
        <a:effectLst/>
      </p:bgPr>
    </p:bg>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717525" y="55440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2" name="Google Shape;152;p17"/>
          <p:cNvSpPr txBox="1">
            <a:spLocks noGrp="1"/>
          </p:cNvSpPr>
          <p:nvPr>
            <p:ph type="body" idx="1"/>
          </p:nvPr>
        </p:nvSpPr>
        <p:spPr>
          <a:xfrm>
            <a:off x="2154150" y="1343963"/>
            <a:ext cx="48357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53" name="Google Shape;153;p17"/>
          <p:cNvGrpSpPr/>
          <p:nvPr/>
        </p:nvGrpSpPr>
        <p:grpSpPr>
          <a:xfrm flipH="1">
            <a:off x="5411725" y="3605057"/>
            <a:ext cx="3748961" cy="1754140"/>
            <a:chOff x="440413" y="3605057"/>
            <a:chExt cx="3748961" cy="1754140"/>
          </a:xfrm>
        </p:grpSpPr>
        <p:sp>
          <p:nvSpPr>
            <p:cNvPr id="154" name="Google Shape;154;p17"/>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7"/>
            <p:cNvGrpSpPr/>
            <p:nvPr/>
          </p:nvGrpSpPr>
          <p:grpSpPr>
            <a:xfrm rot="1398551" flipH="1">
              <a:off x="1087893" y="3855029"/>
              <a:ext cx="1522160" cy="1254196"/>
              <a:chOff x="698956" y="6526827"/>
              <a:chExt cx="1522132" cy="1254173"/>
            </a:xfrm>
          </p:grpSpPr>
          <p:grpSp>
            <p:nvGrpSpPr>
              <p:cNvPr id="157" name="Google Shape;157;p17"/>
              <p:cNvGrpSpPr/>
              <p:nvPr/>
            </p:nvGrpSpPr>
            <p:grpSpPr>
              <a:xfrm>
                <a:off x="970014" y="6599642"/>
                <a:ext cx="1251074" cy="1089966"/>
                <a:chOff x="2227541" y="6011760"/>
                <a:chExt cx="2864180" cy="2495343"/>
              </a:xfrm>
            </p:grpSpPr>
            <p:sp>
              <p:nvSpPr>
                <p:cNvPr id="158" name="Google Shape;158;p17"/>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7"/>
                <p:cNvGrpSpPr/>
                <p:nvPr/>
              </p:nvGrpSpPr>
              <p:grpSpPr>
                <a:xfrm>
                  <a:off x="2227541" y="6635267"/>
                  <a:ext cx="2250382" cy="1871835"/>
                  <a:chOff x="2227541" y="6635267"/>
                  <a:chExt cx="2250382" cy="1871835"/>
                </a:xfrm>
              </p:grpSpPr>
              <p:sp>
                <p:nvSpPr>
                  <p:cNvPr id="160" name="Google Shape;160;p17"/>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17"/>
              <p:cNvGrpSpPr/>
              <p:nvPr/>
            </p:nvGrpSpPr>
            <p:grpSpPr>
              <a:xfrm>
                <a:off x="698956" y="6526827"/>
                <a:ext cx="761443" cy="1254173"/>
                <a:chOff x="1668617" y="5683195"/>
                <a:chExt cx="1743230" cy="2871275"/>
              </a:xfrm>
            </p:grpSpPr>
            <p:sp>
              <p:nvSpPr>
                <p:cNvPr id="164" name="Google Shape;164;p17"/>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2252110" y="6027996"/>
                  <a:ext cx="1159737" cy="2526474"/>
                  <a:chOff x="2252110" y="6027996"/>
                  <a:chExt cx="1159737" cy="2526474"/>
                </a:xfrm>
              </p:grpSpPr>
              <p:sp>
                <p:nvSpPr>
                  <p:cNvPr id="166" name="Google Shape;166;p17"/>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0" name="Google Shape;170;p17"/>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flipH="1">
            <a:off x="717526" y="-6"/>
            <a:ext cx="1430732" cy="1059983"/>
            <a:chOff x="7676452" y="-6"/>
            <a:chExt cx="1430732" cy="1059983"/>
          </a:xfrm>
        </p:grpSpPr>
        <p:grpSp>
          <p:nvGrpSpPr>
            <p:cNvPr id="172" name="Google Shape;172;p17"/>
            <p:cNvGrpSpPr/>
            <p:nvPr/>
          </p:nvGrpSpPr>
          <p:grpSpPr>
            <a:xfrm rot="10690018">
              <a:off x="7690194" y="79769"/>
              <a:ext cx="1152535" cy="877616"/>
              <a:chOff x="3077675" y="6690087"/>
              <a:chExt cx="2525088" cy="1922768"/>
            </a:xfrm>
          </p:grpSpPr>
          <p:sp>
            <p:nvSpPr>
              <p:cNvPr id="173" name="Google Shape;173;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7"/>
            <p:cNvGrpSpPr/>
            <p:nvPr/>
          </p:nvGrpSpPr>
          <p:grpSpPr>
            <a:xfrm rot="8905895">
              <a:off x="8402486" y="210113"/>
              <a:ext cx="491590" cy="778812"/>
              <a:chOff x="-1904298" y="1056455"/>
              <a:chExt cx="581725" cy="921611"/>
            </a:xfrm>
          </p:grpSpPr>
          <p:sp>
            <p:nvSpPr>
              <p:cNvPr id="178" name="Google Shape;178;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1" r:id="rId8"/>
    <p:sldLayoutId id="2147483663" r:id="rId9"/>
    <p:sldLayoutId id="2147483666" r:id="rId10"/>
    <p:sldLayoutId id="2147483669" r:id="rId11"/>
    <p:sldLayoutId id="2147483684" r:id="rId12"/>
    <p:sldLayoutId id="2147483685" r:id="rId13"/>
    <p:sldLayoutId id="2147483686" r:id="rId14"/>
    <p:sldLayoutId id="2147483691"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F0502020204030204" pitchFamily="2" charset="0"/>
              </a:rPr>
              <a:t>SECTION: B</a:t>
            </a:r>
            <a:br>
              <a:rPr lang="en-US" dirty="0">
                <a:latin typeface="Boucherie Block" panose="020F0502020204030204" pitchFamily="2" charset="0"/>
              </a:rPr>
            </a:br>
            <a:r>
              <a:rPr lang="en-US" sz="1600" dirty="0">
                <a:latin typeface="Boucherie Block" panose="020F0502020204030204" pitchFamily="2" charset="0"/>
              </a:rPr>
              <a:t>GROUP 2</a:t>
            </a:r>
            <a:endParaRPr sz="1600" dirty="0">
              <a:latin typeface="Boucherie Block" panose="020F0502020204030204" pitchFamily="2" charset="0"/>
            </a:endParaRPr>
          </a:p>
          <a:p>
            <a:pPr marL="0" lvl="0" indent="0" algn="l" rtl="0">
              <a:spcBef>
                <a:spcPts val="0"/>
              </a:spcBef>
              <a:spcAft>
                <a:spcPts val="0"/>
              </a:spcAft>
              <a:buNone/>
            </a:pPr>
            <a:endParaRPr dirty="0">
              <a:latin typeface="Boucherie Block" panose="020F05020202040302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324281" y="1671636"/>
            <a:ext cx="2017733"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32428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TONMOY</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SUTRADHAR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283048" y="3127238"/>
            <a:ext cx="2041496" cy="83992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800" b="1" dirty="0">
                <a:solidFill>
                  <a:schemeClr val="bg2">
                    <a:lumMod val="10000"/>
                  </a:schemeClr>
                </a:solidFill>
                <a:effectLst/>
                <a:latin typeface="Boucherie Block" panose="02000506000000020004" pitchFamily="2" charset="0"/>
              </a:rPr>
              <a:t>22-4</a:t>
            </a:r>
            <a:r>
              <a:rPr lang="en-US" sz="1800" b="1" dirty="0">
                <a:solidFill>
                  <a:schemeClr val="bg2">
                    <a:lumMod val="10000"/>
                  </a:schemeClr>
                </a:solidFill>
                <a:latin typeface="Boucherie Block" panose="02000506000000020004" pitchFamily="2" charset="0"/>
              </a:rPr>
              <a:t>6568</a:t>
            </a:r>
            <a:r>
              <a:rPr lang="en-US" sz="1800" b="1" dirty="0">
                <a:solidFill>
                  <a:schemeClr val="bg2">
                    <a:lumMod val="10000"/>
                  </a:schemeClr>
                </a:solidFill>
                <a:effectLst/>
                <a:latin typeface="Boucherie Block" panose="02000506000000020004" pitchFamily="2" charset="0"/>
              </a:rPr>
              <a:t>-1</a:t>
            </a:r>
            <a:endParaRPr lang="en-US" sz="18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77695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291783" y="3652110"/>
            <a:ext cx="2041496" cy="83992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Explanation of Application </a:t>
            </a:r>
            <a:r>
              <a:rPr lang="en-US" sz="1400" b="1" dirty="0">
                <a:solidFill>
                  <a:schemeClr val="bg2">
                    <a:lumMod val="10000"/>
                  </a:schemeClr>
                </a:solidFill>
                <a:latin typeface="Boucherie Block" panose="02000506000000020004" pitchFamily="2" charset="0"/>
              </a:rPr>
              <a:t>a</a:t>
            </a:r>
            <a:r>
              <a:rPr lang="en-US" sz="1400" b="1" dirty="0">
                <a:solidFill>
                  <a:schemeClr val="bg2">
                    <a:lumMod val="10000"/>
                  </a:schemeClr>
                </a:solidFill>
                <a:effectLst/>
                <a:latin typeface="Boucherie Block" panose="02000506000000020004" pitchFamily="2" charset="0"/>
              </a:rPr>
              <a:t>reas and violation in various fields</a:t>
            </a:r>
            <a:endParaRPr lang="en-US" sz="1100" b="1" dirty="0">
              <a:solidFill>
                <a:schemeClr val="bg2">
                  <a:lumMod val="10000"/>
                </a:schemeClr>
              </a:solidFill>
              <a:latin typeface="Boucherie Block" panose="02000506000000020004" pitchFamily="2" charset="0"/>
            </a:endParaRPr>
          </a:p>
        </p:txBody>
      </p:sp>
    </p:spTree>
    <p:extLst>
      <p:ext uri="{BB962C8B-B14F-4D97-AF65-F5344CB8AC3E}">
        <p14:creationId xmlns:p14="http://schemas.microsoft.com/office/powerpoint/2010/main" val="1003813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latin typeface="Boucherie Block" panose="020005060000000200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398990" y="1475693"/>
            <a:ext cx="1827082"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32428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TRIDIB</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SARKAR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814937" y="3026229"/>
            <a:ext cx="995188" cy="263868"/>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22-46444-1</a:t>
            </a: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77695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291783" y="3652110"/>
            <a:ext cx="2041496" cy="913312"/>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oucherie Block" panose="02000506000000020004" pitchFamily="2" charset="0"/>
              </a:rPr>
              <a:t>CASE STUDY </a:t>
            </a:r>
          </a:p>
        </p:txBody>
      </p:sp>
    </p:spTree>
    <p:extLst>
      <p:ext uri="{BB962C8B-B14F-4D97-AF65-F5344CB8AC3E}">
        <p14:creationId xmlns:p14="http://schemas.microsoft.com/office/powerpoint/2010/main" val="333157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6"/>
          <p:cNvSpPr txBox="1">
            <a:spLocks noGrp="1"/>
          </p:cNvSpPr>
          <p:nvPr>
            <p:ph type="title"/>
          </p:nvPr>
        </p:nvSpPr>
        <p:spPr>
          <a:xfrm>
            <a:off x="717525" y="554400"/>
            <a:ext cx="7709100" cy="572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ENVIRONMENTAL CONSULTING</a:t>
            </a:r>
            <a:endParaRPr/>
          </a:p>
        </p:txBody>
      </p:sp>
      <p:pic>
        <p:nvPicPr>
          <p:cNvPr id="5" name="Picture 4" descr="A drone flying with a box&#10;&#10;Description automatically generated">
            <a:extLst>
              <a:ext uri="{FF2B5EF4-FFF2-40B4-BE49-F238E27FC236}">
                <a16:creationId xmlns:a16="http://schemas.microsoft.com/office/drawing/2014/main" id="{7E2572EE-9AB0-E57A-6E22-FA8B18AC3974}"/>
              </a:ext>
            </a:extLst>
          </p:cNvPr>
          <p:cNvPicPr>
            <a:picLocks noChangeAspect="1"/>
          </p:cNvPicPr>
          <p:nvPr/>
        </p:nvPicPr>
        <p:blipFill>
          <a:blip r:embed="rId3"/>
          <a:stretch>
            <a:fillRect/>
          </a:stretch>
        </p:blipFill>
        <p:spPr>
          <a:xfrm>
            <a:off x="0" y="0"/>
            <a:ext cx="9144000" cy="5143500"/>
          </a:xfrm>
          <a:prstGeom prst="rect">
            <a:avLst/>
          </a:prstGeom>
        </p:spPr>
      </p:pic>
      <p:sp>
        <p:nvSpPr>
          <p:cNvPr id="7" name="Google Shape;895;p55">
            <a:extLst>
              <a:ext uri="{FF2B5EF4-FFF2-40B4-BE49-F238E27FC236}">
                <a16:creationId xmlns:a16="http://schemas.microsoft.com/office/drawing/2014/main" id="{816F1CFB-EF57-5611-1942-C69C81CE245C}"/>
              </a:ext>
            </a:extLst>
          </p:cNvPr>
          <p:cNvSpPr txBox="1">
            <a:spLocks/>
          </p:cNvSpPr>
          <p:nvPr/>
        </p:nvSpPr>
        <p:spPr>
          <a:xfrm>
            <a:off x="947291" y="1852415"/>
            <a:ext cx="2877888" cy="9416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latin typeface="Algerian" panose="04020705040A02060702" pitchFamily="82" charset="0"/>
              </a:rPr>
              <a:t>CASE STUDY</a:t>
            </a:r>
          </a:p>
        </p:txBody>
      </p:sp>
      <p:sp>
        <p:nvSpPr>
          <p:cNvPr id="8" name="Rectangle 7">
            <a:extLst>
              <a:ext uri="{FF2B5EF4-FFF2-40B4-BE49-F238E27FC236}">
                <a16:creationId xmlns:a16="http://schemas.microsoft.com/office/drawing/2014/main" id="{DA1FD08C-0248-A99A-30BC-A4B3E5463893}"/>
              </a:ext>
            </a:extLst>
          </p:cNvPr>
          <p:cNvSpPr/>
          <p:nvPr/>
        </p:nvSpPr>
        <p:spPr>
          <a:xfrm>
            <a:off x="710947" y="2947130"/>
            <a:ext cx="2797412" cy="351258"/>
          </a:xfrm>
          <a:prstGeom prst="rect">
            <a:avLst/>
          </a:prstGeom>
          <a:solidFill>
            <a:srgbClr val="3A38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E2D9B05-C0F4-97D6-ACEE-7314F88ECDC5}"/>
              </a:ext>
            </a:extLst>
          </p:cNvPr>
          <p:cNvSpPr/>
          <p:nvPr/>
        </p:nvSpPr>
        <p:spPr>
          <a:xfrm>
            <a:off x="947291" y="3420777"/>
            <a:ext cx="2560297" cy="318843"/>
          </a:xfrm>
          <a:prstGeom prst="rect">
            <a:avLst/>
          </a:prstGeom>
          <a:solidFill>
            <a:srgbClr val="3D3D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oogle Shape;896;p55">
            <a:extLst>
              <a:ext uri="{FF2B5EF4-FFF2-40B4-BE49-F238E27FC236}">
                <a16:creationId xmlns:a16="http://schemas.microsoft.com/office/drawing/2014/main" id="{5658D643-C54E-182B-779B-288D7051CB1F}"/>
              </a:ext>
            </a:extLst>
          </p:cNvPr>
          <p:cNvSpPr txBox="1">
            <a:spLocks/>
          </p:cNvSpPr>
          <p:nvPr/>
        </p:nvSpPr>
        <p:spPr>
          <a:xfrm>
            <a:off x="717525" y="2868190"/>
            <a:ext cx="2877888" cy="9938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nSpc>
                <a:spcPct val="150000"/>
              </a:lnSpc>
            </a:pPr>
            <a:r>
              <a:rPr lang="en-US" sz="2000" dirty="0">
                <a:solidFill>
                  <a:schemeClr val="bg1"/>
                </a:solidFill>
                <a:latin typeface="Agency FB" panose="020B0503020202020204" pitchFamily="34" charset="0"/>
              </a:rPr>
              <a:t>Drone Delivery System by </a:t>
            </a:r>
            <a:br>
              <a:rPr lang="en-US" sz="2000" dirty="0">
                <a:solidFill>
                  <a:schemeClr val="bg1"/>
                </a:solidFill>
                <a:latin typeface="Agency FB" panose="020B0503020202020204" pitchFamily="34" charset="0"/>
              </a:rPr>
            </a:br>
            <a:r>
              <a:rPr lang="en-US" sz="2000" dirty="0">
                <a:solidFill>
                  <a:schemeClr val="bg1"/>
                </a:solidFill>
                <a:latin typeface="Agency FB" panose="020B0503020202020204" pitchFamily="34" charset="0"/>
              </a:rPr>
              <a:t>SwiftTech BD</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31" name="TextBox 30">
            <a:extLst>
              <a:ext uri="{FF2B5EF4-FFF2-40B4-BE49-F238E27FC236}">
                <a16:creationId xmlns:a16="http://schemas.microsoft.com/office/drawing/2014/main" id="{C6343248-1299-AF70-7C66-FF222296596B}"/>
              </a:ext>
            </a:extLst>
          </p:cNvPr>
          <p:cNvSpPr txBox="1"/>
          <p:nvPr/>
        </p:nvSpPr>
        <p:spPr>
          <a:xfrm>
            <a:off x="186338" y="1208102"/>
            <a:ext cx="5717621" cy="4029821"/>
          </a:xfrm>
          <a:prstGeom prst="rect">
            <a:avLst/>
          </a:prstGeom>
          <a:noFill/>
        </p:spPr>
        <p:txBody>
          <a:bodyPr wrap="square" rtlCol="0">
            <a:spAutoFit/>
          </a:bodyPr>
          <a:lstStyle/>
          <a:p>
            <a:pPr marR="0" lvl="0" algn="just">
              <a:lnSpc>
                <a:spcPct val="115000"/>
              </a:lnSpc>
              <a:spcBef>
                <a:spcPts val="0"/>
              </a:spcBef>
              <a:spcAft>
                <a:spcPts val="800"/>
              </a:spcAft>
              <a:tabLst>
                <a:tab pos="457200" algn="l"/>
              </a:tabLst>
            </a:pP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SwiftTec</a:t>
            </a:r>
            <a:r>
              <a:rPr lang="en-US" sz="16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h</a:t>
            </a: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 BD</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 pioneering Bangladeshi company in drone delivery systems, has secured a contract with </a:t>
            </a:r>
            <a:r>
              <a:rPr lang="en-US" sz="1600" b="1" kern="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DARAZ</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 renowned online shopping company. The agreement entails </a:t>
            </a: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SwiftTech BD </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providing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advanced drones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for </a:t>
            </a:r>
            <a:r>
              <a:rPr lang="en-US" sz="1600" b="1" kern="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DARAZ</a:t>
            </a:r>
            <a:r>
              <a:rPr lang="en-US" sz="1600" b="1" kern="0" dirty="0">
                <a:solidFill>
                  <a:srgbClr val="3A383B"/>
                </a:solidFill>
                <a:effectLst/>
                <a:latin typeface="Open Sans" panose="020B0606030504020204" pitchFamily="34" charset="0"/>
                <a:ea typeface="Open Sans" panose="020B0606030504020204" pitchFamily="34" charset="0"/>
                <a:cs typeface="Open Sans" panose="020B0606030504020204" pitchFamily="34" charset="0"/>
              </a:rPr>
              <a:t>'s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package delivery operations, promising to revolutionize their logistics with quicker and more efficient delivery solutions. However, a critical flaw has been identified in the drone’s navigation system during the testing phase. Under specific environmental conditions, such as strong winds, the AI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misinterprets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GPS signals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leading to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potential loss of control </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and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crashes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This issue presents an ethical dilemma that directly impacts public safety and the company's integrity.</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600" b="1" kern="100" dirty="0">
              <a:latin typeface="Open Sans" panose="020B0606030504020204" pitchFamily="34" charset="0"/>
              <a:ea typeface="Open Sans" panose="020B0606030504020204" pitchFamily="34" charset="0"/>
              <a:cs typeface="Open Sans" panose="020B0606030504020204" pitchFamily="34" charset="0"/>
            </a:endParaRPr>
          </a:p>
          <a:p>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895;p55">
            <a:extLst>
              <a:ext uri="{FF2B5EF4-FFF2-40B4-BE49-F238E27FC236}">
                <a16:creationId xmlns:a16="http://schemas.microsoft.com/office/drawing/2014/main" id="{CE3A0816-6911-5A53-88A8-3B3E15C4C228}"/>
              </a:ext>
            </a:extLst>
          </p:cNvPr>
          <p:cNvSpPr txBox="1">
            <a:spLocks/>
          </p:cNvSpPr>
          <p:nvPr/>
        </p:nvSpPr>
        <p:spPr>
          <a:xfrm>
            <a:off x="1819102" y="368391"/>
            <a:ext cx="2516075" cy="5705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3">
                    <a:lumMod val="75000"/>
                  </a:schemeClr>
                </a:solidFill>
                <a:latin typeface="Boucherie Block" panose="02000506000000020004" pitchFamily="2" charset="0"/>
              </a:rPr>
              <a:t>CASE STUDY</a:t>
            </a:r>
          </a:p>
        </p:txBody>
      </p:sp>
      <p:pic>
        <p:nvPicPr>
          <p:cNvPr id="4" name="Picture 3" descr="A close-up of a red highlighter&#10;&#10;Description automatically generated">
            <a:extLst>
              <a:ext uri="{FF2B5EF4-FFF2-40B4-BE49-F238E27FC236}">
                <a16:creationId xmlns:a16="http://schemas.microsoft.com/office/drawing/2014/main" id="{09A8A467-BFD6-D97A-9637-9009D4757BA0}"/>
              </a:ext>
            </a:extLst>
          </p:cNvPr>
          <p:cNvPicPr>
            <a:picLocks noChangeAspect="1"/>
          </p:cNvPicPr>
          <p:nvPr/>
        </p:nvPicPr>
        <p:blipFill>
          <a:blip r:embed="rId3"/>
          <a:stretch>
            <a:fillRect/>
          </a:stretch>
        </p:blipFill>
        <p:spPr>
          <a:xfrm>
            <a:off x="6004912" y="2451488"/>
            <a:ext cx="2952750" cy="1543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31" name="TextBox 30">
            <a:extLst>
              <a:ext uri="{FF2B5EF4-FFF2-40B4-BE49-F238E27FC236}">
                <a16:creationId xmlns:a16="http://schemas.microsoft.com/office/drawing/2014/main" id="{C6343248-1299-AF70-7C66-FF222296596B}"/>
              </a:ext>
            </a:extLst>
          </p:cNvPr>
          <p:cNvSpPr txBox="1"/>
          <p:nvPr/>
        </p:nvSpPr>
        <p:spPr>
          <a:xfrm>
            <a:off x="1692795" y="1002308"/>
            <a:ext cx="6497334" cy="4104970"/>
          </a:xfrm>
          <a:prstGeom prst="rect">
            <a:avLst/>
          </a:prstGeom>
          <a:noFill/>
        </p:spPr>
        <p:txBody>
          <a:bodyPr wrap="square" rtlCol="0">
            <a:spAutoFit/>
          </a:bodyPr>
          <a:lstStyle/>
          <a:p>
            <a:pPr marL="457200" marR="0" algn="just">
              <a:lnSpc>
                <a:spcPct val="115000"/>
              </a:lnSpc>
              <a:spcBef>
                <a:spcPts val="0"/>
              </a:spcBef>
              <a:spcAft>
                <a:spcPts val="800"/>
              </a:spcAft>
            </a:pPr>
            <a:r>
              <a:rPr lang="en-US" sz="1100" b="1" kern="0" dirty="0">
                <a:effectLst/>
                <a:latin typeface="Open Sans" panose="020B0606030504020204" pitchFamily="34" charset="0"/>
                <a:ea typeface="Open Sans" panose="020B0606030504020204" pitchFamily="34" charset="0"/>
                <a:cs typeface="Open Sans" panose="020B0606030504020204" pitchFamily="34" charset="0"/>
              </a:rPr>
              <a:t>1.Fix the Issue Before Deployment</a:t>
            </a: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If we fix the issue before deployment, it will cause Short-term damage to the company’s image and reputation as a reliable partner.</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Additional costs and resources required to resolve the technical flaw.</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371600" marR="0" algn="just">
              <a:lnSpc>
                <a:spcPct val="115000"/>
              </a:lnSpc>
              <a:spcBef>
                <a:spcPts val="0"/>
              </a:spcBef>
              <a:spcAft>
                <a:spcPts val="800"/>
              </a:spcAft>
            </a:pP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lgn="just">
              <a:lnSpc>
                <a:spcPct val="115000"/>
              </a:lnSpc>
              <a:spcBef>
                <a:spcPts val="0"/>
              </a:spcBef>
              <a:spcAft>
                <a:spcPts val="800"/>
              </a:spcAft>
            </a:pPr>
            <a:r>
              <a:rPr lang="en-US" sz="1100" b="1" kern="0" dirty="0">
                <a:effectLst/>
                <a:latin typeface="Open Sans" panose="020B0606030504020204" pitchFamily="34" charset="0"/>
                <a:ea typeface="Open Sans" panose="020B0606030504020204" pitchFamily="34" charset="0"/>
                <a:cs typeface="Open Sans" panose="020B0606030504020204" pitchFamily="34" charset="0"/>
              </a:rPr>
              <a:t>2.Deploy the Drones Without Disclosing the Issue</a:t>
            </a:r>
            <a:r>
              <a:rPr lang="en-US" sz="1100" kern="0" dirty="0">
                <a:effectLst/>
                <a:latin typeface="Open Sans" panose="020B0606030504020204" pitchFamily="34" charset="0"/>
                <a:ea typeface="Open Sans" panose="020B0606030504020204" pitchFamily="34" charset="0"/>
                <a:cs typeface="Open Sans" panose="020B0606030504020204" pitchFamily="34" charset="0"/>
              </a:rPr>
              <a:t>.</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High risk of drone crashes, posing serious threats to public safety and potential injuries or fatalities.</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Long-term damage to the company’s reputation if the issue becomes public, leading to loss of trust, legal actions, and potential business failure.</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b="1" kern="0" dirty="0">
                <a:effectLst/>
                <a:latin typeface="Open Sans" panose="020B0606030504020204" pitchFamily="34" charset="0"/>
                <a:ea typeface="Open Sans" panose="020B0606030504020204" pitchFamily="34" charset="0"/>
                <a:cs typeface="Open Sans" panose="020B0606030504020204" pitchFamily="34" charset="0"/>
              </a:rPr>
              <a:t>Violation of the IEEE Code of Ethics I.1, compromising professional integrity.</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371600" marR="0" algn="just">
              <a:lnSpc>
                <a:spcPct val="115000"/>
              </a:lnSpc>
              <a:spcBef>
                <a:spcPts val="0"/>
              </a:spcBef>
              <a:spcAft>
                <a:spcPts val="800"/>
              </a:spcAft>
            </a:pP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1100" dirty="0"/>
          </a:p>
        </p:txBody>
      </p:sp>
      <p:sp>
        <p:nvSpPr>
          <p:cNvPr id="3" name="Google Shape;895;p55">
            <a:extLst>
              <a:ext uri="{FF2B5EF4-FFF2-40B4-BE49-F238E27FC236}">
                <a16:creationId xmlns:a16="http://schemas.microsoft.com/office/drawing/2014/main" id="{6857792A-CC9D-3E6B-8259-AC3A1870D6B3}"/>
              </a:ext>
            </a:extLst>
          </p:cNvPr>
          <p:cNvSpPr txBox="1">
            <a:spLocks/>
          </p:cNvSpPr>
          <p:nvPr/>
        </p:nvSpPr>
        <p:spPr>
          <a:xfrm>
            <a:off x="2109454" y="279344"/>
            <a:ext cx="4052305" cy="52450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There are </a:t>
            </a:r>
            <a:r>
              <a:rPr lang="en-US" b="1" dirty="0">
                <a:solidFill>
                  <a:schemeClr val="accent3">
                    <a:lumMod val="75000"/>
                  </a:schemeClr>
                </a:solidFill>
              </a:rPr>
              <a:t>two</a:t>
            </a:r>
            <a:r>
              <a:rPr lang="en-US" b="1" dirty="0"/>
              <a:t> options the company can offer. </a:t>
            </a:r>
          </a:p>
        </p:txBody>
      </p:sp>
      <p:sp>
        <p:nvSpPr>
          <p:cNvPr id="5" name="Rectangle 4">
            <a:extLst>
              <a:ext uri="{FF2B5EF4-FFF2-40B4-BE49-F238E27FC236}">
                <a16:creationId xmlns:a16="http://schemas.microsoft.com/office/drawing/2014/main" id="{25AE789B-7D3E-8B54-C714-E13B438DFF69}"/>
              </a:ext>
            </a:extLst>
          </p:cNvPr>
          <p:cNvSpPr/>
          <p:nvPr/>
        </p:nvSpPr>
        <p:spPr>
          <a:xfrm>
            <a:off x="1076643" y="0"/>
            <a:ext cx="394705" cy="5143500"/>
          </a:xfrm>
          <a:prstGeom prst="rect">
            <a:avLst/>
          </a:prstGeom>
          <a:solidFill>
            <a:srgbClr val="59D0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scale with a check and cross&#10;&#10;Description automatically generated">
            <a:extLst>
              <a:ext uri="{FF2B5EF4-FFF2-40B4-BE49-F238E27FC236}">
                <a16:creationId xmlns:a16="http://schemas.microsoft.com/office/drawing/2014/main" id="{32741BFA-042B-E267-9A79-39FABE55E38A}"/>
              </a:ext>
            </a:extLst>
          </p:cNvPr>
          <p:cNvPicPr>
            <a:picLocks noChangeAspect="1"/>
          </p:cNvPicPr>
          <p:nvPr/>
        </p:nvPicPr>
        <p:blipFill rotWithShape="1">
          <a:blip r:embed="rId3"/>
          <a:srcRect l="21873" r="17065"/>
          <a:stretch/>
        </p:blipFill>
        <p:spPr>
          <a:xfrm>
            <a:off x="438536" y="1737145"/>
            <a:ext cx="1670918" cy="1539690"/>
          </a:xfrm>
          <a:prstGeom prst="rect">
            <a:avLst/>
          </a:prstGeom>
        </p:spPr>
      </p:pic>
    </p:spTree>
    <p:extLst>
      <p:ext uri="{BB962C8B-B14F-4D97-AF65-F5344CB8AC3E}">
        <p14:creationId xmlns:p14="http://schemas.microsoft.com/office/powerpoint/2010/main" val="287643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latin typeface="Boucherie Block" panose="020005060000000200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611655" y="1438320"/>
            <a:ext cx="1827082"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52821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MD MEHEDI</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 HASAN</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POLASH</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504448" y="3048000"/>
            <a:ext cx="2041496" cy="508000"/>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22-46566-1</a:t>
            </a:r>
            <a:endParaRPr lang="en-US" sz="14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98088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549316" y="3453880"/>
            <a:ext cx="1934289" cy="111476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ahnschrift" panose="020B0502040204020203" pitchFamily="34" charset="0"/>
              </a:rPr>
              <a:t> </a:t>
            </a:r>
          </a:p>
          <a:p>
            <a:pPr marL="0" indent="0" algn="ctr">
              <a:spcBef>
                <a:spcPts val="0"/>
              </a:spcBef>
              <a:spcAft>
                <a:spcPts val="1600"/>
              </a:spcAft>
              <a:buFont typeface="Arial" panose="020B0604020202020204" pitchFamily="34" charset="0"/>
              <a:buNone/>
            </a:pPr>
            <a:r>
              <a:rPr lang="en-US" sz="1100" b="1" dirty="0">
                <a:solidFill>
                  <a:schemeClr val="bg2">
                    <a:lumMod val="25000"/>
                  </a:schemeClr>
                </a:solidFill>
                <a:latin typeface="Boucherie Block" panose="02000506000000020004" pitchFamily="2" charset="0"/>
              </a:rPr>
              <a:t>Violation of IEEE Code of Ethics I.1: Safety, Health, and Welfare of the Public</a:t>
            </a:r>
            <a:endParaRPr lang="en-US" sz="1000" b="1" dirty="0">
              <a:solidFill>
                <a:schemeClr val="bg2">
                  <a:lumMod val="25000"/>
                </a:schemeClr>
              </a:solidFill>
              <a:latin typeface="Boucherie Block" panose="02000506000000020004" pitchFamily="2" charset="0"/>
            </a:endParaRPr>
          </a:p>
        </p:txBody>
      </p:sp>
    </p:spTree>
    <p:extLst>
      <p:ext uri="{BB962C8B-B14F-4D97-AF65-F5344CB8AC3E}">
        <p14:creationId xmlns:p14="http://schemas.microsoft.com/office/powerpoint/2010/main" val="258052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3" name="Title 2">
            <a:extLst>
              <a:ext uri="{FF2B5EF4-FFF2-40B4-BE49-F238E27FC236}">
                <a16:creationId xmlns:a16="http://schemas.microsoft.com/office/drawing/2014/main" id="{5F2D1F95-1732-7A4C-665B-44F36B72497D}"/>
              </a:ext>
            </a:extLst>
          </p:cNvPr>
          <p:cNvSpPr>
            <a:spLocks noGrp="1"/>
          </p:cNvSpPr>
          <p:nvPr>
            <p:ph type="title"/>
          </p:nvPr>
        </p:nvSpPr>
        <p:spPr>
          <a:xfrm>
            <a:off x="1271397" y="1367017"/>
            <a:ext cx="6754271" cy="1204733"/>
          </a:xfrm>
        </p:spPr>
        <p:txBody>
          <a:bodyPr/>
          <a:lstStyle/>
          <a:p>
            <a:pPr algn="just"/>
            <a:r>
              <a:rPr lang="en-US" sz="1400" dirty="0">
                <a:latin typeface="Open Sans" panose="020B0606030504020204" pitchFamily="34" charset="0"/>
                <a:ea typeface="Open Sans" panose="020B0606030504020204" pitchFamily="34" charset="0"/>
                <a:cs typeface="Open Sans" panose="020B0606030504020204" pitchFamily="34" charset="0"/>
              </a:rPr>
              <a:t>From many real-life incidents nowadays suggests that a lot of companies have this practice of breaking the ethical standards and as a result it causes </a:t>
            </a:r>
            <a:r>
              <a:rPr lang="en-US" sz="1400" b="1" dirty="0">
                <a:latin typeface="Open Sans" panose="020B0606030504020204" pitchFamily="34" charset="0"/>
                <a:ea typeface="Open Sans" panose="020B0606030504020204" pitchFamily="34" charset="0"/>
                <a:cs typeface="Open Sans" panose="020B0606030504020204" pitchFamily="34" charset="0"/>
              </a:rPr>
              <a:t>unavoidable long-term consequences </a:t>
            </a:r>
            <a:r>
              <a:rPr lang="en-US" sz="1400" dirty="0">
                <a:latin typeface="Open Sans" panose="020B0606030504020204" pitchFamily="34" charset="0"/>
                <a:ea typeface="Open Sans" panose="020B0606030504020204" pitchFamily="34" charset="0"/>
                <a:cs typeface="Open Sans" panose="020B0606030504020204" pitchFamily="34" charset="0"/>
              </a:rPr>
              <a:t>for both the company and the public. </a:t>
            </a:r>
            <a:br>
              <a:rPr lang="en-US" sz="1400" dirty="0">
                <a:latin typeface="Open Sans" panose="020B0606030504020204" pitchFamily="34" charset="0"/>
                <a:ea typeface="Open Sans" panose="020B0606030504020204" pitchFamily="34" charset="0"/>
                <a:cs typeface="Open Sans" panose="020B0606030504020204" pitchFamily="34" charset="0"/>
              </a:rPr>
            </a:br>
            <a:br>
              <a:rPr lang="en-US" sz="1400" dirty="0">
                <a:latin typeface="Open Sans" panose="020B0606030504020204" pitchFamily="34" charset="0"/>
                <a:ea typeface="Open Sans" panose="020B0606030504020204" pitchFamily="34" charset="0"/>
                <a:cs typeface="Open Sans" panose="020B0606030504020204" pitchFamily="34" charset="0"/>
              </a:rPr>
            </a:b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CCEFE515-A404-CAC4-E51A-123DBDC2B383}"/>
              </a:ext>
            </a:extLst>
          </p:cNvPr>
          <p:cNvPicPr>
            <a:picLocks noChangeAspect="1"/>
          </p:cNvPicPr>
          <p:nvPr/>
        </p:nvPicPr>
        <p:blipFill>
          <a:blip r:embed="rId3"/>
          <a:stretch>
            <a:fillRect/>
          </a:stretch>
        </p:blipFill>
        <p:spPr>
          <a:xfrm>
            <a:off x="5876395" y="2640242"/>
            <a:ext cx="3177738" cy="2066861"/>
          </a:xfrm>
          <a:prstGeom prst="rect">
            <a:avLst/>
          </a:prstGeom>
        </p:spPr>
      </p:pic>
      <p:sp>
        <p:nvSpPr>
          <p:cNvPr id="11" name="Title 2">
            <a:extLst>
              <a:ext uri="{FF2B5EF4-FFF2-40B4-BE49-F238E27FC236}">
                <a16:creationId xmlns:a16="http://schemas.microsoft.com/office/drawing/2014/main" id="{5877A3AF-1ADD-EB11-09D8-E6367A7BA427}"/>
              </a:ext>
            </a:extLst>
          </p:cNvPr>
          <p:cNvSpPr txBox="1">
            <a:spLocks/>
          </p:cNvSpPr>
          <p:nvPr/>
        </p:nvSpPr>
        <p:spPr>
          <a:xfrm>
            <a:off x="1487715" y="491738"/>
            <a:ext cx="6836228" cy="602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just"/>
            <a:r>
              <a:rPr lang="en-US" sz="2800" b="1" dirty="0">
                <a:solidFill>
                  <a:schemeClr val="accent3">
                    <a:lumMod val="75000"/>
                  </a:schemeClr>
                </a:solidFill>
                <a:latin typeface="Boucherie Block" panose="02000506000000020004" pitchFamily="2" charset="0"/>
                <a:ea typeface="Open Sans" panose="020B0606030504020204" pitchFamily="34" charset="0"/>
                <a:cs typeface="Open Sans" panose="020B0606030504020204" pitchFamily="34" charset="0"/>
              </a:rPr>
              <a:t>Project Failures Lead to Long-Term Losses</a:t>
            </a:r>
          </a:p>
        </p:txBody>
      </p:sp>
      <p:cxnSp>
        <p:nvCxnSpPr>
          <p:cNvPr id="13" name="Straight Connector 12">
            <a:extLst>
              <a:ext uri="{FF2B5EF4-FFF2-40B4-BE49-F238E27FC236}">
                <a16:creationId xmlns:a16="http://schemas.microsoft.com/office/drawing/2014/main" id="{2A1099D7-3C40-6927-0071-5C5535A367A6}"/>
              </a:ext>
            </a:extLst>
          </p:cNvPr>
          <p:cNvCxnSpPr>
            <a:cxnSpLocks/>
          </p:cNvCxnSpPr>
          <p:nvPr/>
        </p:nvCxnSpPr>
        <p:spPr>
          <a:xfrm flipV="1">
            <a:off x="1429657" y="1076076"/>
            <a:ext cx="6691086" cy="18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9914B59-578F-0DF4-45C5-BDB3D5E990CD}"/>
              </a:ext>
            </a:extLst>
          </p:cNvPr>
          <p:cNvPicPr>
            <a:picLocks noChangeAspect="1"/>
          </p:cNvPicPr>
          <p:nvPr/>
        </p:nvPicPr>
        <p:blipFill>
          <a:blip r:embed="rId4"/>
          <a:stretch>
            <a:fillRect/>
          </a:stretch>
        </p:blipFill>
        <p:spPr>
          <a:xfrm>
            <a:off x="2823447" y="2515209"/>
            <a:ext cx="2990442" cy="2297378"/>
          </a:xfrm>
          <a:prstGeom prst="rect">
            <a:avLst/>
          </a:prstGeom>
        </p:spPr>
      </p:pic>
      <p:pic>
        <p:nvPicPr>
          <p:cNvPr id="17" name="Picture 16">
            <a:extLst>
              <a:ext uri="{FF2B5EF4-FFF2-40B4-BE49-F238E27FC236}">
                <a16:creationId xmlns:a16="http://schemas.microsoft.com/office/drawing/2014/main" id="{37D9B643-CBA8-F1F2-D24B-A26195A9FB88}"/>
              </a:ext>
            </a:extLst>
          </p:cNvPr>
          <p:cNvPicPr>
            <a:picLocks noChangeAspect="1"/>
          </p:cNvPicPr>
          <p:nvPr/>
        </p:nvPicPr>
        <p:blipFill>
          <a:blip r:embed="rId5"/>
          <a:stretch>
            <a:fillRect/>
          </a:stretch>
        </p:blipFill>
        <p:spPr>
          <a:xfrm>
            <a:off x="89867" y="2758083"/>
            <a:ext cx="2626778" cy="1831178"/>
          </a:xfrm>
          <a:prstGeom prst="rect">
            <a:avLst/>
          </a:prstGeom>
        </p:spPr>
      </p:pic>
      <p:sp>
        <p:nvSpPr>
          <p:cNvPr id="18" name="Rectangle 17">
            <a:extLst>
              <a:ext uri="{FF2B5EF4-FFF2-40B4-BE49-F238E27FC236}">
                <a16:creationId xmlns:a16="http://schemas.microsoft.com/office/drawing/2014/main" id="{D51A152F-4C76-79A7-8E41-FC89FDF6337F}"/>
              </a:ext>
            </a:extLst>
          </p:cNvPr>
          <p:cNvSpPr/>
          <p:nvPr/>
        </p:nvSpPr>
        <p:spPr>
          <a:xfrm>
            <a:off x="559165" y="3282631"/>
            <a:ext cx="2157480" cy="2236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68"/>
          <p:cNvSpPr txBox="1">
            <a:spLocks noGrp="1"/>
          </p:cNvSpPr>
          <p:nvPr>
            <p:ph type="title"/>
          </p:nvPr>
        </p:nvSpPr>
        <p:spPr>
          <a:xfrm>
            <a:off x="2157600" y="1302877"/>
            <a:ext cx="1717714" cy="461700"/>
          </a:xfrm>
          <a:prstGeom prst="rect">
            <a:avLst/>
          </a:prstGeom>
        </p:spPr>
        <p:txBody>
          <a:bodyPr spcFirstLastPara="1" wrap="square" lIns="91425" tIns="91425" rIns="91425" bIns="91425" anchor="b" anchorCtr="0">
            <a:noAutofit/>
          </a:bodyPr>
          <a:lstStyle/>
          <a:p>
            <a:pPr lvl="0"/>
            <a:r>
              <a:rPr lang="en-US" dirty="0">
                <a:solidFill>
                  <a:srgbClr val="002060"/>
                </a:solidFill>
                <a:latin typeface="Boucherie Block" panose="02000506000000020004" pitchFamily="2" charset="0"/>
              </a:rPr>
              <a:t>Issue Identified</a:t>
            </a:r>
            <a:endParaRPr dirty="0">
              <a:solidFill>
                <a:srgbClr val="002060"/>
              </a:solidFill>
              <a:latin typeface="Boucherie Block" panose="02000506000000020004" pitchFamily="2" charset="0"/>
            </a:endParaRPr>
          </a:p>
        </p:txBody>
      </p:sp>
      <p:sp>
        <p:nvSpPr>
          <p:cNvPr id="1412" name="Google Shape;1412;p68"/>
          <p:cNvSpPr txBox="1">
            <a:spLocks noGrp="1"/>
          </p:cNvSpPr>
          <p:nvPr>
            <p:ph type="subTitle" idx="1"/>
          </p:nvPr>
        </p:nvSpPr>
        <p:spPr>
          <a:xfrm>
            <a:off x="2159250" y="1719961"/>
            <a:ext cx="6682143" cy="999442"/>
          </a:xfrm>
          <a:prstGeom prst="rect">
            <a:avLst/>
          </a:prstGeom>
        </p:spPr>
        <p:txBody>
          <a:bodyPr spcFirstLastPara="1" wrap="square" lIns="91425" tIns="91425" rIns="91425" bIns="91425" anchor="t" anchorCtr="0">
            <a:noAutofit/>
          </a:bodyPr>
          <a:lstStyle/>
          <a:p>
            <a:pPr marL="0" lvl="0" indent="0">
              <a:buSzPts val="1100"/>
            </a:pPr>
            <a:r>
              <a:rPr lang="en-US" dirty="0"/>
              <a:t>The problem with the drone's navigation system is very dangerous for public safety. If it fails, drones could crash in busy areas, leading to injuries, property damage, and losing people's trust in drone technology.</a:t>
            </a:r>
            <a:endParaRPr dirty="0"/>
          </a:p>
        </p:txBody>
      </p:sp>
      <p:sp>
        <p:nvSpPr>
          <p:cNvPr id="1419" name="Google Shape;1419;p68"/>
          <p:cNvSpPr txBox="1">
            <a:spLocks noGrp="1"/>
          </p:cNvSpPr>
          <p:nvPr>
            <p:ph type="title" idx="9"/>
          </p:nvPr>
        </p:nvSpPr>
        <p:spPr>
          <a:xfrm>
            <a:off x="677865" y="3498798"/>
            <a:ext cx="14400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50%</a:t>
            </a:r>
            <a:endParaRPr dirty="0"/>
          </a:p>
        </p:txBody>
      </p:sp>
      <p:sp>
        <p:nvSpPr>
          <p:cNvPr id="1423" name="Google Shape;1423;p68"/>
          <p:cNvSpPr txBox="1">
            <a:spLocks noGrp="1"/>
          </p:cNvSpPr>
          <p:nvPr>
            <p:ph type="title" idx="6"/>
          </p:nvPr>
        </p:nvSpPr>
        <p:spPr>
          <a:xfrm>
            <a:off x="676665" y="191353"/>
            <a:ext cx="77040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Violation of IEEE Code of Ethics I.1</a:t>
            </a:r>
          </a:p>
        </p:txBody>
      </p:sp>
      <p:sp>
        <p:nvSpPr>
          <p:cNvPr id="6" name="Google Shape;1422;p68"/>
          <p:cNvSpPr txBox="1">
            <a:spLocks/>
          </p:cNvSpPr>
          <p:nvPr/>
        </p:nvSpPr>
        <p:spPr>
          <a:xfrm>
            <a:off x="676665" y="1533727"/>
            <a:ext cx="1440000"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25%</a:t>
            </a:r>
          </a:p>
        </p:txBody>
      </p:sp>
      <p:sp>
        <p:nvSpPr>
          <p:cNvPr id="27" name="Google Shape;1411;p68">
            <a:extLst>
              <a:ext uri="{FF2B5EF4-FFF2-40B4-BE49-F238E27FC236}">
                <a16:creationId xmlns:a16="http://schemas.microsoft.com/office/drawing/2014/main" id="{F8737E82-C090-0517-05E0-E7AAFA505F1E}"/>
              </a:ext>
            </a:extLst>
          </p:cNvPr>
          <p:cNvSpPr txBox="1">
            <a:spLocks/>
          </p:cNvSpPr>
          <p:nvPr/>
        </p:nvSpPr>
        <p:spPr>
          <a:xfrm>
            <a:off x="2115465" y="3213911"/>
            <a:ext cx="6921086"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US" dirty="0">
                <a:solidFill>
                  <a:srgbClr val="002060"/>
                </a:solidFill>
                <a:latin typeface="Boucherie Block" panose="02000506000000020004" pitchFamily="2" charset="0"/>
              </a:rPr>
              <a:t>Ethical Design and Sustainable Development Practices Issue Identified</a:t>
            </a:r>
          </a:p>
        </p:txBody>
      </p:sp>
      <p:sp>
        <p:nvSpPr>
          <p:cNvPr id="28" name="Google Shape;1412;p68">
            <a:extLst>
              <a:ext uri="{FF2B5EF4-FFF2-40B4-BE49-F238E27FC236}">
                <a16:creationId xmlns:a16="http://schemas.microsoft.com/office/drawing/2014/main" id="{3DAB2C3D-2CBA-8CEB-E03B-ECB703CD27C1}"/>
              </a:ext>
            </a:extLst>
          </p:cNvPr>
          <p:cNvSpPr txBox="1">
            <a:spLocks/>
          </p:cNvSpPr>
          <p:nvPr/>
        </p:nvSpPr>
        <p:spPr>
          <a:xfrm>
            <a:off x="2115765" y="3645089"/>
            <a:ext cx="6682143" cy="99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9pPr>
          </a:lstStyle>
          <a:p>
            <a:pPr marL="0" indent="0">
              <a:buSzPts val="1100"/>
            </a:pPr>
            <a:r>
              <a:rPr lang="en-US" dirty="0"/>
              <a:t>The initial design and development processes need to </a:t>
            </a:r>
            <a:r>
              <a:rPr lang="en-US" b="1" dirty="0"/>
              <a:t>include more comprehensive risk assessments</a:t>
            </a:r>
            <a:r>
              <a:rPr lang="en-US" dirty="0"/>
              <a:t> and </a:t>
            </a:r>
            <a:r>
              <a:rPr lang="en-US" b="1" dirty="0"/>
              <a:t>safety evaluations </a:t>
            </a:r>
            <a:r>
              <a:rPr lang="en-US" dirty="0"/>
              <a:t>to prevent such flaws from occurring.</a:t>
            </a:r>
          </a:p>
        </p:txBody>
      </p:sp>
      <p:grpSp>
        <p:nvGrpSpPr>
          <p:cNvPr id="2" name="Google Shape;1673;p73">
            <a:extLst>
              <a:ext uri="{FF2B5EF4-FFF2-40B4-BE49-F238E27FC236}">
                <a16:creationId xmlns:a16="http://schemas.microsoft.com/office/drawing/2014/main" id="{955002DF-D5BD-44A1-A436-AB5653148003}"/>
              </a:ext>
            </a:extLst>
          </p:cNvPr>
          <p:cNvGrpSpPr/>
          <p:nvPr/>
        </p:nvGrpSpPr>
        <p:grpSpPr>
          <a:xfrm>
            <a:off x="766665" y="1134577"/>
            <a:ext cx="1260000" cy="1260000"/>
            <a:chOff x="1170225" y="2220238"/>
            <a:chExt cx="1260000" cy="1260000"/>
          </a:xfrm>
        </p:grpSpPr>
        <p:sp>
          <p:nvSpPr>
            <p:cNvPr id="3" name="Google Shape;1667;p73">
              <a:extLst>
                <a:ext uri="{FF2B5EF4-FFF2-40B4-BE49-F238E27FC236}">
                  <a16:creationId xmlns:a16="http://schemas.microsoft.com/office/drawing/2014/main" id="{4B5E4B33-1266-7D22-DCE6-AB9BA838F863}"/>
                </a:ext>
              </a:extLst>
            </p:cNvPr>
            <p:cNvSpPr/>
            <p:nvPr/>
          </p:nvSpPr>
          <p:spPr>
            <a:xfrm>
              <a:off x="1170525"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4;p73">
              <a:extLst>
                <a:ext uri="{FF2B5EF4-FFF2-40B4-BE49-F238E27FC236}">
                  <a16:creationId xmlns:a16="http://schemas.microsoft.com/office/drawing/2014/main" id="{F3C98382-5D89-DF2B-B1B9-551DEDB643C1}"/>
                </a:ext>
              </a:extLst>
            </p:cNvPr>
            <p:cNvSpPr/>
            <p:nvPr/>
          </p:nvSpPr>
          <p:spPr>
            <a:xfrm flipH="1">
              <a:off x="1170225" y="2220238"/>
              <a:ext cx="1260000" cy="1260000"/>
            </a:xfrm>
            <a:prstGeom prst="blockArc">
              <a:avLst>
                <a:gd name="adj1" fmla="val 10827303"/>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675;p73">
            <a:extLst>
              <a:ext uri="{FF2B5EF4-FFF2-40B4-BE49-F238E27FC236}">
                <a16:creationId xmlns:a16="http://schemas.microsoft.com/office/drawing/2014/main" id="{FFCA65B4-405A-A2E5-CFB8-2A22DE0E9FEC}"/>
              </a:ext>
            </a:extLst>
          </p:cNvPr>
          <p:cNvGrpSpPr/>
          <p:nvPr/>
        </p:nvGrpSpPr>
        <p:grpSpPr>
          <a:xfrm>
            <a:off x="766815" y="3099648"/>
            <a:ext cx="1260000" cy="1260000"/>
            <a:chOff x="3018150" y="2220238"/>
            <a:chExt cx="1260000" cy="1260000"/>
          </a:xfrm>
        </p:grpSpPr>
        <p:sp>
          <p:nvSpPr>
            <p:cNvPr id="10" name="Google Shape;1668;p73">
              <a:extLst>
                <a:ext uri="{FF2B5EF4-FFF2-40B4-BE49-F238E27FC236}">
                  <a16:creationId xmlns:a16="http://schemas.microsoft.com/office/drawing/2014/main" id="{BE6E1EC2-CE12-A67C-D478-AEFA42476C66}"/>
                </a:ext>
              </a:extLst>
            </p:cNvPr>
            <p:cNvSpPr/>
            <p:nvPr/>
          </p:nvSpPr>
          <p:spPr>
            <a:xfrm>
              <a:off x="3018450"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6;p73">
              <a:extLst>
                <a:ext uri="{FF2B5EF4-FFF2-40B4-BE49-F238E27FC236}">
                  <a16:creationId xmlns:a16="http://schemas.microsoft.com/office/drawing/2014/main" id="{623D88B8-97B1-6B0F-0DB0-DD0A6821BD18}"/>
                </a:ext>
              </a:extLst>
            </p:cNvPr>
            <p:cNvSpPr/>
            <p:nvPr/>
          </p:nvSpPr>
          <p:spPr>
            <a:xfrm flipH="1">
              <a:off x="3018150" y="2220238"/>
              <a:ext cx="1260000" cy="1260000"/>
            </a:xfrm>
            <a:prstGeom prst="blockArc">
              <a:avLst>
                <a:gd name="adj1" fmla="val 5399533"/>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47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1"/>
                                        </p:tgtEl>
                                        <p:attrNameLst>
                                          <p:attrName>style.visibility</p:attrName>
                                        </p:attrNameLst>
                                      </p:cBhvr>
                                      <p:to>
                                        <p:strVal val="visible"/>
                                      </p:to>
                                    </p:set>
                                    <p:animEffect transition="in" filter="fade">
                                      <p:cBhvr>
                                        <p:cTn id="7" dur="1500"/>
                                        <p:tgtEl>
                                          <p:spTgt spid="1411"/>
                                        </p:tgtEl>
                                      </p:cBhvr>
                                    </p:animEffect>
                                  </p:childTnLst>
                                </p:cTn>
                              </p:par>
                              <p:par>
                                <p:cTn id="8" presetID="10" presetClass="entr" presetSubtype="0" fill="hold" nodeType="withEffect">
                                  <p:stCondLst>
                                    <p:cond delay="0"/>
                                  </p:stCondLst>
                                  <p:childTnLst>
                                    <p:set>
                                      <p:cBhvr>
                                        <p:cTn id="9" dur="1" fill="hold">
                                          <p:stCondLst>
                                            <p:cond delay="0"/>
                                          </p:stCondLst>
                                        </p:cTn>
                                        <p:tgtEl>
                                          <p:spTgt spid="1412"/>
                                        </p:tgtEl>
                                        <p:attrNameLst>
                                          <p:attrName>style.visibility</p:attrName>
                                        </p:attrNameLst>
                                      </p:cBhvr>
                                      <p:to>
                                        <p:strVal val="visible"/>
                                      </p:to>
                                    </p:set>
                                    <p:animEffect transition="in" filter="fade">
                                      <p:cBhvr>
                                        <p:cTn id="10" dur="1500"/>
                                        <p:tgtEl>
                                          <p:spTgt spid="1412"/>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500"/>
                                        <p:tgtEl>
                                          <p:spTgt spid="28"/>
                                        </p:tgtEl>
                                      </p:cBhvr>
                                    </p:animEffect>
                                  </p:childTnLst>
                                </p:cTn>
                              </p:par>
                            </p:childTnLst>
                          </p:cTn>
                        </p:par>
                        <p:par>
                          <p:cTn id="18" fill="hold">
                            <p:stCondLst>
                              <p:cond delay="3000"/>
                            </p:stCondLst>
                            <p:childTnLst>
                              <p:par>
                                <p:cTn id="19" presetID="8" presetClass="emph" presetSubtype="0" fill="hold" nodeType="afterEffect">
                                  <p:stCondLst>
                                    <p:cond delay="0"/>
                                  </p:stCondLst>
                                  <p:childTnLst>
                                    <p:animRot by="-21600000">
                                      <p:cBhvr>
                                        <p:cTn id="20" dur="1500" fill="hold"/>
                                        <p:tgtEl>
                                          <p:spTgt spid="2"/>
                                        </p:tgtEl>
                                        <p:attrNameLst>
                                          <p:attrName>r</p:attrName>
                                        </p:attrNameLst>
                                      </p:cBhvr>
                                    </p:animRot>
                                  </p:childTnLst>
                                </p:cTn>
                              </p:par>
                              <p:par>
                                <p:cTn id="21" presetID="8" presetClass="emph" presetSubtype="0" fill="hold" nodeType="withEffect">
                                  <p:stCondLst>
                                    <p:cond delay="0"/>
                                  </p:stCondLst>
                                  <p:childTnLst>
                                    <p:animRot by="-21600000">
                                      <p:cBhvr>
                                        <p:cTn id="22" dur="15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68"/>
          <p:cNvSpPr txBox="1">
            <a:spLocks noGrp="1"/>
          </p:cNvSpPr>
          <p:nvPr>
            <p:ph type="title"/>
          </p:nvPr>
        </p:nvSpPr>
        <p:spPr>
          <a:xfrm>
            <a:off x="2157600" y="1203459"/>
            <a:ext cx="3807771" cy="461700"/>
          </a:xfrm>
          <a:prstGeom prst="rect">
            <a:avLst/>
          </a:prstGeom>
        </p:spPr>
        <p:txBody>
          <a:bodyPr spcFirstLastPara="1" wrap="square" lIns="91425" tIns="91425" rIns="91425" bIns="91425" anchor="b" anchorCtr="0">
            <a:noAutofit/>
          </a:bodyPr>
          <a:lstStyle/>
          <a:p>
            <a:pPr lvl="0"/>
            <a:r>
              <a:rPr lang="en-US" dirty="0">
                <a:latin typeface="Boucherie Block" panose="02000506000000020004" pitchFamily="2" charset="0"/>
              </a:rPr>
              <a:t>Privacy Protection Issue Identified</a:t>
            </a:r>
            <a:endParaRPr dirty="0">
              <a:latin typeface="Boucherie Block" panose="02000506000000020004" pitchFamily="2" charset="0"/>
            </a:endParaRPr>
          </a:p>
        </p:txBody>
      </p:sp>
      <p:sp>
        <p:nvSpPr>
          <p:cNvPr id="1412" name="Google Shape;1412;p68"/>
          <p:cNvSpPr txBox="1">
            <a:spLocks noGrp="1"/>
          </p:cNvSpPr>
          <p:nvPr>
            <p:ph type="subTitle" idx="1"/>
          </p:nvPr>
        </p:nvSpPr>
        <p:spPr>
          <a:xfrm>
            <a:off x="2157600" y="1665159"/>
            <a:ext cx="6905809" cy="999442"/>
          </a:xfrm>
          <a:prstGeom prst="rect">
            <a:avLst/>
          </a:prstGeom>
        </p:spPr>
        <p:txBody>
          <a:bodyPr spcFirstLastPara="1" wrap="square" lIns="91425" tIns="91425" rIns="91425" bIns="91425" anchor="t" anchorCtr="0">
            <a:noAutofit/>
          </a:bodyPr>
          <a:lstStyle/>
          <a:p>
            <a:pPr marL="0" lvl="0" indent="0">
              <a:buSzPts val="1100"/>
            </a:pPr>
            <a:r>
              <a:rPr lang="en-US" dirty="0"/>
              <a:t>The drones collect vast amounts of personal data from customers , including sensitive information about delivery locations and personal items. If the drone fail to fly at often, it will be a privacy issue for the public.</a:t>
            </a:r>
            <a:endParaRPr dirty="0"/>
          </a:p>
        </p:txBody>
      </p:sp>
      <p:sp>
        <p:nvSpPr>
          <p:cNvPr id="1423" name="Google Shape;1423;p68"/>
          <p:cNvSpPr txBox="1">
            <a:spLocks noGrp="1"/>
          </p:cNvSpPr>
          <p:nvPr>
            <p:ph type="title" idx="6"/>
          </p:nvPr>
        </p:nvSpPr>
        <p:spPr>
          <a:xfrm>
            <a:off x="676665" y="191353"/>
            <a:ext cx="77040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Violation of IEEE Code of Ethics I.1</a:t>
            </a:r>
          </a:p>
        </p:txBody>
      </p:sp>
      <p:sp>
        <p:nvSpPr>
          <p:cNvPr id="27" name="Google Shape;1411;p68">
            <a:extLst>
              <a:ext uri="{FF2B5EF4-FFF2-40B4-BE49-F238E27FC236}">
                <a16:creationId xmlns:a16="http://schemas.microsoft.com/office/drawing/2014/main" id="{F8737E82-C090-0517-05E0-E7AAFA505F1E}"/>
              </a:ext>
            </a:extLst>
          </p:cNvPr>
          <p:cNvSpPr txBox="1">
            <a:spLocks/>
          </p:cNvSpPr>
          <p:nvPr/>
        </p:nvSpPr>
        <p:spPr>
          <a:xfrm>
            <a:off x="2157600" y="3331670"/>
            <a:ext cx="6499597"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US" dirty="0">
                <a:latin typeface="Boucherie Block" panose="02000506000000020004" pitchFamily="2" charset="0"/>
              </a:rPr>
              <a:t>Disclosure of Factors Endangering the Public or Environment Issue Identified</a:t>
            </a:r>
          </a:p>
        </p:txBody>
      </p:sp>
      <p:sp>
        <p:nvSpPr>
          <p:cNvPr id="28" name="Google Shape;1412;p68">
            <a:extLst>
              <a:ext uri="{FF2B5EF4-FFF2-40B4-BE49-F238E27FC236}">
                <a16:creationId xmlns:a16="http://schemas.microsoft.com/office/drawing/2014/main" id="{3DAB2C3D-2CBA-8CEB-E03B-ECB703CD27C1}"/>
              </a:ext>
            </a:extLst>
          </p:cNvPr>
          <p:cNvSpPr txBox="1">
            <a:spLocks/>
          </p:cNvSpPr>
          <p:nvPr/>
        </p:nvSpPr>
        <p:spPr>
          <a:xfrm>
            <a:off x="2157600" y="3729648"/>
            <a:ext cx="6682143" cy="99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9pPr>
          </a:lstStyle>
          <a:p>
            <a:pPr marL="0" indent="0">
              <a:buSzPts val="1100"/>
            </a:pPr>
            <a:r>
              <a:rPr lang="en-US" dirty="0"/>
              <a:t>The potential risk from the navigation flaw needs to be clearly communicated to maintain public trust and ensure accountability. If the drone can't handle this kind of pressure, it will lead to failures for the users and give the company a bad reputation.</a:t>
            </a:r>
          </a:p>
        </p:txBody>
      </p:sp>
      <p:sp>
        <p:nvSpPr>
          <p:cNvPr id="16" name="Google Shape;1490;p70">
            <a:extLst>
              <a:ext uri="{FF2B5EF4-FFF2-40B4-BE49-F238E27FC236}">
                <a16:creationId xmlns:a16="http://schemas.microsoft.com/office/drawing/2014/main" id="{890D6061-CACE-1399-DE1C-7B645AB6B261}"/>
              </a:ext>
            </a:extLst>
          </p:cNvPr>
          <p:cNvSpPr txBox="1">
            <a:spLocks/>
          </p:cNvSpPr>
          <p:nvPr/>
        </p:nvSpPr>
        <p:spPr>
          <a:xfrm>
            <a:off x="783454" y="3516320"/>
            <a:ext cx="1123200" cy="554100"/>
          </a:xfrm>
          <a:prstGeom prst="rect">
            <a:avLst/>
          </a:prstGeom>
          <a:noFill/>
          <a:ln>
            <a:noFill/>
          </a:ln>
        </p:spPr>
        <p:txBody>
          <a:bodyPr spcFirstLastPara="1" wrap="square" lIns="90000" tIns="91425" rIns="9000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100%</a:t>
            </a:r>
          </a:p>
        </p:txBody>
      </p:sp>
      <p:sp>
        <p:nvSpPr>
          <p:cNvPr id="20" name="Google Shape;1489;p70">
            <a:extLst>
              <a:ext uri="{FF2B5EF4-FFF2-40B4-BE49-F238E27FC236}">
                <a16:creationId xmlns:a16="http://schemas.microsoft.com/office/drawing/2014/main" id="{6F02B5CA-DB9D-A7C0-2943-E7C19310E778}"/>
              </a:ext>
            </a:extLst>
          </p:cNvPr>
          <p:cNvSpPr txBox="1">
            <a:spLocks/>
          </p:cNvSpPr>
          <p:nvPr/>
        </p:nvSpPr>
        <p:spPr>
          <a:xfrm>
            <a:off x="783454" y="1548899"/>
            <a:ext cx="1123200" cy="554100"/>
          </a:xfrm>
          <a:prstGeom prst="rect">
            <a:avLst/>
          </a:prstGeom>
          <a:noFill/>
          <a:ln>
            <a:noFill/>
          </a:ln>
        </p:spPr>
        <p:txBody>
          <a:bodyPr spcFirstLastPara="1" wrap="square" lIns="90000" tIns="91425" rIns="9000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75%</a:t>
            </a:r>
          </a:p>
        </p:txBody>
      </p:sp>
      <p:grpSp>
        <p:nvGrpSpPr>
          <p:cNvPr id="2" name="Google Shape;1677;p73">
            <a:extLst>
              <a:ext uri="{FF2B5EF4-FFF2-40B4-BE49-F238E27FC236}">
                <a16:creationId xmlns:a16="http://schemas.microsoft.com/office/drawing/2014/main" id="{0EB0B8CF-F127-7488-2244-19BDBB3A2F02}"/>
              </a:ext>
            </a:extLst>
          </p:cNvPr>
          <p:cNvGrpSpPr/>
          <p:nvPr/>
        </p:nvGrpSpPr>
        <p:grpSpPr>
          <a:xfrm>
            <a:off x="714154" y="1195949"/>
            <a:ext cx="1260000" cy="1260000"/>
            <a:chOff x="4866075" y="2220238"/>
            <a:chExt cx="1260000" cy="1260000"/>
          </a:xfrm>
        </p:grpSpPr>
        <p:sp>
          <p:nvSpPr>
            <p:cNvPr id="3" name="Google Shape;1670;p73">
              <a:extLst>
                <a:ext uri="{FF2B5EF4-FFF2-40B4-BE49-F238E27FC236}">
                  <a16:creationId xmlns:a16="http://schemas.microsoft.com/office/drawing/2014/main" id="{1FD0F3DD-FB5F-33AA-3726-D8B8D6E7B446}"/>
                </a:ext>
              </a:extLst>
            </p:cNvPr>
            <p:cNvSpPr/>
            <p:nvPr/>
          </p:nvSpPr>
          <p:spPr>
            <a:xfrm>
              <a:off x="4866375"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8;p73">
              <a:extLst>
                <a:ext uri="{FF2B5EF4-FFF2-40B4-BE49-F238E27FC236}">
                  <a16:creationId xmlns:a16="http://schemas.microsoft.com/office/drawing/2014/main" id="{894C36CE-6653-88C4-9CDF-7B89BBFB5491}"/>
                </a:ext>
              </a:extLst>
            </p:cNvPr>
            <p:cNvSpPr/>
            <p:nvPr/>
          </p:nvSpPr>
          <p:spPr>
            <a:xfrm flipH="1">
              <a:off x="4866075" y="2220238"/>
              <a:ext cx="1260000" cy="1260000"/>
            </a:xfrm>
            <a:prstGeom prst="blockArc">
              <a:avLst>
                <a:gd name="adj1" fmla="val 1897"/>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679;p73">
            <a:extLst>
              <a:ext uri="{FF2B5EF4-FFF2-40B4-BE49-F238E27FC236}">
                <a16:creationId xmlns:a16="http://schemas.microsoft.com/office/drawing/2014/main" id="{CFC7B654-FEBC-E223-0B29-790323B232EA}"/>
              </a:ext>
            </a:extLst>
          </p:cNvPr>
          <p:cNvGrpSpPr/>
          <p:nvPr/>
        </p:nvGrpSpPr>
        <p:grpSpPr>
          <a:xfrm>
            <a:off x="727612" y="3163370"/>
            <a:ext cx="1260000" cy="1260000"/>
            <a:chOff x="6714000" y="2220238"/>
            <a:chExt cx="1260000" cy="1260000"/>
          </a:xfrm>
        </p:grpSpPr>
        <p:sp>
          <p:nvSpPr>
            <p:cNvPr id="6" name="Google Shape;1672;p73">
              <a:extLst>
                <a:ext uri="{FF2B5EF4-FFF2-40B4-BE49-F238E27FC236}">
                  <a16:creationId xmlns:a16="http://schemas.microsoft.com/office/drawing/2014/main" id="{D61A6CEF-1D2A-08F8-D324-99204B81FD85}"/>
                </a:ext>
              </a:extLst>
            </p:cNvPr>
            <p:cNvSpPr/>
            <p:nvPr/>
          </p:nvSpPr>
          <p:spPr>
            <a:xfrm>
              <a:off x="6714300"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80;p73">
              <a:extLst>
                <a:ext uri="{FF2B5EF4-FFF2-40B4-BE49-F238E27FC236}">
                  <a16:creationId xmlns:a16="http://schemas.microsoft.com/office/drawing/2014/main" id="{1D5F7324-54FC-877B-2616-55244CF1C651}"/>
                </a:ext>
              </a:extLst>
            </p:cNvPr>
            <p:cNvSpPr/>
            <p:nvPr/>
          </p:nvSpPr>
          <p:spPr>
            <a:xfrm flipH="1">
              <a:off x="6714000" y="2220238"/>
              <a:ext cx="1260000" cy="1260000"/>
            </a:xfrm>
            <a:prstGeom prst="blockArc">
              <a:avLst>
                <a:gd name="adj1" fmla="val 16197619"/>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849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1"/>
                                        </p:tgtEl>
                                        <p:attrNameLst>
                                          <p:attrName>style.visibility</p:attrName>
                                        </p:attrNameLst>
                                      </p:cBhvr>
                                      <p:to>
                                        <p:strVal val="visible"/>
                                      </p:to>
                                    </p:set>
                                    <p:animEffect transition="in" filter="fade">
                                      <p:cBhvr>
                                        <p:cTn id="7" dur="1500"/>
                                        <p:tgtEl>
                                          <p:spTgt spid="1411"/>
                                        </p:tgtEl>
                                      </p:cBhvr>
                                    </p:animEffect>
                                  </p:childTnLst>
                                </p:cTn>
                              </p:par>
                              <p:par>
                                <p:cTn id="8" presetID="10" presetClass="entr" presetSubtype="0" fill="hold" nodeType="withEffect">
                                  <p:stCondLst>
                                    <p:cond delay="0"/>
                                  </p:stCondLst>
                                  <p:childTnLst>
                                    <p:set>
                                      <p:cBhvr>
                                        <p:cTn id="9" dur="1" fill="hold">
                                          <p:stCondLst>
                                            <p:cond delay="0"/>
                                          </p:stCondLst>
                                        </p:cTn>
                                        <p:tgtEl>
                                          <p:spTgt spid="1412"/>
                                        </p:tgtEl>
                                        <p:attrNameLst>
                                          <p:attrName>style.visibility</p:attrName>
                                        </p:attrNameLst>
                                      </p:cBhvr>
                                      <p:to>
                                        <p:strVal val="visible"/>
                                      </p:to>
                                    </p:set>
                                    <p:animEffect transition="in" filter="fade">
                                      <p:cBhvr>
                                        <p:cTn id="10" dur="1500"/>
                                        <p:tgtEl>
                                          <p:spTgt spid="1412"/>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500"/>
                                        <p:tgtEl>
                                          <p:spTgt spid="28"/>
                                        </p:tgtEl>
                                      </p:cBhvr>
                                    </p:animEffect>
                                  </p:childTnLst>
                                </p:cTn>
                              </p:par>
                              <p:par>
                                <p:cTn id="18" presetID="8" presetClass="emph" presetSubtype="0" fill="hold" nodeType="withEffect">
                                  <p:stCondLst>
                                    <p:cond delay="0"/>
                                  </p:stCondLst>
                                  <p:childTnLst>
                                    <p:animRot by="-21600000">
                                      <p:cBhvr>
                                        <p:cTn id="19" dur="1500" fill="hold"/>
                                        <p:tgtEl>
                                          <p:spTgt spid="2"/>
                                        </p:tgtEl>
                                        <p:attrNameLst>
                                          <p:attrName>r</p:attrName>
                                        </p:attrNameLst>
                                      </p:cBhvr>
                                    </p:animRot>
                                  </p:childTnLst>
                                </p:cTn>
                              </p:par>
                              <p:par>
                                <p:cTn id="20" presetID="8" presetClass="emph" presetSubtype="0" fill="hold" nodeType="withEffect">
                                  <p:stCondLst>
                                    <p:cond delay="0"/>
                                  </p:stCondLst>
                                  <p:childTnLst>
                                    <p:animRot by="-21600000">
                                      <p:cBhvr>
                                        <p:cTn id="21" dur="15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89"/>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Resolution Using the </a:t>
            </a:r>
            <a:r>
              <a:rPr lang="en-US" b="1" dirty="0">
                <a:solidFill>
                  <a:schemeClr val="accent3">
                    <a:lumMod val="75000"/>
                  </a:schemeClr>
                </a:solidFill>
                <a:latin typeface="Boucherie Block" panose="02000506000000020004" pitchFamily="2" charset="0"/>
              </a:rPr>
              <a:t>Four-Step Analysis</a:t>
            </a:r>
            <a:r>
              <a:rPr lang="en-US" dirty="0">
                <a:solidFill>
                  <a:schemeClr val="accent3">
                    <a:lumMod val="75000"/>
                  </a:schemeClr>
                </a:solidFill>
                <a:latin typeface="Boucherie Block" panose="02000506000000020004" pitchFamily="2" charset="0"/>
              </a:rPr>
              <a:t>:</a:t>
            </a:r>
          </a:p>
        </p:txBody>
      </p:sp>
      <p:sp>
        <p:nvSpPr>
          <p:cNvPr id="2274" name="Google Shape;2274;p89"/>
          <p:cNvSpPr txBox="1">
            <a:spLocks noGrp="1"/>
          </p:cNvSpPr>
          <p:nvPr>
            <p:ph type="title" idx="2"/>
          </p:nvPr>
        </p:nvSpPr>
        <p:spPr>
          <a:xfrm>
            <a:off x="926261" y="1608375"/>
            <a:ext cx="1776052"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Boucherie Block" panose="02000506000000020004" pitchFamily="2" charset="0"/>
              </a:rPr>
              <a:t>1.Moral Clarity </a:t>
            </a:r>
            <a:endParaRPr dirty="0">
              <a:latin typeface="Boucherie Block" panose="02000506000000020004" pitchFamily="2" charset="0"/>
            </a:endParaRPr>
          </a:p>
        </p:txBody>
      </p:sp>
      <p:sp>
        <p:nvSpPr>
          <p:cNvPr id="2275" name="Google Shape;2275;p89"/>
          <p:cNvSpPr txBox="1">
            <a:spLocks noGrp="1"/>
          </p:cNvSpPr>
          <p:nvPr>
            <p:ph type="subTitle" idx="1"/>
          </p:nvPr>
        </p:nvSpPr>
        <p:spPr>
          <a:xfrm>
            <a:off x="171039" y="2011674"/>
            <a:ext cx="2531274" cy="93960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50" b="1" dirty="0"/>
              <a:t>SwiftTech BD’s </a:t>
            </a:r>
            <a:r>
              <a:rPr lang="en-US" sz="1050" dirty="0"/>
              <a:t>management and engineering team must recognize that </a:t>
            </a:r>
            <a:r>
              <a:rPr lang="en-US" sz="1050" b="1" dirty="0"/>
              <a:t>manipulating testing data is unethical</a:t>
            </a:r>
            <a:r>
              <a:rPr lang="en-US" sz="1050" dirty="0"/>
              <a:t>. </a:t>
            </a:r>
          </a:p>
        </p:txBody>
      </p:sp>
      <p:sp>
        <p:nvSpPr>
          <p:cNvPr id="2276" name="Google Shape;2276;p89"/>
          <p:cNvSpPr txBox="1">
            <a:spLocks noGrp="1"/>
          </p:cNvSpPr>
          <p:nvPr>
            <p:ph type="title" idx="3"/>
          </p:nvPr>
        </p:nvSpPr>
        <p:spPr>
          <a:xfrm>
            <a:off x="6441666" y="1608375"/>
            <a:ext cx="2393147"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Boucherie Block" panose="02000506000000020004" pitchFamily="2" charset="0"/>
              </a:rPr>
              <a:t>2.Know the Facts </a:t>
            </a:r>
          </a:p>
        </p:txBody>
      </p:sp>
      <p:sp>
        <p:nvSpPr>
          <p:cNvPr id="2277" name="Google Shape;2277;p89"/>
          <p:cNvSpPr txBox="1">
            <a:spLocks noGrp="1"/>
          </p:cNvSpPr>
          <p:nvPr>
            <p:ph type="subTitle" idx="4"/>
          </p:nvPr>
        </p:nvSpPr>
        <p:spPr>
          <a:xfrm>
            <a:off x="6458294" y="2011675"/>
            <a:ext cx="2702333"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kern="0" dirty="0">
                <a:effectLst/>
                <a:latin typeface="Open Sans" panose="020B0606030504020204" pitchFamily="34" charset="0"/>
                <a:ea typeface="Open Sans" panose="020B0606030504020204" pitchFamily="34" charset="0"/>
                <a:cs typeface="Open Sans" panose="020B0606030504020204" pitchFamily="34" charset="0"/>
              </a:rPr>
              <a:t>The engineering team should gather all relevant facts about the </a:t>
            </a:r>
            <a:r>
              <a:rPr lang="en-US" sz="1000" b="1" kern="0" dirty="0">
                <a:effectLst/>
                <a:latin typeface="Open Sans" panose="020B0606030504020204" pitchFamily="34" charset="0"/>
                <a:ea typeface="Open Sans" panose="020B0606030504020204" pitchFamily="34" charset="0"/>
                <a:cs typeface="Open Sans" panose="020B0606030504020204" pitchFamily="34" charset="0"/>
              </a:rPr>
              <a:t>navigation flaw</a:t>
            </a:r>
            <a:r>
              <a:rPr lang="en-US" sz="1000" kern="0" dirty="0">
                <a:effectLst/>
                <a:latin typeface="Open Sans" panose="020B0606030504020204" pitchFamily="34" charset="0"/>
                <a:ea typeface="Open Sans" panose="020B0606030504020204" pitchFamily="34" charset="0"/>
                <a:cs typeface="Open Sans" panose="020B0606030504020204" pitchFamily="34" charset="0"/>
              </a:rPr>
              <a:t>, including documented evidence of how the </a:t>
            </a:r>
            <a:r>
              <a:rPr lang="en-US" sz="1000" b="1" kern="0" dirty="0">
                <a:effectLst/>
                <a:latin typeface="Open Sans" panose="020B0606030504020204" pitchFamily="34" charset="0"/>
                <a:ea typeface="Open Sans" panose="020B0606030504020204" pitchFamily="34" charset="0"/>
                <a:cs typeface="Open Sans" panose="020B0606030504020204" pitchFamily="34" charset="0"/>
              </a:rPr>
              <a:t>AI misinterprets GPS signals under specific conditions. </a:t>
            </a:r>
            <a:endParaRPr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278" name="Google Shape;2278;p89"/>
          <p:cNvSpPr txBox="1">
            <a:spLocks noGrp="1"/>
          </p:cNvSpPr>
          <p:nvPr>
            <p:ph type="title" idx="5"/>
          </p:nvPr>
        </p:nvSpPr>
        <p:spPr>
          <a:xfrm>
            <a:off x="111833" y="3301352"/>
            <a:ext cx="259048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Boucherie Block" panose="02000506000000020004" pitchFamily="2" charset="0"/>
              </a:rPr>
              <a:t>3.Consider Options </a:t>
            </a:r>
            <a:endParaRPr dirty="0">
              <a:latin typeface="Boucherie Block" panose="02000506000000020004" pitchFamily="2" charset="0"/>
            </a:endParaRPr>
          </a:p>
        </p:txBody>
      </p:sp>
      <p:sp>
        <p:nvSpPr>
          <p:cNvPr id="2279" name="Google Shape;2279;p89"/>
          <p:cNvSpPr txBox="1">
            <a:spLocks noGrp="1"/>
          </p:cNvSpPr>
          <p:nvPr>
            <p:ph type="subTitle" idx="6"/>
          </p:nvPr>
        </p:nvSpPr>
        <p:spPr>
          <a:xfrm>
            <a:off x="526273" y="3704652"/>
            <a:ext cx="2176041" cy="729202"/>
          </a:xfrm>
          <a:prstGeom prst="rect">
            <a:avLst/>
          </a:prstGeom>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1000" dirty="0"/>
              <a:t>Fix the Flaw</a:t>
            </a:r>
          </a:p>
          <a:p>
            <a:pPr marL="171450" lvl="0" indent="-171450" algn="r" rtl="0">
              <a:spcBef>
                <a:spcPts val="0"/>
              </a:spcBef>
              <a:spcAft>
                <a:spcPts val="0"/>
              </a:spcAft>
              <a:buFont typeface="Arial" panose="020B0604020202020204" pitchFamily="34" charset="0"/>
              <a:buChar char="•"/>
            </a:pPr>
            <a:r>
              <a:rPr lang="en-US" sz="1000" dirty="0"/>
              <a:t>Transparency</a:t>
            </a:r>
          </a:p>
          <a:p>
            <a:pPr marL="171450" lvl="0" indent="-171450" algn="r" rtl="0">
              <a:spcBef>
                <a:spcPts val="0"/>
              </a:spcBef>
              <a:spcAft>
                <a:spcPts val="0"/>
              </a:spcAft>
              <a:buFont typeface="Arial" panose="020B0604020202020204" pitchFamily="34" charset="0"/>
              <a:buChar char="•"/>
            </a:pPr>
            <a:r>
              <a:rPr lang="en-US" sz="1000" dirty="0"/>
              <a:t>External Review</a:t>
            </a:r>
          </a:p>
        </p:txBody>
      </p:sp>
      <p:sp>
        <p:nvSpPr>
          <p:cNvPr id="2280" name="Google Shape;2280;p89"/>
          <p:cNvSpPr txBox="1">
            <a:spLocks noGrp="1"/>
          </p:cNvSpPr>
          <p:nvPr>
            <p:ph type="title" idx="7"/>
          </p:nvPr>
        </p:nvSpPr>
        <p:spPr>
          <a:xfrm>
            <a:off x="6458294" y="3283313"/>
            <a:ext cx="2367572" cy="84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Boucherie Block" panose="02000506000000020004" pitchFamily="2" charset="0"/>
              </a:rPr>
              <a:t>4.Make a Reasonable Decision </a:t>
            </a:r>
            <a:endParaRPr dirty="0">
              <a:latin typeface="Boucherie Block" panose="02000506000000020004" pitchFamily="2" charset="0"/>
            </a:endParaRPr>
          </a:p>
        </p:txBody>
      </p:sp>
      <p:sp>
        <p:nvSpPr>
          <p:cNvPr id="2281" name="Google Shape;2281;p89"/>
          <p:cNvSpPr txBox="1">
            <a:spLocks noGrp="1"/>
          </p:cNvSpPr>
          <p:nvPr>
            <p:ph type="subTitle" idx="8"/>
          </p:nvPr>
        </p:nvSpPr>
        <p:spPr>
          <a:xfrm>
            <a:off x="6441665" y="4037607"/>
            <a:ext cx="2393147"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b="1" dirty="0"/>
              <a:t>SwiftTech BD </a:t>
            </a:r>
            <a:r>
              <a:rPr lang="en-US" sz="1000" dirty="0"/>
              <a:t>must make a decision that </a:t>
            </a:r>
            <a:r>
              <a:rPr lang="en-US" sz="1000" b="1" dirty="0"/>
              <a:t>prioritizes</a:t>
            </a:r>
            <a:r>
              <a:rPr lang="en-US" sz="1000" dirty="0"/>
              <a:t> </a:t>
            </a:r>
            <a:r>
              <a:rPr lang="en-US" sz="1000" b="1" dirty="0"/>
              <a:t>public</a:t>
            </a:r>
            <a:r>
              <a:rPr lang="en-US" sz="1000" dirty="0"/>
              <a:t> </a:t>
            </a:r>
            <a:r>
              <a:rPr lang="en-US" sz="1000" b="1" dirty="0"/>
              <a:t>safety</a:t>
            </a:r>
            <a:r>
              <a:rPr lang="en-US" sz="1000" dirty="0"/>
              <a:t>.</a:t>
            </a:r>
          </a:p>
        </p:txBody>
      </p:sp>
      <p:grpSp>
        <p:nvGrpSpPr>
          <p:cNvPr id="2282" name="Google Shape;2282;p89"/>
          <p:cNvGrpSpPr/>
          <p:nvPr/>
        </p:nvGrpSpPr>
        <p:grpSpPr>
          <a:xfrm>
            <a:off x="3146357" y="1489240"/>
            <a:ext cx="2851436" cy="2851416"/>
            <a:chOff x="2094000" y="1043125"/>
            <a:chExt cx="3625475" cy="3625450"/>
          </a:xfrm>
        </p:grpSpPr>
        <p:sp>
          <p:nvSpPr>
            <p:cNvPr id="2283" name="Google Shape;2283;p89"/>
            <p:cNvSpPr/>
            <p:nvPr/>
          </p:nvSpPr>
          <p:spPr>
            <a:xfrm>
              <a:off x="3358450" y="3119850"/>
              <a:ext cx="2311625" cy="1548725"/>
            </a:xfrm>
            <a:custGeom>
              <a:avLst/>
              <a:gdLst/>
              <a:ahLst/>
              <a:cxnLst/>
              <a:rect l="l" t="t" r="r" b="b"/>
              <a:pathLst>
                <a:path w="92465" h="61949" extrusionOk="0">
                  <a:moveTo>
                    <a:pt x="46875" y="1"/>
                  </a:moveTo>
                  <a:cubicBezTo>
                    <a:pt x="44280" y="6156"/>
                    <a:pt x="39469" y="11145"/>
                    <a:pt x="33433" y="13979"/>
                  </a:cubicBezTo>
                  <a:cubicBezTo>
                    <a:pt x="30171" y="15515"/>
                    <a:pt x="26539" y="16408"/>
                    <a:pt x="22705" y="16515"/>
                  </a:cubicBezTo>
                  <a:lnTo>
                    <a:pt x="22705" y="16539"/>
                  </a:lnTo>
                  <a:cubicBezTo>
                    <a:pt x="10168" y="16539"/>
                    <a:pt x="0" y="26695"/>
                    <a:pt x="0" y="39244"/>
                  </a:cubicBezTo>
                  <a:cubicBezTo>
                    <a:pt x="0" y="51674"/>
                    <a:pt x="10001" y="61770"/>
                    <a:pt x="22396" y="61937"/>
                  </a:cubicBezTo>
                  <a:cubicBezTo>
                    <a:pt x="22503" y="61937"/>
                    <a:pt x="22610" y="61949"/>
                    <a:pt x="22705" y="61949"/>
                  </a:cubicBezTo>
                  <a:cubicBezTo>
                    <a:pt x="23122" y="61949"/>
                    <a:pt x="23539" y="61937"/>
                    <a:pt x="23944" y="61913"/>
                  </a:cubicBezTo>
                  <a:cubicBezTo>
                    <a:pt x="29992" y="61747"/>
                    <a:pt x="35850" y="60842"/>
                    <a:pt x="41434" y="59294"/>
                  </a:cubicBezTo>
                  <a:cubicBezTo>
                    <a:pt x="62734" y="53376"/>
                    <a:pt x="80070" y="37982"/>
                    <a:pt x="88630" y="17932"/>
                  </a:cubicBezTo>
                  <a:cubicBezTo>
                    <a:pt x="90226" y="14217"/>
                    <a:pt x="91512" y="10324"/>
                    <a:pt x="92464" y="6311"/>
                  </a:cubicBezTo>
                  <a:lnTo>
                    <a:pt x="92464" y="6311"/>
                  </a:lnTo>
                  <a:cubicBezTo>
                    <a:pt x="87428" y="12121"/>
                    <a:pt x="80010" y="15800"/>
                    <a:pt x="71735" y="15800"/>
                  </a:cubicBezTo>
                  <a:cubicBezTo>
                    <a:pt x="60758" y="15800"/>
                    <a:pt x="51269" y="9323"/>
                    <a:pt x="46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9"/>
            <p:cNvSpPr/>
            <p:nvPr/>
          </p:nvSpPr>
          <p:spPr>
            <a:xfrm>
              <a:off x="2094000" y="2288200"/>
              <a:ext cx="1544850" cy="2328300"/>
            </a:xfrm>
            <a:custGeom>
              <a:avLst/>
              <a:gdLst/>
              <a:ahLst/>
              <a:cxnLst/>
              <a:rect l="l" t="t" r="r" b="b"/>
              <a:pathLst>
                <a:path w="61794" h="93132" extrusionOk="0">
                  <a:moveTo>
                    <a:pt x="22706" y="1"/>
                  </a:moveTo>
                  <a:cubicBezTo>
                    <a:pt x="10168" y="1"/>
                    <a:pt x="0" y="10169"/>
                    <a:pt x="0" y="22706"/>
                  </a:cubicBezTo>
                  <a:cubicBezTo>
                    <a:pt x="0" y="29064"/>
                    <a:pt x="822" y="35231"/>
                    <a:pt x="2358" y="41113"/>
                  </a:cubicBezTo>
                  <a:cubicBezTo>
                    <a:pt x="7501" y="60770"/>
                    <a:pt x="20658" y="77165"/>
                    <a:pt x="38160" y="86583"/>
                  </a:cubicBezTo>
                  <a:cubicBezTo>
                    <a:pt x="43470" y="89452"/>
                    <a:pt x="49197" y="91667"/>
                    <a:pt x="55210" y="93131"/>
                  </a:cubicBezTo>
                  <a:cubicBezTo>
                    <a:pt x="49471" y="88095"/>
                    <a:pt x="45840" y="80725"/>
                    <a:pt x="45840" y="72510"/>
                  </a:cubicBezTo>
                  <a:cubicBezTo>
                    <a:pt x="45840" y="61473"/>
                    <a:pt x="52388" y="51948"/>
                    <a:pt x="61794" y="47590"/>
                  </a:cubicBezTo>
                  <a:cubicBezTo>
                    <a:pt x="55579" y="44911"/>
                    <a:pt x="50566" y="39982"/>
                    <a:pt x="47792" y="33826"/>
                  </a:cubicBezTo>
                  <a:cubicBezTo>
                    <a:pt x="46268" y="30433"/>
                    <a:pt x="45411" y="26671"/>
                    <a:pt x="45411" y="22706"/>
                  </a:cubicBezTo>
                  <a:cubicBezTo>
                    <a:pt x="45411" y="10169"/>
                    <a:pt x="35255" y="1"/>
                    <a:pt x="2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9"/>
            <p:cNvSpPr/>
            <p:nvPr/>
          </p:nvSpPr>
          <p:spPr>
            <a:xfrm>
              <a:off x="4188300" y="1105025"/>
              <a:ext cx="1531175" cy="2291375"/>
            </a:xfrm>
            <a:custGeom>
              <a:avLst/>
              <a:gdLst/>
              <a:ahLst/>
              <a:cxnLst/>
              <a:rect l="l" t="t" r="r" b="b"/>
              <a:pathLst>
                <a:path w="61247" h="91655" extrusionOk="0">
                  <a:moveTo>
                    <a:pt x="7573" y="1"/>
                  </a:moveTo>
                  <a:lnTo>
                    <a:pt x="7573" y="1"/>
                  </a:lnTo>
                  <a:cubicBezTo>
                    <a:pt x="13050" y="5025"/>
                    <a:pt x="16491" y="12228"/>
                    <a:pt x="16491" y="20229"/>
                  </a:cubicBezTo>
                  <a:cubicBezTo>
                    <a:pt x="16491" y="31469"/>
                    <a:pt x="9693" y="41149"/>
                    <a:pt x="1" y="45399"/>
                  </a:cubicBezTo>
                  <a:cubicBezTo>
                    <a:pt x="429" y="45590"/>
                    <a:pt x="858" y="45792"/>
                    <a:pt x="1275" y="46018"/>
                  </a:cubicBezTo>
                  <a:cubicBezTo>
                    <a:pt x="6478" y="48733"/>
                    <a:pt x="10669" y="53079"/>
                    <a:pt x="13205" y="58377"/>
                  </a:cubicBezTo>
                  <a:cubicBezTo>
                    <a:pt x="14741" y="61603"/>
                    <a:pt x="15646" y="65175"/>
                    <a:pt x="15800" y="68950"/>
                  </a:cubicBezTo>
                  <a:lnTo>
                    <a:pt x="15824" y="68950"/>
                  </a:lnTo>
                  <a:cubicBezTo>
                    <a:pt x="15824" y="81487"/>
                    <a:pt x="25992" y="91655"/>
                    <a:pt x="38541" y="91655"/>
                  </a:cubicBezTo>
                  <a:cubicBezTo>
                    <a:pt x="50936" y="91655"/>
                    <a:pt x="60997" y="81725"/>
                    <a:pt x="61235" y="69390"/>
                  </a:cubicBezTo>
                  <a:cubicBezTo>
                    <a:pt x="61235" y="69247"/>
                    <a:pt x="61247" y="69092"/>
                    <a:pt x="61247" y="68950"/>
                  </a:cubicBezTo>
                  <a:cubicBezTo>
                    <a:pt x="61247" y="68497"/>
                    <a:pt x="61235" y="68045"/>
                    <a:pt x="61199" y="67604"/>
                  </a:cubicBezTo>
                  <a:cubicBezTo>
                    <a:pt x="61008" y="61544"/>
                    <a:pt x="60056" y="55686"/>
                    <a:pt x="58472" y="50102"/>
                  </a:cubicBezTo>
                  <a:cubicBezTo>
                    <a:pt x="53329" y="32064"/>
                    <a:pt x="41399" y="16919"/>
                    <a:pt x="25611" y="7585"/>
                  </a:cubicBezTo>
                  <a:cubicBezTo>
                    <a:pt x="20039" y="4287"/>
                    <a:pt x="13979" y="1715"/>
                    <a:pt x="7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9"/>
            <p:cNvSpPr/>
            <p:nvPr/>
          </p:nvSpPr>
          <p:spPr>
            <a:xfrm>
              <a:off x="2152925" y="1043125"/>
              <a:ext cx="2329200" cy="1534725"/>
            </a:xfrm>
            <a:custGeom>
              <a:avLst/>
              <a:gdLst/>
              <a:ahLst/>
              <a:cxnLst/>
              <a:rect l="l" t="t" r="r" b="b"/>
              <a:pathLst>
                <a:path w="93168" h="61389" extrusionOk="0">
                  <a:moveTo>
                    <a:pt x="70153" y="0"/>
                  </a:moveTo>
                  <a:cubicBezTo>
                    <a:pt x="63949" y="0"/>
                    <a:pt x="57925" y="786"/>
                    <a:pt x="52174" y="2250"/>
                  </a:cubicBezTo>
                  <a:cubicBezTo>
                    <a:pt x="30564" y="7751"/>
                    <a:pt x="12848" y="22943"/>
                    <a:pt x="3918" y="42946"/>
                  </a:cubicBezTo>
                  <a:cubicBezTo>
                    <a:pt x="2323" y="46518"/>
                    <a:pt x="1013" y="50256"/>
                    <a:pt x="1" y="54102"/>
                  </a:cubicBezTo>
                  <a:cubicBezTo>
                    <a:pt x="5025" y="48554"/>
                    <a:pt x="12288" y="45053"/>
                    <a:pt x="20349" y="45053"/>
                  </a:cubicBezTo>
                  <a:cubicBezTo>
                    <a:pt x="31529" y="45053"/>
                    <a:pt x="41161" y="51780"/>
                    <a:pt x="45447" y="61389"/>
                  </a:cubicBezTo>
                  <a:cubicBezTo>
                    <a:pt x="48174" y="55316"/>
                    <a:pt x="53091" y="50435"/>
                    <a:pt x="59187" y="47732"/>
                  </a:cubicBezTo>
                  <a:cubicBezTo>
                    <a:pt x="62544" y="46244"/>
                    <a:pt x="66247" y="45410"/>
                    <a:pt x="70153" y="45410"/>
                  </a:cubicBezTo>
                  <a:cubicBezTo>
                    <a:pt x="70414" y="45410"/>
                    <a:pt x="70676" y="45434"/>
                    <a:pt x="70926" y="45434"/>
                  </a:cubicBezTo>
                  <a:lnTo>
                    <a:pt x="70926" y="45399"/>
                  </a:lnTo>
                  <a:cubicBezTo>
                    <a:pt x="83249" y="45149"/>
                    <a:pt x="93167" y="35088"/>
                    <a:pt x="93167" y="22705"/>
                  </a:cubicBezTo>
                  <a:cubicBezTo>
                    <a:pt x="93167" y="10359"/>
                    <a:pt x="83309" y="322"/>
                    <a:pt x="71034" y="12"/>
                  </a:cubicBezTo>
                  <a:lnTo>
                    <a:pt x="70926" y="12"/>
                  </a:lnTo>
                  <a:cubicBezTo>
                    <a:pt x="70772" y="12"/>
                    <a:pt x="70617" y="0"/>
                    <a:pt x="70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87" name="Google Shape;2287;p89"/>
          <p:cNvCxnSpPr/>
          <p:nvPr/>
        </p:nvCxnSpPr>
        <p:spPr>
          <a:xfrm>
            <a:off x="5447300" y="1991150"/>
            <a:ext cx="928800" cy="0"/>
          </a:xfrm>
          <a:prstGeom prst="straightConnector1">
            <a:avLst/>
          </a:prstGeom>
          <a:noFill/>
          <a:ln w="9525" cap="flat" cmpd="sng">
            <a:solidFill>
              <a:schemeClr val="dk1"/>
            </a:solidFill>
            <a:prstDash val="solid"/>
            <a:round/>
            <a:headEnd type="none" w="med" len="med"/>
            <a:tailEnd type="oval" w="med" len="med"/>
          </a:ln>
        </p:spPr>
      </p:cxnSp>
      <p:cxnSp>
        <p:nvCxnSpPr>
          <p:cNvPr id="2288" name="Google Shape;2288;p89"/>
          <p:cNvCxnSpPr/>
          <p:nvPr/>
        </p:nvCxnSpPr>
        <p:spPr>
          <a:xfrm>
            <a:off x="5447300" y="3769702"/>
            <a:ext cx="928800" cy="0"/>
          </a:xfrm>
          <a:prstGeom prst="straightConnector1">
            <a:avLst/>
          </a:prstGeom>
          <a:noFill/>
          <a:ln w="9525" cap="flat" cmpd="sng">
            <a:solidFill>
              <a:schemeClr val="dk1"/>
            </a:solidFill>
            <a:prstDash val="solid"/>
            <a:round/>
            <a:headEnd type="none" w="med" len="med"/>
            <a:tailEnd type="oval" w="med" len="med"/>
          </a:ln>
        </p:spPr>
      </p:cxnSp>
      <p:cxnSp>
        <p:nvCxnSpPr>
          <p:cNvPr id="2289" name="Google Shape;2289;p89"/>
          <p:cNvCxnSpPr/>
          <p:nvPr/>
        </p:nvCxnSpPr>
        <p:spPr>
          <a:xfrm>
            <a:off x="2783750" y="1991150"/>
            <a:ext cx="928800" cy="0"/>
          </a:xfrm>
          <a:prstGeom prst="straightConnector1">
            <a:avLst/>
          </a:prstGeom>
          <a:noFill/>
          <a:ln w="9525" cap="flat" cmpd="sng">
            <a:solidFill>
              <a:schemeClr val="dk1"/>
            </a:solidFill>
            <a:prstDash val="solid"/>
            <a:round/>
            <a:headEnd type="oval" w="med" len="med"/>
            <a:tailEnd type="none" w="med" len="med"/>
          </a:ln>
        </p:spPr>
      </p:cxnSp>
      <p:cxnSp>
        <p:nvCxnSpPr>
          <p:cNvPr id="2290" name="Google Shape;2290;p89"/>
          <p:cNvCxnSpPr/>
          <p:nvPr/>
        </p:nvCxnSpPr>
        <p:spPr>
          <a:xfrm>
            <a:off x="2783750" y="3769702"/>
            <a:ext cx="928800" cy="0"/>
          </a:xfrm>
          <a:prstGeom prst="straightConnector1">
            <a:avLst/>
          </a:prstGeom>
          <a:noFill/>
          <a:ln w="9525" cap="flat" cmpd="sng">
            <a:solidFill>
              <a:schemeClr val="dk1"/>
            </a:solidFill>
            <a:prstDash val="solid"/>
            <a:round/>
            <a:headEnd type="oval" w="med" len="med"/>
            <a:tailEnd type="none" w="med" len="med"/>
          </a:ln>
        </p:spPr>
      </p:cxnSp>
      <p:grpSp>
        <p:nvGrpSpPr>
          <p:cNvPr id="2291" name="Google Shape;2291;p89"/>
          <p:cNvGrpSpPr/>
          <p:nvPr/>
        </p:nvGrpSpPr>
        <p:grpSpPr>
          <a:xfrm>
            <a:off x="3306869" y="2831080"/>
            <a:ext cx="349629" cy="346261"/>
            <a:chOff x="3860250" y="1427025"/>
            <a:chExt cx="487900" cy="483200"/>
          </a:xfrm>
        </p:grpSpPr>
        <p:sp>
          <p:nvSpPr>
            <p:cNvPr id="2292" name="Google Shape;2292;p89"/>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3" name="Google Shape;2293;p89"/>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4" name="Google Shape;2294;p89"/>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295" name="Google Shape;2295;p89"/>
          <p:cNvSpPr/>
          <p:nvPr/>
        </p:nvSpPr>
        <p:spPr>
          <a:xfrm>
            <a:off x="4386247" y="1705046"/>
            <a:ext cx="349629" cy="34622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2296" name="Google Shape;2296;p89"/>
          <p:cNvGrpSpPr/>
          <p:nvPr/>
        </p:nvGrpSpPr>
        <p:grpSpPr>
          <a:xfrm>
            <a:off x="4396396" y="3863612"/>
            <a:ext cx="329331" cy="325928"/>
            <a:chOff x="3282325" y="2035675"/>
            <a:chExt cx="459575" cy="454825"/>
          </a:xfrm>
        </p:grpSpPr>
        <p:sp>
          <p:nvSpPr>
            <p:cNvPr id="2297" name="Google Shape;2297;p89"/>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8" name="Google Shape;2298;p89"/>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9" name="Google Shape;2299;p89"/>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300" name="Google Shape;2300;p89"/>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301" name="Google Shape;2301;p89"/>
          <p:cNvSpPr/>
          <p:nvPr/>
        </p:nvSpPr>
        <p:spPr>
          <a:xfrm>
            <a:off x="5500695" y="2831098"/>
            <a:ext cx="284006" cy="346225"/>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2302" name="Google Shape;2302;p89"/>
          <p:cNvGrpSpPr/>
          <p:nvPr/>
        </p:nvGrpSpPr>
        <p:grpSpPr>
          <a:xfrm flipH="1">
            <a:off x="2168739" y="1436206"/>
            <a:ext cx="446222" cy="77476"/>
            <a:chOff x="6146875" y="1767300"/>
            <a:chExt cx="331025" cy="57475"/>
          </a:xfrm>
        </p:grpSpPr>
        <p:sp>
          <p:nvSpPr>
            <p:cNvPr id="2303" name="Google Shape;2303;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89"/>
          <p:cNvGrpSpPr/>
          <p:nvPr/>
        </p:nvGrpSpPr>
        <p:grpSpPr>
          <a:xfrm flipH="1">
            <a:off x="6535839" y="1436206"/>
            <a:ext cx="446222" cy="77476"/>
            <a:chOff x="6146875" y="1767300"/>
            <a:chExt cx="331025" cy="57475"/>
          </a:xfrm>
        </p:grpSpPr>
        <p:sp>
          <p:nvSpPr>
            <p:cNvPr id="2307" name="Google Shape;2307;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89"/>
          <p:cNvGrpSpPr/>
          <p:nvPr/>
        </p:nvGrpSpPr>
        <p:grpSpPr>
          <a:xfrm flipH="1">
            <a:off x="2168739" y="3139958"/>
            <a:ext cx="446222" cy="77476"/>
            <a:chOff x="6146875" y="1767300"/>
            <a:chExt cx="331025" cy="57475"/>
          </a:xfrm>
        </p:grpSpPr>
        <p:sp>
          <p:nvSpPr>
            <p:cNvPr id="2311" name="Google Shape;2311;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89"/>
          <p:cNvGrpSpPr/>
          <p:nvPr/>
        </p:nvGrpSpPr>
        <p:grpSpPr>
          <a:xfrm flipH="1">
            <a:off x="6535839" y="3139958"/>
            <a:ext cx="446222" cy="77476"/>
            <a:chOff x="6146875" y="1767300"/>
            <a:chExt cx="331025" cy="57475"/>
          </a:xfrm>
        </p:grpSpPr>
        <p:sp>
          <p:nvSpPr>
            <p:cNvPr id="2315" name="Google Shape;2315;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500" fill="hold"/>
                                        <p:tgtEl>
                                          <p:spTgt spid="2282"/>
                                        </p:tgtEl>
                                        <p:attrNameLst>
                                          <p:attrName>r</p:attrName>
                                        </p:attrNameLst>
                                      </p:cBhvr>
                                    </p:animRot>
                                  </p:childTnLst>
                                </p:cTn>
                              </p:par>
                            </p:childTnLst>
                          </p:cTn>
                        </p:par>
                        <p:par>
                          <p:cTn id="7" fill="hold">
                            <p:stCondLst>
                              <p:cond delay="1500"/>
                            </p:stCondLst>
                            <p:childTnLst>
                              <p:par>
                                <p:cTn id="8" presetID="10" presetClass="entr" presetSubtype="0" fill="hold" nodeType="afterEffect">
                                  <p:stCondLst>
                                    <p:cond delay="0"/>
                                  </p:stCondLst>
                                  <p:childTnLst>
                                    <p:set>
                                      <p:cBhvr>
                                        <p:cTn id="9" dur="1" fill="hold">
                                          <p:stCondLst>
                                            <p:cond delay="0"/>
                                          </p:stCondLst>
                                        </p:cTn>
                                        <p:tgtEl>
                                          <p:spTgt spid="2295"/>
                                        </p:tgtEl>
                                        <p:attrNameLst>
                                          <p:attrName>style.visibility</p:attrName>
                                        </p:attrNameLst>
                                      </p:cBhvr>
                                      <p:to>
                                        <p:strVal val="visible"/>
                                      </p:to>
                                    </p:set>
                                    <p:animEffect transition="in" filter="fade">
                                      <p:cBhvr>
                                        <p:cTn id="10" dur="1500"/>
                                        <p:tgtEl>
                                          <p:spTgt spid="2295"/>
                                        </p:tgtEl>
                                      </p:cBhvr>
                                    </p:animEffect>
                                  </p:childTnLst>
                                </p:cTn>
                              </p:par>
                            </p:childTnLst>
                          </p:cTn>
                        </p:par>
                        <p:par>
                          <p:cTn id="11" fill="hold">
                            <p:stCondLst>
                              <p:cond delay="3000"/>
                            </p:stCondLst>
                            <p:childTnLst>
                              <p:par>
                                <p:cTn id="12" presetID="10" presetClass="entr" presetSubtype="0" fill="hold" nodeType="afterEffect">
                                  <p:stCondLst>
                                    <p:cond delay="0"/>
                                  </p:stCondLst>
                                  <p:childTnLst>
                                    <p:set>
                                      <p:cBhvr>
                                        <p:cTn id="13" dur="1" fill="hold">
                                          <p:stCondLst>
                                            <p:cond delay="0"/>
                                          </p:stCondLst>
                                        </p:cTn>
                                        <p:tgtEl>
                                          <p:spTgt spid="2301"/>
                                        </p:tgtEl>
                                        <p:attrNameLst>
                                          <p:attrName>style.visibility</p:attrName>
                                        </p:attrNameLst>
                                      </p:cBhvr>
                                      <p:to>
                                        <p:strVal val="visible"/>
                                      </p:to>
                                    </p:set>
                                    <p:animEffect transition="in" filter="fade">
                                      <p:cBhvr>
                                        <p:cTn id="14" dur="1500"/>
                                        <p:tgtEl>
                                          <p:spTgt spid="2301"/>
                                        </p:tgtEl>
                                      </p:cBhvr>
                                    </p:animEffect>
                                  </p:childTnLst>
                                </p:cTn>
                              </p:par>
                            </p:childTnLst>
                          </p:cTn>
                        </p:par>
                        <p:par>
                          <p:cTn id="15" fill="hold">
                            <p:stCondLst>
                              <p:cond delay="4500"/>
                            </p:stCondLst>
                            <p:childTnLst>
                              <p:par>
                                <p:cTn id="16" presetID="10" presetClass="entr" presetSubtype="0" fill="hold" nodeType="afterEffect">
                                  <p:stCondLst>
                                    <p:cond delay="0"/>
                                  </p:stCondLst>
                                  <p:childTnLst>
                                    <p:set>
                                      <p:cBhvr>
                                        <p:cTn id="17" dur="1" fill="hold">
                                          <p:stCondLst>
                                            <p:cond delay="0"/>
                                          </p:stCondLst>
                                        </p:cTn>
                                        <p:tgtEl>
                                          <p:spTgt spid="2296"/>
                                        </p:tgtEl>
                                        <p:attrNameLst>
                                          <p:attrName>style.visibility</p:attrName>
                                        </p:attrNameLst>
                                      </p:cBhvr>
                                      <p:to>
                                        <p:strVal val="visible"/>
                                      </p:to>
                                    </p:set>
                                    <p:animEffect transition="in" filter="fade">
                                      <p:cBhvr>
                                        <p:cTn id="18" dur="1500"/>
                                        <p:tgtEl>
                                          <p:spTgt spid="2296"/>
                                        </p:tgtEl>
                                      </p:cBhvr>
                                    </p:animEffect>
                                  </p:childTnLst>
                                </p:cTn>
                              </p:par>
                            </p:childTnLst>
                          </p:cTn>
                        </p:par>
                        <p:par>
                          <p:cTn id="19" fill="hold">
                            <p:stCondLst>
                              <p:cond delay="6000"/>
                            </p:stCondLst>
                            <p:childTnLst>
                              <p:par>
                                <p:cTn id="20" presetID="10" presetClass="entr" presetSubtype="0" fill="hold" nodeType="afterEffect">
                                  <p:stCondLst>
                                    <p:cond delay="0"/>
                                  </p:stCondLst>
                                  <p:childTnLst>
                                    <p:set>
                                      <p:cBhvr>
                                        <p:cTn id="21" dur="1" fill="hold">
                                          <p:stCondLst>
                                            <p:cond delay="0"/>
                                          </p:stCondLst>
                                        </p:cTn>
                                        <p:tgtEl>
                                          <p:spTgt spid="2296"/>
                                        </p:tgtEl>
                                        <p:attrNameLst>
                                          <p:attrName>style.visibility</p:attrName>
                                        </p:attrNameLst>
                                      </p:cBhvr>
                                      <p:to>
                                        <p:strVal val="visible"/>
                                      </p:to>
                                    </p:set>
                                    <p:animEffect transition="in" filter="fade">
                                      <p:cBhvr>
                                        <p:cTn id="22" dur="1500"/>
                                        <p:tgtEl>
                                          <p:spTgt spid="2296"/>
                                        </p:tgtEl>
                                      </p:cBhvr>
                                    </p:animEffect>
                                  </p:childTnLst>
                                </p:cTn>
                              </p:par>
                            </p:childTnLst>
                          </p:cTn>
                        </p:par>
                        <p:par>
                          <p:cTn id="23" fill="hold">
                            <p:stCondLst>
                              <p:cond delay="7500"/>
                            </p:stCondLst>
                            <p:childTnLst>
                              <p:par>
                                <p:cTn id="24" presetID="10" presetClass="entr" presetSubtype="0" fill="hold" nodeType="afterEffect">
                                  <p:stCondLst>
                                    <p:cond delay="0"/>
                                  </p:stCondLst>
                                  <p:childTnLst>
                                    <p:set>
                                      <p:cBhvr>
                                        <p:cTn id="25" dur="1" fill="hold">
                                          <p:stCondLst>
                                            <p:cond delay="0"/>
                                          </p:stCondLst>
                                        </p:cTn>
                                        <p:tgtEl>
                                          <p:spTgt spid="2291"/>
                                        </p:tgtEl>
                                        <p:attrNameLst>
                                          <p:attrName>style.visibility</p:attrName>
                                        </p:attrNameLst>
                                      </p:cBhvr>
                                      <p:to>
                                        <p:strVal val="visible"/>
                                      </p:to>
                                    </p:set>
                                    <p:animEffect transition="in" filter="fade">
                                      <p:cBhvr>
                                        <p:cTn id="26" dur="1500"/>
                                        <p:tgtEl>
                                          <p:spTgt spid="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3" name="Title 2">
            <a:extLst>
              <a:ext uri="{FF2B5EF4-FFF2-40B4-BE49-F238E27FC236}">
                <a16:creationId xmlns:a16="http://schemas.microsoft.com/office/drawing/2014/main" id="{C0006E33-9877-AE8B-F46E-6BFC8AE3DC13}"/>
              </a:ext>
            </a:extLst>
          </p:cNvPr>
          <p:cNvSpPr>
            <a:spLocks noGrp="1"/>
          </p:cNvSpPr>
          <p:nvPr>
            <p:ph type="title"/>
          </p:nvPr>
        </p:nvSpPr>
        <p:spPr>
          <a:xfrm>
            <a:off x="3206186" y="1545624"/>
            <a:ext cx="5463682" cy="2965416"/>
          </a:xfrm>
        </p:spPr>
        <p:txBody>
          <a:bodyPr/>
          <a:lstStyle/>
          <a:p>
            <a:pPr algn="just"/>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In this scenario, the best decision for </a:t>
            </a:r>
            <a:r>
              <a:rPr lang="en-US" sz="20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SwiftTech BD </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is to fix the issue before deployment. This approach aligns with the </a:t>
            </a:r>
            <a:r>
              <a:rPr lang="en-US" sz="2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IEEE Code of Ethics I.1</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which emphasizes the importance of prioritizing public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safety and integrity</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Addressing the flaw enhances the reliability and performance of the drones, ultimately benefiting both </a:t>
            </a:r>
            <a:r>
              <a:rPr lang="en-US" sz="20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SwiftTech BD </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t>
            </a:r>
            <a:r>
              <a:rPr lang="en-US" sz="20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DARAZ</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in the long run. </a:t>
            </a:r>
          </a:p>
        </p:txBody>
      </p:sp>
      <p:sp>
        <p:nvSpPr>
          <p:cNvPr id="6" name="Google Shape;2280;p89">
            <a:extLst>
              <a:ext uri="{FF2B5EF4-FFF2-40B4-BE49-F238E27FC236}">
                <a16:creationId xmlns:a16="http://schemas.microsoft.com/office/drawing/2014/main" id="{C9A440AB-70E0-A36A-EDCE-9D79A8A3B91E}"/>
              </a:ext>
            </a:extLst>
          </p:cNvPr>
          <p:cNvSpPr txBox="1">
            <a:spLocks/>
          </p:cNvSpPr>
          <p:nvPr/>
        </p:nvSpPr>
        <p:spPr>
          <a:xfrm>
            <a:off x="3206186" y="158153"/>
            <a:ext cx="5691071" cy="94861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accent3">
                    <a:lumMod val="75000"/>
                  </a:schemeClr>
                </a:solidFill>
                <a:latin typeface="Boucherie Block" panose="02000506000000020004" pitchFamily="2" charset="0"/>
              </a:rPr>
              <a:t>Making a Reasonable Decision </a:t>
            </a:r>
          </a:p>
        </p:txBody>
      </p:sp>
      <p:cxnSp>
        <p:nvCxnSpPr>
          <p:cNvPr id="8" name="Straight Connector 7">
            <a:extLst>
              <a:ext uri="{FF2B5EF4-FFF2-40B4-BE49-F238E27FC236}">
                <a16:creationId xmlns:a16="http://schemas.microsoft.com/office/drawing/2014/main" id="{E6FFE7B6-54F0-7E0B-F7F9-712745190837}"/>
              </a:ext>
            </a:extLst>
          </p:cNvPr>
          <p:cNvCxnSpPr>
            <a:cxnSpLocks/>
          </p:cNvCxnSpPr>
          <p:nvPr/>
        </p:nvCxnSpPr>
        <p:spPr>
          <a:xfrm>
            <a:off x="3918857" y="1296192"/>
            <a:ext cx="433251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44D70D02-48D2-5855-D1FF-E4BBA948FE83}"/>
              </a:ext>
            </a:extLst>
          </p:cNvPr>
          <p:cNvSpPr/>
          <p:nvPr/>
        </p:nvSpPr>
        <p:spPr>
          <a:xfrm>
            <a:off x="-686905" y="1653459"/>
            <a:ext cx="2766318" cy="2749746"/>
          </a:xfrm>
          <a:prstGeom prst="flowChartConnec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haking hands with a briefcase and a light bulb&#10;&#10;Description automatically generated">
            <a:extLst>
              <a:ext uri="{FF2B5EF4-FFF2-40B4-BE49-F238E27FC236}">
                <a16:creationId xmlns:a16="http://schemas.microsoft.com/office/drawing/2014/main" id="{73CCB822-BB39-9B84-ACDE-3EF2E6A42397}"/>
              </a:ext>
            </a:extLst>
          </p:cNvPr>
          <p:cNvPicPr>
            <a:picLocks noChangeAspect="1"/>
          </p:cNvPicPr>
          <p:nvPr/>
        </p:nvPicPr>
        <p:blipFill>
          <a:blip r:embed="rId3"/>
          <a:stretch>
            <a:fillRect/>
          </a:stretch>
        </p:blipFill>
        <p:spPr>
          <a:xfrm>
            <a:off x="230540" y="2057801"/>
            <a:ext cx="2606006" cy="23454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51"/>
          <p:cNvGrpSpPr/>
          <p:nvPr/>
        </p:nvGrpSpPr>
        <p:grpSpPr>
          <a:xfrm>
            <a:off x="5587591" y="1283760"/>
            <a:ext cx="1362603" cy="1528734"/>
            <a:chOff x="5587591" y="1283760"/>
            <a:chExt cx="1362603" cy="1528734"/>
          </a:xfrm>
        </p:grpSpPr>
        <p:sp>
          <p:nvSpPr>
            <p:cNvPr id="715" name="Google Shape;715;p51"/>
            <p:cNvSpPr/>
            <p:nvPr/>
          </p:nvSpPr>
          <p:spPr>
            <a:xfrm>
              <a:off x="5587591" y="1532880"/>
              <a:ext cx="550061" cy="1038190"/>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5662884" y="1557956"/>
              <a:ext cx="549929" cy="1038212"/>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5733082" y="1588038"/>
              <a:ext cx="550061" cy="1038190"/>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5802095" y="1613794"/>
              <a:ext cx="550072" cy="1038311"/>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012548" y="1698364"/>
              <a:ext cx="586664" cy="1084070"/>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092551" y="1698386"/>
              <a:ext cx="603000" cy="1114108"/>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5877520" y="1647258"/>
              <a:ext cx="550061" cy="1038190"/>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5947587" y="1684037"/>
              <a:ext cx="550061" cy="1038267"/>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5634778" y="1283760"/>
              <a:ext cx="1315416" cy="452547"/>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51"/>
          <p:cNvSpPr/>
          <p:nvPr/>
        </p:nvSpPr>
        <p:spPr>
          <a:xfrm>
            <a:off x="4911911" y="2408836"/>
            <a:ext cx="861310" cy="447189"/>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7570431" y="1005733"/>
            <a:ext cx="535426" cy="278039"/>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txBox="1">
            <a:spLocks noGrp="1"/>
          </p:cNvSpPr>
          <p:nvPr>
            <p:ph type="ctrTitle"/>
          </p:nvPr>
        </p:nvSpPr>
        <p:spPr>
          <a:xfrm>
            <a:off x="141781" y="710774"/>
            <a:ext cx="5200785" cy="1477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latin typeface="Boucherie Block" panose="02000506000000020004" pitchFamily="2" charset="0"/>
              </a:rPr>
              <a:t>Drone Delivery System by SwiftTech BD</a:t>
            </a:r>
            <a:endParaRPr lang="en-US" sz="4000" dirty="0">
              <a:latin typeface="Boucherie Block" panose="02000506000000020004" pitchFamily="2" charset="0"/>
            </a:endParaRPr>
          </a:p>
        </p:txBody>
      </p:sp>
      <p:grpSp>
        <p:nvGrpSpPr>
          <p:cNvPr id="728" name="Google Shape;728;p51"/>
          <p:cNvGrpSpPr/>
          <p:nvPr/>
        </p:nvGrpSpPr>
        <p:grpSpPr>
          <a:xfrm>
            <a:off x="5082500" y="889203"/>
            <a:ext cx="3763604" cy="2721846"/>
            <a:chOff x="5082500" y="889203"/>
            <a:chExt cx="3763604" cy="2721846"/>
          </a:xfrm>
        </p:grpSpPr>
        <p:sp>
          <p:nvSpPr>
            <p:cNvPr id="729" name="Google Shape;729;p51"/>
            <p:cNvSpPr/>
            <p:nvPr/>
          </p:nvSpPr>
          <p:spPr>
            <a:xfrm>
              <a:off x="7467033" y="2375505"/>
              <a:ext cx="929016" cy="107815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7467033" y="2387142"/>
              <a:ext cx="742091" cy="1066515"/>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7998265" y="1442580"/>
              <a:ext cx="64720" cy="50206"/>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7884546" y="1442580"/>
              <a:ext cx="64709" cy="50206"/>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8108591" y="1442580"/>
              <a:ext cx="64709" cy="50206"/>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5190345"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5082500" y="2915498"/>
              <a:ext cx="61317" cy="50206"/>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5294918"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5223940" y="1908850"/>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5123681" y="1908850"/>
              <a:ext cx="64577" cy="50206"/>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8561654" y="2771708"/>
              <a:ext cx="64709" cy="50206"/>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8461395" y="2771708"/>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5733082" y="1477745"/>
              <a:ext cx="1433340" cy="1688526"/>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5982225" y="1489119"/>
              <a:ext cx="1184171" cy="1677151"/>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5300407" y="2213282"/>
              <a:ext cx="1086003" cy="1260379"/>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5518963" y="2226884"/>
              <a:ext cx="867447" cy="1246776"/>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5257140" y="1167429"/>
              <a:ext cx="2873202" cy="2363610"/>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7104424" y="1484672"/>
              <a:ext cx="396214" cy="499218"/>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7291613" y="1885553"/>
              <a:ext cx="487119" cy="1679089"/>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7198930" y="1858600"/>
              <a:ext cx="525073" cy="1680945"/>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7111089" y="1785283"/>
              <a:ext cx="487042" cy="1679100"/>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677370" y="889203"/>
              <a:ext cx="268509" cy="5840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953971" y="1196841"/>
              <a:ext cx="183149" cy="413484"/>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823905" y="1053051"/>
              <a:ext cx="11780" cy="705488"/>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7067953" y="1316828"/>
              <a:ext cx="11517" cy="388244"/>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382084" y="2929605"/>
              <a:ext cx="396346" cy="499086"/>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7600886" y="2904508"/>
              <a:ext cx="396346" cy="549281"/>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764948" y="1651594"/>
              <a:ext cx="468247" cy="1725343"/>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192634" y="3083891"/>
              <a:ext cx="1734927" cy="406765"/>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641689" y="2877972"/>
              <a:ext cx="393854" cy="6158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5965493" y="3223069"/>
              <a:ext cx="393854" cy="61712"/>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8184279" y="2942253"/>
              <a:ext cx="661825" cy="504356"/>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640119" y="2360431"/>
              <a:ext cx="431533" cy="328805"/>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67806" y="2034437"/>
              <a:ext cx="579122" cy="404086"/>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7731732" y="1452526"/>
              <a:ext cx="114257" cy="602924"/>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7274409" y="2085192"/>
              <a:ext cx="473813" cy="246068"/>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7731732" y="1542454"/>
              <a:ext cx="114257" cy="512996"/>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7274431" y="2134333"/>
              <a:ext cx="433257" cy="196927"/>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7799570" y="2057470"/>
              <a:ext cx="26163" cy="142141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733961" y="2026883"/>
              <a:ext cx="205490" cy="113730"/>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681405" y="2026883"/>
              <a:ext cx="126937" cy="118044"/>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740493" y="2079428"/>
              <a:ext cx="198958" cy="28380"/>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771607" y="2090286"/>
              <a:ext cx="462022" cy="267169"/>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842058" y="2103746"/>
              <a:ext cx="391570" cy="253709"/>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8243224" y="2064497"/>
              <a:ext cx="82890" cy="437231"/>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911510" y="2523345"/>
              <a:ext cx="343648" cy="178417"/>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8243224" y="2129755"/>
              <a:ext cx="82890" cy="371973"/>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911510" y="2558895"/>
              <a:ext cx="314345" cy="14286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8292376" y="2503210"/>
              <a:ext cx="18960" cy="1030845"/>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8244794" y="2480989"/>
              <a:ext cx="149026" cy="82495"/>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8206752" y="2480989"/>
              <a:ext cx="91904" cy="85767"/>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8249504" y="2519162"/>
              <a:ext cx="144317" cy="2053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8272120" y="2527012"/>
              <a:ext cx="335008" cy="193787"/>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8323227" y="2536805"/>
              <a:ext cx="283901" cy="183994"/>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5454912" y="3206601"/>
              <a:ext cx="15700" cy="247452"/>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847064" y="3217448"/>
              <a:ext cx="17390" cy="236604"/>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5159099" y="3059013"/>
              <a:ext cx="443533" cy="205633"/>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5198315" y="3042544"/>
              <a:ext cx="209816" cy="210596"/>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316480" y="3043598"/>
              <a:ext cx="209684" cy="210716"/>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5258315" y="3102412"/>
              <a:ext cx="300007" cy="6686"/>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5186162" y="3176925"/>
              <a:ext cx="294902" cy="15568"/>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5203805" y="3160193"/>
              <a:ext cx="294913" cy="16743"/>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5270468" y="3085680"/>
              <a:ext cx="303147" cy="6818"/>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5546157" y="3069476"/>
              <a:ext cx="443522" cy="205754"/>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5585494" y="3053007"/>
              <a:ext cx="209684" cy="210596"/>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5703538" y="3054182"/>
              <a:ext cx="209805" cy="210596"/>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5645362" y="3112875"/>
              <a:ext cx="300007" cy="6675"/>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5573209" y="3187377"/>
              <a:ext cx="294913" cy="15568"/>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5590863" y="3170645"/>
              <a:ext cx="295034" cy="16743"/>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5657526" y="3096275"/>
              <a:ext cx="303136" cy="6675"/>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5405628" y="3372085"/>
              <a:ext cx="177527" cy="167065"/>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5778436" y="3370646"/>
              <a:ext cx="177527" cy="166933"/>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5730623" y="2436492"/>
              <a:ext cx="752225" cy="330781"/>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5556104" y="2534566"/>
              <a:ext cx="1109102" cy="487734"/>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076335" y="2044899"/>
              <a:ext cx="58319" cy="133579"/>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862589" y="2381927"/>
              <a:ext cx="465798" cy="204821"/>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5913333" y="2270141"/>
              <a:ext cx="381547" cy="167855"/>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5952758" y="2185395"/>
              <a:ext cx="304838" cy="134040"/>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6002579" y="2148002"/>
              <a:ext cx="207258" cy="91179"/>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6095296" y="2237468"/>
              <a:ext cx="15689" cy="122417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2400" y="2186614"/>
              <a:ext cx="153868" cy="33354"/>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801815" y="1965841"/>
              <a:ext cx="153736" cy="33474"/>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7002464" y="1832119"/>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2464" y="2611187"/>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6821819" y="2781765"/>
              <a:ext cx="153857" cy="33474"/>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947027" y="3064381"/>
              <a:ext cx="290851" cy="499734"/>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947158" y="3199673"/>
              <a:ext cx="240656" cy="98700"/>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987154" y="3333395"/>
              <a:ext cx="40139" cy="155559"/>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6730969" y="3092740"/>
              <a:ext cx="283144" cy="486537"/>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731101" y="3224376"/>
              <a:ext cx="234255" cy="96087"/>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6769922" y="3354573"/>
              <a:ext cx="39096" cy="151376"/>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6988082" y="2693297"/>
              <a:ext cx="461440" cy="753048"/>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335144" y="2651314"/>
              <a:ext cx="15041" cy="376211"/>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261542" y="2526463"/>
              <a:ext cx="237263" cy="164474"/>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7305984" y="2526474"/>
              <a:ext cx="176748" cy="114970"/>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7357234" y="2563605"/>
              <a:ext cx="66147" cy="75172"/>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24169" y="3047518"/>
              <a:ext cx="225626" cy="25109"/>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26650" y="3120329"/>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026650" y="3195490"/>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7026650" y="3280840"/>
              <a:ext cx="225757" cy="24988"/>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345728" y="3312997"/>
              <a:ext cx="38964" cy="151387"/>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6550313" y="2426424"/>
              <a:ext cx="61448" cy="324666"/>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6304080" y="2767075"/>
              <a:ext cx="255016" cy="132525"/>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550313" y="2474852"/>
              <a:ext cx="61448" cy="276238"/>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304080" y="2793534"/>
              <a:ext cx="233311" cy="106066"/>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586784" y="2752232"/>
              <a:ext cx="14130" cy="765355"/>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6551498" y="2735752"/>
              <a:ext cx="110590" cy="61196"/>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6523129" y="2735632"/>
              <a:ext cx="68376" cy="63666"/>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6555022" y="2763990"/>
              <a:ext cx="107065" cy="15304"/>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6571754" y="2769875"/>
              <a:ext cx="248758" cy="143812"/>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6609664" y="2777066"/>
              <a:ext cx="210848" cy="136620"/>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5116490" y="3442667"/>
              <a:ext cx="3571178" cy="168382"/>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1500"/>
                                        <p:tgtEl>
                                          <p:spTgt spid="728"/>
                                        </p:tgtEl>
                                      </p:cBhvr>
                                    </p:animEffect>
                                  </p:childTnLst>
                                </p:cTn>
                              </p:par>
                            </p:childTnLst>
                          </p:cTn>
                        </p:par>
                        <p:par>
                          <p:cTn id="8" fill="hold">
                            <p:stCondLst>
                              <p:cond delay="1500"/>
                            </p:stCondLst>
                            <p:childTnLst>
                              <p:par>
                                <p:cTn id="9" presetID="2" presetClass="entr" presetSubtype="2" fill="hold" nodeType="afterEffect">
                                  <p:stCondLst>
                                    <p:cond delay="0"/>
                                  </p:stCondLst>
                                  <p:childTnLst>
                                    <p:set>
                                      <p:cBhvr>
                                        <p:cTn id="10" dur="1" fill="hold">
                                          <p:stCondLst>
                                            <p:cond delay="0"/>
                                          </p:stCondLst>
                                        </p:cTn>
                                        <p:tgtEl>
                                          <p:spTgt spid="725"/>
                                        </p:tgtEl>
                                        <p:attrNameLst>
                                          <p:attrName>style.visibility</p:attrName>
                                        </p:attrNameLst>
                                      </p:cBhvr>
                                      <p:to>
                                        <p:strVal val="visible"/>
                                      </p:to>
                                    </p:set>
                                    <p:anim calcmode="lin" valueType="num">
                                      <p:cBhvr additive="base">
                                        <p:cTn id="11" dur="1500"/>
                                        <p:tgtEl>
                                          <p:spTgt spid="725"/>
                                        </p:tgtEl>
                                        <p:attrNameLst>
                                          <p:attrName>ppt_x</p:attrName>
                                        </p:attrNameLst>
                                      </p:cBhvr>
                                      <p:tavLst>
                                        <p:tav tm="0">
                                          <p:val>
                                            <p:strVal val="#ppt_x+1"/>
                                          </p:val>
                                        </p:tav>
                                        <p:tav tm="100000">
                                          <p:val>
                                            <p:strVal val="#ppt_x"/>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714"/>
                                        </p:tgtEl>
                                        <p:attrNameLst>
                                          <p:attrName>style.visibility</p:attrName>
                                        </p:attrNameLst>
                                      </p:cBhvr>
                                      <p:to>
                                        <p:strVal val="visible"/>
                                      </p:to>
                                    </p:set>
                                    <p:anim calcmode="lin" valueType="num">
                                      <p:cBhvr additive="base">
                                        <p:cTn id="15" dur="1500"/>
                                        <p:tgtEl>
                                          <p:spTgt spid="714"/>
                                        </p:tgtEl>
                                        <p:attrNameLst>
                                          <p:attrName>ppt_x</p:attrName>
                                        </p:attrNameLst>
                                      </p:cBhvr>
                                      <p:tavLst>
                                        <p:tav tm="0">
                                          <p:val>
                                            <p:strVal val="#ppt_x-1"/>
                                          </p:val>
                                        </p:tav>
                                        <p:tav tm="100000">
                                          <p:val>
                                            <p:strVal val="#ppt_x"/>
                                          </p:val>
                                        </p:tav>
                                      </p:tavLst>
                                    </p:anim>
                                  </p:childTnLst>
                                </p:cTn>
                              </p:par>
                            </p:childTnLst>
                          </p:cTn>
                        </p:par>
                        <p:par>
                          <p:cTn id="16" fill="hold">
                            <p:stCondLst>
                              <p:cond delay="4500"/>
                            </p:stCondLst>
                            <p:childTnLst>
                              <p:par>
                                <p:cTn id="17" presetID="2" presetClass="entr" presetSubtype="8" fill="hold" nodeType="afterEffect">
                                  <p:stCondLst>
                                    <p:cond delay="0"/>
                                  </p:stCondLst>
                                  <p:childTnLst>
                                    <p:set>
                                      <p:cBhvr>
                                        <p:cTn id="18" dur="1" fill="hold">
                                          <p:stCondLst>
                                            <p:cond delay="0"/>
                                          </p:stCondLst>
                                        </p:cTn>
                                        <p:tgtEl>
                                          <p:spTgt spid="724"/>
                                        </p:tgtEl>
                                        <p:attrNameLst>
                                          <p:attrName>style.visibility</p:attrName>
                                        </p:attrNameLst>
                                      </p:cBhvr>
                                      <p:to>
                                        <p:strVal val="visible"/>
                                      </p:to>
                                    </p:set>
                                    <p:anim calcmode="lin" valueType="num">
                                      <p:cBhvr additive="base">
                                        <p:cTn id="19" dur="1500"/>
                                        <p:tgtEl>
                                          <p:spTgt spid="7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1021"/>
        <p:cNvGrpSpPr/>
        <p:nvPr/>
      </p:nvGrpSpPr>
      <p:grpSpPr>
        <a:xfrm>
          <a:off x="0" y="0"/>
          <a:ext cx="0" cy="0"/>
          <a:chOff x="0" y="0"/>
          <a:chExt cx="0" cy="0"/>
        </a:xfrm>
      </p:grpSpPr>
      <p:sp>
        <p:nvSpPr>
          <p:cNvPr id="1022" name="Google Shape;1022;p59"/>
          <p:cNvSpPr txBox="1">
            <a:spLocks noGrp="1"/>
          </p:cNvSpPr>
          <p:nvPr>
            <p:ph type="title"/>
          </p:nvPr>
        </p:nvSpPr>
        <p:spPr>
          <a:xfrm>
            <a:off x="363596" y="1702168"/>
            <a:ext cx="8416808" cy="3420776"/>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In conclusion, by prioritizing public safety and adhering to professional integrity as outlined by the IEEE Code of Ethics,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SwiftTech BD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not only upholds its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ethical obligations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but also demonstrates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true professionalism</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This commitment to ethical standards and transparency is likely to be recognized and rewarded in the long term, fostering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trust</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and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respect</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from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partners</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customers</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and the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broader community</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Moreover, taking the morally right action reflects a deeper sense of responsibility that transcends immediate business concerns, affirming the values that will ultimately be rewarded in both professional and spiritual dimensions.</a:t>
            </a:r>
            <a:endParaRPr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7" name="Google Shape;1077;p60"/>
          <p:cNvSpPr txBox="1">
            <a:spLocks/>
          </p:cNvSpPr>
          <p:nvPr/>
        </p:nvSpPr>
        <p:spPr>
          <a:xfrm>
            <a:off x="3736779" y="680756"/>
            <a:ext cx="1670442" cy="6875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n-US" dirty="0">
                <a:solidFill>
                  <a:schemeClr val="accent3">
                    <a:lumMod val="75000"/>
                  </a:schemeClr>
                </a:solidFill>
                <a:latin typeface="Boucherie Block" panose="02000506000000020004" pitchFamily="2" charset="0"/>
              </a:rPr>
              <a:t>CONCLUSION</a:t>
            </a:r>
          </a:p>
        </p:txBody>
      </p:sp>
      <p:cxnSp>
        <p:nvCxnSpPr>
          <p:cNvPr id="3" name="Straight Connector 2">
            <a:extLst>
              <a:ext uri="{FF2B5EF4-FFF2-40B4-BE49-F238E27FC236}">
                <a16:creationId xmlns:a16="http://schemas.microsoft.com/office/drawing/2014/main" id="{F673392E-28A8-0F2C-4574-8D40647081DF}"/>
              </a:ext>
            </a:extLst>
          </p:cNvPr>
          <p:cNvCxnSpPr/>
          <p:nvPr/>
        </p:nvCxnSpPr>
        <p:spPr>
          <a:xfrm>
            <a:off x="3045807" y="1368311"/>
            <a:ext cx="29866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8"/>
        <p:cNvGrpSpPr/>
        <p:nvPr/>
      </p:nvGrpSpPr>
      <p:grpSpPr>
        <a:xfrm>
          <a:off x="0" y="0"/>
          <a:ext cx="0" cy="0"/>
          <a:chOff x="0" y="0"/>
          <a:chExt cx="0" cy="0"/>
        </a:xfrm>
      </p:grpSpPr>
      <p:sp>
        <p:nvSpPr>
          <p:cNvPr id="3729" name="Google Shape;3729;p110"/>
          <p:cNvSpPr txBox="1">
            <a:spLocks noGrp="1"/>
          </p:cNvSpPr>
          <p:nvPr>
            <p:ph type="title"/>
          </p:nvPr>
        </p:nvSpPr>
        <p:spPr>
          <a:xfrm>
            <a:off x="5174343" y="631441"/>
            <a:ext cx="3252032"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lumMod val="50000"/>
                  </a:schemeClr>
                </a:solidFill>
                <a:latin typeface="Boucherie Block" panose="02000506000000020004" pitchFamily="2" charset="0"/>
              </a:rPr>
              <a:t>Thanks</a:t>
            </a:r>
            <a:r>
              <a:rPr lang="en" dirty="0">
                <a:solidFill>
                  <a:schemeClr val="accent1">
                    <a:lumMod val="50000"/>
                  </a:schemeClr>
                </a:solidFill>
              </a:rPr>
              <a:t>!</a:t>
            </a:r>
            <a:endParaRPr dirty="0">
              <a:solidFill>
                <a:schemeClr val="accent1">
                  <a:lumMod val="50000"/>
                </a:schemeClr>
              </a:solidFill>
            </a:endParaRPr>
          </a:p>
        </p:txBody>
      </p:sp>
      <p:sp>
        <p:nvSpPr>
          <p:cNvPr id="3731" name="Google Shape;3731;p110"/>
          <p:cNvSpPr txBox="1">
            <a:spLocks noGrp="1"/>
          </p:cNvSpPr>
          <p:nvPr>
            <p:ph type="title" idx="2"/>
          </p:nvPr>
        </p:nvSpPr>
        <p:spPr>
          <a:xfrm>
            <a:off x="5675086" y="1846425"/>
            <a:ext cx="2751414"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6">
                    <a:lumMod val="90000"/>
                    <a:lumOff val="10000"/>
                  </a:schemeClr>
                </a:solidFill>
                <a:latin typeface="Boucherie Block" panose="02000506000000020004" pitchFamily="2" charset="0"/>
              </a:rPr>
              <a:t>Do you have any questions?</a:t>
            </a:r>
            <a:endParaRPr sz="1600" dirty="0">
              <a:solidFill>
                <a:schemeClr val="accent6">
                  <a:lumMod val="90000"/>
                  <a:lumOff val="10000"/>
                </a:schemeClr>
              </a:solidFill>
              <a:latin typeface="Boucherie Block" panose="02000506000000020004" pitchFamily="2" charset="0"/>
            </a:endParaRPr>
          </a:p>
        </p:txBody>
      </p:sp>
      <p:grpSp>
        <p:nvGrpSpPr>
          <p:cNvPr id="3732" name="Google Shape;3732;p110"/>
          <p:cNvGrpSpPr/>
          <p:nvPr/>
        </p:nvGrpSpPr>
        <p:grpSpPr>
          <a:xfrm flipH="1">
            <a:off x="156" y="1516237"/>
            <a:ext cx="7781497" cy="3653191"/>
            <a:chOff x="1500607" y="1029675"/>
            <a:chExt cx="6216743" cy="2918584"/>
          </a:xfrm>
        </p:grpSpPr>
        <p:sp>
          <p:nvSpPr>
            <p:cNvPr id="3733" name="Google Shape;3733;p110"/>
            <p:cNvSpPr/>
            <p:nvPr/>
          </p:nvSpPr>
          <p:spPr>
            <a:xfrm rot="-245308">
              <a:off x="1551049" y="2246812"/>
              <a:ext cx="4043257" cy="1559295"/>
            </a:xfrm>
            <a:custGeom>
              <a:avLst/>
              <a:gdLst/>
              <a:ahLst/>
              <a:cxnLst/>
              <a:rect l="l" t="t" r="r" b="b"/>
              <a:pathLst>
                <a:path w="161723" h="62369" extrusionOk="0">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0"/>
            <p:cNvSpPr/>
            <p:nvPr/>
          </p:nvSpPr>
          <p:spPr>
            <a:xfrm>
              <a:off x="3224150" y="1029675"/>
              <a:ext cx="4493200" cy="2136025"/>
            </a:xfrm>
            <a:custGeom>
              <a:avLst/>
              <a:gdLst/>
              <a:ahLst/>
              <a:cxnLst/>
              <a:rect l="l" t="t" r="r" b="b"/>
              <a:pathLst>
                <a:path w="179728" h="85441" extrusionOk="0">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0"/>
            <p:cNvSpPr/>
            <p:nvPr/>
          </p:nvSpPr>
          <p:spPr>
            <a:xfrm>
              <a:off x="3467075" y="1618950"/>
              <a:ext cx="3197150" cy="1442825"/>
            </a:xfrm>
            <a:custGeom>
              <a:avLst/>
              <a:gdLst/>
              <a:ahLst/>
              <a:cxnLst/>
              <a:rect l="l" t="t" r="r" b="b"/>
              <a:pathLst>
                <a:path w="127886" h="57713" extrusionOk="0">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0"/>
            <p:cNvSpPr/>
            <p:nvPr/>
          </p:nvSpPr>
          <p:spPr>
            <a:xfrm>
              <a:off x="3835575" y="1652050"/>
              <a:ext cx="2266675" cy="1369550"/>
            </a:xfrm>
            <a:custGeom>
              <a:avLst/>
              <a:gdLst/>
              <a:ahLst/>
              <a:cxnLst/>
              <a:rect l="l" t="t" r="r" b="b"/>
              <a:pathLst>
                <a:path w="90667" h="54782" extrusionOk="0">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0"/>
            <p:cNvSpPr/>
            <p:nvPr/>
          </p:nvSpPr>
          <p:spPr>
            <a:xfrm>
              <a:off x="5061325" y="1247825"/>
              <a:ext cx="2656000" cy="1751750"/>
            </a:xfrm>
            <a:custGeom>
              <a:avLst/>
              <a:gdLst/>
              <a:ahLst/>
              <a:cxnLst/>
              <a:rect l="l" t="t" r="r" b="b"/>
              <a:pathLst>
                <a:path w="106240" h="70070" extrusionOk="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3738" name="Google Shape;3738;p110"/>
            <p:cNvSpPr/>
            <p:nvPr/>
          </p:nvSpPr>
          <p:spPr>
            <a:xfrm>
              <a:off x="5394400" y="1325825"/>
              <a:ext cx="2322925" cy="1665100"/>
            </a:xfrm>
            <a:custGeom>
              <a:avLst/>
              <a:gdLst/>
              <a:ahLst/>
              <a:cxnLst/>
              <a:rect l="l" t="t" r="r" b="b"/>
              <a:pathLst>
                <a:path w="92917" h="66604" extrusionOk="0">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0"/>
            <p:cNvSpPr/>
            <p:nvPr/>
          </p:nvSpPr>
          <p:spPr>
            <a:xfrm>
              <a:off x="5507225" y="2083350"/>
              <a:ext cx="1454375" cy="632850"/>
            </a:xfrm>
            <a:custGeom>
              <a:avLst/>
              <a:gdLst/>
              <a:ahLst/>
              <a:cxnLst/>
              <a:rect l="l" t="t" r="r" b="b"/>
              <a:pathLst>
                <a:path w="58175" h="25314" extrusionOk="0">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0"/>
            <p:cNvSpPr/>
            <p:nvPr/>
          </p:nvSpPr>
          <p:spPr>
            <a:xfrm>
              <a:off x="3861175" y="2566450"/>
              <a:ext cx="1465675" cy="377450"/>
            </a:xfrm>
            <a:custGeom>
              <a:avLst/>
              <a:gdLst/>
              <a:ahLst/>
              <a:cxnLst/>
              <a:rect l="l" t="t" r="r" b="b"/>
              <a:pathLst>
                <a:path w="58627" h="15098" extrusionOk="0">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0"/>
            <p:cNvSpPr/>
            <p:nvPr/>
          </p:nvSpPr>
          <p:spPr>
            <a:xfrm>
              <a:off x="2290150" y="2307825"/>
              <a:ext cx="5427175" cy="1548400"/>
            </a:xfrm>
            <a:custGeom>
              <a:avLst/>
              <a:gdLst/>
              <a:ahLst/>
              <a:cxnLst/>
              <a:rect l="l" t="t" r="r" b="b"/>
              <a:pathLst>
                <a:path w="217087" h="61936" extrusionOk="0">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0"/>
            <p:cNvSpPr/>
            <p:nvPr/>
          </p:nvSpPr>
          <p:spPr>
            <a:xfrm>
              <a:off x="5018475" y="2742250"/>
              <a:ext cx="1901150" cy="312675"/>
            </a:xfrm>
            <a:custGeom>
              <a:avLst/>
              <a:gdLst/>
              <a:ahLst/>
              <a:cxnLst/>
              <a:rect l="l" t="t" r="r" b="b"/>
              <a:pathLst>
                <a:path w="76046" h="12507" extrusionOk="0">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0"/>
            <p:cNvSpPr/>
            <p:nvPr/>
          </p:nvSpPr>
          <p:spPr>
            <a:xfrm>
              <a:off x="4752350" y="3066225"/>
              <a:ext cx="558725" cy="142600"/>
            </a:xfrm>
            <a:custGeom>
              <a:avLst/>
              <a:gdLst/>
              <a:ahLst/>
              <a:cxnLst/>
              <a:rect l="l" t="t" r="r" b="b"/>
              <a:pathLst>
                <a:path w="22349" h="5704" extrusionOk="0">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0"/>
            <p:cNvSpPr/>
            <p:nvPr/>
          </p:nvSpPr>
          <p:spPr>
            <a:xfrm>
              <a:off x="4967575" y="2996275"/>
              <a:ext cx="833750" cy="212550"/>
            </a:xfrm>
            <a:custGeom>
              <a:avLst/>
              <a:gdLst/>
              <a:ahLst/>
              <a:cxnLst/>
              <a:rect l="l" t="t" r="r" b="b"/>
              <a:pathLst>
                <a:path w="33350" h="8502" extrusionOk="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0"/>
            <p:cNvSpPr/>
            <p:nvPr/>
          </p:nvSpPr>
          <p:spPr>
            <a:xfrm>
              <a:off x="5471500" y="2831950"/>
              <a:ext cx="195575" cy="150950"/>
            </a:xfrm>
            <a:custGeom>
              <a:avLst/>
              <a:gdLst/>
              <a:ahLst/>
              <a:cxnLst/>
              <a:rect l="l" t="t" r="r" b="b"/>
              <a:pathLst>
                <a:path w="7823" h="6038" extrusionOk="0">
                  <a:moveTo>
                    <a:pt x="1715" y="1"/>
                  </a:moveTo>
                  <a:lnTo>
                    <a:pt x="0" y="287"/>
                  </a:lnTo>
                  <a:lnTo>
                    <a:pt x="6132" y="6037"/>
                  </a:lnTo>
                  <a:lnTo>
                    <a:pt x="7823" y="5847"/>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0"/>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0"/>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0"/>
            <p:cNvSpPr/>
            <p:nvPr/>
          </p:nvSpPr>
          <p:spPr>
            <a:xfrm>
              <a:off x="5155100" y="2954300"/>
              <a:ext cx="218800" cy="324475"/>
            </a:xfrm>
            <a:custGeom>
              <a:avLst/>
              <a:gdLst/>
              <a:ahLst/>
              <a:cxnLst/>
              <a:rect l="l" t="t" r="r" b="b"/>
              <a:pathLst>
                <a:path w="8752" h="12979" extrusionOk="0">
                  <a:moveTo>
                    <a:pt x="0" y="0"/>
                  </a:moveTo>
                  <a:lnTo>
                    <a:pt x="0" y="10680"/>
                  </a:lnTo>
                  <a:lnTo>
                    <a:pt x="8751" y="12978"/>
                  </a:lnTo>
                  <a:lnTo>
                    <a:pt x="8751" y="20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0"/>
            <p:cNvSpPr/>
            <p:nvPr/>
          </p:nvSpPr>
          <p:spPr>
            <a:xfrm>
              <a:off x="5125325" y="2839100"/>
              <a:ext cx="389050" cy="206600"/>
            </a:xfrm>
            <a:custGeom>
              <a:avLst/>
              <a:gdLst/>
              <a:ahLst/>
              <a:cxnLst/>
              <a:rect l="l" t="t" r="r" b="b"/>
              <a:pathLst>
                <a:path w="15562" h="8264" extrusionOk="0">
                  <a:moveTo>
                    <a:pt x="15562" y="1"/>
                  </a:moveTo>
                  <a:lnTo>
                    <a:pt x="0" y="5763"/>
                  </a:lnTo>
                  <a:lnTo>
                    <a:pt x="0" y="6049"/>
                  </a:lnTo>
                  <a:lnTo>
                    <a:pt x="9978" y="8264"/>
                  </a:lnTo>
                  <a:lnTo>
                    <a:pt x="15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0"/>
            <p:cNvSpPr/>
            <p:nvPr/>
          </p:nvSpPr>
          <p:spPr>
            <a:xfrm>
              <a:off x="5125325" y="2804875"/>
              <a:ext cx="389050" cy="233675"/>
            </a:xfrm>
            <a:custGeom>
              <a:avLst/>
              <a:gdLst/>
              <a:ahLst/>
              <a:cxnLst/>
              <a:rect l="l" t="t" r="r" b="b"/>
              <a:pathLst>
                <a:path w="15562" h="9347" extrusionOk="0">
                  <a:moveTo>
                    <a:pt x="6251" y="1"/>
                  </a:moveTo>
                  <a:lnTo>
                    <a:pt x="0" y="7132"/>
                  </a:lnTo>
                  <a:lnTo>
                    <a:pt x="9978" y="9347"/>
                  </a:lnTo>
                  <a:lnTo>
                    <a:pt x="15562" y="1084"/>
                  </a:lnTo>
                  <a:lnTo>
                    <a:pt x="6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0"/>
            <p:cNvSpPr/>
            <p:nvPr/>
          </p:nvSpPr>
          <p:spPr>
            <a:xfrm>
              <a:off x="5173250" y="3046875"/>
              <a:ext cx="36325" cy="88125"/>
            </a:xfrm>
            <a:custGeom>
              <a:avLst/>
              <a:gdLst/>
              <a:ahLst/>
              <a:cxnLst/>
              <a:rect l="l" t="t" r="r" b="b"/>
              <a:pathLst>
                <a:path w="1453" h="3525" extrusionOk="0">
                  <a:moveTo>
                    <a:pt x="0" y="0"/>
                  </a:moveTo>
                  <a:lnTo>
                    <a:pt x="0" y="3203"/>
                  </a:lnTo>
                  <a:lnTo>
                    <a:pt x="1453" y="3525"/>
                  </a:lnTo>
                  <a:lnTo>
                    <a:pt x="1453" y="3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0"/>
            <p:cNvSpPr/>
            <p:nvPr/>
          </p:nvSpPr>
          <p:spPr>
            <a:xfrm>
              <a:off x="5310475" y="3080500"/>
              <a:ext cx="36325" cy="87850"/>
            </a:xfrm>
            <a:custGeom>
              <a:avLst/>
              <a:gdLst/>
              <a:ahLst/>
              <a:cxnLst/>
              <a:rect l="l" t="t" r="r" b="b"/>
              <a:pathLst>
                <a:path w="1453" h="3514" extrusionOk="0">
                  <a:moveTo>
                    <a:pt x="0" y="1"/>
                  </a:moveTo>
                  <a:lnTo>
                    <a:pt x="0" y="3203"/>
                  </a:lnTo>
                  <a:lnTo>
                    <a:pt x="1453" y="3513"/>
                  </a:lnTo>
                  <a:lnTo>
                    <a:pt x="1453" y="3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0"/>
            <p:cNvSpPr/>
            <p:nvPr/>
          </p:nvSpPr>
          <p:spPr>
            <a:xfrm>
              <a:off x="5242900" y="3066825"/>
              <a:ext cx="36325" cy="187250"/>
            </a:xfrm>
            <a:custGeom>
              <a:avLst/>
              <a:gdLst/>
              <a:ahLst/>
              <a:cxnLst/>
              <a:rect l="l" t="t" r="r" b="b"/>
              <a:pathLst>
                <a:path w="1453" h="7490" extrusionOk="0">
                  <a:moveTo>
                    <a:pt x="0" y="0"/>
                  </a:moveTo>
                  <a:lnTo>
                    <a:pt x="0" y="7084"/>
                  </a:lnTo>
                  <a:lnTo>
                    <a:pt x="1453" y="7489"/>
                  </a:lnTo>
                  <a:lnTo>
                    <a:pt x="1453" y="3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0"/>
            <p:cNvSpPr/>
            <p:nvPr/>
          </p:nvSpPr>
          <p:spPr>
            <a:xfrm>
              <a:off x="5442625" y="2976325"/>
              <a:ext cx="57775" cy="72050"/>
            </a:xfrm>
            <a:custGeom>
              <a:avLst/>
              <a:gdLst/>
              <a:ahLst/>
              <a:cxnLst/>
              <a:rect l="l" t="t" r="r" b="b"/>
              <a:pathLst>
                <a:path w="2311" h="2882" extrusionOk="0">
                  <a:moveTo>
                    <a:pt x="2310" y="1"/>
                  </a:moveTo>
                  <a:lnTo>
                    <a:pt x="0" y="524"/>
                  </a:lnTo>
                  <a:lnTo>
                    <a:pt x="0" y="2882"/>
                  </a:lnTo>
                  <a:lnTo>
                    <a:pt x="2310" y="2358"/>
                  </a:lnTo>
                  <a:lnTo>
                    <a:pt x="2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0"/>
            <p:cNvSpPr/>
            <p:nvPr/>
          </p:nvSpPr>
          <p:spPr>
            <a:xfrm>
              <a:off x="5442625" y="3070975"/>
              <a:ext cx="151525" cy="89325"/>
            </a:xfrm>
            <a:custGeom>
              <a:avLst/>
              <a:gdLst/>
              <a:ahLst/>
              <a:cxnLst/>
              <a:rect l="l" t="t" r="r" b="b"/>
              <a:pathLst>
                <a:path w="6061" h="3573" extrusionOk="0">
                  <a:moveTo>
                    <a:pt x="6061" y="1"/>
                  </a:moveTo>
                  <a:lnTo>
                    <a:pt x="0" y="1215"/>
                  </a:lnTo>
                  <a:lnTo>
                    <a:pt x="0" y="3573"/>
                  </a:lnTo>
                  <a:lnTo>
                    <a:pt x="6061" y="2358"/>
                  </a:lnTo>
                  <a:lnTo>
                    <a:pt x="6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0"/>
            <p:cNvSpPr/>
            <p:nvPr/>
          </p:nvSpPr>
          <p:spPr>
            <a:xfrm>
              <a:off x="5521800" y="2962050"/>
              <a:ext cx="57475" cy="71750"/>
            </a:xfrm>
            <a:custGeom>
              <a:avLst/>
              <a:gdLst/>
              <a:ahLst/>
              <a:cxnLst/>
              <a:rect l="l" t="t" r="r" b="b"/>
              <a:pathLst>
                <a:path w="2299" h="2870" extrusionOk="0">
                  <a:moveTo>
                    <a:pt x="2298" y="0"/>
                  </a:moveTo>
                  <a:lnTo>
                    <a:pt x="1" y="512"/>
                  </a:lnTo>
                  <a:lnTo>
                    <a:pt x="1" y="2869"/>
                  </a:lnTo>
                  <a:lnTo>
                    <a:pt x="2298" y="2357"/>
                  </a:lnTo>
                  <a:lnTo>
                    <a:pt x="2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0"/>
            <p:cNvSpPr/>
            <p:nvPr/>
          </p:nvSpPr>
          <p:spPr>
            <a:xfrm>
              <a:off x="6198075" y="2817075"/>
              <a:ext cx="238450" cy="125350"/>
            </a:xfrm>
            <a:custGeom>
              <a:avLst/>
              <a:gdLst/>
              <a:ahLst/>
              <a:cxnLst/>
              <a:rect l="l" t="t" r="r" b="b"/>
              <a:pathLst>
                <a:path w="9538" h="5014" extrusionOk="0">
                  <a:moveTo>
                    <a:pt x="2096" y="1"/>
                  </a:moveTo>
                  <a:lnTo>
                    <a:pt x="1" y="239"/>
                  </a:lnTo>
                  <a:lnTo>
                    <a:pt x="7478" y="5013"/>
                  </a:lnTo>
                  <a:lnTo>
                    <a:pt x="9537" y="4847"/>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0"/>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0"/>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0"/>
            <p:cNvSpPr/>
            <p:nvPr/>
          </p:nvSpPr>
          <p:spPr>
            <a:xfrm>
              <a:off x="5812025" y="2918575"/>
              <a:ext cx="267000" cy="269700"/>
            </a:xfrm>
            <a:custGeom>
              <a:avLst/>
              <a:gdLst/>
              <a:ahLst/>
              <a:cxnLst/>
              <a:rect l="l" t="t" r="r" b="b"/>
              <a:pathLst>
                <a:path w="10680" h="10788" extrusionOk="0">
                  <a:moveTo>
                    <a:pt x="0" y="1"/>
                  </a:moveTo>
                  <a:lnTo>
                    <a:pt x="0" y="8871"/>
                  </a:lnTo>
                  <a:lnTo>
                    <a:pt x="10680" y="10788"/>
                  </a:lnTo>
                  <a:lnTo>
                    <a:pt x="10680" y="166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0"/>
            <p:cNvSpPr/>
            <p:nvPr/>
          </p:nvSpPr>
          <p:spPr>
            <a:xfrm>
              <a:off x="5775700" y="2823025"/>
              <a:ext cx="474775" cy="171475"/>
            </a:xfrm>
            <a:custGeom>
              <a:avLst/>
              <a:gdLst/>
              <a:ahLst/>
              <a:cxnLst/>
              <a:rect l="l" t="t" r="r" b="b"/>
              <a:pathLst>
                <a:path w="18991" h="6859" extrusionOk="0">
                  <a:moveTo>
                    <a:pt x="18991" y="1"/>
                  </a:moveTo>
                  <a:lnTo>
                    <a:pt x="1" y="4787"/>
                  </a:lnTo>
                  <a:lnTo>
                    <a:pt x="1" y="5025"/>
                  </a:lnTo>
                  <a:lnTo>
                    <a:pt x="12181" y="6859"/>
                  </a:lnTo>
                  <a:lnTo>
                    <a:pt x="18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0"/>
            <p:cNvSpPr/>
            <p:nvPr/>
          </p:nvSpPr>
          <p:spPr>
            <a:xfrm>
              <a:off x="5775700" y="2794750"/>
              <a:ext cx="474775" cy="193800"/>
            </a:xfrm>
            <a:custGeom>
              <a:avLst/>
              <a:gdLst/>
              <a:ahLst/>
              <a:cxnLst/>
              <a:rect l="l" t="t" r="r" b="b"/>
              <a:pathLst>
                <a:path w="18991" h="7752" extrusionOk="0">
                  <a:moveTo>
                    <a:pt x="7621" y="1"/>
                  </a:moveTo>
                  <a:lnTo>
                    <a:pt x="1" y="5918"/>
                  </a:lnTo>
                  <a:lnTo>
                    <a:pt x="12181" y="7752"/>
                  </a:lnTo>
                  <a:lnTo>
                    <a:pt x="18991" y="894"/>
                  </a:lnTo>
                  <a:lnTo>
                    <a:pt x="7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0"/>
            <p:cNvSpPr/>
            <p:nvPr/>
          </p:nvSpPr>
          <p:spPr>
            <a:xfrm>
              <a:off x="5834050" y="2995675"/>
              <a:ext cx="44375" cy="78900"/>
            </a:xfrm>
            <a:custGeom>
              <a:avLst/>
              <a:gdLst/>
              <a:ahLst/>
              <a:cxnLst/>
              <a:rect l="l" t="t" r="r" b="b"/>
              <a:pathLst>
                <a:path w="1775" h="3156" extrusionOk="0">
                  <a:moveTo>
                    <a:pt x="0" y="0"/>
                  </a:moveTo>
                  <a:lnTo>
                    <a:pt x="0" y="2894"/>
                  </a:lnTo>
                  <a:lnTo>
                    <a:pt x="1774" y="3156"/>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0"/>
            <p:cNvSpPr/>
            <p:nvPr/>
          </p:nvSpPr>
          <p:spPr>
            <a:xfrm>
              <a:off x="6001625" y="3023350"/>
              <a:ext cx="44375" cy="79200"/>
            </a:xfrm>
            <a:custGeom>
              <a:avLst/>
              <a:gdLst/>
              <a:ahLst/>
              <a:cxnLst/>
              <a:rect l="l" t="t" r="r" b="b"/>
              <a:pathLst>
                <a:path w="1775" h="3168" extrusionOk="0">
                  <a:moveTo>
                    <a:pt x="0" y="1"/>
                  </a:moveTo>
                  <a:lnTo>
                    <a:pt x="0" y="2906"/>
                  </a:lnTo>
                  <a:lnTo>
                    <a:pt x="1774" y="3168"/>
                  </a:lnTo>
                  <a:lnTo>
                    <a:pt x="1774"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0"/>
            <p:cNvSpPr/>
            <p:nvPr/>
          </p:nvSpPr>
          <p:spPr>
            <a:xfrm>
              <a:off x="5919175" y="3012050"/>
              <a:ext cx="44375" cy="155400"/>
            </a:xfrm>
            <a:custGeom>
              <a:avLst/>
              <a:gdLst/>
              <a:ahLst/>
              <a:cxnLst/>
              <a:rect l="l" t="t" r="r" b="b"/>
              <a:pathLst>
                <a:path w="1775" h="6216" extrusionOk="0">
                  <a:moveTo>
                    <a:pt x="0" y="0"/>
                  </a:moveTo>
                  <a:lnTo>
                    <a:pt x="0" y="5882"/>
                  </a:lnTo>
                  <a:lnTo>
                    <a:pt x="1774" y="6215"/>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0"/>
            <p:cNvSpPr/>
            <p:nvPr/>
          </p:nvSpPr>
          <p:spPr>
            <a:xfrm>
              <a:off x="6135575" y="3015625"/>
              <a:ext cx="52700" cy="73525"/>
            </a:xfrm>
            <a:custGeom>
              <a:avLst/>
              <a:gdLst/>
              <a:ahLst/>
              <a:cxnLst/>
              <a:rect l="l" t="t" r="r" b="b"/>
              <a:pathLst>
                <a:path w="2108" h="2941" extrusionOk="0">
                  <a:moveTo>
                    <a:pt x="2108" y="0"/>
                  </a:moveTo>
                  <a:lnTo>
                    <a:pt x="0" y="286"/>
                  </a:lnTo>
                  <a:lnTo>
                    <a:pt x="0" y="2941"/>
                  </a:lnTo>
                  <a:lnTo>
                    <a:pt x="2108" y="2655"/>
                  </a:lnTo>
                  <a:lnTo>
                    <a:pt x="2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0"/>
            <p:cNvSpPr/>
            <p:nvPr/>
          </p:nvSpPr>
          <p:spPr>
            <a:xfrm>
              <a:off x="6225750" y="3004300"/>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0"/>
            <p:cNvSpPr/>
            <p:nvPr/>
          </p:nvSpPr>
          <p:spPr>
            <a:xfrm>
              <a:off x="6310875" y="2994775"/>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0"/>
            <p:cNvSpPr/>
            <p:nvPr/>
          </p:nvSpPr>
          <p:spPr>
            <a:xfrm>
              <a:off x="5982875" y="3122475"/>
              <a:ext cx="353325" cy="90225"/>
            </a:xfrm>
            <a:custGeom>
              <a:avLst/>
              <a:gdLst/>
              <a:ahLst/>
              <a:cxnLst/>
              <a:rect l="l" t="t" r="r" b="b"/>
              <a:pathLst>
                <a:path w="14133" h="3609" extrusionOk="0">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0"/>
            <p:cNvSpPr/>
            <p:nvPr/>
          </p:nvSpPr>
          <p:spPr>
            <a:xfrm>
              <a:off x="6149550" y="3167425"/>
              <a:ext cx="285175" cy="72950"/>
            </a:xfrm>
            <a:custGeom>
              <a:avLst/>
              <a:gdLst/>
              <a:ahLst/>
              <a:cxnLst/>
              <a:rect l="l" t="t" r="r" b="b"/>
              <a:pathLst>
                <a:path w="11407" h="2918" extrusionOk="0">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0"/>
            <p:cNvSpPr/>
            <p:nvPr/>
          </p:nvSpPr>
          <p:spPr>
            <a:xfrm>
              <a:off x="3146200" y="3199875"/>
              <a:ext cx="613200" cy="156575"/>
            </a:xfrm>
            <a:custGeom>
              <a:avLst/>
              <a:gdLst/>
              <a:ahLst/>
              <a:cxnLst/>
              <a:rect l="l" t="t" r="r" b="b"/>
              <a:pathLst>
                <a:path w="24528" h="6263" extrusionOk="0">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0"/>
            <p:cNvSpPr/>
            <p:nvPr/>
          </p:nvSpPr>
          <p:spPr>
            <a:xfrm>
              <a:off x="3404875" y="2910250"/>
              <a:ext cx="130975" cy="175050"/>
            </a:xfrm>
            <a:custGeom>
              <a:avLst/>
              <a:gdLst/>
              <a:ahLst/>
              <a:cxnLst/>
              <a:rect l="l" t="t" r="r" b="b"/>
              <a:pathLst>
                <a:path w="5239" h="7002" extrusionOk="0">
                  <a:moveTo>
                    <a:pt x="5239" y="0"/>
                  </a:moveTo>
                  <a:lnTo>
                    <a:pt x="0" y="7001"/>
                  </a:lnTo>
                  <a:lnTo>
                    <a:pt x="4906" y="6870"/>
                  </a:lnTo>
                  <a:lnTo>
                    <a:pt x="5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0"/>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0"/>
            <p:cNvSpPr/>
            <p:nvPr/>
          </p:nvSpPr>
          <p:spPr>
            <a:xfrm>
              <a:off x="3434050" y="2910250"/>
              <a:ext cx="199150" cy="529850"/>
            </a:xfrm>
            <a:custGeom>
              <a:avLst/>
              <a:gdLst/>
              <a:ahLst/>
              <a:cxnLst/>
              <a:rect l="l" t="t" r="r" b="b"/>
              <a:pathLst>
                <a:path w="7966" h="21194" extrusionOk="0">
                  <a:moveTo>
                    <a:pt x="4072" y="0"/>
                  </a:moveTo>
                  <a:lnTo>
                    <a:pt x="0" y="6799"/>
                  </a:lnTo>
                  <a:lnTo>
                    <a:pt x="0" y="17598"/>
                  </a:lnTo>
                  <a:lnTo>
                    <a:pt x="7965" y="21193"/>
                  </a:lnTo>
                  <a:lnTo>
                    <a:pt x="7965" y="8990"/>
                  </a:lnTo>
                  <a:lnTo>
                    <a:pt x="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0"/>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0"/>
            <p:cNvSpPr/>
            <p:nvPr/>
          </p:nvSpPr>
          <p:spPr>
            <a:xfrm>
              <a:off x="3535850" y="2910250"/>
              <a:ext cx="705750" cy="244700"/>
            </a:xfrm>
            <a:custGeom>
              <a:avLst/>
              <a:gdLst/>
              <a:ahLst/>
              <a:cxnLst/>
              <a:rect l="l" t="t" r="r" b="b"/>
              <a:pathLst>
                <a:path w="28230" h="9788" extrusionOk="0">
                  <a:moveTo>
                    <a:pt x="0" y="0"/>
                  </a:moveTo>
                  <a:lnTo>
                    <a:pt x="3858" y="9787"/>
                  </a:lnTo>
                  <a:lnTo>
                    <a:pt x="28230" y="7227"/>
                  </a:lnTo>
                  <a:lnTo>
                    <a:pt x="28230" y="687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0"/>
            <p:cNvSpPr/>
            <p:nvPr/>
          </p:nvSpPr>
          <p:spPr>
            <a:xfrm>
              <a:off x="3747475" y="3201950"/>
              <a:ext cx="73550" cy="119675"/>
            </a:xfrm>
            <a:custGeom>
              <a:avLst/>
              <a:gdLst/>
              <a:ahLst/>
              <a:cxnLst/>
              <a:rect l="l" t="t" r="r" b="b"/>
              <a:pathLst>
                <a:path w="2942" h="4787" extrusionOk="0">
                  <a:moveTo>
                    <a:pt x="2941" y="0"/>
                  </a:moveTo>
                  <a:lnTo>
                    <a:pt x="0" y="274"/>
                  </a:lnTo>
                  <a:lnTo>
                    <a:pt x="0" y="4787"/>
                  </a:lnTo>
                  <a:lnTo>
                    <a:pt x="2941" y="4441"/>
                  </a:lnTo>
                  <a:lnTo>
                    <a:pt x="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0"/>
            <p:cNvSpPr/>
            <p:nvPr/>
          </p:nvSpPr>
          <p:spPr>
            <a:xfrm>
              <a:off x="3881725" y="3192125"/>
              <a:ext cx="73525" cy="216425"/>
            </a:xfrm>
            <a:custGeom>
              <a:avLst/>
              <a:gdLst/>
              <a:ahLst/>
              <a:cxnLst/>
              <a:rect l="l" t="t" r="r" b="b"/>
              <a:pathLst>
                <a:path w="2941" h="8657" extrusionOk="0">
                  <a:moveTo>
                    <a:pt x="2941" y="1"/>
                  </a:moveTo>
                  <a:lnTo>
                    <a:pt x="0" y="274"/>
                  </a:lnTo>
                  <a:lnTo>
                    <a:pt x="0" y="8656"/>
                  </a:lnTo>
                  <a:lnTo>
                    <a:pt x="2941" y="8299"/>
                  </a:lnTo>
                  <a:lnTo>
                    <a:pt x="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0"/>
            <p:cNvSpPr/>
            <p:nvPr/>
          </p:nvSpPr>
          <p:spPr>
            <a:xfrm>
              <a:off x="4015950" y="3182300"/>
              <a:ext cx="73550" cy="119675"/>
            </a:xfrm>
            <a:custGeom>
              <a:avLst/>
              <a:gdLst/>
              <a:ahLst/>
              <a:cxnLst/>
              <a:rect l="l" t="t" r="r" b="b"/>
              <a:pathLst>
                <a:path w="2942" h="4787" extrusionOk="0">
                  <a:moveTo>
                    <a:pt x="2942" y="1"/>
                  </a:moveTo>
                  <a:lnTo>
                    <a:pt x="1" y="286"/>
                  </a:lnTo>
                  <a:lnTo>
                    <a:pt x="1" y="4787"/>
                  </a:lnTo>
                  <a:lnTo>
                    <a:pt x="2942" y="4442"/>
                  </a:lnTo>
                  <a:lnTo>
                    <a:pt x="2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0"/>
            <p:cNvSpPr/>
            <p:nvPr/>
          </p:nvSpPr>
          <p:spPr>
            <a:xfrm>
              <a:off x="3487925" y="3140925"/>
              <a:ext cx="63425" cy="111050"/>
            </a:xfrm>
            <a:custGeom>
              <a:avLst/>
              <a:gdLst/>
              <a:ahLst/>
              <a:cxnLst/>
              <a:rect l="l" t="t" r="r" b="b"/>
              <a:pathLst>
                <a:path w="2537" h="4442" extrusionOk="0">
                  <a:moveTo>
                    <a:pt x="0" y="1"/>
                  </a:moveTo>
                  <a:lnTo>
                    <a:pt x="0" y="4049"/>
                  </a:lnTo>
                  <a:lnTo>
                    <a:pt x="2536" y="4442"/>
                  </a:lnTo>
                  <a:lnTo>
                    <a:pt x="2536" y="39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0"/>
            <p:cNvSpPr/>
            <p:nvPr/>
          </p:nvSpPr>
          <p:spPr>
            <a:xfrm>
              <a:off x="3535850" y="2866200"/>
              <a:ext cx="705750" cy="274750"/>
            </a:xfrm>
            <a:custGeom>
              <a:avLst/>
              <a:gdLst/>
              <a:ahLst/>
              <a:cxnLst/>
              <a:rect l="l" t="t" r="r" b="b"/>
              <a:pathLst>
                <a:path w="28230" h="10990" extrusionOk="0">
                  <a:moveTo>
                    <a:pt x="22253" y="0"/>
                  </a:moveTo>
                  <a:lnTo>
                    <a:pt x="0" y="1762"/>
                  </a:lnTo>
                  <a:lnTo>
                    <a:pt x="3893" y="10990"/>
                  </a:lnTo>
                  <a:lnTo>
                    <a:pt x="28230" y="8632"/>
                  </a:lnTo>
                  <a:lnTo>
                    <a:pt x="22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0"/>
            <p:cNvSpPr/>
            <p:nvPr/>
          </p:nvSpPr>
          <p:spPr>
            <a:xfrm>
              <a:off x="4027275" y="3230825"/>
              <a:ext cx="613200" cy="156575"/>
            </a:xfrm>
            <a:custGeom>
              <a:avLst/>
              <a:gdLst/>
              <a:ahLst/>
              <a:cxnLst/>
              <a:rect l="l" t="t" r="r" b="b"/>
              <a:pathLst>
                <a:path w="24528" h="6263" extrusionOk="0">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0"/>
            <p:cNvSpPr/>
            <p:nvPr/>
          </p:nvSpPr>
          <p:spPr>
            <a:xfrm>
              <a:off x="4027275" y="3332625"/>
              <a:ext cx="386075" cy="98550"/>
            </a:xfrm>
            <a:custGeom>
              <a:avLst/>
              <a:gdLst/>
              <a:ahLst/>
              <a:cxnLst/>
              <a:rect l="l" t="t" r="r" b="b"/>
              <a:pathLst>
                <a:path w="15443" h="3942" extrusionOk="0">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0"/>
            <p:cNvSpPr/>
            <p:nvPr/>
          </p:nvSpPr>
          <p:spPr>
            <a:xfrm>
              <a:off x="6480550" y="1938400"/>
              <a:ext cx="32175" cy="1017700"/>
            </a:xfrm>
            <a:custGeom>
              <a:avLst/>
              <a:gdLst/>
              <a:ahLst/>
              <a:cxnLst/>
              <a:rect l="l" t="t" r="r" b="b"/>
              <a:pathLst>
                <a:path w="1287" h="40708" extrusionOk="0">
                  <a:moveTo>
                    <a:pt x="1" y="1"/>
                  </a:moveTo>
                  <a:lnTo>
                    <a:pt x="1" y="40708"/>
                  </a:lnTo>
                  <a:lnTo>
                    <a:pt x="1286" y="40708"/>
                  </a:lnTo>
                  <a:lnTo>
                    <a:pt x="1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0"/>
            <p:cNvSpPr/>
            <p:nvPr/>
          </p:nvSpPr>
          <p:spPr>
            <a:xfrm>
              <a:off x="6502575" y="1938400"/>
              <a:ext cx="10150" cy="1017700"/>
            </a:xfrm>
            <a:custGeom>
              <a:avLst/>
              <a:gdLst/>
              <a:ahLst/>
              <a:cxnLst/>
              <a:rect l="l" t="t" r="r" b="b"/>
              <a:pathLst>
                <a:path w="406" h="40708" extrusionOk="0">
                  <a:moveTo>
                    <a:pt x="1" y="1"/>
                  </a:moveTo>
                  <a:lnTo>
                    <a:pt x="1" y="40708"/>
                  </a:lnTo>
                  <a:lnTo>
                    <a:pt x="405" y="40708"/>
                  </a:lnTo>
                  <a:lnTo>
                    <a:pt x="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0"/>
            <p:cNvSpPr/>
            <p:nvPr/>
          </p:nvSpPr>
          <p:spPr>
            <a:xfrm>
              <a:off x="6449000" y="1438350"/>
              <a:ext cx="89925" cy="472700"/>
            </a:xfrm>
            <a:custGeom>
              <a:avLst/>
              <a:gdLst/>
              <a:ahLst/>
              <a:cxnLst/>
              <a:rect l="l" t="t" r="r" b="b"/>
              <a:pathLst>
                <a:path w="3597" h="18908" extrusionOk="0">
                  <a:moveTo>
                    <a:pt x="751" y="0"/>
                  </a:moveTo>
                  <a:lnTo>
                    <a:pt x="0" y="16788"/>
                  </a:lnTo>
                  <a:lnTo>
                    <a:pt x="1751" y="18907"/>
                  </a:lnTo>
                  <a:lnTo>
                    <a:pt x="3596" y="16407"/>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0"/>
            <p:cNvSpPr/>
            <p:nvPr/>
          </p:nvSpPr>
          <p:spPr>
            <a:xfrm>
              <a:off x="6490975" y="1902675"/>
              <a:ext cx="469425" cy="139925"/>
            </a:xfrm>
            <a:custGeom>
              <a:avLst/>
              <a:gdLst/>
              <a:ahLst/>
              <a:cxnLst/>
              <a:rect l="l" t="t" r="r" b="b"/>
              <a:pathLst>
                <a:path w="18777" h="5597" extrusionOk="0">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0"/>
            <p:cNvSpPr/>
            <p:nvPr/>
          </p:nvSpPr>
          <p:spPr>
            <a:xfrm>
              <a:off x="6442750" y="1438350"/>
              <a:ext cx="89925" cy="472700"/>
            </a:xfrm>
            <a:custGeom>
              <a:avLst/>
              <a:gdLst/>
              <a:ahLst/>
              <a:cxnLst/>
              <a:rect l="l" t="t" r="r" b="b"/>
              <a:pathLst>
                <a:path w="3597" h="18908" extrusionOk="0">
                  <a:moveTo>
                    <a:pt x="762" y="0"/>
                  </a:moveTo>
                  <a:lnTo>
                    <a:pt x="0" y="16788"/>
                  </a:lnTo>
                  <a:lnTo>
                    <a:pt x="1763" y="18907"/>
                  </a:lnTo>
                  <a:lnTo>
                    <a:pt x="3596" y="16407"/>
                  </a:ln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0"/>
            <p:cNvSpPr/>
            <p:nvPr/>
          </p:nvSpPr>
          <p:spPr>
            <a:xfrm>
              <a:off x="6490975" y="1894050"/>
              <a:ext cx="469425" cy="139625"/>
            </a:xfrm>
            <a:custGeom>
              <a:avLst/>
              <a:gdLst/>
              <a:ahLst/>
              <a:cxnLst/>
              <a:rect l="l" t="t" r="r" b="b"/>
              <a:pathLst>
                <a:path w="18777" h="5585" extrusionOk="0">
                  <a:moveTo>
                    <a:pt x="2405" y="0"/>
                  </a:moveTo>
                  <a:lnTo>
                    <a:pt x="0" y="1346"/>
                  </a:lnTo>
                  <a:lnTo>
                    <a:pt x="2131" y="3608"/>
                  </a:lnTo>
                  <a:lnTo>
                    <a:pt x="18443" y="5584"/>
                  </a:lnTo>
                  <a:lnTo>
                    <a:pt x="18776" y="3799"/>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0"/>
            <p:cNvSpPr/>
            <p:nvPr/>
          </p:nvSpPr>
          <p:spPr>
            <a:xfrm>
              <a:off x="6070375" y="1919650"/>
              <a:ext cx="421800" cy="263750"/>
            </a:xfrm>
            <a:custGeom>
              <a:avLst/>
              <a:gdLst/>
              <a:ahLst/>
              <a:cxnLst/>
              <a:rect l="l" t="t" r="r" b="b"/>
              <a:pathLst>
                <a:path w="16872" h="10550" extrusionOk="0">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0"/>
            <p:cNvSpPr/>
            <p:nvPr/>
          </p:nvSpPr>
          <p:spPr>
            <a:xfrm>
              <a:off x="6066225" y="1911025"/>
              <a:ext cx="421500" cy="263750"/>
            </a:xfrm>
            <a:custGeom>
              <a:avLst/>
              <a:gdLst/>
              <a:ahLst/>
              <a:cxnLst/>
              <a:rect l="l" t="t" r="r" b="b"/>
              <a:pathLst>
                <a:path w="16860" h="10550" extrusionOk="0">
                  <a:moveTo>
                    <a:pt x="13776" y="0"/>
                  </a:moveTo>
                  <a:lnTo>
                    <a:pt x="0" y="8966"/>
                  </a:lnTo>
                  <a:lnTo>
                    <a:pt x="893" y="10549"/>
                  </a:lnTo>
                  <a:lnTo>
                    <a:pt x="15883" y="2941"/>
                  </a:lnTo>
                  <a:lnTo>
                    <a:pt x="16859" y="369"/>
                  </a:lnTo>
                  <a:lnTo>
                    <a:pt x="13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0"/>
            <p:cNvSpPr/>
            <p:nvPr/>
          </p:nvSpPr>
          <p:spPr>
            <a:xfrm>
              <a:off x="6445725" y="1872925"/>
              <a:ext cx="90800" cy="90800"/>
            </a:xfrm>
            <a:custGeom>
              <a:avLst/>
              <a:gdLst/>
              <a:ahLst/>
              <a:cxnLst/>
              <a:rect l="l" t="t" r="r" b="b"/>
              <a:pathLst>
                <a:path w="3632" h="3632" extrusionOk="0">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0"/>
            <p:cNvSpPr/>
            <p:nvPr/>
          </p:nvSpPr>
          <p:spPr>
            <a:xfrm>
              <a:off x="4370175" y="2501850"/>
              <a:ext cx="16975" cy="535525"/>
            </a:xfrm>
            <a:custGeom>
              <a:avLst/>
              <a:gdLst/>
              <a:ahLst/>
              <a:cxnLst/>
              <a:rect l="l" t="t" r="r" b="b"/>
              <a:pathLst>
                <a:path w="679" h="21421" extrusionOk="0">
                  <a:moveTo>
                    <a:pt x="0" y="1"/>
                  </a:moveTo>
                  <a:lnTo>
                    <a:pt x="0" y="21420"/>
                  </a:lnTo>
                  <a:lnTo>
                    <a:pt x="679" y="21420"/>
                  </a:lnTo>
                  <a:lnTo>
                    <a:pt x="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0"/>
            <p:cNvSpPr/>
            <p:nvPr/>
          </p:nvSpPr>
          <p:spPr>
            <a:xfrm>
              <a:off x="4381775" y="2501850"/>
              <a:ext cx="5375" cy="535525"/>
            </a:xfrm>
            <a:custGeom>
              <a:avLst/>
              <a:gdLst/>
              <a:ahLst/>
              <a:cxnLst/>
              <a:rect l="l" t="t" r="r" b="b"/>
              <a:pathLst>
                <a:path w="215" h="21421" extrusionOk="0">
                  <a:moveTo>
                    <a:pt x="1" y="1"/>
                  </a:moveTo>
                  <a:lnTo>
                    <a:pt x="1" y="21420"/>
                  </a:lnTo>
                  <a:lnTo>
                    <a:pt x="215" y="21420"/>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0"/>
            <p:cNvSpPr/>
            <p:nvPr/>
          </p:nvSpPr>
          <p:spPr>
            <a:xfrm>
              <a:off x="4364800" y="2250950"/>
              <a:ext cx="105400" cy="238725"/>
            </a:xfrm>
            <a:custGeom>
              <a:avLst/>
              <a:gdLst/>
              <a:ahLst/>
              <a:cxnLst/>
              <a:rect l="l" t="t" r="r" b="b"/>
              <a:pathLst>
                <a:path w="4216" h="9549" extrusionOk="0">
                  <a:moveTo>
                    <a:pt x="3311" y="0"/>
                  </a:moveTo>
                  <a:lnTo>
                    <a:pt x="1" y="8192"/>
                  </a:lnTo>
                  <a:lnTo>
                    <a:pt x="501" y="9549"/>
                  </a:lnTo>
                  <a:lnTo>
                    <a:pt x="1846" y="8632"/>
                  </a:lnTo>
                  <a:lnTo>
                    <a:pt x="4216" y="310"/>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0"/>
            <p:cNvSpPr/>
            <p:nvPr/>
          </p:nvSpPr>
          <p:spPr>
            <a:xfrm>
              <a:off x="4371950" y="2495900"/>
              <a:ext cx="222075" cy="139325"/>
            </a:xfrm>
            <a:custGeom>
              <a:avLst/>
              <a:gdLst/>
              <a:ahLst/>
              <a:cxnLst/>
              <a:rect l="l" t="t" r="r" b="b"/>
              <a:pathLst>
                <a:path w="8883" h="5573" extrusionOk="0">
                  <a:moveTo>
                    <a:pt x="1429" y="1"/>
                  </a:moveTo>
                  <a:lnTo>
                    <a:pt x="1" y="239"/>
                  </a:lnTo>
                  <a:lnTo>
                    <a:pt x="656" y="1739"/>
                  </a:lnTo>
                  <a:lnTo>
                    <a:pt x="8406" y="5573"/>
                  </a:lnTo>
                  <a:lnTo>
                    <a:pt x="8883" y="4751"/>
                  </a:lnTo>
                  <a:lnTo>
                    <a:pt x="1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0"/>
            <p:cNvSpPr/>
            <p:nvPr/>
          </p:nvSpPr>
          <p:spPr>
            <a:xfrm>
              <a:off x="4361525" y="2249750"/>
              <a:ext cx="105700" cy="239050"/>
            </a:xfrm>
            <a:custGeom>
              <a:avLst/>
              <a:gdLst/>
              <a:ahLst/>
              <a:cxnLst/>
              <a:rect l="l" t="t" r="r" b="b"/>
              <a:pathLst>
                <a:path w="4228" h="9562" extrusionOk="0">
                  <a:moveTo>
                    <a:pt x="3323" y="0"/>
                  </a:moveTo>
                  <a:lnTo>
                    <a:pt x="1" y="8204"/>
                  </a:lnTo>
                  <a:lnTo>
                    <a:pt x="513" y="9561"/>
                  </a:lnTo>
                  <a:lnTo>
                    <a:pt x="1858" y="8632"/>
                  </a:lnTo>
                  <a:lnTo>
                    <a:pt x="4228" y="322"/>
                  </a:lnTo>
                  <a:lnTo>
                    <a:pt x="3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0"/>
            <p:cNvSpPr/>
            <p:nvPr/>
          </p:nvSpPr>
          <p:spPr>
            <a:xfrm>
              <a:off x="4373450" y="2491450"/>
              <a:ext cx="222075" cy="139625"/>
            </a:xfrm>
            <a:custGeom>
              <a:avLst/>
              <a:gdLst/>
              <a:ahLst/>
              <a:cxnLst/>
              <a:rect l="l" t="t" r="r" b="b"/>
              <a:pathLst>
                <a:path w="8883" h="5585" extrusionOk="0">
                  <a:moveTo>
                    <a:pt x="1429" y="0"/>
                  </a:moveTo>
                  <a:lnTo>
                    <a:pt x="0" y="250"/>
                  </a:lnTo>
                  <a:lnTo>
                    <a:pt x="655" y="1739"/>
                  </a:lnTo>
                  <a:lnTo>
                    <a:pt x="8406" y="5584"/>
                  </a:lnTo>
                  <a:lnTo>
                    <a:pt x="8882" y="4751"/>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0"/>
            <p:cNvSpPr/>
            <p:nvPr/>
          </p:nvSpPr>
          <p:spPr>
            <a:xfrm>
              <a:off x="4126975" y="2480425"/>
              <a:ext cx="246800" cy="74450"/>
            </a:xfrm>
            <a:custGeom>
              <a:avLst/>
              <a:gdLst/>
              <a:ahLst/>
              <a:cxnLst/>
              <a:rect l="l" t="t" r="r" b="b"/>
              <a:pathLst>
                <a:path w="9872" h="2978" extrusionOk="0">
                  <a:moveTo>
                    <a:pt x="8407" y="1"/>
                  </a:moveTo>
                  <a:lnTo>
                    <a:pt x="1" y="2037"/>
                  </a:lnTo>
                  <a:lnTo>
                    <a:pt x="168" y="2977"/>
                  </a:lnTo>
                  <a:lnTo>
                    <a:pt x="8942" y="1834"/>
                  </a:lnTo>
                  <a:lnTo>
                    <a:pt x="9871" y="727"/>
                  </a:lnTo>
                  <a:lnTo>
                    <a:pt x="84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0"/>
            <p:cNvSpPr/>
            <p:nvPr/>
          </p:nvSpPr>
          <p:spPr>
            <a:xfrm>
              <a:off x="4126400" y="2475375"/>
              <a:ext cx="246775" cy="74425"/>
            </a:xfrm>
            <a:custGeom>
              <a:avLst/>
              <a:gdLst/>
              <a:ahLst/>
              <a:cxnLst/>
              <a:rect l="l" t="t" r="r" b="b"/>
              <a:pathLst>
                <a:path w="9871" h="2977" extrusionOk="0">
                  <a:moveTo>
                    <a:pt x="8406" y="0"/>
                  </a:moveTo>
                  <a:lnTo>
                    <a:pt x="0" y="2036"/>
                  </a:lnTo>
                  <a:lnTo>
                    <a:pt x="167" y="2977"/>
                  </a:lnTo>
                  <a:lnTo>
                    <a:pt x="8930" y="1822"/>
                  </a:lnTo>
                  <a:lnTo>
                    <a:pt x="9870" y="727"/>
                  </a:lnTo>
                  <a:lnTo>
                    <a:pt x="8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0"/>
            <p:cNvSpPr/>
            <p:nvPr/>
          </p:nvSpPr>
          <p:spPr>
            <a:xfrm>
              <a:off x="4351125" y="2469125"/>
              <a:ext cx="47950" cy="47950"/>
            </a:xfrm>
            <a:custGeom>
              <a:avLst/>
              <a:gdLst/>
              <a:ahLst/>
              <a:cxnLst/>
              <a:rect l="l" t="t" r="r" b="b"/>
              <a:pathLst>
                <a:path w="1918" h="1918" extrusionOk="0">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0"/>
            <p:cNvSpPr/>
            <p:nvPr/>
          </p:nvSpPr>
          <p:spPr>
            <a:xfrm>
              <a:off x="5916800" y="2292325"/>
              <a:ext cx="11625" cy="365225"/>
            </a:xfrm>
            <a:custGeom>
              <a:avLst/>
              <a:gdLst/>
              <a:ahLst/>
              <a:cxnLst/>
              <a:rect l="l" t="t" r="r" b="b"/>
              <a:pathLst>
                <a:path w="465" h="14609" extrusionOk="0">
                  <a:moveTo>
                    <a:pt x="0" y="0"/>
                  </a:moveTo>
                  <a:lnTo>
                    <a:pt x="0" y="14609"/>
                  </a:lnTo>
                  <a:lnTo>
                    <a:pt x="464" y="14609"/>
                  </a:lnTo>
                  <a:lnTo>
                    <a:pt x="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0"/>
            <p:cNvSpPr/>
            <p:nvPr/>
          </p:nvSpPr>
          <p:spPr>
            <a:xfrm>
              <a:off x="5924525" y="2292325"/>
              <a:ext cx="3900" cy="365225"/>
            </a:xfrm>
            <a:custGeom>
              <a:avLst/>
              <a:gdLst/>
              <a:ahLst/>
              <a:cxnLst/>
              <a:rect l="l" t="t" r="r" b="b"/>
              <a:pathLst>
                <a:path w="156" h="14609" extrusionOk="0">
                  <a:moveTo>
                    <a:pt x="1" y="0"/>
                  </a:moveTo>
                  <a:lnTo>
                    <a:pt x="1" y="14609"/>
                  </a:lnTo>
                  <a:lnTo>
                    <a:pt x="155" y="1460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0"/>
            <p:cNvSpPr/>
            <p:nvPr/>
          </p:nvSpPr>
          <p:spPr>
            <a:xfrm>
              <a:off x="5912925" y="2120875"/>
              <a:ext cx="72050" cy="163125"/>
            </a:xfrm>
            <a:custGeom>
              <a:avLst/>
              <a:gdLst/>
              <a:ahLst/>
              <a:cxnLst/>
              <a:rect l="l" t="t" r="r" b="b"/>
              <a:pathLst>
                <a:path w="2882" h="6525" extrusionOk="0">
                  <a:moveTo>
                    <a:pt x="2263" y="0"/>
                  </a:moveTo>
                  <a:lnTo>
                    <a:pt x="0" y="5596"/>
                  </a:lnTo>
                  <a:lnTo>
                    <a:pt x="346" y="6525"/>
                  </a:lnTo>
                  <a:lnTo>
                    <a:pt x="1274" y="5894"/>
                  </a:lnTo>
                  <a:lnTo>
                    <a:pt x="2882" y="214"/>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0"/>
            <p:cNvSpPr/>
            <p:nvPr/>
          </p:nvSpPr>
          <p:spPr>
            <a:xfrm>
              <a:off x="5917975" y="2288150"/>
              <a:ext cx="151525" cy="95275"/>
            </a:xfrm>
            <a:custGeom>
              <a:avLst/>
              <a:gdLst/>
              <a:ahLst/>
              <a:cxnLst/>
              <a:rect l="l" t="t" r="r" b="b"/>
              <a:pathLst>
                <a:path w="6061" h="3811" extrusionOk="0">
                  <a:moveTo>
                    <a:pt x="977" y="0"/>
                  </a:moveTo>
                  <a:lnTo>
                    <a:pt x="1" y="167"/>
                  </a:lnTo>
                  <a:lnTo>
                    <a:pt x="453" y="1191"/>
                  </a:lnTo>
                  <a:lnTo>
                    <a:pt x="5740" y="3810"/>
                  </a:lnTo>
                  <a:lnTo>
                    <a:pt x="6061" y="3239"/>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0"/>
            <p:cNvSpPr/>
            <p:nvPr/>
          </p:nvSpPr>
          <p:spPr>
            <a:xfrm>
              <a:off x="5910825" y="2120275"/>
              <a:ext cx="72075" cy="162825"/>
            </a:xfrm>
            <a:custGeom>
              <a:avLst/>
              <a:gdLst/>
              <a:ahLst/>
              <a:cxnLst/>
              <a:rect l="l" t="t" r="r" b="b"/>
              <a:pathLst>
                <a:path w="2883" h="6513" extrusionOk="0">
                  <a:moveTo>
                    <a:pt x="2263" y="0"/>
                  </a:moveTo>
                  <a:lnTo>
                    <a:pt x="1" y="5596"/>
                  </a:lnTo>
                  <a:lnTo>
                    <a:pt x="346" y="6513"/>
                  </a:lnTo>
                  <a:lnTo>
                    <a:pt x="1275" y="5894"/>
                  </a:lnTo>
                  <a:lnTo>
                    <a:pt x="2882" y="215"/>
                  </a:lnTo>
                  <a:lnTo>
                    <a:pt x="2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0"/>
            <p:cNvSpPr/>
            <p:nvPr/>
          </p:nvSpPr>
          <p:spPr>
            <a:xfrm>
              <a:off x="5918875" y="2285175"/>
              <a:ext cx="151525" cy="95275"/>
            </a:xfrm>
            <a:custGeom>
              <a:avLst/>
              <a:gdLst/>
              <a:ahLst/>
              <a:cxnLst/>
              <a:rect l="l" t="t" r="r" b="b"/>
              <a:pathLst>
                <a:path w="6061" h="3811" extrusionOk="0">
                  <a:moveTo>
                    <a:pt x="977" y="0"/>
                  </a:moveTo>
                  <a:lnTo>
                    <a:pt x="0" y="167"/>
                  </a:lnTo>
                  <a:lnTo>
                    <a:pt x="453" y="1191"/>
                  </a:lnTo>
                  <a:lnTo>
                    <a:pt x="5739" y="3810"/>
                  </a:lnTo>
                  <a:lnTo>
                    <a:pt x="6061" y="323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0"/>
            <p:cNvSpPr/>
            <p:nvPr/>
          </p:nvSpPr>
          <p:spPr>
            <a:xfrm>
              <a:off x="5750700" y="2277725"/>
              <a:ext cx="168500" cy="50625"/>
            </a:xfrm>
            <a:custGeom>
              <a:avLst/>
              <a:gdLst/>
              <a:ahLst/>
              <a:cxnLst/>
              <a:rect l="l" t="t" r="r" b="b"/>
              <a:pathLst>
                <a:path w="6740" h="2025" extrusionOk="0">
                  <a:moveTo>
                    <a:pt x="5739" y="1"/>
                  </a:moveTo>
                  <a:lnTo>
                    <a:pt x="0" y="1382"/>
                  </a:lnTo>
                  <a:lnTo>
                    <a:pt x="119" y="2025"/>
                  </a:lnTo>
                  <a:lnTo>
                    <a:pt x="6096" y="1239"/>
                  </a:lnTo>
                  <a:lnTo>
                    <a:pt x="6739" y="48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0"/>
            <p:cNvSpPr/>
            <p:nvPr/>
          </p:nvSpPr>
          <p:spPr>
            <a:xfrm>
              <a:off x="5750400" y="2274150"/>
              <a:ext cx="168200" cy="50625"/>
            </a:xfrm>
            <a:custGeom>
              <a:avLst/>
              <a:gdLst/>
              <a:ahLst/>
              <a:cxnLst/>
              <a:rect l="l" t="t" r="r" b="b"/>
              <a:pathLst>
                <a:path w="6728" h="2025" extrusionOk="0">
                  <a:moveTo>
                    <a:pt x="5739" y="1"/>
                  </a:moveTo>
                  <a:lnTo>
                    <a:pt x="1" y="1382"/>
                  </a:lnTo>
                  <a:lnTo>
                    <a:pt x="108" y="2025"/>
                  </a:lnTo>
                  <a:lnTo>
                    <a:pt x="6097" y="1251"/>
                  </a:lnTo>
                  <a:lnTo>
                    <a:pt x="6728" y="489"/>
                  </a:lnTo>
                  <a:lnTo>
                    <a:pt x="5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0"/>
            <p:cNvSpPr/>
            <p:nvPr/>
          </p:nvSpPr>
          <p:spPr>
            <a:xfrm>
              <a:off x="5903700" y="2270000"/>
              <a:ext cx="32750" cy="32450"/>
            </a:xfrm>
            <a:custGeom>
              <a:avLst/>
              <a:gdLst/>
              <a:ahLst/>
              <a:cxnLst/>
              <a:rect l="l" t="t" r="r" b="b"/>
              <a:pathLst>
                <a:path w="1310" h="1298" extrusionOk="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0"/>
            <p:cNvSpPr/>
            <p:nvPr/>
          </p:nvSpPr>
          <p:spPr>
            <a:xfrm>
              <a:off x="5400050" y="2039600"/>
              <a:ext cx="23250" cy="728700"/>
            </a:xfrm>
            <a:custGeom>
              <a:avLst/>
              <a:gdLst/>
              <a:ahLst/>
              <a:cxnLst/>
              <a:rect l="l" t="t" r="r" b="b"/>
              <a:pathLst>
                <a:path w="930" h="29148" extrusionOk="0">
                  <a:moveTo>
                    <a:pt x="1" y="1"/>
                  </a:moveTo>
                  <a:lnTo>
                    <a:pt x="1" y="29147"/>
                  </a:lnTo>
                  <a:lnTo>
                    <a:pt x="930" y="29147"/>
                  </a:lnTo>
                  <a:lnTo>
                    <a:pt x="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0"/>
            <p:cNvSpPr/>
            <p:nvPr/>
          </p:nvSpPr>
          <p:spPr>
            <a:xfrm>
              <a:off x="5417847" y="2039600"/>
              <a:ext cx="7475" cy="728700"/>
            </a:xfrm>
            <a:custGeom>
              <a:avLst/>
              <a:gdLst/>
              <a:ahLst/>
              <a:cxnLst/>
              <a:rect l="l" t="t" r="r" b="b"/>
              <a:pathLst>
                <a:path w="299" h="29148" extrusionOk="0">
                  <a:moveTo>
                    <a:pt x="1" y="1"/>
                  </a:moveTo>
                  <a:lnTo>
                    <a:pt x="1" y="29147"/>
                  </a:lnTo>
                  <a:lnTo>
                    <a:pt x="299" y="2914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0"/>
            <p:cNvSpPr/>
            <p:nvPr/>
          </p:nvSpPr>
          <p:spPr>
            <a:xfrm>
              <a:off x="5198250" y="1783325"/>
              <a:ext cx="213150" cy="283100"/>
            </a:xfrm>
            <a:custGeom>
              <a:avLst/>
              <a:gdLst/>
              <a:ahLst/>
              <a:cxnLst/>
              <a:rect l="l" t="t" r="r" b="b"/>
              <a:pathLst>
                <a:path w="8526" h="11324" extrusionOk="0">
                  <a:moveTo>
                    <a:pt x="1060" y="0"/>
                  </a:moveTo>
                  <a:lnTo>
                    <a:pt x="0" y="762"/>
                  </a:lnTo>
                  <a:lnTo>
                    <a:pt x="6596" y="10835"/>
                  </a:lnTo>
                  <a:lnTo>
                    <a:pt x="8501" y="11323"/>
                  </a:lnTo>
                  <a:lnTo>
                    <a:pt x="8525" y="9097"/>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0"/>
            <p:cNvSpPr/>
            <p:nvPr/>
          </p:nvSpPr>
          <p:spPr>
            <a:xfrm>
              <a:off x="5420300" y="1920850"/>
              <a:ext cx="312275" cy="171750"/>
            </a:xfrm>
            <a:custGeom>
              <a:avLst/>
              <a:gdLst/>
              <a:ahLst/>
              <a:cxnLst/>
              <a:rect l="l" t="t" r="r" b="b"/>
              <a:pathLst>
                <a:path w="12491" h="6870" extrusionOk="0">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0"/>
            <p:cNvSpPr/>
            <p:nvPr/>
          </p:nvSpPr>
          <p:spPr>
            <a:xfrm>
              <a:off x="5194675" y="1786000"/>
              <a:ext cx="213150" cy="283100"/>
            </a:xfrm>
            <a:custGeom>
              <a:avLst/>
              <a:gdLst/>
              <a:ahLst/>
              <a:cxnLst/>
              <a:rect l="l" t="t" r="r" b="b"/>
              <a:pathLst>
                <a:path w="8526" h="11324" extrusionOk="0">
                  <a:moveTo>
                    <a:pt x="1060" y="1"/>
                  </a:moveTo>
                  <a:lnTo>
                    <a:pt x="1" y="763"/>
                  </a:lnTo>
                  <a:lnTo>
                    <a:pt x="6597" y="10835"/>
                  </a:lnTo>
                  <a:lnTo>
                    <a:pt x="8502" y="11323"/>
                  </a:lnTo>
                  <a:lnTo>
                    <a:pt x="8525" y="9097"/>
                  </a:lnTo>
                  <a:lnTo>
                    <a:pt x="1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0"/>
            <p:cNvSpPr/>
            <p:nvPr/>
          </p:nvSpPr>
          <p:spPr>
            <a:xfrm>
              <a:off x="5416725" y="1915775"/>
              <a:ext cx="312275" cy="171775"/>
            </a:xfrm>
            <a:custGeom>
              <a:avLst/>
              <a:gdLst/>
              <a:ahLst/>
              <a:cxnLst/>
              <a:rect l="l" t="t" r="r" b="b"/>
              <a:pathLst>
                <a:path w="12491" h="6871" extrusionOk="0">
                  <a:moveTo>
                    <a:pt x="11931" y="1"/>
                  </a:moveTo>
                  <a:lnTo>
                    <a:pt x="834" y="4656"/>
                  </a:lnTo>
                  <a:lnTo>
                    <a:pt x="1" y="6442"/>
                  </a:lnTo>
                  <a:lnTo>
                    <a:pt x="2179" y="6871"/>
                  </a:lnTo>
                  <a:lnTo>
                    <a:pt x="12490" y="1179"/>
                  </a:lnTo>
                  <a:lnTo>
                    <a:pt x="11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0"/>
            <p:cNvSpPr/>
            <p:nvPr/>
          </p:nvSpPr>
          <p:spPr>
            <a:xfrm>
              <a:off x="5263125" y="2077400"/>
              <a:ext cx="167625" cy="314950"/>
            </a:xfrm>
            <a:custGeom>
              <a:avLst/>
              <a:gdLst/>
              <a:ahLst/>
              <a:cxnLst/>
              <a:rect l="l" t="t" r="r" b="b"/>
              <a:pathLst>
                <a:path w="6705" h="12598" extrusionOk="0">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0"/>
            <p:cNvSpPr/>
            <p:nvPr/>
          </p:nvSpPr>
          <p:spPr>
            <a:xfrm>
              <a:off x="5256875" y="2074125"/>
              <a:ext cx="167625" cy="314950"/>
            </a:xfrm>
            <a:custGeom>
              <a:avLst/>
              <a:gdLst/>
              <a:ahLst/>
              <a:cxnLst/>
              <a:rect l="l" t="t" r="r" b="b"/>
              <a:pathLst>
                <a:path w="6705" h="12598" extrusionOk="0">
                  <a:moveTo>
                    <a:pt x="6192" y="1"/>
                  </a:moveTo>
                  <a:lnTo>
                    <a:pt x="4251" y="1072"/>
                  </a:lnTo>
                  <a:lnTo>
                    <a:pt x="1" y="12050"/>
                  </a:lnTo>
                  <a:lnTo>
                    <a:pt x="1180" y="12598"/>
                  </a:lnTo>
                  <a:lnTo>
                    <a:pt x="6704" y="1894"/>
                  </a:lnTo>
                  <a:lnTo>
                    <a:pt x="6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0"/>
            <p:cNvSpPr/>
            <p:nvPr/>
          </p:nvSpPr>
          <p:spPr>
            <a:xfrm>
              <a:off x="5380125" y="2039000"/>
              <a:ext cx="65200" cy="64925"/>
            </a:xfrm>
            <a:custGeom>
              <a:avLst/>
              <a:gdLst/>
              <a:ahLst/>
              <a:cxnLst/>
              <a:rect l="l" t="t" r="r" b="b"/>
              <a:pathLst>
                <a:path w="2608" h="2597" extrusionOk="0">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0"/>
            <p:cNvSpPr/>
            <p:nvPr/>
          </p:nvSpPr>
          <p:spPr>
            <a:xfrm>
              <a:off x="7405375" y="3059375"/>
              <a:ext cx="25" cy="25"/>
            </a:xfrm>
            <a:custGeom>
              <a:avLst/>
              <a:gdLst/>
              <a:ahLst/>
              <a:cxnLst/>
              <a:rect l="l" t="t" r="r" b="b"/>
              <a:pathLst>
                <a:path w="1" h="1" extrusionOk="0">
                  <a:moveTo>
                    <a:pt x="0" y="0"/>
                  </a:moveTo>
                  <a:close/>
                </a:path>
              </a:pathLst>
            </a:custGeom>
            <a:solidFill>
              <a:srgbClr val="28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0"/>
            <p:cNvSpPr/>
            <p:nvPr/>
          </p:nvSpPr>
          <p:spPr>
            <a:xfrm>
              <a:off x="4008525" y="3049550"/>
              <a:ext cx="3708800" cy="809200"/>
            </a:xfrm>
            <a:custGeom>
              <a:avLst/>
              <a:gdLst/>
              <a:ahLst/>
              <a:cxnLst/>
              <a:rect l="l" t="t" r="r" b="b"/>
              <a:pathLst>
                <a:path w="148352" h="32368" extrusionOk="0">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0"/>
            <p:cNvSpPr/>
            <p:nvPr/>
          </p:nvSpPr>
          <p:spPr>
            <a:xfrm>
              <a:off x="1655813" y="3473125"/>
              <a:ext cx="1529975" cy="390550"/>
            </a:xfrm>
            <a:custGeom>
              <a:avLst/>
              <a:gdLst/>
              <a:ahLst/>
              <a:cxnLst/>
              <a:rect l="l" t="t" r="r" b="b"/>
              <a:pathLst>
                <a:path w="61199" h="15622" extrusionOk="0">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0"/>
            <p:cNvSpPr/>
            <p:nvPr/>
          </p:nvSpPr>
          <p:spPr>
            <a:xfrm>
              <a:off x="5460488" y="3289175"/>
              <a:ext cx="2250625" cy="574500"/>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0"/>
            <p:cNvSpPr/>
            <p:nvPr/>
          </p:nvSpPr>
          <p:spPr>
            <a:xfrm>
              <a:off x="3512313" y="3449600"/>
              <a:ext cx="1621650" cy="414075"/>
            </a:xfrm>
            <a:custGeom>
              <a:avLst/>
              <a:gdLst/>
              <a:ahLst/>
              <a:cxnLst/>
              <a:rect l="l" t="t" r="r" b="b"/>
              <a:pathLst>
                <a:path w="64866" h="16563" extrusionOk="0">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0"/>
            <p:cNvSpPr/>
            <p:nvPr/>
          </p:nvSpPr>
          <p:spPr>
            <a:xfrm>
              <a:off x="4241588" y="3588925"/>
              <a:ext cx="1076350" cy="274750"/>
            </a:xfrm>
            <a:custGeom>
              <a:avLst/>
              <a:gdLst/>
              <a:ahLst/>
              <a:cxnLst/>
              <a:rect l="l" t="t" r="r" b="b"/>
              <a:pathLst>
                <a:path w="43054" h="10990" extrusionOk="0">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0"/>
            <p:cNvSpPr/>
            <p:nvPr/>
          </p:nvSpPr>
          <p:spPr>
            <a:xfrm>
              <a:off x="4749063" y="3588900"/>
              <a:ext cx="1076350" cy="274775"/>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0"/>
            <p:cNvSpPr/>
            <p:nvPr/>
          </p:nvSpPr>
          <p:spPr>
            <a:xfrm>
              <a:off x="2647613" y="3588900"/>
              <a:ext cx="1076350" cy="274775"/>
            </a:xfrm>
            <a:custGeom>
              <a:avLst/>
              <a:gdLst/>
              <a:ahLst/>
              <a:cxnLst/>
              <a:rect l="l" t="t" r="r" b="b"/>
              <a:pathLst>
                <a:path w="43054" h="10991" extrusionOk="0">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2" name="Google Shape;3842;p110"/>
          <p:cNvSpPr/>
          <p:nvPr/>
        </p:nvSpPr>
        <p:spPr>
          <a:xfrm flipH="1">
            <a:off x="8051861" y="1648681"/>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0"/>
          <p:cNvSpPr/>
          <p:nvPr/>
        </p:nvSpPr>
        <p:spPr>
          <a:xfrm flipH="1">
            <a:off x="8227607" y="1648681"/>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0"/>
          <p:cNvSpPr/>
          <p:nvPr/>
        </p:nvSpPr>
        <p:spPr>
          <a:xfrm flipH="1">
            <a:off x="7881339" y="1648681"/>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BCEDFE70-1DB0-8FD2-C757-2A47E8C19A47}"/>
              </a:ext>
            </a:extLst>
          </p:cNvPr>
          <p:cNvSpPr/>
          <p:nvPr/>
        </p:nvSpPr>
        <p:spPr>
          <a:xfrm>
            <a:off x="509666" y="397239"/>
            <a:ext cx="3140439" cy="9540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29"/>
                                        </p:tgtEl>
                                        <p:attrNameLst>
                                          <p:attrName>style.visibility</p:attrName>
                                        </p:attrNameLst>
                                      </p:cBhvr>
                                      <p:to>
                                        <p:strVal val="visible"/>
                                      </p:to>
                                    </p:set>
                                    <p:animEffect transition="in" filter="fade">
                                      <p:cBhvr>
                                        <p:cTn id="7" dur="1500"/>
                                        <p:tgtEl>
                                          <p:spTgt spid="3729"/>
                                        </p:tgtEl>
                                      </p:cBhvr>
                                    </p:animEffect>
                                  </p:childTnLst>
                                </p:cTn>
                              </p:par>
                              <p:par>
                                <p:cTn id="8" presetID="10" presetClass="entr" presetSubtype="0" fill="hold" nodeType="withEffect">
                                  <p:stCondLst>
                                    <p:cond delay="0"/>
                                  </p:stCondLst>
                                  <p:childTnLst>
                                    <p:set>
                                      <p:cBhvr>
                                        <p:cTn id="9" dur="1" fill="hold">
                                          <p:stCondLst>
                                            <p:cond delay="0"/>
                                          </p:stCondLst>
                                        </p:cTn>
                                        <p:tgtEl>
                                          <p:spTgt spid="3731"/>
                                        </p:tgtEl>
                                        <p:attrNameLst>
                                          <p:attrName>style.visibility</p:attrName>
                                        </p:attrNameLst>
                                      </p:cBhvr>
                                      <p:to>
                                        <p:strVal val="visible"/>
                                      </p:to>
                                    </p:set>
                                    <p:animEffect transition="in" filter="fade">
                                      <p:cBhvr>
                                        <p:cTn id="10" dur="1500"/>
                                        <p:tgtEl>
                                          <p:spTgt spid="3731"/>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84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3842"/>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Rounded Corners 27">
            <a:extLst>
              <a:ext uri="{FF2B5EF4-FFF2-40B4-BE49-F238E27FC236}">
                <a16:creationId xmlns:a16="http://schemas.microsoft.com/office/drawing/2014/main" id="{96315A8D-9D7A-166A-7025-22158D303141}"/>
              </a:ext>
            </a:extLst>
          </p:cNvPr>
          <p:cNvSpPr/>
          <p:nvPr/>
        </p:nvSpPr>
        <p:spPr>
          <a:xfrm>
            <a:off x="869875"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Google Shape;194;p37">
            <a:extLst>
              <a:ext uri="{FF2B5EF4-FFF2-40B4-BE49-F238E27FC236}">
                <a16:creationId xmlns:a16="http://schemas.microsoft.com/office/drawing/2014/main" id="{DFAC8D65-86C5-24CE-5746-D131415099FE}"/>
              </a:ext>
            </a:extLst>
          </p:cNvPr>
          <p:cNvSpPr txBox="1">
            <a:spLocks/>
          </p:cNvSpPr>
          <p:nvPr/>
        </p:nvSpPr>
        <p:spPr>
          <a:xfrm>
            <a:off x="830110" y="2342388"/>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TONMOY</a:t>
            </a:r>
            <a:r>
              <a:rPr lang="en-US" sz="1050" dirty="0">
                <a:solidFill>
                  <a:schemeClr val="bg2">
                    <a:lumMod val="10000"/>
                  </a:schemeClr>
                </a:solidFill>
                <a:latin typeface="Boucherie Block" panose="02000506000000020004" pitchFamily="2" charset="0"/>
              </a:rPr>
              <a:t> </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SUTRADHAR</a:t>
            </a:r>
          </a:p>
        </p:txBody>
      </p:sp>
      <p:sp>
        <p:nvSpPr>
          <p:cNvPr id="30" name="Google Shape;195;p37">
            <a:extLst>
              <a:ext uri="{FF2B5EF4-FFF2-40B4-BE49-F238E27FC236}">
                <a16:creationId xmlns:a16="http://schemas.microsoft.com/office/drawing/2014/main" id="{7B491D6B-3EDA-4DCF-84AE-15CE65BB4138}"/>
              </a:ext>
            </a:extLst>
          </p:cNvPr>
          <p:cNvSpPr txBox="1">
            <a:spLocks/>
          </p:cNvSpPr>
          <p:nvPr/>
        </p:nvSpPr>
        <p:spPr>
          <a:xfrm>
            <a:off x="79516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oucherie Block" panose="02000506000000020004" pitchFamily="2" charset="0"/>
              </a:rPr>
              <a:t>22-46568-1</a:t>
            </a:r>
          </a:p>
        </p:txBody>
      </p:sp>
      <p:pic>
        <p:nvPicPr>
          <p:cNvPr id="10" name="Google Shape;202;p37">
            <a:extLst>
              <a:ext uri="{FF2B5EF4-FFF2-40B4-BE49-F238E27FC236}">
                <a16:creationId xmlns:a16="http://schemas.microsoft.com/office/drawing/2014/main" id="{5066D072-EAFC-272C-6850-F31DD4B72841}"/>
              </a:ext>
            </a:extLst>
          </p:cNvPr>
          <p:cNvPicPr preferRelativeResize="0"/>
          <p:nvPr/>
        </p:nvPicPr>
        <p:blipFill>
          <a:blip r:embed="rId3"/>
          <a:srcRect l="18841" r="18841"/>
          <a:stretch/>
        </p:blipFill>
        <p:spPr>
          <a:xfrm>
            <a:off x="1105032" y="1282826"/>
            <a:ext cx="746420" cy="725912"/>
          </a:xfrm>
          <a:prstGeom prst="ellipse">
            <a:avLst/>
          </a:prstGeom>
          <a:blipFill>
            <a:blip r:embed="rId4"/>
            <a:tile tx="0" ty="0" sx="100000" sy="100000" flip="none" algn="tl"/>
          </a:blipFill>
          <a:ln>
            <a:solidFill>
              <a:schemeClr val="tx1"/>
            </a:solidFill>
          </a:ln>
        </p:spPr>
      </p:pic>
      <p:sp>
        <p:nvSpPr>
          <p:cNvPr id="31" name="Rectangle: Rounded Corners 30">
            <a:extLst>
              <a:ext uri="{FF2B5EF4-FFF2-40B4-BE49-F238E27FC236}">
                <a16:creationId xmlns:a16="http://schemas.microsoft.com/office/drawing/2014/main" id="{9ABBCACE-8F38-51F7-FC7C-50AAC14C9EEB}"/>
              </a:ext>
            </a:extLst>
          </p:cNvPr>
          <p:cNvSpPr/>
          <p:nvPr/>
        </p:nvSpPr>
        <p:spPr>
          <a:xfrm>
            <a:off x="3356200"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271666" y="2356787"/>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TRIDIB</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SARKAR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313841"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22-46444-1</a:t>
            </a:r>
            <a:endParaRPr lang="en-US" sz="14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619584" y="1297857"/>
            <a:ext cx="746420" cy="725912"/>
          </a:xfrm>
          <a:prstGeom prst="ellipse">
            <a:avLst/>
          </a:prstGeom>
          <a:blipFill>
            <a:blip r:embed="rId4"/>
            <a:tile tx="0" ty="0" sx="100000" sy="100000" flip="none" algn="tl"/>
          </a:blipFill>
          <a:ln>
            <a:solidFill>
              <a:schemeClr val="tx1"/>
            </a:solidFill>
          </a:ln>
        </p:spPr>
      </p:pic>
      <p:sp>
        <p:nvSpPr>
          <p:cNvPr id="35" name="Rectangle: Rounded Corners 34">
            <a:extLst>
              <a:ext uri="{FF2B5EF4-FFF2-40B4-BE49-F238E27FC236}">
                <a16:creationId xmlns:a16="http://schemas.microsoft.com/office/drawing/2014/main" id="{50E47253-176E-4965-D34A-DB04DE6A4BF2}"/>
              </a:ext>
            </a:extLst>
          </p:cNvPr>
          <p:cNvSpPr/>
          <p:nvPr/>
        </p:nvSpPr>
        <p:spPr>
          <a:xfrm>
            <a:off x="5761323"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Google Shape;194;p37">
            <a:extLst>
              <a:ext uri="{FF2B5EF4-FFF2-40B4-BE49-F238E27FC236}">
                <a16:creationId xmlns:a16="http://schemas.microsoft.com/office/drawing/2014/main" id="{5A60EF20-3430-CBF6-B62E-FCE46F7066B6}"/>
              </a:ext>
            </a:extLst>
          </p:cNvPr>
          <p:cNvSpPr txBox="1">
            <a:spLocks/>
          </p:cNvSpPr>
          <p:nvPr/>
        </p:nvSpPr>
        <p:spPr>
          <a:xfrm>
            <a:off x="5669042" y="2354983"/>
            <a:ext cx="1406041" cy="585294"/>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MD MEHEDI </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HASAN</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POLASH</a:t>
            </a:r>
          </a:p>
        </p:txBody>
      </p:sp>
      <p:sp>
        <p:nvSpPr>
          <p:cNvPr id="37" name="Google Shape;195;p37">
            <a:extLst>
              <a:ext uri="{FF2B5EF4-FFF2-40B4-BE49-F238E27FC236}">
                <a16:creationId xmlns:a16="http://schemas.microsoft.com/office/drawing/2014/main" id="{97C18103-3AAB-D78E-2082-42B89EE63B3A}"/>
              </a:ext>
            </a:extLst>
          </p:cNvPr>
          <p:cNvSpPr txBox="1">
            <a:spLocks/>
          </p:cNvSpPr>
          <p:nvPr/>
        </p:nvSpPr>
        <p:spPr>
          <a:xfrm>
            <a:off x="5783788" y="3480660"/>
            <a:ext cx="1374282"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22-46566-1</a:t>
            </a:r>
            <a:endParaRPr lang="en-US" sz="1400" b="1" dirty="0">
              <a:solidFill>
                <a:schemeClr val="bg2">
                  <a:lumMod val="10000"/>
                </a:schemeClr>
              </a:solidFill>
              <a:latin typeface="Boucherie Block" panose="02000506000000020004" pitchFamily="2" charset="0"/>
            </a:endParaRPr>
          </a:p>
        </p:txBody>
      </p:sp>
      <p:pic>
        <p:nvPicPr>
          <p:cNvPr id="38" name="Google Shape;202;p37">
            <a:extLst>
              <a:ext uri="{FF2B5EF4-FFF2-40B4-BE49-F238E27FC236}">
                <a16:creationId xmlns:a16="http://schemas.microsoft.com/office/drawing/2014/main" id="{569FA09F-A285-A1AD-075C-03027CCB0CED}"/>
              </a:ext>
            </a:extLst>
          </p:cNvPr>
          <p:cNvPicPr preferRelativeResize="0"/>
          <p:nvPr/>
        </p:nvPicPr>
        <p:blipFill>
          <a:blip r:embed="rId3"/>
          <a:srcRect l="18841" r="18841"/>
          <a:stretch/>
        </p:blipFill>
        <p:spPr>
          <a:xfrm>
            <a:off x="5998852" y="1237798"/>
            <a:ext cx="746420" cy="725912"/>
          </a:xfrm>
          <a:prstGeom prst="ellipse">
            <a:avLst/>
          </a:prstGeom>
          <a:blipFill>
            <a:blip r:embed="rId4"/>
            <a:tile tx="0" ty="0" sx="100000" sy="100000" flip="none" algn="tl"/>
          </a:blipFill>
          <a:ln>
            <a:solidFill>
              <a:schemeClr val="tx1"/>
            </a:solidFill>
          </a:ln>
        </p:spPr>
      </p:pic>
      <p:sp>
        <p:nvSpPr>
          <p:cNvPr id="40" name="Google Shape;194;p37">
            <a:extLst>
              <a:ext uri="{FF2B5EF4-FFF2-40B4-BE49-F238E27FC236}">
                <a16:creationId xmlns:a16="http://schemas.microsoft.com/office/drawing/2014/main" id="{AA655FD3-D5CE-0EAD-61AA-25CC7591480C}"/>
              </a:ext>
            </a:extLst>
          </p:cNvPr>
          <p:cNvSpPr txBox="1">
            <a:spLocks/>
          </p:cNvSpPr>
          <p:nvPr/>
        </p:nvSpPr>
        <p:spPr>
          <a:xfrm>
            <a:off x="5413939" y="2354983"/>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050" dirty="0">
              <a:solidFill>
                <a:schemeClr val="bg2">
                  <a:lumMod val="10000"/>
                </a:schemeClr>
              </a:solidFill>
              <a:latin typeface="Montserrat Bold" panose="00000800000000000000" pitchFamily="2" charset="0"/>
            </a:endParaRPr>
          </a:p>
        </p:txBody>
      </p:sp>
      <p:sp>
        <p:nvSpPr>
          <p:cNvPr id="41" name="Google Shape;195;p37">
            <a:extLst>
              <a:ext uri="{FF2B5EF4-FFF2-40B4-BE49-F238E27FC236}">
                <a16:creationId xmlns:a16="http://schemas.microsoft.com/office/drawing/2014/main" id="{E8D070E8-7547-E9A0-2B5A-703EDD12ED6B}"/>
              </a:ext>
            </a:extLst>
          </p:cNvPr>
          <p:cNvSpPr txBox="1">
            <a:spLocks/>
          </p:cNvSpPr>
          <p:nvPr/>
        </p:nvSpPr>
        <p:spPr>
          <a:xfrm>
            <a:off x="539737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US" sz="1050" b="1" dirty="0">
              <a:solidFill>
                <a:schemeClr val="bg2">
                  <a:lumMod val="10000"/>
                </a:schemeClr>
              </a:solidFill>
              <a:latin typeface="Bahnschrift" panose="020B0502040204020203" pitchFamily="34" charset="0"/>
            </a:endParaRPr>
          </a:p>
        </p:txBody>
      </p:sp>
      <p:sp>
        <p:nvSpPr>
          <p:cNvPr id="44" name="Google Shape;194;p37">
            <a:extLst>
              <a:ext uri="{FF2B5EF4-FFF2-40B4-BE49-F238E27FC236}">
                <a16:creationId xmlns:a16="http://schemas.microsoft.com/office/drawing/2014/main" id="{845B8FE3-9EF4-A730-4869-8261B89B1594}"/>
              </a:ext>
            </a:extLst>
          </p:cNvPr>
          <p:cNvSpPr txBox="1">
            <a:spLocks/>
          </p:cNvSpPr>
          <p:nvPr/>
        </p:nvSpPr>
        <p:spPr>
          <a:xfrm>
            <a:off x="6956288" y="2354983"/>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050" dirty="0">
              <a:solidFill>
                <a:schemeClr val="bg2">
                  <a:lumMod val="10000"/>
                </a:schemeClr>
              </a:solidFill>
              <a:latin typeface="Montserrat Bold" panose="00000800000000000000" pitchFamily="2" charset="0"/>
            </a:endParaRPr>
          </a:p>
        </p:txBody>
      </p:sp>
      <p:sp>
        <p:nvSpPr>
          <p:cNvPr id="45" name="Google Shape;195;p37">
            <a:extLst>
              <a:ext uri="{FF2B5EF4-FFF2-40B4-BE49-F238E27FC236}">
                <a16:creationId xmlns:a16="http://schemas.microsoft.com/office/drawing/2014/main" id="{B20A4F0D-BAD0-0EA7-A419-8B3D048C2F8E}"/>
              </a:ext>
            </a:extLst>
          </p:cNvPr>
          <p:cNvSpPr txBox="1">
            <a:spLocks/>
          </p:cNvSpPr>
          <p:nvPr/>
        </p:nvSpPr>
        <p:spPr>
          <a:xfrm>
            <a:off x="693144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US" sz="1050" b="1" dirty="0">
              <a:solidFill>
                <a:schemeClr val="bg2">
                  <a:lumMod val="10000"/>
                </a:schemeClr>
              </a:solidFill>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83"/>
          <p:cNvSpPr txBox="1">
            <a:spLocks noGrp="1"/>
          </p:cNvSpPr>
          <p:nvPr>
            <p:ph type="title"/>
          </p:nvPr>
        </p:nvSpPr>
        <p:spPr>
          <a:xfrm>
            <a:off x="782914" y="1534196"/>
            <a:ext cx="7708800" cy="223625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a:t>
            </a:r>
            <a:r>
              <a:rPr lang="en-US" b="1" dirty="0"/>
              <a:t>IEEE</a:t>
            </a:r>
            <a:r>
              <a:rPr lang="en-US" dirty="0"/>
              <a:t> Code of Ethics pertains to the ethical guidelines established by the </a:t>
            </a:r>
            <a:r>
              <a:rPr lang="en-US" b="1" dirty="0"/>
              <a:t>Institute of Electrical and Electronics Engineers </a:t>
            </a:r>
            <a:r>
              <a:rPr lang="en-US" dirty="0"/>
              <a:t>(IEEE), which is a leading professional organization for engineers and technical professionals. These guidelines aim to ensure the </a:t>
            </a:r>
            <a:r>
              <a:rPr lang="en-US" b="1" dirty="0"/>
              <a:t>integrity and professionalism </a:t>
            </a:r>
            <a:r>
              <a:rPr lang="en-US" dirty="0"/>
              <a:t>of IEEE members in their work.</a:t>
            </a:r>
            <a:endParaRPr dirty="0"/>
          </a:p>
        </p:txBody>
      </p:sp>
      <p:sp>
        <p:nvSpPr>
          <p:cNvPr id="14" name="Google Shape;859;p53">
            <a:extLst>
              <a:ext uri="{FF2B5EF4-FFF2-40B4-BE49-F238E27FC236}">
                <a16:creationId xmlns:a16="http://schemas.microsoft.com/office/drawing/2014/main" id="{47EC9C75-3426-AE12-1143-FE829358FC19}"/>
              </a:ext>
            </a:extLst>
          </p:cNvPr>
          <p:cNvSpPr txBox="1">
            <a:spLocks/>
          </p:cNvSpPr>
          <p:nvPr/>
        </p:nvSpPr>
        <p:spPr>
          <a:xfrm>
            <a:off x="2384869" y="354239"/>
            <a:ext cx="4504890" cy="7905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ctr"/>
            <a:r>
              <a:rPr lang="en-US" dirty="0">
                <a:solidFill>
                  <a:schemeClr val="accent3">
                    <a:lumMod val="75000"/>
                  </a:schemeClr>
                </a:solidFill>
                <a:latin typeface="Boucherie Block" panose="02000506000000020004" pitchFamily="2" charset="0"/>
              </a:rPr>
              <a:t>Background of IEEE Code of Ethics </a:t>
            </a:r>
          </a:p>
        </p:txBody>
      </p:sp>
      <p:cxnSp>
        <p:nvCxnSpPr>
          <p:cNvPr id="16" name="Straight Connector 15">
            <a:extLst>
              <a:ext uri="{FF2B5EF4-FFF2-40B4-BE49-F238E27FC236}">
                <a16:creationId xmlns:a16="http://schemas.microsoft.com/office/drawing/2014/main" id="{1D58AC5A-730F-A2FC-E23A-A53B14AD7C22}"/>
              </a:ext>
            </a:extLst>
          </p:cNvPr>
          <p:cNvCxnSpPr>
            <a:cxnSpLocks/>
          </p:cNvCxnSpPr>
          <p:nvPr/>
        </p:nvCxnSpPr>
        <p:spPr>
          <a:xfrm>
            <a:off x="2438400" y="1274849"/>
            <a:ext cx="4451359" cy="0"/>
          </a:xfrm>
          <a:prstGeom prst="line">
            <a:avLst/>
          </a:prstGeom>
          <a:ln/>
        </p:spPr>
        <p:style>
          <a:lnRef idx="1">
            <a:schemeClr val="accent1"/>
          </a:lnRef>
          <a:fillRef idx="0">
            <a:schemeClr val="accent1"/>
          </a:fillRef>
          <a:effectRef idx="0">
            <a:schemeClr val="accent1"/>
          </a:effectRef>
          <a:fontRef idx="minor">
            <a:schemeClr val="tx1"/>
          </a:fontRef>
        </p:style>
      </p:cxnSp>
      <p:pic>
        <p:nvPicPr>
          <p:cNvPr id="19" name="Picture 18" descr="A blue and white logo&#10;&#10;Description automatically generated">
            <a:extLst>
              <a:ext uri="{FF2B5EF4-FFF2-40B4-BE49-F238E27FC236}">
                <a16:creationId xmlns:a16="http://schemas.microsoft.com/office/drawing/2014/main" id="{561F615A-1856-976F-A513-AE7FAA7D65AF}"/>
              </a:ext>
            </a:extLst>
          </p:cNvPr>
          <p:cNvPicPr>
            <a:picLocks noChangeAspect="1"/>
          </p:cNvPicPr>
          <p:nvPr/>
        </p:nvPicPr>
        <p:blipFill rotWithShape="1">
          <a:blip r:embed="rId3"/>
          <a:srcRect t="32977" b="30645"/>
          <a:stretch/>
        </p:blipFill>
        <p:spPr>
          <a:xfrm>
            <a:off x="3335257" y="3946875"/>
            <a:ext cx="2315604" cy="8423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3"/>
          <p:cNvSpPr txBox="1">
            <a:spLocks noGrp="1"/>
          </p:cNvSpPr>
          <p:nvPr>
            <p:ph type="title"/>
          </p:nvPr>
        </p:nvSpPr>
        <p:spPr>
          <a:xfrm>
            <a:off x="2672550" y="764670"/>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accent3">
                    <a:lumMod val="75000"/>
                  </a:schemeClr>
                </a:solidFill>
                <a:latin typeface="Boucherie Block" panose="02000506000000020004" pitchFamily="2" charset="0"/>
              </a:rPr>
              <a:t>INTRODUCTION</a:t>
            </a:r>
            <a:endParaRPr dirty="0">
              <a:solidFill>
                <a:schemeClr val="accent3">
                  <a:lumMod val="75000"/>
                </a:schemeClr>
              </a:solidFill>
              <a:latin typeface="Boucherie Block" panose="02000506000000020004" pitchFamily="2" charset="0"/>
            </a:endParaRPr>
          </a:p>
        </p:txBody>
      </p:sp>
      <p:sp>
        <p:nvSpPr>
          <p:cNvPr id="860" name="Google Shape;860;p53"/>
          <p:cNvSpPr txBox="1">
            <a:spLocks noGrp="1"/>
          </p:cNvSpPr>
          <p:nvPr>
            <p:ph type="subTitle" idx="1"/>
          </p:nvPr>
        </p:nvSpPr>
        <p:spPr>
          <a:xfrm>
            <a:off x="2785200" y="1568111"/>
            <a:ext cx="3573600" cy="214637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US" sz="1400" dirty="0"/>
              <a:t>The </a:t>
            </a:r>
            <a:r>
              <a:rPr lang="en-US" sz="1400" b="1" dirty="0"/>
              <a:t>IEEE Code of Ethics I.1 </a:t>
            </a:r>
            <a:r>
              <a:rPr lang="en-US" sz="1400" dirty="0"/>
              <a:t>emphasizes that engineers must prioritize the </a:t>
            </a:r>
            <a:r>
              <a:rPr lang="en-US" sz="1400" b="1" dirty="0"/>
              <a:t>safety</a:t>
            </a:r>
            <a:r>
              <a:rPr lang="en-US" sz="1400" dirty="0"/>
              <a:t>, </a:t>
            </a:r>
            <a:r>
              <a:rPr lang="en-US" sz="1400" b="1" dirty="0"/>
              <a:t>health</a:t>
            </a:r>
            <a:r>
              <a:rPr lang="en-US" sz="1400" dirty="0"/>
              <a:t>, and </a:t>
            </a:r>
            <a:r>
              <a:rPr lang="en-US" sz="1400" b="1" dirty="0"/>
              <a:t>welfare</a:t>
            </a:r>
            <a:r>
              <a:rPr lang="en-US" sz="1400" dirty="0"/>
              <a:t> of the public in their professional practices. </a:t>
            </a:r>
          </a:p>
          <a:p>
            <a:pPr marL="0" lvl="0" indent="0" algn="just" rtl="0">
              <a:spcBef>
                <a:spcPts val="0"/>
              </a:spcBef>
              <a:spcAft>
                <a:spcPts val="0"/>
              </a:spcAft>
              <a:buClr>
                <a:srgbClr val="000000"/>
              </a:buClr>
              <a:buSzPts val="1100"/>
              <a:buFont typeface="Arial"/>
              <a:buNone/>
            </a:pPr>
            <a:r>
              <a:rPr lang="en-US" sz="1400" dirty="0"/>
              <a:t>It requires engineers to make decisions that do not compromise these aspects, </a:t>
            </a:r>
            <a:r>
              <a:rPr lang="en-US" sz="1400" dirty="0">
                <a:solidFill>
                  <a:schemeClr val="bg2">
                    <a:lumMod val="10000"/>
                  </a:schemeClr>
                </a:solidFill>
              </a:rPr>
              <a:t>even under pressure from other parties such as employers or clients.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6" name="Google Shape;866;p54"/>
          <p:cNvSpPr txBox="1">
            <a:spLocks noGrp="1"/>
          </p:cNvSpPr>
          <p:nvPr>
            <p:ph type="title" idx="2"/>
          </p:nvPr>
        </p:nvSpPr>
        <p:spPr>
          <a:xfrm>
            <a:off x="2960460" y="35588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01</a:t>
            </a:r>
            <a:endParaRPr sz="4400" dirty="0">
              <a:latin typeface="Boucherie Block" panose="02000506000000020004" pitchFamily="2" charset="0"/>
            </a:endParaRPr>
          </a:p>
        </p:txBody>
      </p:sp>
      <p:sp>
        <p:nvSpPr>
          <p:cNvPr id="868" name="Google Shape;868;p54"/>
          <p:cNvSpPr txBox="1">
            <a:spLocks noGrp="1"/>
          </p:cNvSpPr>
          <p:nvPr>
            <p:ph type="title" idx="3"/>
          </p:nvPr>
        </p:nvSpPr>
        <p:spPr>
          <a:xfrm>
            <a:off x="6077250" y="975316"/>
            <a:ext cx="2498347" cy="507600"/>
          </a:xfrm>
          <a:prstGeom prst="rect">
            <a:avLst/>
          </a:prstGeom>
        </p:spPr>
        <p:txBody>
          <a:bodyPr spcFirstLastPara="1" wrap="square" lIns="91425" tIns="91425" rIns="91425" bIns="91425" anchor="ctr" anchorCtr="0">
            <a:noAutofit/>
          </a:bodyPr>
          <a:lstStyle/>
          <a:p>
            <a:pPr lvl="0" algn="l"/>
            <a:r>
              <a:rPr lang="en-US" sz="2800" dirty="0">
                <a:latin typeface="Boucherie Block" panose="02000506000000020004" pitchFamily="2" charset="0"/>
              </a:rPr>
              <a:t>Manufacturing</a:t>
            </a:r>
            <a:endParaRPr dirty="0">
              <a:latin typeface="Boucherie Block" panose="02000506000000020004" pitchFamily="2" charset="0"/>
            </a:endParaRPr>
          </a:p>
        </p:txBody>
      </p:sp>
      <p:sp>
        <p:nvSpPr>
          <p:cNvPr id="869" name="Google Shape;869;p54"/>
          <p:cNvSpPr txBox="1">
            <a:spLocks noGrp="1"/>
          </p:cNvSpPr>
          <p:nvPr>
            <p:ph type="title" idx="4"/>
          </p:nvPr>
        </p:nvSpPr>
        <p:spPr>
          <a:xfrm>
            <a:off x="5094150" y="35588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02</a:t>
            </a:r>
            <a:endParaRPr sz="4400" dirty="0">
              <a:latin typeface="Boucherie Block" panose="02000506000000020004" pitchFamily="2" charset="0"/>
            </a:endParaRPr>
          </a:p>
        </p:txBody>
      </p:sp>
      <p:sp>
        <p:nvSpPr>
          <p:cNvPr id="871" name="Google Shape;871;p54"/>
          <p:cNvSpPr txBox="1">
            <a:spLocks noGrp="1"/>
          </p:cNvSpPr>
          <p:nvPr>
            <p:ph type="title" idx="6"/>
          </p:nvPr>
        </p:nvSpPr>
        <p:spPr>
          <a:xfrm>
            <a:off x="947702" y="3421839"/>
            <a:ext cx="2119500" cy="709375"/>
          </a:xfrm>
          <a:prstGeom prst="rect">
            <a:avLst/>
          </a:prstGeom>
        </p:spPr>
        <p:txBody>
          <a:bodyPr spcFirstLastPara="1" wrap="square" lIns="91425" tIns="91425" rIns="91425" bIns="91425" anchor="ctr" anchorCtr="0">
            <a:noAutofit/>
          </a:bodyPr>
          <a:lstStyle/>
          <a:p>
            <a:pPr lvl="0"/>
            <a:r>
              <a:rPr lang="en-US" sz="2800" dirty="0">
                <a:latin typeface="Boucherie Block" panose="02000506000000020004" pitchFamily="2" charset="0"/>
              </a:rPr>
              <a:t>Data Handling</a:t>
            </a:r>
            <a:endParaRPr sz="2800" dirty="0">
              <a:latin typeface="Boucherie Block" panose="02000506000000020004" pitchFamily="2" charset="0"/>
            </a:endParaRPr>
          </a:p>
        </p:txBody>
      </p:sp>
      <p:sp>
        <p:nvSpPr>
          <p:cNvPr id="872" name="Google Shape;872;p54"/>
          <p:cNvSpPr txBox="1">
            <a:spLocks noGrp="1"/>
          </p:cNvSpPr>
          <p:nvPr>
            <p:ph type="title" idx="7"/>
          </p:nvPr>
        </p:nvSpPr>
        <p:spPr>
          <a:xfrm>
            <a:off x="2960460" y="296965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03</a:t>
            </a:r>
            <a:endParaRPr dirty="0">
              <a:latin typeface="Boucherie Block" panose="02000506000000020004" pitchFamily="2" charset="0"/>
            </a:endParaRPr>
          </a:p>
        </p:txBody>
      </p:sp>
      <p:sp>
        <p:nvSpPr>
          <p:cNvPr id="874" name="Google Shape;874;p54"/>
          <p:cNvSpPr txBox="1">
            <a:spLocks noGrp="1"/>
          </p:cNvSpPr>
          <p:nvPr>
            <p:ph type="title" idx="9"/>
          </p:nvPr>
        </p:nvSpPr>
        <p:spPr>
          <a:xfrm>
            <a:off x="6077249" y="3342899"/>
            <a:ext cx="2326521" cy="867257"/>
          </a:xfrm>
          <a:prstGeom prst="rect">
            <a:avLst/>
          </a:prstGeom>
        </p:spPr>
        <p:txBody>
          <a:bodyPr spcFirstLastPara="1" wrap="square" lIns="91425" tIns="91425" rIns="91425" bIns="91425" anchor="ctr" anchorCtr="0">
            <a:noAutofit/>
          </a:bodyPr>
          <a:lstStyle/>
          <a:p>
            <a:pPr lvl="0" algn="l"/>
            <a:r>
              <a:rPr lang="en-US" sz="2400" dirty="0">
                <a:latin typeface="Boucherie Block" panose="02000506000000020004" pitchFamily="2" charset="0"/>
              </a:rPr>
              <a:t>Environmental Impact</a:t>
            </a:r>
            <a:endParaRPr sz="2400" dirty="0">
              <a:latin typeface="Boucherie Block" panose="02000506000000020004" pitchFamily="2" charset="0"/>
            </a:endParaRPr>
          </a:p>
        </p:txBody>
      </p:sp>
      <p:sp>
        <p:nvSpPr>
          <p:cNvPr id="875" name="Google Shape;875;p54"/>
          <p:cNvSpPr txBox="1">
            <a:spLocks noGrp="1"/>
          </p:cNvSpPr>
          <p:nvPr>
            <p:ph type="title" idx="13"/>
          </p:nvPr>
        </p:nvSpPr>
        <p:spPr>
          <a:xfrm>
            <a:off x="5118792" y="2959943"/>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04</a:t>
            </a:r>
            <a:endParaRPr sz="5400" dirty="0">
              <a:latin typeface="Boucherie Block" panose="02000506000000020004" pitchFamily="2" charset="0"/>
            </a:endParaRPr>
          </a:p>
        </p:txBody>
      </p:sp>
      <p:cxnSp>
        <p:nvCxnSpPr>
          <p:cNvPr id="889" name="Google Shape;889;p54"/>
          <p:cNvCxnSpPr/>
          <p:nvPr/>
        </p:nvCxnSpPr>
        <p:spPr>
          <a:xfrm>
            <a:off x="4572240" y="927150"/>
            <a:ext cx="0" cy="1196400"/>
          </a:xfrm>
          <a:prstGeom prst="straightConnector1">
            <a:avLst/>
          </a:prstGeom>
          <a:noFill/>
          <a:ln w="19050" cap="flat" cmpd="sng">
            <a:solidFill>
              <a:schemeClr val="dk1"/>
            </a:solidFill>
            <a:prstDash val="solid"/>
            <a:round/>
            <a:headEnd type="none" w="med" len="med"/>
            <a:tailEnd type="none" w="med" len="med"/>
          </a:ln>
        </p:spPr>
      </p:cxnSp>
      <p:cxnSp>
        <p:nvCxnSpPr>
          <p:cNvPr id="890" name="Google Shape;890;p54"/>
          <p:cNvCxnSpPr/>
          <p:nvPr/>
        </p:nvCxnSpPr>
        <p:spPr>
          <a:xfrm>
            <a:off x="4572240" y="3027856"/>
            <a:ext cx="0" cy="1196400"/>
          </a:xfrm>
          <a:prstGeom prst="straightConnector1">
            <a:avLst/>
          </a:prstGeom>
          <a:noFill/>
          <a:ln w="19050" cap="flat" cmpd="sng">
            <a:solidFill>
              <a:schemeClr val="dk1"/>
            </a:solidFill>
            <a:prstDash val="solid"/>
            <a:round/>
            <a:headEnd type="none" w="med" len="med"/>
            <a:tailEnd type="none" w="med" len="med"/>
          </a:ln>
        </p:spPr>
      </p:cxnSp>
      <p:sp>
        <p:nvSpPr>
          <p:cNvPr id="12" name="Google Shape;868;p54">
            <a:extLst>
              <a:ext uri="{FF2B5EF4-FFF2-40B4-BE49-F238E27FC236}">
                <a16:creationId xmlns:a16="http://schemas.microsoft.com/office/drawing/2014/main" id="{13506FCA-45BE-6546-367B-F581A939EF30}"/>
              </a:ext>
            </a:extLst>
          </p:cNvPr>
          <p:cNvSpPr txBox="1">
            <a:spLocks noGrp="1"/>
          </p:cNvSpPr>
          <p:nvPr>
            <p:ph type="title"/>
          </p:nvPr>
        </p:nvSpPr>
        <p:spPr>
          <a:xfrm>
            <a:off x="947796" y="800704"/>
            <a:ext cx="2119313" cy="766155"/>
          </a:xfrm>
          <a:prstGeom prst="rect">
            <a:avLst/>
          </a:prstGeom>
        </p:spPr>
        <p:txBody>
          <a:bodyPr spcFirstLastPara="1" wrap="square" lIns="91425" tIns="91425" rIns="91425" bIns="91425" anchor="ctr" anchorCtr="0">
            <a:noAutofit/>
          </a:bodyPr>
          <a:lstStyle/>
          <a:p>
            <a:pPr lvl="0" algn="r"/>
            <a:r>
              <a:rPr lang="en-US" sz="2400" dirty="0">
                <a:latin typeface="Boucherie Block" panose="02000506000000020004" pitchFamily="2" charset="0"/>
              </a:rPr>
              <a:t>Product Design and Development</a:t>
            </a:r>
            <a:endParaRPr dirty="0">
              <a:latin typeface="Boucherie Block" panose="02000506000000020004" pitchFamily="2" charset="0"/>
            </a:endParaRPr>
          </a:p>
        </p:txBody>
      </p:sp>
      <p:sp>
        <p:nvSpPr>
          <p:cNvPr id="13" name="Google Shape;875;p54">
            <a:extLst>
              <a:ext uri="{FF2B5EF4-FFF2-40B4-BE49-F238E27FC236}">
                <a16:creationId xmlns:a16="http://schemas.microsoft.com/office/drawing/2014/main" id="{000773F3-7F69-EB14-B22E-FA0A1C208761}"/>
              </a:ext>
            </a:extLst>
          </p:cNvPr>
          <p:cNvSpPr txBox="1">
            <a:spLocks/>
          </p:cNvSpPr>
          <p:nvPr/>
        </p:nvSpPr>
        <p:spPr>
          <a:xfrm>
            <a:off x="2535128" y="2213605"/>
            <a:ext cx="4338891" cy="7897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US" sz="2000" dirty="0">
                <a:solidFill>
                  <a:schemeClr val="bg2">
                    <a:lumMod val="10000"/>
                  </a:schemeClr>
                </a:solidFill>
                <a:latin typeface="Boucherie Block" panose="02000506000000020004" pitchFamily="2" charset="0"/>
              </a:rPr>
              <a:t>Implications and Application Areas</a:t>
            </a:r>
          </a:p>
          <a:p>
            <a:r>
              <a:rPr lang="en-US" sz="2000" dirty="0">
                <a:solidFill>
                  <a:schemeClr val="bg2">
                    <a:lumMod val="10000"/>
                  </a:schemeClr>
                </a:solidFill>
                <a:latin typeface="Boucherie Block" panose="02000506000000020004" pitchFamily="2" charset="0"/>
              </a:rPr>
              <a:t> in the Professional Field:</a:t>
            </a:r>
            <a:endParaRPr lang="en" sz="2000" dirty="0">
              <a:solidFill>
                <a:schemeClr val="bg2">
                  <a:lumMod val="10000"/>
                </a:schemeClr>
              </a:solidFill>
              <a:latin typeface="Boucherie Block" panose="0200050600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0" name="Google Shape;868;p54">
            <a:extLst>
              <a:ext uri="{FF2B5EF4-FFF2-40B4-BE49-F238E27FC236}">
                <a16:creationId xmlns:a16="http://schemas.microsoft.com/office/drawing/2014/main" id="{FB9D203A-1EE7-5785-3C65-57D687782E4A}"/>
              </a:ext>
            </a:extLst>
          </p:cNvPr>
          <p:cNvSpPr txBox="1">
            <a:spLocks/>
          </p:cNvSpPr>
          <p:nvPr/>
        </p:nvSpPr>
        <p:spPr>
          <a:xfrm>
            <a:off x="2965310" y="2677485"/>
            <a:ext cx="2267089" cy="50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3">
                    <a:lumMod val="75000"/>
                  </a:schemeClr>
                </a:solidFill>
                <a:latin typeface="Boucherie Block" panose="02000506000000020004" pitchFamily="2" charset="0"/>
              </a:rPr>
              <a:t>Manufacturing</a:t>
            </a:r>
            <a:endParaRPr lang="en-US" dirty="0">
              <a:solidFill>
                <a:schemeClr val="accent3">
                  <a:lumMod val="75000"/>
                </a:schemeClr>
              </a:solidFill>
              <a:latin typeface="Boucherie Block" panose="02000506000000020004" pitchFamily="2" charset="0"/>
            </a:endParaRPr>
          </a:p>
        </p:txBody>
      </p:sp>
      <p:sp>
        <p:nvSpPr>
          <p:cNvPr id="13" name="Google Shape;868;p54">
            <a:extLst>
              <a:ext uri="{FF2B5EF4-FFF2-40B4-BE49-F238E27FC236}">
                <a16:creationId xmlns:a16="http://schemas.microsoft.com/office/drawing/2014/main" id="{04E25ABB-8274-F8EB-477E-B358780CB71B}"/>
              </a:ext>
            </a:extLst>
          </p:cNvPr>
          <p:cNvSpPr txBox="1">
            <a:spLocks noGrp="1"/>
          </p:cNvSpPr>
          <p:nvPr>
            <p:ph type="title"/>
          </p:nvPr>
        </p:nvSpPr>
        <p:spPr>
          <a:xfrm>
            <a:off x="2899339" y="293940"/>
            <a:ext cx="4459404" cy="766155"/>
          </a:xfrm>
          <a:prstGeom prst="rect">
            <a:avLst/>
          </a:prstGeom>
        </p:spPr>
        <p:txBody>
          <a:bodyPr spcFirstLastPara="1" wrap="square" lIns="91425" tIns="91425" rIns="91425" bIns="91425" anchor="ctr" anchorCtr="0">
            <a:noAutofit/>
          </a:bodyPr>
          <a:lstStyle/>
          <a:p>
            <a:pPr lvl="0" algn="l"/>
            <a:r>
              <a:rPr lang="en-US" sz="2400" dirty="0">
                <a:solidFill>
                  <a:schemeClr val="accent3">
                    <a:lumMod val="75000"/>
                  </a:schemeClr>
                </a:solidFill>
                <a:latin typeface="Boucherie Block" panose="02000506000000020004" pitchFamily="2" charset="0"/>
              </a:rPr>
              <a:t>Product Design and Development</a:t>
            </a:r>
            <a:endParaRPr dirty="0">
              <a:solidFill>
                <a:schemeClr val="accent3">
                  <a:lumMod val="75000"/>
                </a:schemeClr>
              </a:solidFill>
              <a:latin typeface="Boucherie Block" panose="02000506000000020004" pitchFamily="2" charset="0"/>
            </a:endParaRPr>
          </a:p>
        </p:txBody>
      </p:sp>
      <p:sp>
        <p:nvSpPr>
          <p:cNvPr id="16" name="TextBox 15">
            <a:extLst>
              <a:ext uri="{FF2B5EF4-FFF2-40B4-BE49-F238E27FC236}">
                <a16:creationId xmlns:a16="http://schemas.microsoft.com/office/drawing/2014/main" id="{A7EA40C7-11F9-E2B2-8340-2E1A6B9993A9}"/>
              </a:ext>
            </a:extLst>
          </p:cNvPr>
          <p:cNvSpPr txBox="1"/>
          <p:nvPr/>
        </p:nvSpPr>
        <p:spPr>
          <a:xfrm>
            <a:off x="2899339" y="1219752"/>
            <a:ext cx="4042438" cy="738664"/>
          </a:xfrm>
          <a:prstGeom prst="rect">
            <a:avLst/>
          </a:prstGeom>
          <a:noFill/>
        </p:spPr>
        <p:txBody>
          <a:bodyPr wrap="square">
            <a:spAutoFit/>
          </a:bodyPr>
          <a:lstStyle/>
          <a:p>
            <a:r>
              <a:rPr lang="en-US" dirty="0"/>
              <a:t>Engineers must ensure that their designs do not pose risks to users. This involves rigorous testing and adherence to safety standards.</a:t>
            </a:r>
          </a:p>
        </p:txBody>
      </p:sp>
      <p:sp>
        <p:nvSpPr>
          <p:cNvPr id="18" name="TextBox 17">
            <a:extLst>
              <a:ext uri="{FF2B5EF4-FFF2-40B4-BE49-F238E27FC236}">
                <a16:creationId xmlns:a16="http://schemas.microsoft.com/office/drawing/2014/main" id="{E860B80A-5E8B-5DDD-48CE-6581F845273B}"/>
              </a:ext>
            </a:extLst>
          </p:cNvPr>
          <p:cNvSpPr txBox="1"/>
          <p:nvPr/>
        </p:nvSpPr>
        <p:spPr>
          <a:xfrm>
            <a:off x="2965311" y="3398240"/>
            <a:ext cx="3713516" cy="738664"/>
          </a:xfrm>
          <a:prstGeom prst="rect">
            <a:avLst/>
          </a:prstGeom>
          <a:noFill/>
        </p:spPr>
        <p:txBody>
          <a:bodyPr wrap="square">
            <a:spAutoFit/>
          </a:bodyPr>
          <a:lstStyle/>
          <a:p>
            <a:r>
              <a:rPr lang="en-US" dirty="0"/>
              <a:t>Manufacturing processes must include quality checks and fail-safes to prevent defective products from reaching the market.</a:t>
            </a:r>
          </a:p>
        </p:txBody>
      </p:sp>
      <p:sp>
        <p:nvSpPr>
          <p:cNvPr id="19" name="Rectangle 18">
            <a:extLst>
              <a:ext uri="{FF2B5EF4-FFF2-40B4-BE49-F238E27FC236}">
                <a16:creationId xmlns:a16="http://schemas.microsoft.com/office/drawing/2014/main" id="{ED21B7BE-6F04-4280-B38E-F09321B906EB}"/>
              </a:ext>
            </a:extLst>
          </p:cNvPr>
          <p:cNvSpPr/>
          <p:nvPr/>
        </p:nvSpPr>
        <p:spPr>
          <a:xfrm>
            <a:off x="1052546" y="0"/>
            <a:ext cx="598636"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erson drawing a light bulb&#10;&#10;Description automatically generated">
            <a:extLst>
              <a:ext uri="{FF2B5EF4-FFF2-40B4-BE49-F238E27FC236}">
                <a16:creationId xmlns:a16="http://schemas.microsoft.com/office/drawing/2014/main" id="{622D5031-D691-DC65-6D94-8B70F1411F16}"/>
              </a:ext>
            </a:extLst>
          </p:cNvPr>
          <p:cNvPicPr>
            <a:picLocks noChangeAspect="1"/>
          </p:cNvPicPr>
          <p:nvPr/>
        </p:nvPicPr>
        <p:blipFill>
          <a:blip r:embed="rId3"/>
          <a:stretch>
            <a:fillRect/>
          </a:stretch>
        </p:blipFill>
        <p:spPr>
          <a:xfrm>
            <a:off x="341494" y="613706"/>
            <a:ext cx="2020739" cy="1344710"/>
          </a:xfrm>
          <a:prstGeom prst="rect">
            <a:avLst/>
          </a:prstGeom>
        </p:spPr>
      </p:pic>
      <p:pic>
        <p:nvPicPr>
          <p:cNvPr id="23" name="Picture 22" descr="A group of people welding&#10;&#10;Description automatically generated">
            <a:extLst>
              <a:ext uri="{FF2B5EF4-FFF2-40B4-BE49-F238E27FC236}">
                <a16:creationId xmlns:a16="http://schemas.microsoft.com/office/drawing/2014/main" id="{6966C35F-4945-D7D8-5828-FF65F8FEDDFF}"/>
              </a:ext>
            </a:extLst>
          </p:cNvPr>
          <p:cNvPicPr>
            <a:picLocks noChangeAspect="1"/>
          </p:cNvPicPr>
          <p:nvPr/>
        </p:nvPicPr>
        <p:blipFill>
          <a:blip r:embed="rId4"/>
          <a:stretch>
            <a:fillRect/>
          </a:stretch>
        </p:blipFill>
        <p:spPr>
          <a:xfrm>
            <a:off x="341494" y="2719744"/>
            <a:ext cx="2020739" cy="1356993"/>
          </a:xfrm>
          <a:prstGeom prst="rect">
            <a:avLst/>
          </a:prstGeom>
        </p:spPr>
      </p:pic>
    </p:spTree>
    <p:extLst>
      <p:ext uri="{BB962C8B-B14F-4D97-AF65-F5344CB8AC3E}">
        <p14:creationId xmlns:p14="http://schemas.microsoft.com/office/powerpoint/2010/main" val="249136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0" name="Google Shape;868;p54">
            <a:extLst>
              <a:ext uri="{FF2B5EF4-FFF2-40B4-BE49-F238E27FC236}">
                <a16:creationId xmlns:a16="http://schemas.microsoft.com/office/drawing/2014/main" id="{FB9D203A-1EE7-5785-3C65-57D687782E4A}"/>
              </a:ext>
            </a:extLst>
          </p:cNvPr>
          <p:cNvSpPr txBox="1">
            <a:spLocks/>
          </p:cNvSpPr>
          <p:nvPr/>
        </p:nvSpPr>
        <p:spPr>
          <a:xfrm>
            <a:off x="2583767" y="2677485"/>
            <a:ext cx="3323547" cy="50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3">
                    <a:lumMod val="75000"/>
                  </a:schemeClr>
                </a:solidFill>
                <a:latin typeface="Boucherie Block" panose="02000506000000020004" pitchFamily="2" charset="0"/>
              </a:rPr>
              <a:t>Environmental Impact</a:t>
            </a:r>
          </a:p>
        </p:txBody>
      </p:sp>
      <p:sp>
        <p:nvSpPr>
          <p:cNvPr id="13" name="Google Shape;868;p54">
            <a:extLst>
              <a:ext uri="{FF2B5EF4-FFF2-40B4-BE49-F238E27FC236}">
                <a16:creationId xmlns:a16="http://schemas.microsoft.com/office/drawing/2014/main" id="{04E25ABB-8274-F8EB-477E-B358780CB71B}"/>
              </a:ext>
            </a:extLst>
          </p:cNvPr>
          <p:cNvSpPr txBox="1">
            <a:spLocks noGrp="1"/>
          </p:cNvSpPr>
          <p:nvPr>
            <p:ph type="title"/>
          </p:nvPr>
        </p:nvSpPr>
        <p:spPr>
          <a:xfrm>
            <a:off x="2517795" y="453597"/>
            <a:ext cx="3976466" cy="766155"/>
          </a:xfrm>
          <a:prstGeom prst="rect">
            <a:avLst/>
          </a:prstGeom>
        </p:spPr>
        <p:txBody>
          <a:bodyPr spcFirstLastPara="1" wrap="square" lIns="91425" tIns="91425" rIns="91425" bIns="91425" anchor="ctr" anchorCtr="0">
            <a:noAutofit/>
          </a:bodyPr>
          <a:lstStyle/>
          <a:p>
            <a:pPr lvl="0" algn="l"/>
            <a:r>
              <a:rPr lang="en-US" sz="2400" dirty="0">
                <a:solidFill>
                  <a:schemeClr val="accent3">
                    <a:lumMod val="75000"/>
                  </a:schemeClr>
                </a:solidFill>
                <a:latin typeface="Boucherie Block" panose="02000506000000020004" pitchFamily="2" charset="0"/>
              </a:rPr>
              <a:t>Data Handling</a:t>
            </a:r>
          </a:p>
        </p:txBody>
      </p:sp>
      <p:sp>
        <p:nvSpPr>
          <p:cNvPr id="16" name="TextBox 15">
            <a:extLst>
              <a:ext uri="{FF2B5EF4-FFF2-40B4-BE49-F238E27FC236}">
                <a16:creationId xmlns:a16="http://schemas.microsoft.com/office/drawing/2014/main" id="{A7EA40C7-11F9-E2B2-8340-2E1A6B9993A9}"/>
              </a:ext>
            </a:extLst>
          </p:cNvPr>
          <p:cNvSpPr txBox="1"/>
          <p:nvPr/>
        </p:nvSpPr>
        <p:spPr>
          <a:xfrm>
            <a:off x="2517795" y="1219752"/>
            <a:ext cx="4042438" cy="738664"/>
          </a:xfrm>
          <a:prstGeom prst="rect">
            <a:avLst/>
          </a:prstGeom>
          <a:noFill/>
        </p:spPr>
        <p:txBody>
          <a:bodyPr wrap="square">
            <a:spAutoFit/>
          </a:bodyPr>
          <a:lstStyle/>
          <a:p>
            <a:r>
              <a:rPr lang="en-US" dirty="0"/>
              <a:t>When dealing with sensitive information, engineers must ensure that data privacy and security measures are in place to protect users.</a:t>
            </a:r>
          </a:p>
        </p:txBody>
      </p:sp>
      <p:sp>
        <p:nvSpPr>
          <p:cNvPr id="18" name="TextBox 17">
            <a:extLst>
              <a:ext uri="{FF2B5EF4-FFF2-40B4-BE49-F238E27FC236}">
                <a16:creationId xmlns:a16="http://schemas.microsoft.com/office/drawing/2014/main" id="{E860B80A-5E8B-5DDD-48CE-6581F845273B}"/>
              </a:ext>
            </a:extLst>
          </p:cNvPr>
          <p:cNvSpPr txBox="1"/>
          <p:nvPr/>
        </p:nvSpPr>
        <p:spPr>
          <a:xfrm>
            <a:off x="2583767" y="3474676"/>
            <a:ext cx="3713516" cy="738664"/>
          </a:xfrm>
          <a:prstGeom prst="rect">
            <a:avLst/>
          </a:prstGeom>
          <a:noFill/>
        </p:spPr>
        <p:txBody>
          <a:bodyPr wrap="square">
            <a:spAutoFit/>
          </a:bodyPr>
          <a:lstStyle/>
          <a:p>
            <a:r>
              <a:rPr lang="en-US" dirty="0"/>
              <a:t>Manufacturing processes must include quality checks and fail-safes to prevent defective products from reaching the market.</a:t>
            </a:r>
          </a:p>
        </p:txBody>
      </p:sp>
      <p:sp>
        <p:nvSpPr>
          <p:cNvPr id="19" name="Rectangle 18">
            <a:extLst>
              <a:ext uri="{FF2B5EF4-FFF2-40B4-BE49-F238E27FC236}">
                <a16:creationId xmlns:a16="http://schemas.microsoft.com/office/drawing/2014/main" id="{ED21B7BE-6F04-4280-B38E-F09321B906EB}"/>
              </a:ext>
            </a:extLst>
          </p:cNvPr>
          <p:cNvSpPr/>
          <p:nvPr/>
        </p:nvSpPr>
        <p:spPr>
          <a:xfrm>
            <a:off x="1085440" y="0"/>
            <a:ext cx="598636"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ie chart&#10;&#10;Description automatically generated">
            <a:extLst>
              <a:ext uri="{FF2B5EF4-FFF2-40B4-BE49-F238E27FC236}">
                <a16:creationId xmlns:a16="http://schemas.microsoft.com/office/drawing/2014/main" id="{786BD804-4C8D-874E-69C2-3D5105086408}"/>
              </a:ext>
            </a:extLst>
          </p:cNvPr>
          <p:cNvPicPr>
            <a:picLocks noChangeAspect="1"/>
          </p:cNvPicPr>
          <p:nvPr/>
        </p:nvPicPr>
        <p:blipFill>
          <a:blip r:embed="rId3"/>
          <a:stretch>
            <a:fillRect/>
          </a:stretch>
        </p:blipFill>
        <p:spPr>
          <a:xfrm>
            <a:off x="481832" y="559989"/>
            <a:ext cx="1805852" cy="1805852"/>
          </a:xfrm>
          <a:prstGeom prst="rect">
            <a:avLst/>
          </a:prstGeom>
        </p:spPr>
      </p:pic>
      <p:pic>
        <p:nvPicPr>
          <p:cNvPr id="5" name="Picture 4" descr="A hands holding a small tree&#10;&#10;Description automatically generated">
            <a:extLst>
              <a:ext uri="{FF2B5EF4-FFF2-40B4-BE49-F238E27FC236}">
                <a16:creationId xmlns:a16="http://schemas.microsoft.com/office/drawing/2014/main" id="{181E6501-3D5C-5364-7A3B-6314332ABB3A}"/>
              </a:ext>
            </a:extLst>
          </p:cNvPr>
          <p:cNvPicPr>
            <a:picLocks noChangeAspect="1"/>
          </p:cNvPicPr>
          <p:nvPr/>
        </p:nvPicPr>
        <p:blipFill rotWithShape="1">
          <a:blip r:embed="rId4"/>
          <a:srcRect l="14020" r="30963"/>
          <a:stretch/>
        </p:blipFill>
        <p:spPr>
          <a:xfrm>
            <a:off x="717055" y="2728159"/>
            <a:ext cx="1407782" cy="1673250"/>
          </a:xfrm>
          <a:prstGeom prst="rect">
            <a:avLst/>
          </a:prstGeom>
        </p:spPr>
      </p:pic>
    </p:spTree>
    <p:extLst>
      <p:ext uri="{BB962C8B-B14F-4D97-AF65-F5344CB8AC3E}">
        <p14:creationId xmlns:p14="http://schemas.microsoft.com/office/powerpoint/2010/main" val="308898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5"/>
        <p:cNvGrpSpPr/>
        <p:nvPr/>
      </p:nvGrpSpPr>
      <p:grpSpPr>
        <a:xfrm>
          <a:off x="0" y="0"/>
          <a:ext cx="0" cy="0"/>
          <a:chOff x="0" y="0"/>
          <a:chExt cx="0" cy="0"/>
        </a:xfrm>
      </p:grpSpPr>
      <p:sp>
        <p:nvSpPr>
          <p:cNvPr id="946" name="Google Shape;946;p57"/>
          <p:cNvSpPr txBox="1">
            <a:spLocks noGrp="1"/>
          </p:cNvSpPr>
          <p:nvPr>
            <p:ph type="title" idx="4294967295"/>
          </p:nvPr>
        </p:nvSpPr>
        <p:spPr>
          <a:xfrm>
            <a:off x="3942000" y="3479950"/>
            <a:ext cx="12600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1800" dirty="0"/>
              <a:t>4.</a:t>
            </a:r>
            <a:endParaRPr sz="1800" dirty="0"/>
          </a:p>
        </p:txBody>
      </p:sp>
      <p:sp>
        <p:nvSpPr>
          <p:cNvPr id="947" name="Google Shape;947;p57"/>
          <p:cNvSpPr txBox="1">
            <a:spLocks noGrp="1"/>
          </p:cNvSpPr>
          <p:nvPr>
            <p:ph type="title" idx="4294967295"/>
          </p:nvPr>
        </p:nvSpPr>
        <p:spPr>
          <a:xfrm>
            <a:off x="3942000" y="1226603"/>
            <a:ext cx="12600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1800" dirty="0"/>
              <a:t>1.</a:t>
            </a:r>
            <a:endParaRPr sz="1800" dirty="0"/>
          </a:p>
        </p:txBody>
      </p:sp>
      <p:sp>
        <p:nvSpPr>
          <p:cNvPr id="948" name="Google Shape;948;p57"/>
          <p:cNvSpPr txBox="1">
            <a:spLocks noGrp="1"/>
          </p:cNvSpPr>
          <p:nvPr>
            <p:ph type="title" idx="4294967295"/>
          </p:nvPr>
        </p:nvSpPr>
        <p:spPr>
          <a:xfrm>
            <a:off x="3942000" y="2728834"/>
            <a:ext cx="12600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3.</a:t>
            </a:r>
            <a:endParaRPr sz="1800" dirty="0"/>
          </a:p>
        </p:txBody>
      </p:sp>
      <p:sp>
        <p:nvSpPr>
          <p:cNvPr id="949" name="Google Shape;949;p57"/>
          <p:cNvSpPr txBox="1">
            <a:spLocks noGrp="1"/>
          </p:cNvSpPr>
          <p:nvPr>
            <p:ph type="title" idx="4294967295"/>
          </p:nvPr>
        </p:nvSpPr>
        <p:spPr>
          <a:xfrm>
            <a:off x="3942000" y="1977719"/>
            <a:ext cx="12600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2.</a:t>
            </a:r>
            <a:endParaRPr sz="1800" dirty="0"/>
          </a:p>
        </p:txBody>
      </p:sp>
      <p:sp>
        <p:nvSpPr>
          <p:cNvPr id="950" name="Google Shape;950;p57"/>
          <p:cNvSpPr txBox="1">
            <a:spLocks noGrp="1"/>
          </p:cNvSpPr>
          <p:nvPr>
            <p:ph type="title"/>
          </p:nvPr>
        </p:nvSpPr>
        <p:spPr>
          <a:xfrm>
            <a:off x="717671" y="280440"/>
            <a:ext cx="7708800" cy="572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Consequences of Violating the Code</a:t>
            </a:r>
            <a:endParaRPr dirty="0">
              <a:solidFill>
                <a:schemeClr val="accent3">
                  <a:lumMod val="75000"/>
                </a:schemeClr>
              </a:solidFill>
              <a:latin typeface="Boucherie Block" panose="02000506000000020004" pitchFamily="2" charset="0"/>
            </a:endParaRPr>
          </a:p>
        </p:txBody>
      </p:sp>
      <p:sp>
        <p:nvSpPr>
          <p:cNvPr id="951" name="Google Shape;951;p57"/>
          <p:cNvSpPr txBox="1">
            <a:spLocks noGrp="1"/>
          </p:cNvSpPr>
          <p:nvPr>
            <p:ph type="title" idx="4294967295"/>
          </p:nvPr>
        </p:nvSpPr>
        <p:spPr>
          <a:xfrm>
            <a:off x="6410475" y="3479950"/>
            <a:ext cx="2016000" cy="461700"/>
          </a:xfrm>
          <a:prstGeom prst="rect">
            <a:avLst/>
          </a:prstGeom>
        </p:spPr>
        <p:txBody>
          <a:bodyPr spcFirstLastPara="1" wrap="square" lIns="90000" tIns="91425" rIns="90000" bIns="91425" anchor="t" anchorCtr="0">
            <a:noAutofit/>
          </a:bodyPr>
          <a:lstStyle/>
          <a:p>
            <a:pPr lvl="0"/>
            <a:r>
              <a:rPr lang="en-US" sz="2000" dirty="0">
                <a:latin typeface="Boucherie Block" panose="02000506000000020004" pitchFamily="2" charset="0"/>
              </a:rPr>
              <a:t>Financial Loss</a:t>
            </a:r>
            <a:endParaRPr sz="2000" dirty="0">
              <a:latin typeface="Boucherie Block" panose="02000506000000020004" pitchFamily="2" charset="0"/>
            </a:endParaRPr>
          </a:p>
        </p:txBody>
      </p:sp>
      <p:sp>
        <p:nvSpPr>
          <p:cNvPr id="952" name="Google Shape;952;p57"/>
          <p:cNvSpPr txBox="1">
            <a:spLocks noGrp="1"/>
          </p:cNvSpPr>
          <p:nvPr>
            <p:ph type="subTitle" idx="4294967295"/>
          </p:nvPr>
        </p:nvSpPr>
        <p:spPr>
          <a:xfrm>
            <a:off x="6410475" y="3987900"/>
            <a:ext cx="2016000" cy="615600"/>
          </a:xfrm>
          <a:prstGeom prst="rect">
            <a:avLst/>
          </a:prstGeom>
        </p:spPr>
        <p:txBody>
          <a:bodyPr spcFirstLastPara="1" wrap="square" lIns="90000" tIns="91425" rIns="90000" bIns="91425" anchor="t" anchorCtr="0">
            <a:noAutofit/>
          </a:bodyPr>
          <a:lstStyle/>
          <a:p>
            <a:pPr marL="0" lvl="0" indent="0">
              <a:lnSpc>
                <a:spcPct val="100000"/>
              </a:lnSpc>
              <a:buNone/>
            </a:pPr>
            <a:r>
              <a:rPr lang="en-US" sz="1050" dirty="0"/>
              <a:t>Companies may face significant financial losses due to recalls, reparations, and loss of business.</a:t>
            </a:r>
            <a:endParaRPr sz="1050" dirty="0"/>
          </a:p>
        </p:txBody>
      </p:sp>
      <p:sp>
        <p:nvSpPr>
          <p:cNvPr id="953" name="Google Shape;953;p57"/>
          <p:cNvSpPr/>
          <p:nvPr/>
        </p:nvSpPr>
        <p:spPr>
          <a:xfrm flipH="1">
            <a:off x="6610316" y="394194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7"/>
          <p:cNvSpPr/>
          <p:nvPr/>
        </p:nvSpPr>
        <p:spPr>
          <a:xfrm flipH="1">
            <a:off x="6714551" y="394194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7"/>
          <p:cNvSpPr/>
          <p:nvPr/>
        </p:nvSpPr>
        <p:spPr>
          <a:xfrm flipH="1">
            <a:off x="6509179" y="3941947"/>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6" name="Google Shape;956;p57"/>
          <p:cNvCxnSpPr>
            <a:stCxn id="949" idx="2"/>
            <a:endCxn id="948" idx="0"/>
          </p:cNvCxnSpPr>
          <p:nvPr/>
        </p:nvCxnSpPr>
        <p:spPr>
          <a:xfrm>
            <a:off x="4572000" y="2439419"/>
            <a:ext cx="0" cy="289500"/>
          </a:xfrm>
          <a:prstGeom prst="straightConnector1">
            <a:avLst/>
          </a:prstGeom>
          <a:noFill/>
          <a:ln w="19050" cap="flat" cmpd="sng">
            <a:solidFill>
              <a:schemeClr val="tx1"/>
            </a:solidFill>
            <a:prstDash val="solid"/>
            <a:round/>
            <a:headEnd type="none" w="med" len="med"/>
            <a:tailEnd type="oval" w="med" len="med"/>
          </a:ln>
        </p:spPr>
      </p:cxnSp>
      <p:cxnSp>
        <p:nvCxnSpPr>
          <p:cNvPr id="957" name="Google Shape;957;p57"/>
          <p:cNvCxnSpPr>
            <a:stCxn id="948" idx="2"/>
            <a:endCxn id="946" idx="0"/>
          </p:cNvCxnSpPr>
          <p:nvPr/>
        </p:nvCxnSpPr>
        <p:spPr>
          <a:xfrm>
            <a:off x="4572000" y="3190534"/>
            <a:ext cx="0" cy="289500"/>
          </a:xfrm>
          <a:prstGeom prst="straightConnector1">
            <a:avLst/>
          </a:prstGeom>
          <a:noFill/>
          <a:ln w="19050" cap="flat" cmpd="sng">
            <a:solidFill>
              <a:schemeClr val="tx1"/>
            </a:solidFill>
            <a:prstDash val="solid"/>
            <a:round/>
            <a:headEnd type="none" w="med" len="med"/>
            <a:tailEnd type="oval" w="med" len="med"/>
          </a:ln>
        </p:spPr>
      </p:cxnSp>
      <p:cxnSp>
        <p:nvCxnSpPr>
          <p:cNvPr id="958" name="Google Shape;958;p57"/>
          <p:cNvCxnSpPr>
            <a:stCxn id="946" idx="3"/>
            <a:endCxn id="951" idx="1"/>
          </p:cNvCxnSpPr>
          <p:nvPr/>
        </p:nvCxnSpPr>
        <p:spPr>
          <a:xfrm>
            <a:off x="5202000" y="3710800"/>
            <a:ext cx="1208400" cy="0"/>
          </a:xfrm>
          <a:prstGeom prst="straightConnector1">
            <a:avLst/>
          </a:prstGeom>
          <a:noFill/>
          <a:ln w="19050" cap="flat" cmpd="sng">
            <a:solidFill>
              <a:schemeClr val="tx1"/>
            </a:solidFill>
            <a:prstDash val="solid"/>
            <a:round/>
            <a:headEnd type="none" w="med" len="med"/>
            <a:tailEnd type="none" w="med" len="med"/>
          </a:ln>
        </p:spPr>
      </p:cxnSp>
      <p:cxnSp>
        <p:nvCxnSpPr>
          <p:cNvPr id="959" name="Google Shape;959;p57"/>
          <p:cNvCxnSpPr>
            <a:stCxn id="960" idx="3"/>
            <a:endCxn id="948" idx="1"/>
          </p:cNvCxnSpPr>
          <p:nvPr/>
        </p:nvCxnSpPr>
        <p:spPr>
          <a:xfrm>
            <a:off x="2733525" y="2959650"/>
            <a:ext cx="1208400" cy="0"/>
          </a:xfrm>
          <a:prstGeom prst="straightConnector1">
            <a:avLst/>
          </a:prstGeom>
          <a:noFill/>
          <a:ln w="19050" cap="flat" cmpd="sng">
            <a:solidFill>
              <a:schemeClr val="tx1"/>
            </a:solidFill>
            <a:prstDash val="solid"/>
            <a:round/>
            <a:headEnd type="none" w="med" len="med"/>
            <a:tailEnd type="none" w="med" len="med"/>
          </a:ln>
        </p:spPr>
      </p:cxnSp>
      <p:cxnSp>
        <p:nvCxnSpPr>
          <p:cNvPr id="961" name="Google Shape;961;p57"/>
          <p:cNvCxnSpPr>
            <a:cxnSpLocks/>
            <a:stCxn id="962" idx="3"/>
            <a:endCxn id="947" idx="1"/>
          </p:cNvCxnSpPr>
          <p:nvPr/>
        </p:nvCxnSpPr>
        <p:spPr>
          <a:xfrm flipV="1">
            <a:off x="2733525" y="1457453"/>
            <a:ext cx="1208475" cy="997"/>
          </a:xfrm>
          <a:prstGeom prst="straightConnector1">
            <a:avLst/>
          </a:prstGeom>
          <a:noFill/>
          <a:ln w="19050" cap="flat" cmpd="sng">
            <a:solidFill>
              <a:schemeClr val="tx1"/>
            </a:solidFill>
            <a:prstDash val="solid"/>
            <a:round/>
            <a:headEnd type="none" w="med" len="med"/>
            <a:tailEnd type="none" w="med" len="med"/>
          </a:ln>
        </p:spPr>
      </p:cxnSp>
      <p:cxnSp>
        <p:nvCxnSpPr>
          <p:cNvPr id="963" name="Google Shape;963;p57"/>
          <p:cNvCxnSpPr>
            <a:stCxn id="964" idx="1"/>
            <a:endCxn id="949" idx="3"/>
          </p:cNvCxnSpPr>
          <p:nvPr/>
        </p:nvCxnSpPr>
        <p:spPr>
          <a:xfrm flipH="1">
            <a:off x="5202071" y="2207250"/>
            <a:ext cx="1208400" cy="1200"/>
          </a:xfrm>
          <a:prstGeom prst="straightConnector1">
            <a:avLst/>
          </a:prstGeom>
          <a:noFill/>
          <a:ln w="19050" cap="flat" cmpd="sng">
            <a:solidFill>
              <a:schemeClr val="tx1"/>
            </a:solidFill>
            <a:prstDash val="solid"/>
            <a:round/>
            <a:headEnd type="none" w="med" len="med"/>
            <a:tailEnd type="none" w="med" len="med"/>
          </a:ln>
        </p:spPr>
      </p:cxnSp>
      <p:sp>
        <p:nvSpPr>
          <p:cNvPr id="965" name="Google Shape;965;p57"/>
          <p:cNvSpPr/>
          <p:nvPr/>
        </p:nvSpPr>
        <p:spPr>
          <a:xfrm>
            <a:off x="2977763" y="1847700"/>
            <a:ext cx="720000" cy="71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6" name="Google Shape;966;p57"/>
          <p:cNvSpPr/>
          <p:nvPr/>
        </p:nvSpPr>
        <p:spPr>
          <a:xfrm>
            <a:off x="2977763" y="3350800"/>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7" name="Google Shape;967;p57"/>
          <p:cNvSpPr/>
          <p:nvPr/>
        </p:nvSpPr>
        <p:spPr>
          <a:xfrm>
            <a:off x="5446237" y="2600134"/>
            <a:ext cx="720000" cy="71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8" name="Google Shape;968;p57"/>
          <p:cNvSpPr/>
          <p:nvPr/>
        </p:nvSpPr>
        <p:spPr>
          <a:xfrm>
            <a:off x="5446287" y="109843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cxnSp>
        <p:nvCxnSpPr>
          <p:cNvPr id="969" name="Google Shape;969;p57"/>
          <p:cNvCxnSpPr>
            <a:stCxn id="949" idx="1"/>
            <a:endCxn id="965" idx="3"/>
          </p:cNvCxnSpPr>
          <p:nvPr/>
        </p:nvCxnSpPr>
        <p:spPr>
          <a:xfrm rot="10800000">
            <a:off x="3697800" y="2207369"/>
            <a:ext cx="244200" cy="1200"/>
          </a:xfrm>
          <a:prstGeom prst="straightConnector1">
            <a:avLst/>
          </a:prstGeom>
          <a:noFill/>
          <a:ln w="19050" cap="flat" cmpd="sng">
            <a:solidFill>
              <a:schemeClr val="tx1"/>
            </a:solidFill>
            <a:prstDash val="solid"/>
            <a:round/>
            <a:headEnd type="none" w="med" len="med"/>
            <a:tailEnd type="oval" w="med" len="med"/>
          </a:ln>
        </p:spPr>
      </p:cxnSp>
      <p:cxnSp>
        <p:nvCxnSpPr>
          <p:cNvPr id="970" name="Google Shape;970;p57"/>
          <p:cNvCxnSpPr>
            <a:stCxn id="948" idx="3"/>
            <a:endCxn id="967" idx="1"/>
          </p:cNvCxnSpPr>
          <p:nvPr/>
        </p:nvCxnSpPr>
        <p:spPr>
          <a:xfrm>
            <a:off x="5202000" y="2959684"/>
            <a:ext cx="244200" cy="0"/>
          </a:xfrm>
          <a:prstGeom prst="straightConnector1">
            <a:avLst/>
          </a:prstGeom>
          <a:noFill/>
          <a:ln w="19050" cap="flat" cmpd="sng">
            <a:solidFill>
              <a:schemeClr val="accent4">
                <a:lumMod val="50000"/>
              </a:schemeClr>
            </a:solidFill>
            <a:prstDash val="solid"/>
            <a:round/>
            <a:headEnd type="none" w="med" len="med"/>
            <a:tailEnd type="oval" w="med" len="med"/>
          </a:ln>
        </p:spPr>
      </p:cxnSp>
      <p:cxnSp>
        <p:nvCxnSpPr>
          <p:cNvPr id="971" name="Google Shape;971;p57"/>
          <p:cNvCxnSpPr>
            <a:stCxn id="947" idx="3"/>
            <a:endCxn id="968" idx="1"/>
          </p:cNvCxnSpPr>
          <p:nvPr/>
        </p:nvCxnSpPr>
        <p:spPr>
          <a:xfrm>
            <a:off x="5202000" y="1457453"/>
            <a:ext cx="244200" cy="900"/>
          </a:xfrm>
          <a:prstGeom prst="straightConnector1">
            <a:avLst/>
          </a:prstGeom>
          <a:noFill/>
          <a:ln w="19050" cap="flat" cmpd="sng">
            <a:solidFill>
              <a:schemeClr val="tx1"/>
            </a:solidFill>
            <a:prstDash val="solid"/>
            <a:round/>
            <a:headEnd type="none" w="med" len="med"/>
            <a:tailEnd type="oval" w="med" len="med"/>
          </a:ln>
        </p:spPr>
      </p:cxnSp>
      <p:cxnSp>
        <p:nvCxnSpPr>
          <p:cNvPr id="972" name="Google Shape;972;p57"/>
          <p:cNvCxnSpPr>
            <a:stCxn id="946" idx="1"/>
            <a:endCxn id="966" idx="3"/>
          </p:cNvCxnSpPr>
          <p:nvPr/>
        </p:nvCxnSpPr>
        <p:spPr>
          <a:xfrm rot="10800000">
            <a:off x="3697800" y="3710800"/>
            <a:ext cx="244200" cy="0"/>
          </a:xfrm>
          <a:prstGeom prst="straightConnector1">
            <a:avLst/>
          </a:prstGeom>
          <a:noFill/>
          <a:ln w="19050" cap="flat" cmpd="sng">
            <a:solidFill>
              <a:schemeClr val="tx1"/>
            </a:solidFill>
            <a:prstDash val="solid"/>
            <a:round/>
            <a:headEnd type="none" w="med" len="med"/>
            <a:tailEnd type="oval" w="med" len="med"/>
          </a:ln>
        </p:spPr>
      </p:cxnSp>
      <p:sp>
        <p:nvSpPr>
          <p:cNvPr id="960" name="Google Shape;960;p57"/>
          <p:cNvSpPr txBox="1">
            <a:spLocks noGrp="1"/>
          </p:cNvSpPr>
          <p:nvPr>
            <p:ph type="title" idx="4294967295"/>
          </p:nvPr>
        </p:nvSpPr>
        <p:spPr>
          <a:xfrm>
            <a:off x="717525" y="2728800"/>
            <a:ext cx="2016000" cy="461700"/>
          </a:xfrm>
          <a:prstGeom prst="rect">
            <a:avLst/>
          </a:prstGeom>
        </p:spPr>
        <p:txBody>
          <a:bodyPr spcFirstLastPara="1" wrap="square" lIns="90000" tIns="91425" rIns="90000" bIns="91425" anchor="t" anchorCtr="0">
            <a:noAutofit/>
          </a:bodyPr>
          <a:lstStyle/>
          <a:p>
            <a:pPr lvl="0" algn="r"/>
            <a:r>
              <a:rPr lang="en-US" sz="2000" dirty="0">
                <a:latin typeface="Boucherie Block" panose="02000506000000020004" pitchFamily="2" charset="0"/>
              </a:rPr>
              <a:t>Injury or Death</a:t>
            </a:r>
            <a:endParaRPr sz="2000" dirty="0">
              <a:latin typeface="Boucherie Block" panose="02000506000000020004" pitchFamily="2" charset="0"/>
            </a:endParaRPr>
          </a:p>
        </p:txBody>
      </p:sp>
      <p:sp>
        <p:nvSpPr>
          <p:cNvPr id="973" name="Google Shape;973;p57"/>
          <p:cNvSpPr txBox="1">
            <a:spLocks noGrp="1"/>
          </p:cNvSpPr>
          <p:nvPr>
            <p:ph type="subTitle" idx="4294967295"/>
          </p:nvPr>
        </p:nvSpPr>
        <p:spPr>
          <a:xfrm>
            <a:off x="717525" y="3236456"/>
            <a:ext cx="2016000" cy="615600"/>
          </a:xfrm>
          <a:prstGeom prst="rect">
            <a:avLst/>
          </a:prstGeom>
        </p:spPr>
        <p:txBody>
          <a:bodyPr spcFirstLastPara="1" wrap="square" lIns="90000" tIns="91425" rIns="90000" bIns="91425" anchor="t" anchorCtr="0">
            <a:noAutofit/>
          </a:bodyPr>
          <a:lstStyle/>
          <a:p>
            <a:pPr marL="0" lvl="0" indent="0" algn="r">
              <a:lnSpc>
                <a:spcPct val="100000"/>
              </a:lnSpc>
              <a:buNone/>
            </a:pPr>
            <a:r>
              <a:rPr lang="en-US" sz="1050" dirty="0"/>
              <a:t>Compromising on safety can result in accidents, leading to injuries or fatalities.</a:t>
            </a:r>
            <a:endParaRPr sz="1050" dirty="0"/>
          </a:p>
        </p:txBody>
      </p:sp>
      <p:sp>
        <p:nvSpPr>
          <p:cNvPr id="962" name="Google Shape;962;p57"/>
          <p:cNvSpPr txBox="1">
            <a:spLocks noGrp="1"/>
          </p:cNvSpPr>
          <p:nvPr>
            <p:ph type="title" idx="4294967295"/>
          </p:nvPr>
        </p:nvSpPr>
        <p:spPr>
          <a:xfrm>
            <a:off x="360219" y="1227600"/>
            <a:ext cx="2373306" cy="461700"/>
          </a:xfrm>
          <a:prstGeom prst="rect">
            <a:avLst/>
          </a:prstGeom>
        </p:spPr>
        <p:txBody>
          <a:bodyPr spcFirstLastPara="1" wrap="square" lIns="91425" tIns="91425" rIns="91425" bIns="91425" anchor="t" anchorCtr="0">
            <a:noAutofit/>
          </a:bodyPr>
          <a:lstStyle/>
          <a:p>
            <a:pPr lvl="0" algn="r"/>
            <a:r>
              <a:rPr lang="en-US" sz="2000" dirty="0">
                <a:latin typeface="Boucherie Block" panose="02000506000000020004" pitchFamily="2" charset="0"/>
              </a:rPr>
              <a:t>Legal Repercussions</a:t>
            </a:r>
            <a:endParaRPr sz="2000" dirty="0">
              <a:latin typeface="Boucherie Block" panose="02000506000000020004" pitchFamily="2" charset="0"/>
            </a:endParaRPr>
          </a:p>
        </p:txBody>
      </p:sp>
      <p:sp>
        <p:nvSpPr>
          <p:cNvPr id="974" name="Google Shape;974;p57"/>
          <p:cNvSpPr txBox="1">
            <a:spLocks noGrp="1"/>
          </p:cNvSpPr>
          <p:nvPr>
            <p:ph type="subTitle" idx="4294967295"/>
          </p:nvPr>
        </p:nvSpPr>
        <p:spPr>
          <a:xfrm>
            <a:off x="717525" y="1735254"/>
            <a:ext cx="2016000" cy="615600"/>
          </a:xfrm>
          <a:prstGeom prst="rect">
            <a:avLst/>
          </a:prstGeom>
        </p:spPr>
        <p:txBody>
          <a:bodyPr spcFirstLastPara="1" wrap="square" lIns="91425" tIns="91425" rIns="91425" bIns="91425" anchor="t" anchorCtr="0">
            <a:noAutofit/>
          </a:bodyPr>
          <a:lstStyle/>
          <a:p>
            <a:pPr marL="0" lvl="0" indent="0" algn="r">
              <a:lnSpc>
                <a:spcPct val="100000"/>
              </a:lnSpc>
              <a:buNone/>
            </a:pPr>
            <a:r>
              <a:rPr lang="en-US" sz="1000" dirty="0"/>
              <a:t>Violating safety and health standards can lead to lawsuits, fines, and sanctions</a:t>
            </a:r>
            <a:r>
              <a:rPr lang="en-US" dirty="0"/>
              <a:t>.</a:t>
            </a:r>
            <a:endParaRPr dirty="0"/>
          </a:p>
        </p:txBody>
      </p:sp>
      <p:sp>
        <p:nvSpPr>
          <p:cNvPr id="964" name="Google Shape;964;p57"/>
          <p:cNvSpPr txBox="1">
            <a:spLocks noGrp="1"/>
          </p:cNvSpPr>
          <p:nvPr>
            <p:ph type="title" idx="4294967295"/>
          </p:nvPr>
        </p:nvSpPr>
        <p:spPr>
          <a:xfrm>
            <a:off x="6410471" y="1976400"/>
            <a:ext cx="2016000" cy="461700"/>
          </a:xfrm>
          <a:prstGeom prst="rect">
            <a:avLst/>
          </a:prstGeom>
        </p:spPr>
        <p:txBody>
          <a:bodyPr spcFirstLastPara="1" wrap="square" lIns="91425" tIns="91425" rIns="91425" bIns="91425" anchor="t" anchorCtr="0">
            <a:noAutofit/>
          </a:bodyPr>
          <a:lstStyle/>
          <a:p>
            <a:pPr lvl="0"/>
            <a:r>
              <a:rPr lang="en-US" sz="2000" dirty="0">
                <a:latin typeface="Boucherie Block" panose="02000506000000020004" pitchFamily="2" charset="0"/>
              </a:rPr>
              <a:t>Loss of Trust</a:t>
            </a:r>
            <a:endParaRPr sz="2000" dirty="0">
              <a:latin typeface="Boucherie Block" panose="02000506000000020004" pitchFamily="2" charset="0"/>
            </a:endParaRPr>
          </a:p>
        </p:txBody>
      </p:sp>
      <p:sp>
        <p:nvSpPr>
          <p:cNvPr id="975" name="Google Shape;975;p57"/>
          <p:cNvSpPr txBox="1">
            <a:spLocks noGrp="1"/>
          </p:cNvSpPr>
          <p:nvPr>
            <p:ph type="subTitle" idx="4294967295"/>
          </p:nvPr>
        </p:nvSpPr>
        <p:spPr>
          <a:xfrm>
            <a:off x="6410471" y="2484049"/>
            <a:ext cx="2016000" cy="615600"/>
          </a:xfrm>
          <a:prstGeom prst="rect">
            <a:avLst/>
          </a:prstGeom>
        </p:spPr>
        <p:txBody>
          <a:bodyPr spcFirstLastPara="1" wrap="square" lIns="91425" tIns="91425" rIns="91425" bIns="91425" anchor="t" anchorCtr="0">
            <a:noAutofit/>
          </a:bodyPr>
          <a:lstStyle/>
          <a:p>
            <a:pPr marL="0" lvl="0" indent="0">
              <a:lnSpc>
                <a:spcPct val="100000"/>
              </a:lnSpc>
              <a:buNone/>
            </a:pPr>
            <a:r>
              <a:rPr lang="en-US" sz="1050" dirty="0"/>
              <a:t>Public trust in technology and engineering can be severely damaged</a:t>
            </a:r>
            <a:endParaRPr sz="1050" dirty="0"/>
          </a:p>
        </p:txBody>
      </p:sp>
      <p:sp>
        <p:nvSpPr>
          <p:cNvPr id="976" name="Google Shape;976;p57"/>
          <p:cNvSpPr/>
          <p:nvPr/>
        </p:nvSpPr>
        <p:spPr>
          <a:xfrm flipH="1">
            <a:off x="6610316" y="2438108"/>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7"/>
          <p:cNvSpPr/>
          <p:nvPr/>
        </p:nvSpPr>
        <p:spPr>
          <a:xfrm flipH="1">
            <a:off x="6714551" y="2438108"/>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7"/>
          <p:cNvSpPr/>
          <p:nvPr/>
        </p:nvSpPr>
        <p:spPr>
          <a:xfrm flipH="1">
            <a:off x="6509179" y="2438108"/>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7"/>
          <p:cNvSpPr/>
          <p:nvPr/>
        </p:nvSpPr>
        <p:spPr>
          <a:xfrm flipH="1">
            <a:off x="2471312" y="3190503"/>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7"/>
          <p:cNvSpPr/>
          <p:nvPr/>
        </p:nvSpPr>
        <p:spPr>
          <a:xfrm flipH="1">
            <a:off x="2575547" y="3190503"/>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7"/>
          <p:cNvSpPr/>
          <p:nvPr/>
        </p:nvSpPr>
        <p:spPr>
          <a:xfrm flipH="1">
            <a:off x="2370175" y="3190503"/>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7"/>
          <p:cNvSpPr/>
          <p:nvPr/>
        </p:nvSpPr>
        <p:spPr>
          <a:xfrm flipH="1">
            <a:off x="2471312" y="168929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7"/>
          <p:cNvSpPr/>
          <p:nvPr/>
        </p:nvSpPr>
        <p:spPr>
          <a:xfrm flipH="1">
            <a:off x="2575547" y="168929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7"/>
          <p:cNvSpPr/>
          <p:nvPr/>
        </p:nvSpPr>
        <p:spPr>
          <a:xfrm flipH="1">
            <a:off x="2370175" y="1689297"/>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5" name="Google Shape;985;p57"/>
          <p:cNvCxnSpPr>
            <a:stCxn id="947" idx="2"/>
            <a:endCxn id="949" idx="0"/>
          </p:cNvCxnSpPr>
          <p:nvPr/>
        </p:nvCxnSpPr>
        <p:spPr>
          <a:xfrm>
            <a:off x="4572000" y="1688303"/>
            <a:ext cx="0" cy="289500"/>
          </a:xfrm>
          <a:prstGeom prst="straightConnector1">
            <a:avLst/>
          </a:prstGeom>
          <a:noFill/>
          <a:ln w="19050" cap="flat" cmpd="sng">
            <a:solidFill>
              <a:schemeClr val="tx1"/>
            </a:solidFill>
            <a:prstDash val="solid"/>
            <a:round/>
            <a:headEnd type="none" w="med" len="med"/>
            <a:tailEnd type="oval" w="med" len="med"/>
          </a:ln>
        </p:spPr>
      </p:cxnSp>
      <p:sp>
        <p:nvSpPr>
          <p:cNvPr id="986" name="Google Shape;986;p57"/>
          <p:cNvSpPr/>
          <p:nvPr/>
        </p:nvSpPr>
        <p:spPr>
          <a:xfrm>
            <a:off x="3067763" y="3450987"/>
            <a:ext cx="539999" cy="519627"/>
          </a:xfrm>
          <a:custGeom>
            <a:avLst/>
            <a:gdLst/>
            <a:ahLst/>
            <a:cxnLst/>
            <a:rect l="l" t="t" r="r" b="b"/>
            <a:pathLst>
              <a:path w="16726" h="16145" extrusionOk="0">
                <a:moveTo>
                  <a:pt x="5635" y="493"/>
                </a:moveTo>
                <a:lnTo>
                  <a:pt x="5635" y="2571"/>
                </a:lnTo>
                <a:lnTo>
                  <a:pt x="4556" y="2571"/>
                </a:lnTo>
                <a:cubicBezTo>
                  <a:pt x="4005" y="2571"/>
                  <a:pt x="3558" y="2123"/>
                  <a:pt x="3558" y="1574"/>
                </a:cubicBezTo>
                <a:lnTo>
                  <a:pt x="3558" y="1490"/>
                </a:lnTo>
                <a:cubicBezTo>
                  <a:pt x="3558" y="939"/>
                  <a:pt x="4007" y="493"/>
                  <a:pt x="4556" y="493"/>
                </a:cubicBezTo>
                <a:close/>
                <a:moveTo>
                  <a:pt x="5992" y="5245"/>
                </a:moveTo>
                <a:cubicBezTo>
                  <a:pt x="6138" y="5245"/>
                  <a:pt x="6253" y="5363"/>
                  <a:pt x="6253" y="5506"/>
                </a:cubicBezTo>
                <a:cubicBezTo>
                  <a:pt x="6253" y="5651"/>
                  <a:pt x="6138" y="5767"/>
                  <a:pt x="5992" y="5767"/>
                </a:cubicBezTo>
                <a:lnTo>
                  <a:pt x="5226" y="5767"/>
                </a:lnTo>
                <a:cubicBezTo>
                  <a:pt x="4913" y="5767"/>
                  <a:pt x="4614" y="5863"/>
                  <a:pt x="4358" y="6041"/>
                </a:cubicBezTo>
                <a:lnTo>
                  <a:pt x="3557" y="6598"/>
                </a:lnTo>
                <a:cubicBezTo>
                  <a:pt x="3366" y="6731"/>
                  <a:pt x="3142" y="6801"/>
                  <a:pt x="2912" y="6801"/>
                </a:cubicBezTo>
                <a:lnTo>
                  <a:pt x="2735" y="6801"/>
                </a:lnTo>
                <a:lnTo>
                  <a:pt x="2735" y="6798"/>
                </a:lnTo>
                <a:cubicBezTo>
                  <a:pt x="2112" y="6798"/>
                  <a:pt x="1604" y="6290"/>
                  <a:pt x="1604" y="5670"/>
                </a:cubicBezTo>
                <a:lnTo>
                  <a:pt x="1604" y="5506"/>
                </a:lnTo>
                <a:cubicBezTo>
                  <a:pt x="1604" y="5363"/>
                  <a:pt x="1721" y="5245"/>
                  <a:pt x="1865" y="5245"/>
                </a:cubicBezTo>
                <a:close/>
                <a:moveTo>
                  <a:pt x="11883" y="6879"/>
                </a:moveTo>
                <a:lnTo>
                  <a:pt x="12608" y="8871"/>
                </a:lnTo>
                <a:lnTo>
                  <a:pt x="11799" y="9166"/>
                </a:lnTo>
                <a:lnTo>
                  <a:pt x="11075" y="7172"/>
                </a:lnTo>
                <a:cubicBezTo>
                  <a:pt x="11877" y="6880"/>
                  <a:pt x="11826" y="6900"/>
                  <a:pt x="11883" y="6879"/>
                </a:cubicBezTo>
                <a:close/>
                <a:moveTo>
                  <a:pt x="4240" y="6717"/>
                </a:moveTo>
                <a:cubicBezTo>
                  <a:pt x="4549" y="6928"/>
                  <a:pt x="4975" y="7222"/>
                  <a:pt x="5151" y="7345"/>
                </a:cubicBezTo>
                <a:cubicBezTo>
                  <a:pt x="5656" y="7697"/>
                  <a:pt x="6022" y="8218"/>
                  <a:pt x="6181" y="8814"/>
                </a:cubicBezTo>
                <a:lnTo>
                  <a:pt x="7044" y="12032"/>
                </a:lnTo>
                <a:lnTo>
                  <a:pt x="6639" y="12032"/>
                </a:lnTo>
                <a:lnTo>
                  <a:pt x="5870" y="9162"/>
                </a:lnTo>
                <a:cubicBezTo>
                  <a:pt x="5870" y="9161"/>
                  <a:pt x="5870" y="9161"/>
                  <a:pt x="5868" y="9159"/>
                </a:cubicBezTo>
                <a:lnTo>
                  <a:pt x="5802" y="8915"/>
                </a:lnTo>
                <a:cubicBezTo>
                  <a:pt x="5666" y="8410"/>
                  <a:pt x="5356" y="7967"/>
                  <a:pt x="4927" y="7666"/>
                </a:cubicBezTo>
                <a:cubicBezTo>
                  <a:pt x="4543" y="7398"/>
                  <a:pt x="4199" y="7161"/>
                  <a:pt x="3900" y="6952"/>
                </a:cubicBezTo>
                <a:lnTo>
                  <a:pt x="4240" y="6717"/>
                </a:lnTo>
                <a:close/>
                <a:moveTo>
                  <a:pt x="10840" y="7960"/>
                </a:moveTo>
                <a:lnTo>
                  <a:pt x="11113" y="8711"/>
                </a:lnTo>
                <a:lnTo>
                  <a:pt x="10910" y="8787"/>
                </a:lnTo>
                <a:cubicBezTo>
                  <a:pt x="10747" y="8847"/>
                  <a:pt x="10612" y="8974"/>
                  <a:pt x="10543" y="9134"/>
                </a:cubicBezTo>
                <a:lnTo>
                  <a:pt x="8968" y="12810"/>
                </a:lnTo>
                <a:cubicBezTo>
                  <a:pt x="8737" y="13349"/>
                  <a:pt x="8211" y="13696"/>
                  <a:pt x="7625" y="13696"/>
                </a:cubicBezTo>
                <a:lnTo>
                  <a:pt x="3040" y="13696"/>
                </a:lnTo>
                <a:cubicBezTo>
                  <a:pt x="2723" y="13696"/>
                  <a:pt x="2460" y="13438"/>
                  <a:pt x="2455" y="13120"/>
                </a:cubicBezTo>
                <a:cubicBezTo>
                  <a:pt x="2447" y="12792"/>
                  <a:pt x="2733" y="12525"/>
                  <a:pt x="3060" y="12525"/>
                </a:cubicBezTo>
                <a:lnTo>
                  <a:pt x="7761" y="12525"/>
                </a:lnTo>
                <a:cubicBezTo>
                  <a:pt x="8041" y="12525"/>
                  <a:pt x="8291" y="12358"/>
                  <a:pt x="8403" y="12102"/>
                </a:cubicBezTo>
                <a:lnTo>
                  <a:pt x="9921" y="8555"/>
                </a:lnTo>
                <a:cubicBezTo>
                  <a:pt x="10006" y="8359"/>
                  <a:pt x="10169" y="8204"/>
                  <a:pt x="10371" y="8131"/>
                </a:cubicBezTo>
                <a:lnTo>
                  <a:pt x="10840" y="7960"/>
                </a:lnTo>
                <a:close/>
                <a:moveTo>
                  <a:pt x="13690" y="12525"/>
                </a:moveTo>
                <a:cubicBezTo>
                  <a:pt x="14013" y="12525"/>
                  <a:pt x="14276" y="12787"/>
                  <a:pt x="14276" y="13111"/>
                </a:cubicBezTo>
                <a:cubicBezTo>
                  <a:pt x="14276" y="13434"/>
                  <a:pt x="14013" y="13696"/>
                  <a:pt x="13690" y="13696"/>
                </a:cubicBezTo>
                <a:cubicBezTo>
                  <a:pt x="13368" y="13696"/>
                  <a:pt x="13105" y="13432"/>
                  <a:pt x="13105" y="13111"/>
                </a:cubicBezTo>
                <a:cubicBezTo>
                  <a:pt x="13105" y="12787"/>
                  <a:pt x="13368" y="12525"/>
                  <a:pt x="13690" y="12525"/>
                </a:cubicBezTo>
                <a:close/>
                <a:moveTo>
                  <a:pt x="3040" y="11544"/>
                </a:moveTo>
                <a:cubicBezTo>
                  <a:pt x="3478" y="11544"/>
                  <a:pt x="3887" y="11726"/>
                  <a:pt x="4178" y="12034"/>
                </a:cubicBezTo>
                <a:lnTo>
                  <a:pt x="3060" y="12034"/>
                </a:lnTo>
                <a:cubicBezTo>
                  <a:pt x="2463" y="12034"/>
                  <a:pt x="1954" y="12521"/>
                  <a:pt x="1966" y="13132"/>
                </a:cubicBezTo>
                <a:cubicBezTo>
                  <a:pt x="1976" y="13713"/>
                  <a:pt x="2460" y="14186"/>
                  <a:pt x="3042" y="14186"/>
                </a:cubicBezTo>
                <a:lnTo>
                  <a:pt x="4179" y="14186"/>
                </a:lnTo>
                <a:cubicBezTo>
                  <a:pt x="3887" y="14495"/>
                  <a:pt x="3478" y="14677"/>
                  <a:pt x="3040" y="14677"/>
                </a:cubicBezTo>
                <a:cubicBezTo>
                  <a:pt x="2178" y="14677"/>
                  <a:pt x="1474" y="13974"/>
                  <a:pt x="1474" y="13111"/>
                </a:cubicBezTo>
                <a:cubicBezTo>
                  <a:pt x="1474" y="12246"/>
                  <a:pt x="2175" y="11544"/>
                  <a:pt x="3040" y="11544"/>
                </a:cubicBezTo>
                <a:close/>
                <a:moveTo>
                  <a:pt x="13695" y="11544"/>
                </a:moveTo>
                <a:cubicBezTo>
                  <a:pt x="14542" y="11544"/>
                  <a:pt x="15257" y="12235"/>
                  <a:pt x="15257" y="13111"/>
                </a:cubicBezTo>
                <a:cubicBezTo>
                  <a:pt x="15257" y="13974"/>
                  <a:pt x="14555" y="14677"/>
                  <a:pt x="13690" y="14677"/>
                </a:cubicBezTo>
                <a:cubicBezTo>
                  <a:pt x="12827" y="14677"/>
                  <a:pt x="12124" y="13974"/>
                  <a:pt x="12124" y="13111"/>
                </a:cubicBezTo>
                <a:cubicBezTo>
                  <a:pt x="12124" y="12521"/>
                  <a:pt x="12451" y="12008"/>
                  <a:pt x="12932" y="11742"/>
                </a:cubicBezTo>
                <a:lnTo>
                  <a:pt x="13103" y="12210"/>
                </a:lnTo>
                <a:cubicBezTo>
                  <a:pt x="12808" y="12404"/>
                  <a:pt x="12615" y="12734"/>
                  <a:pt x="12615" y="13112"/>
                </a:cubicBezTo>
                <a:cubicBezTo>
                  <a:pt x="12615" y="13706"/>
                  <a:pt x="13098" y="14189"/>
                  <a:pt x="13690" y="14189"/>
                </a:cubicBezTo>
                <a:cubicBezTo>
                  <a:pt x="14283" y="14189"/>
                  <a:pt x="14767" y="13706"/>
                  <a:pt x="14767" y="13112"/>
                </a:cubicBezTo>
                <a:cubicBezTo>
                  <a:pt x="14767" y="12516"/>
                  <a:pt x="14280" y="12036"/>
                  <a:pt x="13690" y="12036"/>
                </a:cubicBezTo>
                <a:cubicBezTo>
                  <a:pt x="13648" y="12036"/>
                  <a:pt x="13606" y="12039"/>
                  <a:pt x="13563" y="12044"/>
                </a:cubicBezTo>
                <a:lnTo>
                  <a:pt x="13392" y="11574"/>
                </a:lnTo>
                <a:cubicBezTo>
                  <a:pt x="13495" y="11554"/>
                  <a:pt x="13596" y="11544"/>
                  <a:pt x="13695" y="11544"/>
                </a:cubicBezTo>
                <a:close/>
                <a:moveTo>
                  <a:pt x="4556" y="1"/>
                </a:moveTo>
                <a:cubicBezTo>
                  <a:pt x="3804" y="1"/>
                  <a:pt x="3181" y="560"/>
                  <a:pt x="3083" y="1285"/>
                </a:cubicBezTo>
                <a:lnTo>
                  <a:pt x="1207" y="1285"/>
                </a:lnTo>
                <a:cubicBezTo>
                  <a:pt x="544" y="1285"/>
                  <a:pt x="5" y="1824"/>
                  <a:pt x="5" y="2487"/>
                </a:cubicBezTo>
                <a:lnTo>
                  <a:pt x="5" y="8275"/>
                </a:lnTo>
                <a:cubicBezTo>
                  <a:pt x="5" y="8938"/>
                  <a:pt x="544" y="9478"/>
                  <a:pt x="1207" y="9478"/>
                </a:cubicBezTo>
                <a:lnTo>
                  <a:pt x="5446" y="9478"/>
                </a:lnTo>
                <a:lnTo>
                  <a:pt x="6132" y="12034"/>
                </a:lnTo>
                <a:lnTo>
                  <a:pt x="5877" y="12034"/>
                </a:lnTo>
                <a:cubicBezTo>
                  <a:pt x="5672" y="11499"/>
                  <a:pt x="5314" y="11023"/>
                  <a:pt x="4854" y="10678"/>
                </a:cubicBezTo>
                <a:cubicBezTo>
                  <a:pt x="4326" y="10283"/>
                  <a:pt x="3698" y="10074"/>
                  <a:pt x="3039" y="10074"/>
                </a:cubicBezTo>
                <a:cubicBezTo>
                  <a:pt x="2337" y="10074"/>
                  <a:pt x="1653" y="10319"/>
                  <a:pt x="1113" y="10765"/>
                </a:cubicBezTo>
                <a:cubicBezTo>
                  <a:pt x="1008" y="10853"/>
                  <a:pt x="993" y="11005"/>
                  <a:pt x="1079" y="11110"/>
                </a:cubicBezTo>
                <a:cubicBezTo>
                  <a:pt x="1127" y="11169"/>
                  <a:pt x="1197" y="11199"/>
                  <a:pt x="1268" y="11199"/>
                </a:cubicBezTo>
                <a:cubicBezTo>
                  <a:pt x="1323" y="11199"/>
                  <a:pt x="1378" y="11181"/>
                  <a:pt x="1423" y="11143"/>
                </a:cubicBezTo>
                <a:cubicBezTo>
                  <a:pt x="1876" y="10769"/>
                  <a:pt x="2449" y="10565"/>
                  <a:pt x="3036" y="10565"/>
                </a:cubicBezTo>
                <a:cubicBezTo>
                  <a:pt x="3589" y="10565"/>
                  <a:pt x="4114" y="10740"/>
                  <a:pt x="4557" y="11069"/>
                </a:cubicBezTo>
                <a:cubicBezTo>
                  <a:pt x="4894" y="11321"/>
                  <a:pt x="5164" y="11654"/>
                  <a:pt x="5342" y="12034"/>
                </a:cubicBezTo>
                <a:lnTo>
                  <a:pt x="4789" y="12034"/>
                </a:lnTo>
                <a:cubicBezTo>
                  <a:pt x="4416" y="11426"/>
                  <a:pt x="3758" y="11053"/>
                  <a:pt x="3036" y="11053"/>
                </a:cubicBezTo>
                <a:cubicBezTo>
                  <a:pt x="1903" y="11053"/>
                  <a:pt x="981" y="11976"/>
                  <a:pt x="981" y="13111"/>
                </a:cubicBezTo>
                <a:cubicBezTo>
                  <a:pt x="981" y="14242"/>
                  <a:pt x="1904" y="15165"/>
                  <a:pt x="3036" y="15165"/>
                </a:cubicBezTo>
                <a:cubicBezTo>
                  <a:pt x="3756" y="15165"/>
                  <a:pt x="4415" y="14793"/>
                  <a:pt x="4789" y="14184"/>
                </a:cubicBezTo>
                <a:lnTo>
                  <a:pt x="5342" y="14184"/>
                </a:lnTo>
                <a:cubicBezTo>
                  <a:pt x="4933" y="15054"/>
                  <a:pt x="4058" y="15653"/>
                  <a:pt x="3036" y="15653"/>
                </a:cubicBezTo>
                <a:cubicBezTo>
                  <a:pt x="1632" y="15653"/>
                  <a:pt x="492" y="14512"/>
                  <a:pt x="492" y="13108"/>
                </a:cubicBezTo>
                <a:cubicBezTo>
                  <a:pt x="492" y="12704"/>
                  <a:pt x="583" y="12317"/>
                  <a:pt x="764" y="11960"/>
                </a:cubicBezTo>
                <a:cubicBezTo>
                  <a:pt x="826" y="11838"/>
                  <a:pt x="778" y="11692"/>
                  <a:pt x="657" y="11630"/>
                </a:cubicBezTo>
                <a:cubicBezTo>
                  <a:pt x="621" y="11612"/>
                  <a:pt x="583" y="11603"/>
                  <a:pt x="545" y="11603"/>
                </a:cubicBezTo>
                <a:cubicBezTo>
                  <a:pt x="456" y="11603"/>
                  <a:pt x="370" y="11652"/>
                  <a:pt x="327" y="11738"/>
                </a:cubicBezTo>
                <a:cubicBezTo>
                  <a:pt x="111" y="12165"/>
                  <a:pt x="1" y="12627"/>
                  <a:pt x="1" y="13108"/>
                </a:cubicBezTo>
                <a:cubicBezTo>
                  <a:pt x="1" y="14783"/>
                  <a:pt x="1362" y="16145"/>
                  <a:pt x="3036" y="16145"/>
                </a:cubicBezTo>
                <a:cubicBezTo>
                  <a:pt x="4326" y="16145"/>
                  <a:pt x="5434" y="15337"/>
                  <a:pt x="5875" y="14184"/>
                </a:cubicBezTo>
                <a:lnTo>
                  <a:pt x="7621" y="14184"/>
                </a:lnTo>
                <a:cubicBezTo>
                  <a:pt x="8403" y="14184"/>
                  <a:pt x="9107" y="13720"/>
                  <a:pt x="9414" y="13002"/>
                </a:cubicBezTo>
                <a:lnTo>
                  <a:pt x="10991" y="9326"/>
                </a:lnTo>
                <a:cubicBezTo>
                  <a:pt x="11006" y="9289"/>
                  <a:pt x="11037" y="9260"/>
                  <a:pt x="11075" y="9245"/>
                </a:cubicBezTo>
                <a:lnTo>
                  <a:pt x="11276" y="9173"/>
                </a:lnTo>
                <a:lnTo>
                  <a:pt x="11362" y="9409"/>
                </a:lnTo>
                <a:cubicBezTo>
                  <a:pt x="11421" y="9574"/>
                  <a:pt x="11577" y="9679"/>
                  <a:pt x="11745" y="9679"/>
                </a:cubicBezTo>
                <a:cubicBezTo>
                  <a:pt x="11792" y="9679"/>
                  <a:pt x="11840" y="9670"/>
                  <a:pt x="11887" y="9653"/>
                </a:cubicBezTo>
                <a:lnTo>
                  <a:pt x="12137" y="9562"/>
                </a:lnTo>
                <a:lnTo>
                  <a:pt x="12422" y="10348"/>
                </a:lnTo>
                <a:cubicBezTo>
                  <a:pt x="11379" y="10827"/>
                  <a:pt x="10649" y="11884"/>
                  <a:pt x="10649" y="13106"/>
                </a:cubicBezTo>
                <a:cubicBezTo>
                  <a:pt x="10649" y="14780"/>
                  <a:pt x="12011" y="16142"/>
                  <a:pt x="13686" y="16142"/>
                </a:cubicBezTo>
                <a:cubicBezTo>
                  <a:pt x="14407" y="16142"/>
                  <a:pt x="15107" y="15885"/>
                  <a:pt x="15655" y="15415"/>
                </a:cubicBezTo>
                <a:cubicBezTo>
                  <a:pt x="15756" y="15327"/>
                  <a:pt x="15769" y="15174"/>
                  <a:pt x="15683" y="15069"/>
                </a:cubicBezTo>
                <a:cubicBezTo>
                  <a:pt x="15634" y="15013"/>
                  <a:pt x="15565" y="14984"/>
                  <a:pt x="15496" y="14984"/>
                </a:cubicBezTo>
                <a:cubicBezTo>
                  <a:pt x="15439" y="14984"/>
                  <a:pt x="15383" y="15004"/>
                  <a:pt x="15337" y="15044"/>
                </a:cubicBezTo>
                <a:cubicBezTo>
                  <a:pt x="14876" y="15436"/>
                  <a:pt x="14290" y="15653"/>
                  <a:pt x="13686" y="15653"/>
                </a:cubicBezTo>
                <a:cubicBezTo>
                  <a:pt x="12280" y="15653"/>
                  <a:pt x="11140" y="14510"/>
                  <a:pt x="11140" y="13108"/>
                </a:cubicBezTo>
                <a:cubicBezTo>
                  <a:pt x="11140" y="12097"/>
                  <a:pt x="11733" y="11221"/>
                  <a:pt x="12590" y="10812"/>
                </a:cubicBezTo>
                <a:lnTo>
                  <a:pt x="12757" y="11276"/>
                </a:lnTo>
                <a:cubicBezTo>
                  <a:pt x="12089" y="11616"/>
                  <a:pt x="11629" y="12309"/>
                  <a:pt x="11629" y="13111"/>
                </a:cubicBezTo>
                <a:cubicBezTo>
                  <a:pt x="11629" y="14244"/>
                  <a:pt x="12551" y="15167"/>
                  <a:pt x="13683" y="15167"/>
                </a:cubicBezTo>
                <a:cubicBezTo>
                  <a:pt x="14818" y="15167"/>
                  <a:pt x="15738" y="14244"/>
                  <a:pt x="15738" y="13111"/>
                </a:cubicBezTo>
                <a:cubicBezTo>
                  <a:pt x="15738" y="11954"/>
                  <a:pt x="14791" y="11054"/>
                  <a:pt x="13686" y="11054"/>
                </a:cubicBezTo>
                <a:cubicBezTo>
                  <a:pt x="13532" y="11054"/>
                  <a:pt x="13374" y="11071"/>
                  <a:pt x="13216" y="11108"/>
                </a:cubicBezTo>
                <a:lnTo>
                  <a:pt x="13047" y="10644"/>
                </a:lnTo>
                <a:cubicBezTo>
                  <a:pt x="13261" y="10589"/>
                  <a:pt x="13475" y="10562"/>
                  <a:pt x="13684" y="10562"/>
                </a:cubicBezTo>
                <a:cubicBezTo>
                  <a:pt x="15047" y="10562"/>
                  <a:pt x="16227" y="11673"/>
                  <a:pt x="16227" y="13111"/>
                </a:cubicBezTo>
                <a:cubicBezTo>
                  <a:pt x="16227" y="13499"/>
                  <a:pt x="16143" y="13870"/>
                  <a:pt x="15973" y="14216"/>
                </a:cubicBezTo>
                <a:cubicBezTo>
                  <a:pt x="15913" y="14338"/>
                  <a:pt x="15965" y="14484"/>
                  <a:pt x="16086" y="14544"/>
                </a:cubicBezTo>
                <a:cubicBezTo>
                  <a:pt x="16120" y="14561"/>
                  <a:pt x="16156" y="14568"/>
                  <a:pt x="16192" y="14568"/>
                </a:cubicBezTo>
                <a:cubicBezTo>
                  <a:pt x="16283" y="14568"/>
                  <a:pt x="16371" y="14518"/>
                  <a:pt x="16414" y="14431"/>
                </a:cubicBezTo>
                <a:cubicBezTo>
                  <a:pt x="16616" y="14018"/>
                  <a:pt x="16716" y="13573"/>
                  <a:pt x="16716" y="13112"/>
                </a:cubicBezTo>
                <a:cubicBezTo>
                  <a:pt x="16725" y="11395"/>
                  <a:pt x="15319" y="10073"/>
                  <a:pt x="13695" y="10073"/>
                </a:cubicBezTo>
                <a:cubicBezTo>
                  <a:pt x="13430" y="10073"/>
                  <a:pt x="13160" y="10108"/>
                  <a:pt x="12889" y="10182"/>
                </a:cubicBezTo>
                <a:lnTo>
                  <a:pt x="12601" y="9395"/>
                </a:lnTo>
                <a:lnTo>
                  <a:pt x="12851" y="9303"/>
                </a:lnTo>
                <a:cubicBezTo>
                  <a:pt x="13062" y="9226"/>
                  <a:pt x="13172" y="8993"/>
                  <a:pt x="13095" y="8780"/>
                </a:cubicBezTo>
                <a:lnTo>
                  <a:pt x="12313" y="6633"/>
                </a:lnTo>
                <a:cubicBezTo>
                  <a:pt x="12252" y="6467"/>
                  <a:pt x="12095" y="6364"/>
                  <a:pt x="11928" y="6364"/>
                </a:cubicBezTo>
                <a:cubicBezTo>
                  <a:pt x="11882" y="6364"/>
                  <a:pt x="11835" y="6371"/>
                  <a:pt x="11789" y="6388"/>
                </a:cubicBezTo>
                <a:lnTo>
                  <a:pt x="11538" y="6480"/>
                </a:lnTo>
                <a:lnTo>
                  <a:pt x="10350" y="3217"/>
                </a:lnTo>
                <a:cubicBezTo>
                  <a:pt x="10290" y="3052"/>
                  <a:pt x="10132" y="2947"/>
                  <a:pt x="9966" y="2947"/>
                </a:cubicBezTo>
                <a:cubicBezTo>
                  <a:pt x="9923" y="2947"/>
                  <a:pt x="9878" y="2955"/>
                  <a:pt x="9835" y="2970"/>
                </a:cubicBezTo>
                <a:lnTo>
                  <a:pt x="8933" y="3278"/>
                </a:lnTo>
                <a:cubicBezTo>
                  <a:pt x="8806" y="3323"/>
                  <a:pt x="8737" y="3461"/>
                  <a:pt x="8782" y="3588"/>
                </a:cubicBezTo>
                <a:cubicBezTo>
                  <a:pt x="8817" y="3692"/>
                  <a:pt x="8912" y="3755"/>
                  <a:pt x="9014" y="3755"/>
                </a:cubicBezTo>
                <a:cubicBezTo>
                  <a:pt x="9040" y="3755"/>
                  <a:pt x="9067" y="3751"/>
                  <a:pt x="9093" y="3742"/>
                </a:cubicBezTo>
                <a:lnTo>
                  <a:pt x="9918" y="3460"/>
                </a:lnTo>
                <a:lnTo>
                  <a:pt x="11078" y="6647"/>
                </a:lnTo>
                <a:lnTo>
                  <a:pt x="10828" y="6739"/>
                </a:lnTo>
                <a:cubicBezTo>
                  <a:pt x="10617" y="6817"/>
                  <a:pt x="10507" y="7051"/>
                  <a:pt x="10584" y="7263"/>
                </a:cubicBezTo>
                <a:lnTo>
                  <a:pt x="10670" y="7498"/>
                </a:lnTo>
                <a:lnTo>
                  <a:pt x="10202" y="7671"/>
                </a:lnTo>
                <a:cubicBezTo>
                  <a:pt x="9873" y="7791"/>
                  <a:pt x="9605" y="8042"/>
                  <a:pt x="9469" y="8363"/>
                </a:cubicBezTo>
                <a:lnTo>
                  <a:pt x="7951" y="11908"/>
                </a:lnTo>
                <a:cubicBezTo>
                  <a:pt x="7917" y="11986"/>
                  <a:pt x="7842" y="12035"/>
                  <a:pt x="7759" y="12035"/>
                </a:cubicBezTo>
                <a:lnTo>
                  <a:pt x="7552" y="12035"/>
                </a:lnTo>
                <a:lnTo>
                  <a:pt x="6654" y="8691"/>
                </a:lnTo>
                <a:cubicBezTo>
                  <a:pt x="6465" y="7985"/>
                  <a:pt x="6030" y="7364"/>
                  <a:pt x="5431" y="6947"/>
                </a:cubicBezTo>
                <a:cubicBezTo>
                  <a:pt x="5280" y="6842"/>
                  <a:pt x="4954" y="6616"/>
                  <a:pt x="4670" y="6422"/>
                </a:cubicBezTo>
                <a:cubicBezTo>
                  <a:pt x="4835" y="6316"/>
                  <a:pt x="5026" y="6259"/>
                  <a:pt x="5223" y="6259"/>
                </a:cubicBezTo>
                <a:lnTo>
                  <a:pt x="5991" y="6259"/>
                </a:lnTo>
                <a:cubicBezTo>
                  <a:pt x="6406" y="6259"/>
                  <a:pt x="6743" y="5922"/>
                  <a:pt x="6743" y="5507"/>
                </a:cubicBezTo>
                <a:cubicBezTo>
                  <a:pt x="6743" y="5092"/>
                  <a:pt x="6406" y="4757"/>
                  <a:pt x="5991" y="4757"/>
                </a:cubicBezTo>
                <a:lnTo>
                  <a:pt x="1863" y="4757"/>
                </a:lnTo>
                <a:cubicBezTo>
                  <a:pt x="1448" y="4757"/>
                  <a:pt x="1114" y="5092"/>
                  <a:pt x="1114" y="5506"/>
                </a:cubicBezTo>
                <a:lnTo>
                  <a:pt x="1114" y="5670"/>
                </a:lnTo>
                <a:cubicBezTo>
                  <a:pt x="1114" y="6563"/>
                  <a:pt x="1841" y="7290"/>
                  <a:pt x="2733" y="7290"/>
                </a:cubicBezTo>
                <a:lnTo>
                  <a:pt x="2909" y="7290"/>
                </a:lnTo>
                <a:cubicBezTo>
                  <a:pt x="3081" y="7290"/>
                  <a:pt x="3248" y="7263"/>
                  <a:pt x="3408" y="7211"/>
                </a:cubicBezTo>
                <a:cubicBezTo>
                  <a:pt x="3753" y="7446"/>
                  <a:pt x="4168" y="7735"/>
                  <a:pt x="4647" y="8071"/>
                </a:cubicBezTo>
                <a:cubicBezTo>
                  <a:pt x="4966" y="8293"/>
                  <a:pt x="5201" y="8617"/>
                  <a:pt x="5314" y="8989"/>
                </a:cubicBezTo>
                <a:lnTo>
                  <a:pt x="1207" y="8989"/>
                </a:lnTo>
                <a:cubicBezTo>
                  <a:pt x="813" y="8989"/>
                  <a:pt x="494" y="8668"/>
                  <a:pt x="494" y="8276"/>
                </a:cubicBezTo>
                <a:lnTo>
                  <a:pt x="494" y="2487"/>
                </a:lnTo>
                <a:cubicBezTo>
                  <a:pt x="494" y="2094"/>
                  <a:pt x="813" y="1775"/>
                  <a:pt x="1207" y="1775"/>
                </a:cubicBezTo>
                <a:lnTo>
                  <a:pt x="3083" y="1775"/>
                </a:lnTo>
                <a:cubicBezTo>
                  <a:pt x="3181" y="2500"/>
                  <a:pt x="3804" y="3059"/>
                  <a:pt x="4556" y="3059"/>
                </a:cubicBezTo>
                <a:lnTo>
                  <a:pt x="5688" y="3059"/>
                </a:lnTo>
                <a:cubicBezTo>
                  <a:pt x="5929" y="3059"/>
                  <a:pt x="6126" y="2861"/>
                  <a:pt x="6126" y="2620"/>
                </a:cubicBezTo>
                <a:lnTo>
                  <a:pt x="6126" y="2472"/>
                </a:lnTo>
                <a:lnTo>
                  <a:pt x="6979" y="2472"/>
                </a:lnTo>
                <a:cubicBezTo>
                  <a:pt x="7114" y="2472"/>
                  <a:pt x="7224" y="2363"/>
                  <a:pt x="7224" y="2226"/>
                </a:cubicBezTo>
                <a:cubicBezTo>
                  <a:pt x="7224" y="2091"/>
                  <a:pt x="7114" y="1981"/>
                  <a:pt x="6979" y="1981"/>
                </a:cubicBezTo>
                <a:lnTo>
                  <a:pt x="6126" y="1981"/>
                </a:lnTo>
                <a:lnTo>
                  <a:pt x="6126" y="1076"/>
                </a:lnTo>
                <a:lnTo>
                  <a:pt x="6979" y="1076"/>
                </a:lnTo>
                <a:cubicBezTo>
                  <a:pt x="7114" y="1076"/>
                  <a:pt x="7224" y="968"/>
                  <a:pt x="7224" y="831"/>
                </a:cubicBezTo>
                <a:cubicBezTo>
                  <a:pt x="7224" y="695"/>
                  <a:pt x="7114" y="587"/>
                  <a:pt x="6979" y="587"/>
                </a:cubicBezTo>
                <a:lnTo>
                  <a:pt x="6126" y="587"/>
                </a:lnTo>
                <a:lnTo>
                  <a:pt x="6126" y="438"/>
                </a:lnTo>
                <a:cubicBezTo>
                  <a:pt x="6126" y="196"/>
                  <a:pt x="5929" y="1"/>
                  <a:pt x="5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7"/>
          <p:cNvGrpSpPr/>
          <p:nvPr/>
        </p:nvGrpSpPr>
        <p:grpSpPr>
          <a:xfrm>
            <a:off x="3103427" y="1937240"/>
            <a:ext cx="468672" cy="540018"/>
            <a:chOff x="4361790" y="2098395"/>
            <a:chExt cx="330609" cy="381288"/>
          </a:xfrm>
          <a:solidFill>
            <a:schemeClr val="accent6"/>
          </a:solidFill>
        </p:grpSpPr>
        <p:sp>
          <p:nvSpPr>
            <p:cNvPr id="988" name="Google Shape;988;p57"/>
            <p:cNvSpPr/>
            <p:nvPr/>
          </p:nvSpPr>
          <p:spPr>
            <a:xfrm>
              <a:off x="4361790" y="2098395"/>
              <a:ext cx="330609" cy="381288"/>
            </a:xfrm>
            <a:custGeom>
              <a:avLst/>
              <a:gdLst/>
              <a:ahLst/>
              <a:cxnLst/>
              <a:rect l="l" t="t" r="r" b="b"/>
              <a:pathLst>
                <a:path w="14502" h="16725" extrusionOk="0">
                  <a:moveTo>
                    <a:pt x="11131" y="1587"/>
                  </a:moveTo>
                  <a:lnTo>
                    <a:pt x="11131" y="2570"/>
                  </a:lnTo>
                  <a:cubicBezTo>
                    <a:pt x="11131" y="3245"/>
                    <a:pt x="10584" y="3795"/>
                    <a:pt x="9908" y="3795"/>
                  </a:cubicBezTo>
                  <a:lnTo>
                    <a:pt x="9809" y="3795"/>
                  </a:lnTo>
                  <a:cubicBezTo>
                    <a:pt x="9136" y="3792"/>
                    <a:pt x="8587" y="3245"/>
                    <a:pt x="8587" y="2569"/>
                  </a:cubicBezTo>
                  <a:lnTo>
                    <a:pt x="8587" y="1587"/>
                  </a:lnTo>
                  <a:close/>
                  <a:moveTo>
                    <a:pt x="12016" y="4881"/>
                  </a:moveTo>
                  <a:cubicBezTo>
                    <a:pt x="12439" y="4881"/>
                    <a:pt x="12908" y="4995"/>
                    <a:pt x="13392" y="5276"/>
                  </a:cubicBezTo>
                  <a:cubicBezTo>
                    <a:pt x="13291" y="5269"/>
                    <a:pt x="13186" y="5265"/>
                    <a:pt x="13080" y="5265"/>
                  </a:cubicBezTo>
                  <a:cubicBezTo>
                    <a:pt x="12049" y="5265"/>
                    <a:pt x="10846" y="5589"/>
                    <a:pt x="10104" y="6342"/>
                  </a:cubicBezTo>
                  <a:cubicBezTo>
                    <a:pt x="10103" y="5943"/>
                    <a:pt x="10367" y="5520"/>
                    <a:pt x="10820" y="5225"/>
                  </a:cubicBezTo>
                  <a:cubicBezTo>
                    <a:pt x="11139" y="5019"/>
                    <a:pt x="11550" y="4881"/>
                    <a:pt x="12016" y="4881"/>
                  </a:cubicBezTo>
                  <a:close/>
                  <a:moveTo>
                    <a:pt x="4200" y="5841"/>
                  </a:moveTo>
                  <a:lnTo>
                    <a:pt x="4200" y="6492"/>
                  </a:lnTo>
                  <a:lnTo>
                    <a:pt x="1348" y="6492"/>
                  </a:lnTo>
                  <a:lnTo>
                    <a:pt x="1348" y="5841"/>
                  </a:lnTo>
                  <a:close/>
                  <a:moveTo>
                    <a:pt x="3425" y="6980"/>
                  </a:moveTo>
                  <a:lnTo>
                    <a:pt x="3425" y="8441"/>
                  </a:lnTo>
                  <a:lnTo>
                    <a:pt x="2121" y="9289"/>
                  </a:lnTo>
                  <a:lnTo>
                    <a:pt x="2121" y="6980"/>
                  </a:lnTo>
                  <a:close/>
                  <a:moveTo>
                    <a:pt x="5666" y="7607"/>
                  </a:moveTo>
                  <a:cubicBezTo>
                    <a:pt x="5706" y="7607"/>
                    <a:pt x="5746" y="7619"/>
                    <a:pt x="5782" y="7642"/>
                  </a:cubicBezTo>
                  <a:lnTo>
                    <a:pt x="9829" y="10274"/>
                  </a:lnTo>
                  <a:cubicBezTo>
                    <a:pt x="9867" y="10301"/>
                    <a:pt x="9915" y="10312"/>
                    <a:pt x="9963" y="10312"/>
                  </a:cubicBezTo>
                  <a:lnTo>
                    <a:pt x="10633" y="10312"/>
                  </a:lnTo>
                  <a:cubicBezTo>
                    <a:pt x="10749" y="10312"/>
                    <a:pt x="10845" y="10408"/>
                    <a:pt x="10845" y="10524"/>
                  </a:cubicBezTo>
                  <a:cubicBezTo>
                    <a:pt x="10845" y="10641"/>
                    <a:pt x="10749" y="10735"/>
                    <a:pt x="10633" y="10735"/>
                  </a:cubicBezTo>
                  <a:lnTo>
                    <a:pt x="9826" y="10735"/>
                  </a:lnTo>
                  <a:cubicBezTo>
                    <a:pt x="9787" y="10735"/>
                    <a:pt x="9746" y="10724"/>
                    <a:pt x="9712" y="10700"/>
                  </a:cubicBezTo>
                  <a:lnTo>
                    <a:pt x="5803" y="8157"/>
                  </a:lnTo>
                  <a:cubicBezTo>
                    <a:pt x="5763" y="8130"/>
                    <a:pt x="5715" y="8118"/>
                    <a:pt x="5669" y="8118"/>
                  </a:cubicBezTo>
                  <a:cubicBezTo>
                    <a:pt x="5624" y="8118"/>
                    <a:pt x="5576" y="8132"/>
                    <a:pt x="5535" y="8157"/>
                  </a:cubicBezTo>
                  <a:lnTo>
                    <a:pt x="1623" y="10700"/>
                  </a:lnTo>
                  <a:cubicBezTo>
                    <a:pt x="1588" y="10724"/>
                    <a:pt x="1548" y="10735"/>
                    <a:pt x="1506" y="10735"/>
                  </a:cubicBezTo>
                  <a:lnTo>
                    <a:pt x="700" y="10735"/>
                  </a:lnTo>
                  <a:cubicBezTo>
                    <a:pt x="583" y="10735"/>
                    <a:pt x="488" y="10641"/>
                    <a:pt x="488" y="10524"/>
                  </a:cubicBezTo>
                  <a:cubicBezTo>
                    <a:pt x="488" y="10408"/>
                    <a:pt x="583" y="10312"/>
                    <a:pt x="700" y="10312"/>
                  </a:cubicBezTo>
                  <a:lnTo>
                    <a:pt x="1370" y="10312"/>
                  </a:lnTo>
                  <a:cubicBezTo>
                    <a:pt x="1418" y="10312"/>
                    <a:pt x="1464" y="10298"/>
                    <a:pt x="1505" y="10274"/>
                  </a:cubicBezTo>
                  <a:lnTo>
                    <a:pt x="5550" y="7642"/>
                  </a:lnTo>
                  <a:cubicBezTo>
                    <a:pt x="5586" y="7619"/>
                    <a:pt x="5626" y="7607"/>
                    <a:pt x="5666" y="7607"/>
                  </a:cubicBezTo>
                  <a:close/>
                  <a:moveTo>
                    <a:pt x="10499" y="15498"/>
                  </a:moveTo>
                  <a:lnTo>
                    <a:pt x="10499" y="16235"/>
                  </a:lnTo>
                  <a:lnTo>
                    <a:pt x="840" y="16235"/>
                  </a:lnTo>
                  <a:lnTo>
                    <a:pt x="840" y="15498"/>
                  </a:lnTo>
                  <a:close/>
                  <a:moveTo>
                    <a:pt x="9037" y="1"/>
                  </a:moveTo>
                  <a:cubicBezTo>
                    <a:pt x="8900" y="1"/>
                    <a:pt x="8792" y="109"/>
                    <a:pt x="8792" y="246"/>
                  </a:cubicBezTo>
                  <a:lnTo>
                    <a:pt x="8792" y="1094"/>
                  </a:lnTo>
                  <a:lnTo>
                    <a:pt x="8572" y="1094"/>
                  </a:lnTo>
                  <a:cubicBezTo>
                    <a:pt x="8311" y="1094"/>
                    <a:pt x="8096" y="1307"/>
                    <a:pt x="8096" y="1568"/>
                  </a:cubicBezTo>
                  <a:lnTo>
                    <a:pt x="8096" y="2569"/>
                  </a:lnTo>
                  <a:cubicBezTo>
                    <a:pt x="8096" y="3447"/>
                    <a:pt x="8762" y="4173"/>
                    <a:pt x="9616" y="4271"/>
                  </a:cubicBezTo>
                  <a:lnTo>
                    <a:pt x="9616" y="8160"/>
                  </a:lnTo>
                  <a:cubicBezTo>
                    <a:pt x="9616" y="8604"/>
                    <a:pt x="9977" y="8969"/>
                    <a:pt x="10423" y="8969"/>
                  </a:cubicBezTo>
                  <a:lnTo>
                    <a:pt x="11016" y="8969"/>
                  </a:lnTo>
                  <a:cubicBezTo>
                    <a:pt x="12153" y="8969"/>
                    <a:pt x="13077" y="9893"/>
                    <a:pt x="13077" y="11030"/>
                  </a:cubicBezTo>
                  <a:cubicBezTo>
                    <a:pt x="13077" y="12166"/>
                    <a:pt x="12153" y="13091"/>
                    <a:pt x="11016" y="13091"/>
                  </a:cubicBezTo>
                  <a:lnTo>
                    <a:pt x="10074" y="13091"/>
                  </a:lnTo>
                  <a:lnTo>
                    <a:pt x="10074" y="11225"/>
                  </a:lnTo>
                  <a:lnTo>
                    <a:pt x="10635" y="11225"/>
                  </a:lnTo>
                  <a:cubicBezTo>
                    <a:pt x="11021" y="11225"/>
                    <a:pt x="11337" y="10910"/>
                    <a:pt x="11337" y="10524"/>
                  </a:cubicBezTo>
                  <a:cubicBezTo>
                    <a:pt x="11337" y="10138"/>
                    <a:pt x="11021" y="9822"/>
                    <a:pt x="10635" y="9822"/>
                  </a:cubicBezTo>
                  <a:lnTo>
                    <a:pt x="10036" y="9822"/>
                  </a:lnTo>
                  <a:lnTo>
                    <a:pt x="6050" y="7229"/>
                  </a:lnTo>
                  <a:cubicBezTo>
                    <a:pt x="5933" y="7153"/>
                    <a:pt x="5800" y="7115"/>
                    <a:pt x="5668" y="7115"/>
                  </a:cubicBezTo>
                  <a:cubicBezTo>
                    <a:pt x="5535" y="7115"/>
                    <a:pt x="5402" y="7153"/>
                    <a:pt x="5286" y="7229"/>
                  </a:cubicBezTo>
                  <a:lnTo>
                    <a:pt x="3915" y="8122"/>
                  </a:lnTo>
                  <a:lnTo>
                    <a:pt x="3915" y="6980"/>
                  </a:lnTo>
                  <a:lnTo>
                    <a:pt x="4276" y="6980"/>
                  </a:lnTo>
                  <a:cubicBezTo>
                    <a:pt x="4503" y="6980"/>
                    <a:pt x="4691" y="6795"/>
                    <a:pt x="4691" y="6565"/>
                  </a:cubicBezTo>
                  <a:lnTo>
                    <a:pt x="4691" y="5764"/>
                  </a:lnTo>
                  <a:cubicBezTo>
                    <a:pt x="4691" y="5534"/>
                    <a:pt x="4505" y="5349"/>
                    <a:pt x="4276" y="5349"/>
                  </a:cubicBezTo>
                  <a:lnTo>
                    <a:pt x="1272" y="5349"/>
                  </a:lnTo>
                  <a:cubicBezTo>
                    <a:pt x="1043" y="5349"/>
                    <a:pt x="857" y="5534"/>
                    <a:pt x="857" y="5764"/>
                  </a:cubicBezTo>
                  <a:lnTo>
                    <a:pt x="857" y="6565"/>
                  </a:lnTo>
                  <a:cubicBezTo>
                    <a:pt x="857" y="6795"/>
                    <a:pt x="1043" y="6980"/>
                    <a:pt x="1272" y="6980"/>
                  </a:cubicBezTo>
                  <a:lnTo>
                    <a:pt x="1632" y="6980"/>
                  </a:lnTo>
                  <a:lnTo>
                    <a:pt x="1632" y="9606"/>
                  </a:lnTo>
                  <a:lnTo>
                    <a:pt x="1300" y="9822"/>
                  </a:lnTo>
                  <a:lnTo>
                    <a:pt x="702" y="9822"/>
                  </a:lnTo>
                  <a:cubicBezTo>
                    <a:pt x="316" y="9822"/>
                    <a:pt x="0" y="10136"/>
                    <a:pt x="0" y="10524"/>
                  </a:cubicBezTo>
                  <a:cubicBezTo>
                    <a:pt x="0" y="10910"/>
                    <a:pt x="316" y="11225"/>
                    <a:pt x="702" y="11225"/>
                  </a:cubicBezTo>
                  <a:lnTo>
                    <a:pt x="1263" y="11225"/>
                  </a:lnTo>
                  <a:lnTo>
                    <a:pt x="1263" y="13182"/>
                  </a:lnTo>
                  <a:cubicBezTo>
                    <a:pt x="1263" y="13318"/>
                    <a:pt x="1372" y="13428"/>
                    <a:pt x="1509" y="13428"/>
                  </a:cubicBezTo>
                  <a:cubicBezTo>
                    <a:pt x="1644" y="13428"/>
                    <a:pt x="1753" y="13318"/>
                    <a:pt x="1753" y="13182"/>
                  </a:cubicBezTo>
                  <a:lnTo>
                    <a:pt x="1753" y="11183"/>
                  </a:lnTo>
                  <a:cubicBezTo>
                    <a:pt x="1801" y="11164"/>
                    <a:pt x="1847" y="11142"/>
                    <a:pt x="1891" y="11113"/>
                  </a:cubicBezTo>
                  <a:lnTo>
                    <a:pt x="5669" y="8657"/>
                  </a:lnTo>
                  <a:lnTo>
                    <a:pt x="9448" y="11113"/>
                  </a:lnTo>
                  <a:cubicBezTo>
                    <a:pt x="9490" y="11142"/>
                    <a:pt x="9538" y="11164"/>
                    <a:pt x="9585" y="11183"/>
                  </a:cubicBezTo>
                  <a:lnTo>
                    <a:pt x="9585" y="15008"/>
                  </a:lnTo>
                  <a:lnTo>
                    <a:pt x="1753" y="15008"/>
                  </a:lnTo>
                  <a:lnTo>
                    <a:pt x="1753" y="14327"/>
                  </a:lnTo>
                  <a:cubicBezTo>
                    <a:pt x="1753" y="14191"/>
                    <a:pt x="1644" y="14083"/>
                    <a:pt x="1509" y="14083"/>
                  </a:cubicBezTo>
                  <a:cubicBezTo>
                    <a:pt x="1372" y="14083"/>
                    <a:pt x="1263" y="14191"/>
                    <a:pt x="1263" y="14327"/>
                  </a:cubicBezTo>
                  <a:lnTo>
                    <a:pt x="1263" y="15008"/>
                  </a:lnTo>
                  <a:lnTo>
                    <a:pt x="728" y="15008"/>
                  </a:lnTo>
                  <a:cubicBezTo>
                    <a:pt x="518" y="15008"/>
                    <a:pt x="347" y="15179"/>
                    <a:pt x="347" y="15388"/>
                  </a:cubicBezTo>
                  <a:lnTo>
                    <a:pt x="347" y="16343"/>
                  </a:lnTo>
                  <a:cubicBezTo>
                    <a:pt x="347" y="16553"/>
                    <a:pt x="518" y="16724"/>
                    <a:pt x="728" y="16724"/>
                  </a:cubicBezTo>
                  <a:lnTo>
                    <a:pt x="10607" y="16724"/>
                  </a:lnTo>
                  <a:cubicBezTo>
                    <a:pt x="10817" y="16724"/>
                    <a:pt x="10986" y="16553"/>
                    <a:pt x="10986" y="16343"/>
                  </a:cubicBezTo>
                  <a:lnTo>
                    <a:pt x="10986" y="15388"/>
                  </a:lnTo>
                  <a:cubicBezTo>
                    <a:pt x="10986" y="15178"/>
                    <a:pt x="10815" y="15008"/>
                    <a:pt x="10607" y="15008"/>
                  </a:cubicBezTo>
                  <a:lnTo>
                    <a:pt x="10072" y="15008"/>
                  </a:lnTo>
                  <a:lnTo>
                    <a:pt x="10072" y="13582"/>
                  </a:lnTo>
                  <a:lnTo>
                    <a:pt x="11014" y="13582"/>
                  </a:lnTo>
                  <a:cubicBezTo>
                    <a:pt x="12421" y="13582"/>
                    <a:pt x="13564" y="12436"/>
                    <a:pt x="13564" y="11030"/>
                  </a:cubicBezTo>
                  <a:cubicBezTo>
                    <a:pt x="13564" y="9623"/>
                    <a:pt x="12420" y="8477"/>
                    <a:pt x="11014" y="8477"/>
                  </a:cubicBezTo>
                  <a:lnTo>
                    <a:pt x="10422" y="8477"/>
                  </a:lnTo>
                  <a:cubicBezTo>
                    <a:pt x="10245" y="8477"/>
                    <a:pt x="10104" y="8335"/>
                    <a:pt x="10104" y="8160"/>
                  </a:cubicBezTo>
                  <a:lnTo>
                    <a:pt x="10104" y="7476"/>
                  </a:lnTo>
                  <a:cubicBezTo>
                    <a:pt x="10265" y="7642"/>
                    <a:pt x="10457" y="7768"/>
                    <a:pt x="10676" y="7845"/>
                  </a:cubicBezTo>
                  <a:cubicBezTo>
                    <a:pt x="10838" y="7903"/>
                    <a:pt x="11009" y="7931"/>
                    <a:pt x="11182" y="7931"/>
                  </a:cubicBezTo>
                  <a:cubicBezTo>
                    <a:pt x="11690" y="7931"/>
                    <a:pt x="12057" y="7713"/>
                    <a:pt x="12438" y="7404"/>
                  </a:cubicBezTo>
                  <a:cubicBezTo>
                    <a:pt x="12544" y="7319"/>
                    <a:pt x="12560" y="7164"/>
                    <a:pt x="12475" y="7058"/>
                  </a:cubicBezTo>
                  <a:cubicBezTo>
                    <a:pt x="12427" y="6998"/>
                    <a:pt x="12356" y="6967"/>
                    <a:pt x="12284" y="6967"/>
                  </a:cubicBezTo>
                  <a:cubicBezTo>
                    <a:pt x="12230" y="6967"/>
                    <a:pt x="12176" y="6985"/>
                    <a:pt x="12131" y="7021"/>
                  </a:cubicBezTo>
                  <a:cubicBezTo>
                    <a:pt x="12026" y="7106"/>
                    <a:pt x="11933" y="7175"/>
                    <a:pt x="11847" y="7231"/>
                  </a:cubicBezTo>
                  <a:cubicBezTo>
                    <a:pt x="11635" y="7368"/>
                    <a:pt x="11404" y="7439"/>
                    <a:pt x="11180" y="7439"/>
                  </a:cubicBezTo>
                  <a:cubicBezTo>
                    <a:pt x="11063" y="7439"/>
                    <a:pt x="10949" y="7420"/>
                    <a:pt x="10841" y="7381"/>
                  </a:cubicBezTo>
                  <a:cubicBezTo>
                    <a:pt x="10605" y="7296"/>
                    <a:pt x="10410" y="7126"/>
                    <a:pt x="10275" y="6889"/>
                  </a:cubicBezTo>
                  <a:cubicBezTo>
                    <a:pt x="10643" y="6396"/>
                    <a:pt x="11278" y="6033"/>
                    <a:pt x="12083" y="5858"/>
                  </a:cubicBezTo>
                  <a:cubicBezTo>
                    <a:pt x="12407" y="5788"/>
                    <a:pt x="12746" y="5753"/>
                    <a:pt x="13068" y="5753"/>
                  </a:cubicBezTo>
                  <a:cubicBezTo>
                    <a:pt x="13265" y="5753"/>
                    <a:pt x="13455" y="5766"/>
                    <a:pt x="13632" y="5792"/>
                  </a:cubicBezTo>
                  <a:cubicBezTo>
                    <a:pt x="13395" y="5930"/>
                    <a:pt x="13179" y="6105"/>
                    <a:pt x="12986" y="6269"/>
                  </a:cubicBezTo>
                  <a:cubicBezTo>
                    <a:pt x="12884" y="6358"/>
                    <a:pt x="12871" y="6513"/>
                    <a:pt x="12960" y="6615"/>
                  </a:cubicBezTo>
                  <a:cubicBezTo>
                    <a:pt x="13009" y="6672"/>
                    <a:pt x="13077" y="6701"/>
                    <a:pt x="13147" y="6701"/>
                  </a:cubicBezTo>
                  <a:cubicBezTo>
                    <a:pt x="13203" y="6701"/>
                    <a:pt x="13260" y="6681"/>
                    <a:pt x="13306" y="6642"/>
                  </a:cubicBezTo>
                  <a:cubicBezTo>
                    <a:pt x="13556" y="6427"/>
                    <a:pt x="13887" y="6166"/>
                    <a:pt x="14216" y="6057"/>
                  </a:cubicBezTo>
                  <a:cubicBezTo>
                    <a:pt x="14376" y="6008"/>
                    <a:pt x="14482" y="5858"/>
                    <a:pt x="14491" y="5710"/>
                  </a:cubicBezTo>
                  <a:cubicBezTo>
                    <a:pt x="14501" y="5585"/>
                    <a:pt x="14453" y="5463"/>
                    <a:pt x="14359" y="5379"/>
                  </a:cubicBezTo>
                  <a:cubicBezTo>
                    <a:pt x="13718" y="4808"/>
                    <a:pt x="13003" y="4474"/>
                    <a:pt x="12286" y="4406"/>
                  </a:cubicBezTo>
                  <a:cubicBezTo>
                    <a:pt x="12197" y="4398"/>
                    <a:pt x="12108" y="4394"/>
                    <a:pt x="12019" y="4394"/>
                  </a:cubicBezTo>
                  <a:cubicBezTo>
                    <a:pt x="11492" y="4394"/>
                    <a:pt x="10981" y="4540"/>
                    <a:pt x="10556" y="4814"/>
                  </a:cubicBezTo>
                  <a:cubicBezTo>
                    <a:pt x="10382" y="4926"/>
                    <a:pt x="10233" y="5053"/>
                    <a:pt x="10106" y="5192"/>
                  </a:cubicBezTo>
                  <a:lnTo>
                    <a:pt x="10106" y="4272"/>
                  </a:lnTo>
                  <a:cubicBezTo>
                    <a:pt x="10959" y="4176"/>
                    <a:pt x="11623" y="3450"/>
                    <a:pt x="11623" y="2570"/>
                  </a:cubicBezTo>
                  <a:lnTo>
                    <a:pt x="11623" y="1568"/>
                  </a:lnTo>
                  <a:cubicBezTo>
                    <a:pt x="11623" y="1307"/>
                    <a:pt x="11411" y="1094"/>
                    <a:pt x="11150" y="1094"/>
                  </a:cubicBezTo>
                  <a:lnTo>
                    <a:pt x="10930" y="1094"/>
                  </a:lnTo>
                  <a:lnTo>
                    <a:pt x="10930" y="246"/>
                  </a:lnTo>
                  <a:cubicBezTo>
                    <a:pt x="10930" y="109"/>
                    <a:pt x="10820" y="1"/>
                    <a:pt x="10684" y="1"/>
                  </a:cubicBezTo>
                  <a:cubicBezTo>
                    <a:pt x="10549" y="1"/>
                    <a:pt x="10439" y="109"/>
                    <a:pt x="10439" y="246"/>
                  </a:cubicBezTo>
                  <a:lnTo>
                    <a:pt x="10439" y="1094"/>
                  </a:lnTo>
                  <a:lnTo>
                    <a:pt x="9281" y="1094"/>
                  </a:lnTo>
                  <a:lnTo>
                    <a:pt x="9281" y="246"/>
                  </a:lnTo>
                  <a:cubicBezTo>
                    <a:pt x="9281" y="109"/>
                    <a:pt x="9173" y="1"/>
                    <a:pt x="9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7"/>
            <p:cNvSpPr/>
            <p:nvPr/>
          </p:nvSpPr>
          <p:spPr>
            <a:xfrm>
              <a:off x="4450472" y="2316362"/>
              <a:ext cx="81068" cy="105849"/>
            </a:xfrm>
            <a:custGeom>
              <a:avLst/>
              <a:gdLst/>
              <a:ahLst/>
              <a:cxnLst/>
              <a:rect l="l" t="t" r="r" b="b"/>
              <a:pathLst>
                <a:path w="3556" h="4643" extrusionOk="0">
                  <a:moveTo>
                    <a:pt x="2072" y="621"/>
                  </a:moveTo>
                  <a:lnTo>
                    <a:pt x="2072" y="1936"/>
                  </a:lnTo>
                  <a:cubicBezTo>
                    <a:pt x="2072" y="2131"/>
                    <a:pt x="2229" y="2288"/>
                    <a:pt x="2424" y="2288"/>
                  </a:cubicBezTo>
                  <a:lnTo>
                    <a:pt x="2974" y="2288"/>
                  </a:lnTo>
                  <a:lnTo>
                    <a:pt x="1483" y="4022"/>
                  </a:lnTo>
                  <a:lnTo>
                    <a:pt x="1483" y="2705"/>
                  </a:lnTo>
                  <a:cubicBezTo>
                    <a:pt x="1483" y="2512"/>
                    <a:pt x="1326" y="2355"/>
                    <a:pt x="1133" y="2355"/>
                  </a:cubicBezTo>
                  <a:lnTo>
                    <a:pt x="582" y="2355"/>
                  </a:lnTo>
                  <a:lnTo>
                    <a:pt x="2072" y="621"/>
                  </a:lnTo>
                  <a:close/>
                  <a:moveTo>
                    <a:pt x="2149" y="1"/>
                  </a:moveTo>
                  <a:cubicBezTo>
                    <a:pt x="2031" y="1"/>
                    <a:pt x="1918" y="51"/>
                    <a:pt x="1838" y="144"/>
                  </a:cubicBezTo>
                  <a:lnTo>
                    <a:pt x="140" y="2117"/>
                  </a:lnTo>
                  <a:cubicBezTo>
                    <a:pt x="28" y="2250"/>
                    <a:pt x="1" y="2429"/>
                    <a:pt x="74" y="2588"/>
                  </a:cubicBezTo>
                  <a:cubicBezTo>
                    <a:pt x="146" y="2746"/>
                    <a:pt x="300" y="2845"/>
                    <a:pt x="474" y="2845"/>
                  </a:cubicBezTo>
                  <a:lnTo>
                    <a:pt x="994" y="2845"/>
                  </a:lnTo>
                  <a:lnTo>
                    <a:pt x="994" y="4228"/>
                  </a:lnTo>
                  <a:cubicBezTo>
                    <a:pt x="994" y="4403"/>
                    <a:pt x="1100" y="4555"/>
                    <a:pt x="1264" y="4616"/>
                  </a:cubicBezTo>
                  <a:cubicBezTo>
                    <a:pt x="1312" y="4634"/>
                    <a:pt x="1361" y="4643"/>
                    <a:pt x="1409" y="4643"/>
                  </a:cubicBezTo>
                  <a:cubicBezTo>
                    <a:pt x="1528" y="4643"/>
                    <a:pt x="1641" y="4591"/>
                    <a:pt x="1721" y="4498"/>
                  </a:cubicBezTo>
                  <a:lnTo>
                    <a:pt x="3416" y="2525"/>
                  </a:lnTo>
                  <a:cubicBezTo>
                    <a:pt x="3532" y="2392"/>
                    <a:pt x="3556" y="2212"/>
                    <a:pt x="3484" y="2053"/>
                  </a:cubicBezTo>
                  <a:cubicBezTo>
                    <a:pt x="3412" y="1894"/>
                    <a:pt x="3258" y="1795"/>
                    <a:pt x="3083" y="1795"/>
                  </a:cubicBezTo>
                  <a:lnTo>
                    <a:pt x="2562" y="1795"/>
                  </a:lnTo>
                  <a:lnTo>
                    <a:pt x="2562" y="412"/>
                  </a:lnTo>
                  <a:cubicBezTo>
                    <a:pt x="2565" y="240"/>
                    <a:pt x="2459" y="86"/>
                    <a:pt x="2294" y="27"/>
                  </a:cubicBezTo>
                  <a:cubicBezTo>
                    <a:pt x="2246" y="9"/>
                    <a:pt x="2197" y="1"/>
                    <a:pt x="21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57"/>
          <p:cNvGrpSpPr/>
          <p:nvPr/>
        </p:nvGrpSpPr>
        <p:grpSpPr>
          <a:xfrm>
            <a:off x="5536291" y="1211370"/>
            <a:ext cx="539992" cy="494138"/>
            <a:chOff x="3071474" y="4238647"/>
            <a:chExt cx="381243" cy="348574"/>
          </a:xfrm>
          <a:solidFill>
            <a:schemeClr val="accent6"/>
          </a:solidFill>
        </p:grpSpPr>
        <p:sp>
          <p:nvSpPr>
            <p:cNvPr id="991" name="Google Shape;991;p57"/>
            <p:cNvSpPr/>
            <p:nvPr/>
          </p:nvSpPr>
          <p:spPr>
            <a:xfrm>
              <a:off x="3071474" y="4249840"/>
              <a:ext cx="381243" cy="337380"/>
            </a:xfrm>
            <a:custGeom>
              <a:avLst/>
              <a:gdLst/>
              <a:ahLst/>
              <a:cxnLst/>
              <a:rect l="l" t="t" r="r" b="b"/>
              <a:pathLst>
                <a:path w="16723" h="14799" extrusionOk="0">
                  <a:moveTo>
                    <a:pt x="13151" y="492"/>
                  </a:moveTo>
                  <a:cubicBezTo>
                    <a:pt x="13851" y="492"/>
                    <a:pt x="14422" y="1061"/>
                    <a:pt x="14422" y="1764"/>
                  </a:cubicBezTo>
                  <a:lnTo>
                    <a:pt x="14422" y="1851"/>
                  </a:lnTo>
                  <a:cubicBezTo>
                    <a:pt x="14422" y="2552"/>
                    <a:pt x="13854" y="3121"/>
                    <a:pt x="13151" y="3121"/>
                  </a:cubicBezTo>
                  <a:lnTo>
                    <a:pt x="11936" y="3121"/>
                  </a:lnTo>
                  <a:lnTo>
                    <a:pt x="11936" y="492"/>
                  </a:lnTo>
                  <a:close/>
                  <a:moveTo>
                    <a:pt x="3564" y="1"/>
                  </a:moveTo>
                  <a:cubicBezTo>
                    <a:pt x="3328" y="1"/>
                    <a:pt x="3098" y="48"/>
                    <a:pt x="2883" y="136"/>
                  </a:cubicBezTo>
                  <a:cubicBezTo>
                    <a:pt x="2758" y="190"/>
                    <a:pt x="2700" y="333"/>
                    <a:pt x="2752" y="458"/>
                  </a:cubicBezTo>
                  <a:cubicBezTo>
                    <a:pt x="2790" y="552"/>
                    <a:pt x="2881" y="608"/>
                    <a:pt x="2977" y="608"/>
                  </a:cubicBezTo>
                  <a:cubicBezTo>
                    <a:pt x="3009" y="608"/>
                    <a:pt x="3042" y="602"/>
                    <a:pt x="3074" y="588"/>
                  </a:cubicBezTo>
                  <a:cubicBezTo>
                    <a:pt x="3229" y="523"/>
                    <a:pt x="3394" y="489"/>
                    <a:pt x="3565" y="489"/>
                  </a:cubicBezTo>
                  <a:lnTo>
                    <a:pt x="4779" y="489"/>
                  </a:lnTo>
                  <a:lnTo>
                    <a:pt x="4779" y="3121"/>
                  </a:lnTo>
                  <a:lnTo>
                    <a:pt x="3565" y="3121"/>
                  </a:lnTo>
                  <a:cubicBezTo>
                    <a:pt x="2865" y="3121"/>
                    <a:pt x="2295" y="2551"/>
                    <a:pt x="2295" y="1851"/>
                  </a:cubicBezTo>
                  <a:lnTo>
                    <a:pt x="2295" y="1761"/>
                  </a:lnTo>
                  <a:cubicBezTo>
                    <a:pt x="2295" y="1584"/>
                    <a:pt x="2330" y="1414"/>
                    <a:pt x="2401" y="1253"/>
                  </a:cubicBezTo>
                  <a:cubicBezTo>
                    <a:pt x="2456" y="1130"/>
                    <a:pt x="2399" y="985"/>
                    <a:pt x="2274" y="931"/>
                  </a:cubicBezTo>
                  <a:cubicBezTo>
                    <a:pt x="2242" y="917"/>
                    <a:pt x="2209" y="910"/>
                    <a:pt x="2176" y="910"/>
                  </a:cubicBezTo>
                  <a:cubicBezTo>
                    <a:pt x="2082" y="910"/>
                    <a:pt x="1993" y="965"/>
                    <a:pt x="1952" y="1058"/>
                  </a:cubicBezTo>
                  <a:cubicBezTo>
                    <a:pt x="1881" y="1217"/>
                    <a:pt x="1835" y="1387"/>
                    <a:pt x="1818" y="1562"/>
                  </a:cubicBezTo>
                  <a:lnTo>
                    <a:pt x="1268" y="1562"/>
                  </a:lnTo>
                  <a:cubicBezTo>
                    <a:pt x="569" y="1562"/>
                    <a:pt x="0" y="2130"/>
                    <a:pt x="0" y="2830"/>
                  </a:cubicBezTo>
                  <a:lnTo>
                    <a:pt x="0" y="9426"/>
                  </a:lnTo>
                  <a:cubicBezTo>
                    <a:pt x="0" y="10125"/>
                    <a:pt x="569" y="10692"/>
                    <a:pt x="1268" y="10692"/>
                  </a:cubicBezTo>
                  <a:lnTo>
                    <a:pt x="4017" y="10692"/>
                  </a:lnTo>
                  <a:cubicBezTo>
                    <a:pt x="4144" y="12978"/>
                    <a:pt x="6044" y="14798"/>
                    <a:pt x="8362" y="14798"/>
                  </a:cubicBezTo>
                  <a:cubicBezTo>
                    <a:pt x="10680" y="14798"/>
                    <a:pt x="12580" y="12978"/>
                    <a:pt x="12707" y="10692"/>
                  </a:cubicBezTo>
                  <a:lnTo>
                    <a:pt x="15457" y="10692"/>
                  </a:lnTo>
                  <a:cubicBezTo>
                    <a:pt x="16155" y="10692"/>
                    <a:pt x="16723" y="10125"/>
                    <a:pt x="16723" y="9426"/>
                  </a:cubicBezTo>
                  <a:lnTo>
                    <a:pt x="16723" y="2830"/>
                  </a:lnTo>
                  <a:cubicBezTo>
                    <a:pt x="16720" y="2130"/>
                    <a:pt x="16150" y="1562"/>
                    <a:pt x="15451" y="1562"/>
                  </a:cubicBezTo>
                  <a:lnTo>
                    <a:pt x="14901" y="1562"/>
                  </a:lnTo>
                  <a:cubicBezTo>
                    <a:pt x="14801" y="685"/>
                    <a:pt x="14054" y="1"/>
                    <a:pt x="13151" y="1"/>
                  </a:cubicBezTo>
                  <a:lnTo>
                    <a:pt x="11851" y="1"/>
                  </a:lnTo>
                  <a:cubicBezTo>
                    <a:pt x="11628" y="1"/>
                    <a:pt x="11448" y="182"/>
                    <a:pt x="11448" y="405"/>
                  </a:cubicBezTo>
                  <a:lnTo>
                    <a:pt x="11448" y="3210"/>
                  </a:lnTo>
                  <a:cubicBezTo>
                    <a:pt x="11448" y="3432"/>
                    <a:pt x="11628" y="3614"/>
                    <a:pt x="11851" y="3614"/>
                  </a:cubicBezTo>
                  <a:lnTo>
                    <a:pt x="13151" y="3614"/>
                  </a:lnTo>
                  <a:cubicBezTo>
                    <a:pt x="14054" y="3614"/>
                    <a:pt x="14801" y="2929"/>
                    <a:pt x="14901" y="2053"/>
                  </a:cubicBezTo>
                  <a:lnTo>
                    <a:pt x="15451" y="2053"/>
                  </a:lnTo>
                  <a:cubicBezTo>
                    <a:pt x="15880" y="2053"/>
                    <a:pt x="16227" y="2401"/>
                    <a:pt x="16227" y="2830"/>
                  </a:cubicBezTo>
                  <a:lnTo>
                    <a:pt x="16227" y="9426"/>
                  </a:lnTo>
                  <a:cubicBezTo>
                    <a:pt x="16227" y="9854"/>
                    <a:pt x="15879" y="10202"/>
                    <a:pt x="15451" y="10202"/>
                  </a:cubicBezTo>
                  <a:lnTo>
                    <a:pt x="12704" y="10202"/>
                  </a:lnTo>
                  <a:cubicBezTo>
                    <a:pt x="12671" y="9612"/>
                    <a:pt x="12523" y="9046"/>
                    <a:pt x="12261" y="8517"/>
                  </a:cubicBezTo>
                  <a:cubicBezTo>
                    <a:pt x="12217" y="8431"/>
                    <a:pt x="12131" y="8381"/>
                    <a:pt x="12040" y="8381"/>
                  </a:cubicBezTo>
                  <a:cubicBezTo>
                    <a:pt x="12004" y="8381"/>
                    <a:pt x="11967" y="8389"/>
                    <a:pt x="11932" y="8406"/>
                  </a:cubicBezTo>
                  <a:cubicBezTo>
                    <a:pt x="11810" y="8466"/>
                    <a:pt x="11761" y="8613"/>
                    <a:pt x="11820" y="8735"/>
                  </a:cubicBezTo>
                  <a:cubicBezTo>
                    <a:pt x="12086" y="9269"/>
                    <a:pt x="12220" y="9845"/>
                    <a:pt x="12220" y="10445"/>
                  </a:cubicBezTo>
                  <a:cubicBezTo>
                    <a:pt x="12220" y="12574"/>
                    <a:pt x="10488" y="14309"/>
                    <a:pt x="8359" y="14309"/>
                  </a:cubicBezTo>
                  <a:cubicBezTo>
                    <a:pt x="6229" y="14309"/>
                    <a:pt x="4498" y="12576"/>
                    <a:pt x="4498" y="10445"/>
                  </a:cubicBezTo>
                  <a:cubicBezTo>
                    <a:pt x="4498" y="8317"/>
                    <a:pt x="6229" y="6584"/>
                    <a:pt x="8359" y="6584"/>
                  </a:cubicBezTo>
                  <a:cubicBezTo>
                    <a:pt x="9441" y="6584"/>
                    <a:pt x="10481" y="7043"/>
                    <a:pt x="11211" y="7843"/>
                  </a:cubicBezTo>
                  <a:cubicBezTo>
                    <a:pt x="11259" y="7897"/>
                    <a:pt x="11326" y="7924"/>
                    <a:pt x="11392" y="7924"/>
                  </a:cubicBezTo>
                  <a:cubicBezTo>
                    <a:pt x="11451" y="7924"/>
                    <a:pt x="11509" y="7903"/>
                    <a:pt x="11556" y="7860"/>
                  </a:cubicBezTo>
                  <a:cubicBezTo>
                    <a:pt x="11657" y="7768"/>
                    <a:pt x="11664" y="7613"/>
                    <a:pt x="11572" y="7514"/>
                  </a:cubicBezTo>
                  <a:cubicBezTo>
                    <a:pt x="10749" y="6612"/>
                    <a:pt x="9577" y="6096"/>
                    <a:pt x="8359" y="6096"/>
                  </a:cubicBezTo>
                  <a:cubicBezTo>
                    <a:pt x="6040" y="6096"/>
                    <a:pt x="4141" y="7916"/>
                    <a:pt x="4014" y="10202"/>
                  </a:cubicBezTo>
                  <a:lnTo>
                    <a:pt x="1263" y="10202"/>
                  </a:lnTo>
                  <a:cubicBezTo>
                    <a:pt x="836" y="10202"/>
                    <a:pt x="487" y="9852"/>
                    <a:pt x="487" y="9426"/>
                  </a:cubicBezTo>
                  <a:lnTo>
                    <a:pt x="487" y="2830"/>
                  </a:lnTo>
                  <a:cubicBezTo>
                    <a:pt x="487" y="2401"/>
                    <a:pt x="837" y="2053"/>
                    <a:pt x="1263" y="2053"/>
                  </a:cubicBezTo>
                  <a:lnTo>
                    <a:pt x="1814" y="2053"/>
                  </a:lnTo>
                  <a:cubicBezTo>
                    <a:pt x="1913" y="2929"/>
                    <a:pt x="2660" y="3614"/>
                    <a:pt x="3564" y="3614"/>
                  </a:cubicBezTo>
                  <a:lnTo>
                    <a:pt x="4865" y="3614"/>
                  </a:lnTo>
                  <a:cubicBezTo>
                    <a:pt x="5086" y="3614"/>
                    <a:pt x="5268" y="3432"/>
                    <a:pt x="5268" y="3210"/>
                  </a:cubicBezTo>
                  <a:lnTo>
                    <a:pt x="5268" y="3008"/>
                  </a:lnTo>
                  <a:lnTo>
                    <a:pt x="6061" y="3008"/>
                  </a:lnTo>
                  <a:cubicBezTo>
                    <a:pt x="6197" y="3008"/>
                    <a:pt x="6307" y="2899"/>
                    <a:pt x="6307" y="2763"/>
                  </a:cubicBezTo>
                  <a:cubicBezTo>
                    <a:pt x="6307" y="2627"/>
                    <a:pt x="6197" y="2518"/>
                    <a:pt x="6061" y="2518"/>
                  </a:cubicBezTo>
                  <a:lnTo>
                    <a:pt x="5268" y="2518"/>
                  </a:lnTo>
                  <a:lnTo>
                    <a:pt x="5268" y="1096"/>
                  </a:lnTo>
                  <a:lnTo>
                    <a:pt x="6061" y="1096"/>
                  </a:lnTo>
                  <a:cubicBezTo>
                    <a:pt x="6197" y="1096"/>
                    <a:pt x="6307" y="987"/>
                    <a:pt x="6307" y="852"/>
                  </a:cubicBezTo>
                  <a:cubicBezTo>
                    <a:pt x="6307" y="715"/>
                    <a:pt x="6197" y="606"/>
                    <a:pt x="6061" y="606"/>
                  </a:cubicBezTo>
                  <a:lnTo>
                    <a:pt x="5268" y="606"/>
                  </a:lnTo>
                  <a:lnTo>
                    <a:pt x="5268" y="405"/>
                  </a:lnTo>
                  <a:cubicBezTo>
                    <a:pt x="5268" y="183"/>
                    <a:pt x="5086" y="1"/>
                    <a:pt x="48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7"/>
            <p:cNvSpPr/>
            <p:nvPr/>
          </p:nvSpPr>
          <p:spPr>
            <a:xfrm>
              <a:off x="3207849" y="4440040"/>
              <a:ext cx="116085" cy="95863"/>
            </a:xfrm>
            <a:custGeom>
              <a:avLst/>
              <a:gdLst/>
              <a:ahLst/>
              <a:cxnLst/>
              <a:rect l="l" t="t" r="r" b="b"/>
              <a:pathLst>
                <a:path w="5092" h="4205" extrusionOk="0">
                  <a:moveTo>
                    <a:pt x="3020" y="490"/>
                  </a:moveTo>
                  <a:cubicBezTo>
                    <a:pt x="3283" y="490"/>
                    <a:pt x="3568" y="526"/>
                    <a:pt x="3867" y="603"/>
                  </a:cubicBezTo>
                  <a:cubicBezTo>
                    <a:pt x="2696" y="884"/>
                    <a:pt x="1423" y="1615"/>
                    <a:pt x="668" y="2648"/>
                  </a:cubicBezTo>
                  <a:cubicBezTo>
                    <a:pt x="586" y="2250"/>
                    <a:pt x="728" y="1773"/>
                    <a:pt x="1073" y="1358"/>
                  </a:cubicBezTo>
                  <a:cubicBezTo>
                    <a:pt x="1472" y="878"/>
                    <a:pt x="2142" y="490"/>
                    <a:pt x="3020" y="490"/>
                  </a:cubicBezTo>
                  <a:close/>
                  <a:moveTo>
                    <a:pt x="4194" y="1035"/>
                  </a:moveTo>
                  <a:lnTo>
                    <a:pt x="4194" y="1035"/>
                  </a:lnTo>
                  <a:cubicBezTo>
                    <a:pt x="3889" y="1367"/>
                    <a:pt x="3640" y="1790"/>
                    <a:pt x="3396" y="2205"/>
                  </a:cubicBezTo>
                  <a:cubicBezTo>
                    <a:pt x="3197" y="2544"/>
                    <a:pt x="3010" y="2863"/>
                    <a:pt x="2803" y="3114"/>
                  </a:cubicBezTo>
                  <a:cubicBezTo>
                    <a:pt x="2541" y="3431"/>
                    <a:pt x="2197" y="3599"/>
                    <a:pt x="1849" y="3599"/>
                  </a:cubicBezTo>
                  <a:cubicBezTo>
                    <a:pt x="1521" y="3599"/>
                    <a:pt x="1191" y="3450"/>
                    <a:pt x="923" y="3139"/>
                  </a:cubicBezTo>
                  <a:cubicBezTo>
                    <a:pt x="1610" y="2051"/>
                    <a:pt x="2995" y="1252"/>
                    <a:pt x="4194" y="1035"/>
                  </a:cubicBezTo>
                  <a:close/>
                  <a:moveTo>
                    <a:pt x="3019" y="1"/>
                  </a:moveTo>
                  <a:cubicBezTo>
                    <a:pt x="2784" y="1"/>
                    <a:pt x="2553" y="25"/>
                    <a:pt x="2330" y="73"/>
                  </a:cubicBezTo>
                  <a:cubicBezTo>
                    <a:pt x="1680" y="211"/>
                    <a:pt x="1100" y="557"/>
                    <a:pt x="696" y="1044"/>
                  </a:cubicBezTo>
                  <a:cubicBezTo>
                    <a:pt x="133" y="1721"/>
                    <a:pt x="0" y="2556"/>
                    <a:pt x="343" y="3166"/>
                  </a:cubicBezTo>
                  <a:cubicBezTo>
                    <a:pt x="220" y="3403"/>
                    <a:pt x="126" y="3647"/>
                    <a:pt x="61" y="3898"/>
                  </a:cubicBezTo>
                  <a:cubicBezTo>
                    <a:pt x="21" y="4054"/>
                    <a:pt x="139" y="4205"/>
                    <a:pt x="298" y="4205"/>
                  </a:cubicBezTo>
                  <a:cubicBezTo>
                    <a:pt x="408" y="4205"/>
                    <a:pt x="507" y="4131"/>
                    <a:pt x="535" y="4021"/>
                  </a:cubicBezTo>
                  <a:cubicBezTo>
                    <a:pt x="572" y="3879"/>
                    <a:pt x="621" y="3736"/>
                    <a:pt x="679" y="3596"/>
                  </a:cubicBezTo>
                  <a:cubicBezTo>
                    <a:pt x="1022" y="3929"/>
                    <a:pt x="1435" y="4090"/>
                    <a:pt x="1846" y="4090"/>
                  </a:cubicBezTo>
                  <a:cubicBezTo>
                    <a:pt x="2336" y="4090"/>
                    <a:pt x="2822" y="3861"/>
                    <a:pt x="3181" y="3424"/>
                  </a:cubicBezTo>
                  <a:cubicBezTo>
                    <a:pt x="3410" y="3145"/>
                    <a:pt x="3616" y="2792"/>
                    <a:pt x="3818" y="2453"/>
                  </a:cubicBezTo>
                  <a:cubicBezTo>
                    <a:pt x="4122" y="1935"/>
                    <a:pt x="4438" y="1399"/>
                    <a:pt x="4832" y="1117"/>
                  </a:cubicBezTo>
                  <a:cubicBezTo>
                    <a:pt x="5092" y="929"/>
                    <a:pt x="5054" y="533"/>
                    <a:pt x="4762" y="400"/>
                  </a:cubicBezTo>
                  <a:cubicBezTo>
                    <a:pt x="4171" y="136"/>
                    <a:pt x="3580" y="1"/>
                    <a:pt x="3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7"/>
            <p:cNvSpPr/>
            <p:nvPr/>
          </p:nvSpPr>
          <p:spPr>
            <a:xfrm>
              <a:off x="3229917" y="4238647"/>
              <a:ext cx="80566" cy="105188"/>
            </a:xfrm>
            <a:custGeom>
              <a:avLst/>
              <a:gdLst/>
              <a:ahLst/>
              <a:cxnLst/>
              <a:rect l="l" t="t" r="r" b="b"/>
              <a:pathLst>
                <a:path w="3534" h="4614" extrusionOk="0">
                  <a:moveTo>
                    <a:pt x="2058" y="623"/>
                  </a:moveTo>
                  <a:lnTo>
                    <a:pt x="2058" y="1924"/>
                  </a:lnTo>
                  <a:cubicBezTo>
                    <a:pt x="2058" y="2116"/>
                    <a:pt x="2214" y="2276"/>
                    <a:pt x="2409" y="2276"/>
                  </a:cubicBezTo>
                  <a:lnTo>
                    <a:pt x="2953" y="2276"/>
                  </a:lnTo>
                  <a:lnTo>
                    <a:pt x="1478" y="3990"/>
                  </a:lnTo>
                  <a:lnTo>
                    <a:pt x="1478" y="2688"/>
                  </a:lnTo>
                  <a:cubicBezTo>
                    <a:pt x="1478" y="2494"/>
                    <a:pt x="1320" y="2338"/>
                    <a:pt x="1126" y="2338"/>
                  </a:cubicBezTo>
                  <a:lnTo>
                    <a:pt x="583" y="2338"/>
                  </a:lnTo>
                  <a:lnTo>
                    <a:pt x="2058" y="623"/>
                  </a:lnTo>
                  <a:close/>
                  <a:moveTo>
                    <a:pt x="2134" y="1"/>
                  </a:moveTo>
                  <a:cubicBezTo>
                    <a:pt x="2017" y="1"/>
                    <a:pt x="1903" y="51"/>
                    <a:pt x="1822" y="145"/>
                  </a:cubicBezTo>
                  <a:lnTo>
                    <a:pt x="140" y="2102"/>
                  </a:lnTo>
                  <a:cubicBezTo>
                    <a:pt x="27" y="2235"/>
                    <a:pt x="0" y="2414"/>
                    <a:pt x="72" y="2572"/>
                  </a:cubicBezTo>
                  <a:cubicBezTo>
                    <a:pt x="146" y="2730"/>
                    <a:pt x="300" y="2829"/>
                    <a:pt x="473" y="2829"/>
                  </a:cubicBezTo>
                  <a:lnTo>
                    <a:pt x="987" y="2829"/>
                  </a:lnTo>
                  <a:lnTo>
                    <a:pt x="987" y="4200"/>
                  </a:lnTo>
                  <a:cubicBezTo>
                    <a:pt x="987" y="4451"/>
                    <a:pt x="1192" y="4613"/>
                    <a:pt x="1403" y="4613"/>
                  </a:cubicBezTo>
                  <a:cubicBezTo>
                    <a:pt x="1514" y="4613"/>
                    <a:pt x="1627" y="4569"/>
                    <a:pt x="1712" y="4469"/>
                  </a:cubicBezTo>
                  <a:lnTo>
                    <a:pt x="3394" y="2510"/>
                  </a:lnTo>
                  <a:cubicBezTo>
                    <a:pt x="3507" y="2377"/>
                    <a:pt x="3534" y="2198"/>
                    <a:pt x="3461" y="2040"/>
                  </a:cubicBezTo>
                  <a:cubicBezTo>
                    <a:pt x="3387" y="1882"/>
                    <a:pt x="3235" y="1785"/>
                    <a:pt x="3061" y="1785"/>
                  </a:cubicBezTo>
                  <a:lnTo>
                    <a:pt x="2548" y="1785"/>
                  </a:lnTo>
                  <a:lnTo>
                    <a:pt x="2548" y="413"/>
                  </a:lnTo>
                  <a:cubicBezTo>
                    <a:pt x="2548" y="238"/>
                    <a:pt x="2442" y="86"/>
                    <a:pt x="2278" y="26"/>
                  </a:cubicBezTo>
                  <a:cubicBezTo>
                    <a:pt x="2231" y="9"/>
                    <a:pt x="2182" y="1"/>
                    <a:pt x="21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57"/>
          <p:cNvGrpSpPr/>
          <p:nvPr/>
        </p:nvGrpSpPr>
        <p:grpSpPr>
          <a:xfrm>
            <a:off x="5536244" y="2722795"/>
            <a:ext cx="539986" cy="473779"/>
            <a:chOff x="5601336" y="4245919"/>
            <a:chExt cx="381265" cy="334189"/>
          </a:xfrm>
          <a:solidFill>
            <a:schemeClr val="accent6"/>
          </a:solidFill>
        </p:grpSpPr>
        <p:sp>
          <p:nvSpPr>
            <p:cNvPr id="995" name="Google Shape;995;p57"/>
            <p:cNvSpPr/>
            <p:nvPr/>
          </p:nvSpPr>
          <p:spPr>
            <a:xfrm>
              <a:off x="5601336" y="4245919"/>
              <a:ext cx="381265" cy="334189"/>
            </a:xfrm>
            <a:custGeom>
              <a:avLst/>
              <a:gdLst/>
              <a:ahLst/>
              <a:cxnLst/>
              <a:rect l="l" t="t" r="r" b="b"/>
              <a:pathLst>
                <a:path w="16724" h="14659" extrusionOk="0">
                  <a:moveTo>
                    <a:pt x="11776" y="1076"/>
                  </a:moveTo>
                  <a:cubicBezTo>
                    <a:pt x="11903" y="1076"/>
                    <a:pt x="12005" y="1179"/>
                    <a:pt x="12005" y="1306"/>
                  </a:cubicBezTo>
                  <a:cubicBezTo>
                    <a:pt x="12005" y="1433"/>
                    <a:pt x="11903" y="1535"/>
                    <a:pt x="11776" y="1535"/>
                  </a:cubicBezTo>
                  <a:lnTo>
                    <a:pt x="10869" y="1535"/>
                  </a:lnTo>
                  <a:lnTo>
                    <a:pt x="10869" y="1078"/>
                  </a:lnTo>
                  <a:lnTo>
                    <a:pt x="11776" y="1078"/>
                  </a:lnTo>
                  <a:lnTo>
                    <a:pt x="11776" y="1076"/>
                  </a:lnTo>
                  <a:close/>
                  <a:moveTo>
                    <a:pt x="7057" y="1607"/>
                  </a:moveTo>
                  <a:cubicBezTo>
                    <a:pt x="7019" y="1766"/>
                    <a:pt x="6998" y="1931"/>
                    <a:pt x="6998" y="2103"/>
                  </a:cubicBezTo>
                  <a:lnTo>
                    <a:pt x="6998" y="2590"/>
                  </a:lnTo>
                  <a:cubicBezTo>
                    <a:pt x="6998" y="2761"/>
                    <a:pt x="7019" y="2926"/>
                    <a:pt x="7057" y="3086"/>
                  </a:cubicBezTo>
                  <a:lnTo>
                    <a:pt x="6267" y="3086"/>
                  </a:lnTo>
                  <a:lnTo>
                    <a:pt x="6267" y="1607"/>
                  </a:lnTo>
                  <a:close/>
                  <a:moveTo>
                    <a:pt x="11776" y="3162"/>
                  </a:moveTo>
                  <a:cubicBezTo>
                    <a:pt x="11903" y="3162"/>
                    <a:pt x="12005" y="3263"/>
                    <a:pt x="12005" y="3390"/>
                  </a:cubicBezTo>
                  <a:cubicBezTo>
                    <a:pt x="12005" y="3517"/>
                    <a:pt x="11903" y="3620"/>
                    <a:pt x="11776" y="3620"/>
                  </a:cubicBezTo>
                  <a:lnTo>
                    <a:pt x="10869" y="3620"/>
                  </a:lnTo>
                  <a:lnTo>
                    <a:pt x="10869" y="3162"/>
                  </a:lnTo>
                  <a:close/>
                  <a:moveTo>
                    <a:pt x="10379" y="485"/>
                  </a:moveTo>
                  <a:lnTo>
                    <a:pt x="10379" y="4209"/>
                  </a:lnTo>
                  <a:lnTo>
                    <a:pt x="9108" y="4209"/>
                  </a:lnTo>
                  <a:cubicBezTo>
                    <a:pt x="8215" y="4209"/>
                    <a:pt x="7488" y="3482"/>
                    <a:pt x="7488" y="2590"/>
                  </a:cubicBezTo>
                  <a:lnTo>
                    <a:pt x="7488" y="2103"/>
                  </a:lnTo>
                  <a:cubicBezTo>
                    <a:pt x="7489" y="1212"/>
                    <a:pt x="8215" y="485"/>
                    <a:pt x="9108" y="485"/>
                  </a:cubicBezTo>
                  <a:close/>
                  <a:moveTo>
                    <a:pt x="8590" y="6938"/>
                  </a:moveTo>
                  <a:cubicBezTo>
                    <a:pt x="10872" y="6938"/>
                    <a:pt x="12911" y="8204"/>
                    <a:pt x="13923" y="8959"/>
                  </a:cubicBezTo>
                  <a:cubicBezTo>
                    <a:pt x="14204" y="9169"/>
                    <a:pt x="14458" y="9378"/>
                    <a:pt x="14686" y="9578"/>
                  </a:cubicBezTo>
                  <a:lnTo>
                    <a:pt x="8490" y="9578"/>
                  </a:lnTo>
                  <a:lnTo>
                    <a:pt x="8490" y="9580"/>
                  </a:lnTo>
                  <a:cubicBezTo>
                    <a:pt x="8092" y="8609"/>
                    <a:pt x="7523" y="7738"/>
                    <a:pt x="6801" y="6986"/>
                  </a:cubicBezTo>
                  <a:cubicBezTo>
                    <a:pt x="7057" y="6955"/>
                    <a:pt x="7317" y="6938"/>
                    <a:pt x="7570" y="6938"/>
                  </a:cubicBezTo>
                  <a:close/>
                  <a:moveTo>
                    <a:pt x="2985" y="9293"/>
                  </a:moveTo>
                  <a:cubicBezTo>
                    <a:pt x="3204" y="9293"/>
                    <a:pt x="3381" y="9471"/>
                    <a:pt x="3381" y="9690"/>
                  </a:cubicBezTo>
                  <a:cubicBezTo>
                    <a:pt x="3381" y="9909"/>
                    <a:pt x="3204" y="10086"/>
                    <a:pt x="2985" y="10086"/>
                  </a:cubicBezTo>
                  <a:lnTo>
                    <a:pt x="2258" y="10086"/>
                  </a:lnTo>
                  <a:cubicBezTo>
                    <a:pt x="2348" y="9868"/>
                    <a:pt x="2408" y="9608"/>
                    <a:pt x="2429" y="9293"/>
                  </a:cubicBezTo>
                  <a:close/>
                  <a:moveTo>
                    <a:pt x="15953" y="10934"/>
                  </a:moveTo>
                  <a:lnTo>
                    <a:pt x="15953" y="10934"/>
                  </a:lnTo>
                  <a:cubicBezTo>
                    <a:pt x="16138" y="11196"/>
                    <a:pt x="16234" y="11393"/>
                    <a:pt x="16234" y="11490"/>
                  </a:cubicBezTo>
                  <a:cubicBezTo>
                    <a:pt x="16234" y="11698"/>
                    <a:pt x="16165" y="11962"/>
                    <a:pt x="16063" y="12236"/>
                  </a:cubicBezTo>
                  <a:cubicBezTo>
                    <a:pt x="15523" y="12000"/>
                    <a:pt x="15458" y="11258"/>
                    <a:pt x="15953" y="10934"/>
                  </a:cubicBezTo>
                  <a:close/>
                  <a:moveTo>
                    <a:pt x="4790" y="11538"/>
                  </a:moveTo>
                  <a:cubicBezTo>
                    <a:pt x="5514" y="11538"/>
                    <a:pt x="6103" y="12127"/>
                    <a:pt x="6103" y="12852"/>
                  </a:cubicBezTo>
                  <a:cubicBezTo>
                    <a:pt x="6103" y="13578"/>
                    <a:pt x="5512" y="14166"/>
                    <a:pt x="4790" y="14166"/>
                  </a:cubicBezTo>
                  <a:cubicBezTo>
                    <a:pt x="4091" y="14166"/>
                    <a:pt x="3474" y="13604"/>
                    <a:pt x="3474" y="12852"/>
                  </a:cubicBezTo>
                  <a:cubicBezTo>
                    <a:pt x="3474" y="12127"/>
                    <a:pt x="4064" y="11538"/>
                    <a:pt x="4790" y="11538"/>
                  </a:cubicBezTo>
                  <a:close/>
                  <a:moveTo>
                    <a:pt x="12904" y="11538"/>
                  </a:moveTo>
                  <a:cubicBezTo>
                    <a:pt x="13628" y="11538"/>
                    <a:pt x="14218" y="12127"/>
                    <a:pt x="14218" y="12852"/>
                  </a:cubicBezTo>
                  <a:cubicBezTo>
                    <a:pt x="14218" y="13620"/>
                    <a:pt x="13585" y="14166"/>
                    <a:pt x="12904" y="14166"/>
                  </a:cubicBezTo>
                  <a:cubicBezTo>
                    <a:pt x="12217" y="14166"/>
                    <a:pt x="11589" y="13618"/>
                    <a:pt x="11589" y="12852"/>
                  </a:cubicBezTo>
                  <a:cubicBezTo>
                    <a:pt x="11589" y="12127"/>
                    <a:pt x="12179" y="11538"/>
                    <a:pt x="12904" y="11538"/>
                  </a:cubicBezTo>
                  <a:close/>
                  <a:moveTo>
                    <a:pt x="9108" y="1"/>
                  </a:moveTo>
                  <a:cubicBezTo>
                    <a:pt x="8301" y="1"/>
                    <a:pt x="7599" y="455"/>
                    <a:pt x="7245" y="1123"/>
                  </a:cubicBezTo>
                  <a:lnTo>
                    <a:pt x="6223" y="1123"/>
                  </a:lnTo>
                  <a:cubicBezTo>
                    <a:pt x="5976" y="1123"/>
                    <a:pt x="5778" y="1323"/>
                    <a:pt x="5778" y="1569"/>
                  </a:cubicBezTo>
                  <a:lnTo>
                    <a:pt x="5778" y="2027"/>
                  </a:lnTo>
                  <a:lnTo>
                    <a:pt x="1122" y="2027"/>
                  </a:lnTo>
                  <a:cubicBezTo>
                    <a:pt x="504" y="2027"/>
                    <a:pt x="0" y="2531"/>
                    <a:pt x="0" y="3149"/>
                  </a:cubicBezTo>
                  <a:cubicBezTo>
                    <a:pt x="0" y="3769"/>
                    <a:pt x="504" y="4271"/>
                    <a:pt x="1122" y="4271"/>
                  </a:cubicBezTo>
                  <a:lnTo>
                    <a:pt x="3410" y="4271"/>
                  </a:lnTo>
                  <a:cubicBezTo>
                    <a:pt x="3728" y="4271"/>
                    <a:pt x="3990" y="4532"/>
                    <a:pt x="3990" y="4851"/>
                  </a:cubicBezTo>
                  <a:cubicBezTo>
                    <a:pt x="3990" y="5170"/>
                    <a:pt x="3728" y="5431"/>
                    <a:pt x="3410" y="5431"/>
                  </a:cubicBezTo>
                  <a:lnTo>
                    <a:pt x="899" y="5431"/>
                  </a:lnTo>
                  <a:cubicBezTo>
                    <a:pt x="404" y="5431"/>
                    <a:pt x="2" y="5833"/>
                    <a:pt x="2" y="6330"/>
                  </a:cubicBezTo>
                  <a:lnTo>
                    <a:pt x="2" y="11269"/>
                  </a:lnTo>
                  <a:cubicBezTo>
                    <a:pt x="2" y="11657"/>
                    <a:pt x="319" y="11974"/>
                    <a:pt x="707" y="11974"/>
                  </a:cubicBezTo>
                  <a:lnTo>
                    <a:pt x="1201" y="11974"/>
                  </a:lnTo>
                  <a:cubicBezTo>
                    <a:pt x="1483" y="12865"/>
                    <a:pt x="1997" y="13669"/>
                    <a:pt x="2612" y="14129"/>
                  </a:cubicBezTo>
                  <a:cubicBezTo>
                    <a:pt x="2683" y="14183"/>
                    <a:pt x="2767" y="14208"/>
                    <a:pt x="2858" y="14208"/>
                  </a:cubicBezTo>
                  <a:lnTo>
                    <a:pt x="3600" y="14208"/>
                  </a:lnTo>
                  <a:cubicBezTo>
                    <a:pt x="3918" y="14489"/>
                    <a:pt x="4335" y="14658"/>
                    <a:pt x="4791" y="14658"/>
                  </a:cubicBezTo>
                  <a:cubicBezTo>
                    <a:pt x="5245" y="14658"/>
                    <a:pt x="5665" y="14488"/>
                    <a:pt x="5982" y="14208"/>
                  </a:cubicBezTo>
                  <a:lnTo>
                    <a:pt x="9693" y="14208"/>
                  </a:lnTo>
                  <a:cubicBezTo>
                    <a:pt x="9829" y="14208"/>
                    <a:pt x="9938" y="14100"/>
                    <a:pt x="9938" y="13964"/>
                  </a:cubicBezTo>
                  <a:cubicBezTo>
                    <a:pt x="9938" y="13827"/>
                    <a:pt x="9829" y="13719"/>
                    <a:pt x="9693" y="13719"/>
                  </a:cubicBezTo>
                  <a:lnTo>
                    <a:pt x="9039" y="13719"/>
                  </a:lnTo>
                  <a:cubicBezTo>
                    <a:pt x="9081" y="13380"/>
                    <a:pt x="9102" y="13037"/>
                    <a:pt x="9102" y="12697"/>
                  </a:cubicBezTo>
                  <a:cubicBezTo>
                    <a:pt x="9102" y="11794"/>
                    <a:pt x="8957" y="10913"/>
                    <a:pt x="8675" y="10072"/>
                  </a:cubicBezTo>
                  <a:lnTo>
                    <a:pt x="15211" y="10072"/>
                  </a:lnTo>
                  <a:cubicBezTo>
                    <a:pt x="15378" y="10240"/>
                    <a:pt x="15526" y="10402"/>
                    <a:pt x="15653" y="10551"/>
                  </a:cubicBezTo>
                  <a:cubicBezTo>
                    <a:pt x="14860" y="11109"/>
                    <a:pt x="14999" y="12313"/>
                    <a:pt x="15881" y="12689"/>
                  </a:cubicBezTo>
                  <a:cubicBezTo>
                    <a:pt x="15687" y="13112"/>
                    <a:pt x="15467" y="13500"/>
                    <a:pt x="15362" y="13672"/>
                  </a:cubicBezTo>
                  <a:cubicBezTo>
                    <a:pt x="15347" y="13700"/>
                    <a:pt x="15317" y="13717"/>
                    <a:pt x="15284" y="13717"/>
                  </a:cubicBezTo>
                  <a:lnTo>
                    <a:pt x="14489" y="13717"/>
                  </a:lnTo>
                  <a:cubicBezTo>
                    <a:pt x="14630" y="13460"/>
                    <a:pt x="14710" y="13167"/>
                    <a:pt x="14710" y="12854"/>
                  </a:cubicBezTo>
                  <a:cubicBezTo>
                    <a:pt x="14710" y="11859"/>
                    <a:pt x="13900" y="11050"/>
                    <a:pt x="12905" y="11050"/>
                  </a:cubicBezTo>
                  <a:cubicBezTo>
                    <a:pt x="11910" y="11050"/>
                    <a:pt x="11100" y="11859"/>
                    <a:pt x="11100" y="12854"/>
                  </a:cubicBezTo>
                  <a:cubicBezTo>
                    <a:pt x="11100" y="13167"/>
                    <a:pt x="11182" y="13460"/>
                    <a:pt x="11321" y="13717"/>
                  </a:cubicBezTo>
                  <a:lnTo>
                    <a:pt x="10837" y="13717"/>
                  </a:lnTo>
                  <a:cubicBezTo>
                    <a:pt x="10700" y="13717"/>
                    <a:pt x="10591" y="13826"/>
                    <a:pt x="10591" y="13961"/>
                  </a:cubicBezTo>
                  <a:cubicBezTo>
                    <a:pt x="10591" y="14098"/>
                    <a:pt x="10700" y="14207"/>
                    <a:pt x="10837" y="14207"/>
                  </a:cubicBezTo>
                  <a:lnTo>
                    <a:pt x="11713" y="14207"/>
                  </a:lnTo>
                  <a:cubicBezTo>
                    <a:pt x="12030" y="14488"/>
                    <a:pt x="12448" y="14657"/>
                    <a:pt x="12904" y="14657"/>
                  </a:cubicBezTo>
                  <a:cubicBezTo>
                    <a:pt x="13358" y="14657"/>
                    <a:pt x="13776" y="14486"/>
                    <a:pt x="14093" y="14207"/>
                  </a:cubicBezTo>
                  <a:lnTo>
                    <a:pt x="15282" y="14207"/>
                  </a:lnTo>
                  <a:cubicBezTo>
                    <a:pt x="15486" y="14207"/>
                    <a:pt x="15677" y="14098"/>
                    <a:pt x="15780" y="13923"/>
                  </a:cubicBezTo>
                  <a:cubicBezTo>
                    <a:pt x="16601" y="12536"/>
                    <a:pt x="16724" y="11805"/>
                    <a:pt x="16724" y="11492"/>
                  </a:cubicBezTo>
                  <a:cubicBezTo>
                    <a:pt x="16724" y="10953"/>
                    <a:pt x="15870" y="10038"/>
                    <a:pt x="15491" y="9663"/>
                  </a:cubicBezTo>
                  <a:cubicBezTo>
                    <a:pt x="15444" y="9611"/>
                    <a:pt x="14911" y="9090"/>
                    <a:pt x="14213" y="8569"/>
                  </a:cubicBezTo>
                  <a:cubicBezTo>
                    <a:pt x="13154" y="7778"/>
                    <a:pt x="11010" y="6450"/>
                    <a:pt x="8589" y="6450"/>
                  </a:cubicBezTo>
                  <a:lnTo>
                    <a:pt x="7567" y="6450"/>
                  </a:lnTo>
                  <a:cubicBezTo>
                    <a:pt x="6626" y="6450"/>
                    <a:pt x="5604" y="6678"/>
                    <a:pt x="4912" y="6870"/>
                  </a:cubicBezTo>
                  <a:cubicBezTo>
                    <a:pt x="4783" y="6906"/>
                    <a:pt x="4706" y="7042"/>
                    <a:pt x="4743" y="7172"/>
                  </a:cubicBezTo>
                  <a:cubicBezTo>
                    <a:pt x="4772" y="7281"/>
                    <a:pt x="4870" y="7351"/>
                    <a:pt x="4978" y="7351"/>
                  </a:cubicBezTo>
                  <a:cubicBezTo>
                    <a:pt x="5000" y="7351"/>
                    <a:pt x="5023" y="7348"/>
                    <a:pt x="5045" y="7342"/>
                  </a:cubicBezTo>
                  <a:cubicBezTo>
                    <a:pt x="5370" y="7251"/>
                    <a:pt x="5768" y="7153"/>
                    <a:pt x="6195" y="7078"/>
                  </a:cubicBezTo>
                  <a:cubicBezTo>
                    <a:pt x="7704" y="8507"/>
                    <a:pt x="8610" y="10510"/>
                    <a:pt x="8610" y="12696"/>
                  </a:cubicBezTo>
                  <a:cubicBezTo>
                    <a:pt x="8610" y="13036"/>
                    <a:pt x="8587" y="13379"/>
                    <a:pt x="8543" y="13717"/>
                  </a:cubicBezTo>
                  <a:lnTo>
                    <a:pt x="6372" y="13717"/>
                  </a:lnTo>
                  <a:cubicBezTo>
                    <a:pt x="6513" y="13460"/>
                    <a:pt x="6592" y="13167"/>
                    <a:pt x="6592" y="12854"/>
                  </a:cubicBezTo>
                  <a:cubicBezTo>
                    <a:pt x="6592" y="11859"/>
                    <a:pt x="5782" y="11050"/>
                    <a:pt x="4787" y="11050"/>
                  </a:cubicBezTo>
                  <a:cubicBezTo>
                    <a:pt x="3792" y="11050"/>
                    <a:pt x="2983" y="11859"/>
                    <a:pt x="2983" y="12854"/>
                  </a:cubicBezTo>
                  <a:cubicBezTo>
                    <a:pt x="2983" y="13167"/>
                    <a:pt x="3062" y="13460"/>
                    <a:pt x="3204" y="13717"/>
                  </a:cubicBezTo>
                  <a:lnTo>
                    <a:pt x="2879" y="13717"/>
                  </a:lnTo>
                  <a:cubicBezTo>
                    <a:pt x="2175" y="13174"/>
                    <a:pt x="1608" y="12055"/>
                    <a:pt x="1481" y="10970"/>
                  </a:cubicBezTo>
                  <a:cubicBezTo>
                    <a:pt x="1658" y="10854"/>
                    <a:pt x="1816" y="10727"/>
                    <a:pt x="1949" y="10577"/>
                  </a:cubicBezTo>
                  <a:lnTo>
                    <a:pt x="2983" y="10577"/>
                  </a:lnTo>
                  <a:cubicBezTo>
                    <a:pt x="3472" y="10577"/>
                    <a:pt x="3868" y="10179"/>
                    <a:pt x="3868" y="9691"/>
                  </a:cubicBezTo>
                  <a:cubicBezTo>
                    <a:pt x="3868" y="9203"/>
                    <a:pt x="3472" y="8806"/>
                    <a:pt x="2983" y="8806"/>
                  </a:cubicBezTo>
                  <a:lnTo>
                    <a:pt x="2434" y="8806"/>
                  </a:lnTo>
                  <a:cubicBezTo>
                    <a:pt x="2430" y="8688"/>
                    <a:pt x="2422" y="8562"/>
                    <a:pt x="2409" y="8432"/>
                  </a:cubicBezTo>
                  <a:cubicBezTo>
                    <a:pt x="2745" y="8202"/>
                    <a:pt x="3309" y="7934"/>
                    <a:pt x="3966" y="7693"/>
                  </a:cubicBezTo>
                  <a:cubicBezTo>
                    <a:pt x="4093" y="7646"/>
                    <a:pt x="4157" y="7505"/>
                    <a:pt x="4112" y="7378"/>
                  </a:cubicBezTo>
                  <a:cubicBezTo>
                    <a:pt x="4075" y="7280"/>
                    <a:pt x="3983" y="7219"/>
                    <a:pt x="3884" y="7219"/>
                  </a:cubicBezTo>
                  <a:cubicBezTo>
                    <a:pt x="3855" y="7219"/>
                    <a:pt x="3826" y="7224"/>
                    <a:pt x="3798" y="7234"/>
                  </a:cubicBezTo>
                  <a:cubicBezTo>
                    <a:pt x="3065" y="7503"/>
                    <a:pt x="2461" y="7795"/>
                    <a:pt x="2090" y="8060"/>
                  </a:cubicBezTo>
                  <a:cubicBezTo>
                    <a:pt x="1970" y="8146"/>
                    <a:pt x="1904" y="8291"/>
                    <a:pt x="1919" y="8437"/>
                  </a:cubicBezTo>
                  <a:cubicBezTo>
                    <a:pt x="2059" y="9822"/>
                    <a:pt x="1727" y="10239"/>
                    <a:pt x="1179" y="10587"/>
                  </a:cubicBezTo>
                  <a:cubicBezTo>
                    <a:pt x="1047" y="10671"/>
                    <a:pt x="974" y="10824"/>
                    <a:pt x="989" y="10975"/>
                  </a:cubicBezTo>
                  <a:cubicBezTo>
                    <a:pt x="1008" y="11145"/>
                    <a:pt x="1036" y="11315"/>
                    <a:pt x="1071" y="11485"/>
                  </a:cubicBezTo>
                  <a:lnTo>
                    <a:pt x="707" y="11485"/>
                  </a:lnTo>
                  <a:cubicBezTo>
                    <a:pt x="589" y="11485"/>
                    <a:pt x="493" y="11389"/>
                    <a:pt x="493" y="11270"/>
                  </a:cubicBezTo>
                  <a:lnTo>
                    <a:pt x="493" y="6331"/>
                  </a:lnTo>
                  <a:cubicBezTo>
                    <a:pt x="493" y="6105"/>
                    <a:pt x="676" y="5923"/>
                    <a:pt x="902" y="5923"/>
                  </a:cubicBezTo>
                  <a:lnTo>
                    <a:pt x="3411" y="5923"/>
                  </a:lnTo>
                  <a:cubicBezTo>
                    <a:pt x="4001" y="5923"/>
                    <a:pt x="4482" y="5444"/>
                    <a:pt x="4482" y="4852"/>
                  </a:cubicBezTo>
                  <a:cubicBezTo>
                    <a:pt x="4482" y="4264"/>
                    <a:pt x="4002" y="3783"/>
                    <a:pt x="3411" y="3783"/>
                  </a:cubicBezTo>
                  <a:lnTo>
                    <a:pt x="1123" y="3783"/>
                  </a:lnTo>
                  <a:cubicBezTo>
                    <a:pt x="776" y="3783"/>
                    <a:pt x="493" y="3498"/>
                    <a:pt x="493" y="3151"/>
                  </a:cubicBezTo>
                  <a:cubicBezTo>
                    <a:pt x="493" y="2802"/>
                    <a:pt x="776" y="2520"/>
                    <a:pt x="1123" y="2520"/>
                  </a:cubicBezTo>
                  <a:lnTo>
                    <a:pt x="5779" y="2520"/>
                  </a:lnTo>
                  <a:lnTo>
                    <a:pt x="5779" y="3136"/>
                  </a:lnTo>
                  <a:cubicBezTo>
                    <a:pt x="5779" y="3383"/>
                    <a:pt x="5978" y="3582"/>
                    <a:pt x="6225" y="3582"/>
                  </a:cubicBezTo>
                  <a:lnTo>
                    <a:pt x="7245" y="3582"/>
                  </a:lnTo>
                  <a:cubicBezTo>
                    <a:pt x="7599" y="4250"/>
                    <a:pt x="8301" y="4707"/>
                    <a:pt x="9108" y="4707"/>
                  </a:cubicBezTo>
                  <a:lnTo>
                    <a:pt x="10385" y="4707"/>
                  </a:lnTo>
                  <a:cubicBezTo>
                    <a:pt x="10653" y="4707"/>
                    <a:pt x="10869" y="4488"/>
                    <a:pt x="10869" y="4220"/>
                  </a:cubicBezTo>
                  <a:lnTo>
                    <a:pt x="10869" y="4116"/>
                  </a:lnTo>
                  <a:lnTo>
                    <a:pt x="11776" y="4116"/>
                  </a:lnTo>
                  <a:cubicBezTo>
                    <a:pt x="12173" y="4116"/>
                    <a:pt x="12496" y="3793"/>
                    <a:pt x="12496" y="3396"/>
                  </a:cubicBezTo>
                  <a:cubicBezTo>
                    <a:pt x="12496" y="3000"/>
                    <a:pt x="12173" y="2676"/>
                    <a:pt x="11776" y="2676"/>
                  </a:cubicBezTo>
                  <a:lnTo>
                    <a:pt x="10869" y="2676"/>
                  </a:lnTo>
                  <a:lnTo>
                    <a:pt x="10869" y="2030"/>
                  </a:lnTo>
                  <a:lnTo>
                    <a:pt x="11776" y="2030"/>
                  </a:lnTo>
                  <a:cubicBezTo>
                    <a:pt x="12173" y="2030"/>
                    <a:pt x="12496" y="1708"/>
                    <a:pt x="12496" y="1310"/>
                  </a:cubicBezTo>
                  <a:cubicBezTo>
                    <a:pt x="12496" y="914"/>
                    <a:pt x="12173" y="591"/>
                    <a:pt x="11776" y="591"/>
                  </a:cubicBezTo>
                  <a:lnTo>
                    <a:pt x="10869" y="591"/>
                  </a:lnTo>
                  <a:lnTo>
                    <a:pt x="10869" y="485"/>
                  </a:lnTo>
                  <a:cubicBezTo>
                    <a:pt x="10869" y="217"/>
                    <a:pt x="10650" y="1"/>
                    <a:pt x="103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7"/>
            <p:cNvSpPr/>
            <p:nvPr/>
          </p:nvSpPr>
          <p:spPr>
            <a:xfrm>
              <a:off x="5800426" y="4286499"/>
              <a:ext cx="11194" cy="25830"/>
            </a:xfrm>
            <a:custGeom>
              <a:avLst/>
              <a:gdLst/>
              <a:ahLst/>
              <a:cxnLst/>
              <a:rect l="l" t="t" r="r" b="b"/>
              <a:pathLst>
                <a:path w="491" h="1133" extrusionOk="0">
                  <a:moveTo>
                    <a:pt x="245" y="0"/>
                  </a:moveTo>
                  <a:cubicBezTo>
                    <a:pt x="110" y="0"/>
                    <a:pt x="1" y="109"/>
                    <a:pt x="1" y="246"/>
                  </a:cubicBezTo>
                  <a:lnTo>
                    <a:pt x="1" y="888"/>
                  </a:lnTo>
                  <a:cubicBezTo>
                    <a:pt x="1" y="1023"/>
                    <a:pt x="110" y="1132"/>
                    <a:pt x="245" y="1132"/>
                  </a:cubicBezTo>
                  <a:cubicBezTo>
                    <a:pt x="382" y="1132"/>
                    <a:pt x="491" y="1023"/>
                    <a:pt x="491" y="888"/>
                  </a:cubicBezTo>
                  <a:lnTo>
                    <a:pt x="491" y="246"/>
                  </a:lnTo>
                  <a:cubicBezTo>
                    <a:pt x="491" y="109"/>
                    <a:pt x="380" y="0"/>
                    <a:pt x="2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7"/>
            <p:cNvSpPr/>
            <p:nvPr/>
          </p:nvSpPr>
          <p:spPr>
            <a:xfrm>
              <a:off x="5692275" y="4520698"/>
              <a:ext cx="36430" cy="36408"/>
            </a:xfrm>
            <a:custGeom>
              <a:avLst/>
              <a:gdLst/>
              <a:ahLst/>
              <a:cxnLst/>
              <a:rect l="l" t="t" r="r" b="b"/>
              <a:pathLst>
                <a:path w="1598" h="1597" extrusionOk="0">
                  <a:moveTo>
                    <a:pt x="801" y="490"/>
                  </a:moveTo>
                  <a:cubicBezTo>
                    <a:pt x="970" y="490"/>
                    <a:pt x="1108" y="630"/>
                    <a:pt x="1108" y="799"/>
                  </a:cubicBezTo>
                  <a:cubicBezTo>
                    <a:pt x="1108" y="969"/>
                    <a:pt x="970" y="1108"/>
                    <a:pt x="801" y="1108"/>
                  </a:cubicBezTo>
                  <a:cubicBezTo>
                    <a:pt x="631" y="1108"/>
                    <a:pt x="492" y="970"/>
                    <a:pt x="492" y="799"/>
                  </a:cubicBezTo>
                  <a:cubicBezTo>
                    <a:pt x="492" y="630"/>
                    <a:pt x="631" y="490"/>
                    <a:pt x="801" y="490"/>
                  </a:cubicBezTo>
                  <a:close/>
                  <a:moveTo>
                    <a:pt x="801" y="0"/>
                  </a:moveTo>
                  <a:cubicBezTo>
                    <a:pt x="359" y="0"/>
                    <a:pt x="1" y="359"/>
                    <a:pt x="1" y="798"/>
                  </a:cubicBezTo>
                  <a:cubicBezTo>
                    <a:pt x="1" y="1238"/>
                    <a:pt x="359" y="1597"/>
                    <a:pt x="801" y="1597"/>
                  </a:cubicBezTo>
                  <a:cubicBezTo>
                    <a:pt x="1241" y="1597"/>
                    <a:pt x="1598" y="1238"/>
                    <a:pt x="1598" y="798"/>
                  </a:cubicBezTo>
                  <a:cubicBezTo>
                    <a:pt x="1598" y="359"/>
                    <a:pt x="1240" y="0"/>
                    <a:pt x="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7"/>
            <p:cNvSpPr/>
            <p:nvPr/>
          </p:nvSpPr>
          <p:spPr>
            <a:xfrm>
              <a:off x="5877254" y="4520698"/>
              <a:ext cx="36453" cy="36408"/>
            </a:xfrm>
            <a:custGeom>
              <a:avLst/>
              <a:gdLst/>
              <a:ahLst/>
              <a:cxnLst/>
              <a:rect l="l" t="t" r="r" b="b"/>
              <a:pathLst>
                <a:path w="1599" h="1597" extrusionOk="0">
                  <a:moveTo>
                    <a:pt x="801" y="490"/>
                  </a:moveTo>
                  <a:cubicBezTo>
                    <a:pt x="970" y="490"/>
                    <a:pt x="1108" y="628"/>
                    <a:pt x="1108" y="799"/>
                  </a:cubicBezTo>
                  <a:cubicBezTo>
                    <a:pt x="1107" y="969"/>
                    <a:pt x="970" y="1108"/>
                    <a:pt x="801" y="1108"/>
                  </a:cubicBezTo>
                  <a:cubicBezTo>
                    <a:pt x="632" y="1108"/>
                    <a:pt x="492" y="970"/>
                    <a:pt x="492" y="799"/>
                  </a:cubicBezTo>
                  <a:cubicBezTo>
                    <a:pt x="492" y="630"/>
                    <a:pt x="632" y="490"/>
                    <a:pt x="801" y="490"/>
                  </a:cubicBezTo>
                  <a:close/>
                  <a:moveTo>
                    <a:pt x="801" y="0"/>
                  </a:moveTo>
                  <a:cubicBezTo>
                    <a:pt x="359" y="0"/>
                    <a:pt x="1" y="359"/>
                    <a:pt x="1" y="798"/>
                  </a:cubicBezTo>
                  <a:cubicBezTo>
                    <a:pt x="1" y="1238"/>
                    <a:pt x="359" y="1597"/>
                    <a:pt x="801" y="1597"/>
                  </a:cubicBezTo>
                  <a:cubicBezTo>
                    <a:pt x="1240" y="1597"/>
                    <a:pt x="1598" y="1238"/>
                    <a:pt x="1598" y="798"/>
                  </a:cubicBezTo>
                  <a:cubicBezTo>
                    <a:pt x="1598" y="359"/>
                    <a:pt x="1240" y="0"/>
                    <a:pt x="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500"/>
                                        <p:tgtEl>
                                          <p:spTgt spid="962"/>
                                        </p:tgtEl>
                                      </p:cBhvr>
                                    </p:animEffect>
                                  </p:childTnLst>
                                </p:cTn>
                              </p:par>
                              <p:par>
                                <p:cTn id="8" presetID="10" presetClass="entr" presetSubtype="0" fill="hold" nodeType="withEffect">
                                  <p:stCondLst>
                                    <p:cond delay="0"/>
                                  </p:stCondLst>
                                  <p:childTnLst>
                                    <p:set>
                                      <p:cBhvr>
                                        <p:cTn id="9" dur="1" fill="hold">
                                          <p:stCondLst>
                                            <p:cond delay="0"/>
                                          </p:stCondLst>
                                        </p:cTn>
                                        <p:tgtEl>
                                          <p:spTgt spid="974"/>
                                        </p:tgtEl>
                                        <p:attrNameLst>
                                          <p:attrName>style.visibility</p:attrName>
                                        </p:attrNameLst>
                                      </p:cBhvr>
                                      <p:to>
                                        <p:strVal val="visible"/>
                                      </p:to>
                                    </p:set>
                                    <p:animEffect transition="in" filter="fade">
                                      <p:cBhvr>
                                        <p:cTn id="10" dur="1500"/>
                                        <p:tgtEl>
                                          <p:spTgt spid="974"/>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83"/>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982"/>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984"/>
                                        </p:tgtEl>
                                        <p:attrNameLst>
                                          <p:attrName>style.visibility</p:attrName>
                                        </p:attrNameLst>
                                      </p:cBhvr>
                                      <p:to>
                                        <p:strVal val="visible"/>
                                      </p:to>
                                    </p:se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964"/>
                                        </p:tgtEl>
                                        <p:attrNameLst>
                                          <p:attrName>style.visibility</p:attrName>
                                        </p:attrNameLst>
                                      </p:cBhvr>
                                      <p:to>
                                        <p:strVal val="visible"/>
                                      </p:to>
                                    </p:set>
                                    <p:animEffect transition="in" filter="fade">
                                      <p:cBhvr>
                                        <p:cTn id="23" dur="1500"/>
                                        <p:tgtEl>
                                          <p:spTgt spid="964"/>
                                        </p:tgtEl>
                                      </p:cBhvr>
                                    </p:animEffect>
                                  </p:childTnLst>
                                </p:cTn>
                              </p:par>
                              <p:par>
                                <p:cTn id="24" presetID="10" presetClass="entr" presetSubtype="0" fill="hold" nodeType="withEffect">
                                  <p:stCondLst>
                                    <p:cond delay="0"/>
                                  </p:stCondLst>
                                  <p:childTnLst>
                                    <p:set>
                                      <p:cBhvr>
                                        <p:cTn id="25" dur="1" fill="hold">
                                          <p:stCondLst>
                                            <p:cond delay="0"/>
                                          </p:stCondLst>
                                        </p:cTn>
                                        <p:tgtEl>
                                          <p:spTgt spid="975"/>
                                        </p:tgtEl>
                                        <p:attrNameLst>
                                          <p:attrName>style.visibility</p:attrName>
                                        </p:attrNameLst>
                                      </p:cBhvr>
                                      <p:to>
                                        <p:strVal val="visible"/>
                                      </p:to>
                                    </p:set>
                                    <p:animEffect transition="in" filter="fade">
                                      <p:cBhvr>
                                        <p:cTn id="26" dur="1500"/>
                                        <p:tgtEl>
                                          <p:spTgt spid="975"/>
                                        </p:tgtEl>
                                      </p:cBhvr>
                                    </p:animEffect>
                                  </p:childTnLst>
                                </p:cTn>
                              </p:par>
                            </p:childTnLst>
                          </p:cTn>
                        </p:par>
                        <p:par>
                          <p:cTn id="27" fill="hold">
                            <p:stCondLst>
                              <p:cond delay="4500"/>
                            </p:stCondLst>
                            <p:childTnLst>
                              <p:par>
                                <p:cTn id="28" presetID="1" presetClass="entr" presetSubtype="0" fill="hold" nodeType="afterEffect">
                                  <p:stCondLst>
                                    <p:cond delay="0"/>
                                  </p:stCondLst>
                                  <p:childTnLst>
                                    <p:set>
                                      <p:cBhvr>
                                        <p:cTn id="29" dur="1" fill="hold">
                                          <p:stCondLst>
                                            <p:cond delay="0"/>
                                          </p:stCondLst>
                                        </p:cTn>
                                        <p:tgtEl>
                                          <p:spTgt spid="978"/>
                                        </p:tgtEl>
                                        <p:attrNameLst>
                                          <p:attrName>style.visibility</p:attrName>
                                        </p:attrNameLst>
                                      </p:cBhvr>
                                      <p:to>
                                        <p:strVal val="visible"/>
                                      </p:to>
                                    </p:set>
                                  </p:childTnLst>
                                </p:cTn>
                              </p:par>
                            </p:childTnLst>
                          </p:cTn>
                        </p:par>
                        <p:par>
                          <p:cTn id="30" fill="hold">
                            <p:stCondLst>
                              <p:cond delay="5000"/>
                            </p:stCondLst>
                            <p:childTnLst>
                              <p:par>
                                <p:cTn id="31" presetID="1" presetClass="entr" presetSubtype="0" fill="hold" nodeType="afterEffect">
                                  <p:stCondLst>
                                    <p:cond delay="0"/>
                                  </p:stCondLst>
                                  <p:childTnLst>
                                    <p:set>
                                      <p:cBhvr>
                                        <p:cTn id="32" dur="1" fill="hold">
                                          <p:stCondLst>
                                            <p:cond delay="0"/>
                                          </p:stCondLst>
                                        </p:cTn>
                                        <p:tgtEl>
                                          <p:spTgt spid="976"/>
                                        </p:tgtEl>
                                        <p:attrNameLst>
                                          <p:attrName>style.visibility</p:attrName>
                                        </p:attrNameLst>
                                      </p:cBhvr>
                                      <p:to>
                                        <p:strVal val="visible"/>
                                      </p:to>
                                    </p:set>
                                  </p:childTnLst>
                                </p:cTn>
                              </p:par>
                            </p:childTnLst>
                          </p:cTn>
                        </p:par>
                        <p:par>
                          <p:cTn id="33" fill="hold">
                            <p:stCondLst>
                              <p:cond delay="5500"/>
                            </p:stCondLst>
                            <p:childTnLst>
                              <p:par>
                                <p:cTn id="34" presetID="1" presetClass="entr" presetSubtype="0" fill="hold" nodeType="afterEffect">
                                  <p:stCondLst>
                                    <p:cond delay="0"/>
                                  </p:stCondLst>
                                  <p:childTnLst>
                                    <p:set>
                                      <p:cBhvr>
                                        <p:cTn id="35" dur="1" fill="hold">
                                          <p:stCondLst>
                                            <p:cond delay="0"/>
                                          </p:stCondLst>
                                        </p:cTn>
                                        <p:tgtEl>
                                          <p:spTgt spid="977"/>
                                        </p:tgtEl>
                                        <p:attrNameLst>
                                          <p:attrName>style.visibility</p:attrName>
                                        </p:attrNameLst>
                                      </p:cBhvr>
                                      <p:to>
                                        <p:strVal val="visible"/>
                                      </p:to>
                                    </p:set>
                                  </p:childTnLst>
                                </p:cTn>
                              </p:par>
                            </p:childTnLst>
                          </p:cTn>
                        </p:par>
                        <p:par>
                          <p:cTn id="36" fill="hold">
                            <p:stCondLst>
                              <p:cond delay="6000"/>
                            </p:stCondLst>
                            <p:childTnLst>
                              <p:par>
                                <p:cTn id="37" presetID="10" presetClass="entr" presetSubtype="0" fill="hold" nodeType="afterEffect">
                                  <p:stCondLst>
                                    <p:cond delay="0"/>
                                  </p:stCondLst>
                                  <p:childTnLst>
                                    <p:set>
                                      <p:cBhvr>
                                        <p:cTn id="38" dur="1" fill="hold">
                                          <p:stCondLst>
                                            <p:cond delay="0"/>
                                          </p:stCondLst>
                                        </p:cTn>
                                        <p:tgtEl>
                                          <p:spTgt spid="960"/>
                                        </p:tgtEl>
                                        <p:attrNameLst>
                                          <p:attrName>style.visibility</p:attrName>
                                        </p:attrNameLst>
                                      </p:cBhvr>
                                      <p:to>
                                        <p:strVal val="visible"/>
                                      </p:to>
                                    </p:set>
                                    <p:animEffect transition="in" filter="fade">
                                      <p:cBhvr>
                                        <p:cTn id="39" dur="1500"/>
                                        <p:tgtEl>
                                          <p:spTgt spid="960"/>
                                        </p:tgtEl>
                                      </p:cBhvr>
                                    </p:animEffect>
                                  </p:childTnLst>
                                </p:cTn>
                              </p:par>
                              <p:par>
                                <p:cTn id="40" presetID="10" presetClass="entr" presetSubtype="0" fill="hold" nodeType="withEffect">
                                  <p:stCondLst>
                                    <p:cond delay="0"/>
                                  </p:stCondLst>
                                  <p:childTnLst>
                                    <p:set>
                                      <p:cBhvr>
                                        <p:cTn id="41" dur="1" fill="hold">
                                          <p:stCondLst>
                                            <p:cond delay="0"/>
                                          </p:stCondLst>
                                        </p:cTn>
                                        <p:tgtEl>
                                          <p:spTgt spid="973"/>
                                        </p:tgtEl>
                                        <p:attrNameLst>
                                          <p:attrName>style.visibility</p:attrName>
                                        </p:attrNameLst>
                                      </p:cBhvr>
                                      <p:to>
                                        <p:strVal val="visible"/>
                                      </p:to>
                                    </p:set>
                                    <p:animEffect transition="in" filter="fade">
                                      <p:cBhvr>
                                        <p:cTn id="42" dur="1500"/>
                                        <p:tgtEl>
                                          <p:spTgt spid="973"/>
                                        </p:tgtEl>
                                      </p:cBhvr>
                                    </p:animEffect>
                                  </p:childTnLst>
                                </p:cTn>
                              </p:par>
                            </p:childTnLst>
                          </p:cTn>
                        </p:par>
                        <p:par>
                          <p:cTn id="43" fill="hold">
                            <p:stCondLst>
                              <p:cond delay="7500"/>
                            </p:stCondLst>
                            <p:childTnLst>
                              <p:par>
                                <p:cTn id="44" presetID="1" presetClass="entr" presetSubtype="0" fill="hold" nodeType="afterEffect">
                                  <p:stCondLst>
                                    <p:cond delay="0"/>
                                  </p:stCondLst>
                                  <p:childTnLst>
                                    <p:set>
                                      <p:cBhvr>
                                        <p:cTn id="45" dur="1" fill="hold">
                                          <p:stCondLst>
                                            <p:cond delay="0"/>
                                          </p:stCondLst>
                                        </p:cTn>
                                        <p:tgtEl>
                                          <p:spTgt spid="980"/>
                                        </p:tgtEl>
                                        <p:attrNameLst>
                                          <p:attrName>style.visibility</p:attrName>
                                        </p:attrNameLst>
                                      </p:cBhvr>
                                      <p:to>
                                        <p:strVal val="visible"/>
                                      </p:to>
                                    </p:set>
                                  </p:childTnLst>
                                </p:cTn>
                              </p:par>
                            </p:childTnLst>
                          </p:cTn>
                        </p:par>
                        <p:par>
                          <p:cTn id="46" fill="hold">
                            <p:stCondLst>
                              <p:cond delay="8000"/>
                            </p:stCondLst>
                            <p:childTnLst>
                              <p:par>
                                <p:cTn id="47" presetID="1" presetClass="entr" presetSubtype="0" fill="hold" nodeType="afterEffect">
                                  <p:stCondLst>
                                    <p:cond delay="0"/>
                                  </p:stCondLst>
                                  <p:childTnLst>
                                    <p:set>
                                      <p:cBhvr>
                                        <p:cTn id="48" dur="1" fill="hold">
                                          <p:stCondLst>
                                            <p:cond delay="0"/>
                                          </p:stCondLst>
                                        </p:cTn>
                                        <p:tgtEl>
                                          <p:spTgt spid="979"/>
                                        </p:tgtEl>
                                        <p:attrNameLst>
                                          <p:attrName>style.visibility</p:attrName>
                                        </p:attrNameLst>
                                      </p:cBhvr>
                                      <p:to>
                                        <p:strVal val="visible"/>
                                      </p:to>
                                    </p:set>
                                  </p:childTnLst>
                                </p:cTn>
                              </p:par>
                            </p:childTnLst>
                          </p:cTn>
                        </p:par>
                        <p:par>
                          <p:cTn id="49" fill="hold">
                            <p:stCondLst>
                              <p:cond delay="8500"/>
                            </p:stCondLst>
                            <p:childTnLst>
                              <p:par>
                                <p:cTn id="50" presetID="1" presetClass="entr" presetSubtype="0" fill="hold" nodeType="afterEffect">
                                  <p:stCondLst>
                                    <p:cond delay="0"/>
                                  </p:stCondLst>
                                  <p:childTnLst>
                                    <p:set>
                                      <p:cBhvr>
                                        <p:cTn id="51" dur="1" fill="hold">
                                          <p:stCondLst>
                                            <p:cond delay="0"/>
                                          </p:stCondLst>
                                        </p:cTn>
                                        <p:tgtEl>
                                          <p:spTgt spid="981"/>
                                        </p:tgtEl>
                                        <p:attrNameLst>
                                          <p:attrName>style.visibility</p:attrName>
                                        </p:attrNameLst>
                                      </p:cBhvr>
                                      <p:to>
                                        <p:strVal val="visible"/>
                                      </p:to>
                                    </p:set>
                                  </p:childTnLst>
                                </p:cTn>
                              </p:par>
                            </p:childTnLst>
                          </p:cTn>
                        </p:par>
                        <p:par>
                          <p:cTn id="52" fill="hold">
                            <p:stCondLst>
                              <p:cond delay="9000"/>
                            </p:stCondLst>
                            <p:childTnLst>
                              <p:par>
                                <p:cTn id="53" presetID="10" presetClass="entr" presetSubtype="0" fill="hold" nodeType="afterEffect">
                                  <p:stCondLst>
                                    <p:cond delay="0"/>
                                  </p:stCondLst>
                                  <p:childTnLst>
                                    <p:set>
                                      <p:cBhvr>
                                        <p:cTn id="54" dur="1" fill="hold">
                                          <p:stCondLst>
                                            <p:cond delay="0"/>
                                          </p:stCondLst>
                                        </p:cTn>
                                        <p:tgtEl>
                                          <p:spTgt spid="951"/>
                                        </p:tgtEl>
                                        <p:attrNameLst>
                                          <p:attrName>style.visibility</p:attrName>
                                        </p:attrNameLst>
                                      </p:cBhvr>
                                      <p:to>
                                        <p:strVal val="visible"/>
                                      </p:to>
                                    </p:set>
                                    <p:animEffect transition="in" filter="fade">
                                      <p:cBhvr>
                                        <p:cTn id="55" dur="1500"/>
                                        <p:tgtEl>
                                          <p:spTgt spid="951"/>
                                        </p:tgtEl>
                                      </p:cBhvr>
                                    </p:animEffect>
                                  </p:childTnLst>
                                </p:cTn>
                              </p:par>
                              <p:par>
                                <p:cTn id="56" presetID="10" presetClass="entr" presetSubtype="0" fill="hold" nodeType="withEffect">
                                  <p:stCondLst>
                                    <p:cond delay="0"/>
                                  </p:stCondLst>
                                  <p:childTnLst>
                                    <p:set>
                                      <p:cBhvr>
                                        <p:cTn id="57" dur="1" fill="hold">
                                          <p:stCondLst>
                                            <p:cond delay="0"/>
                                          </p:stCondLst>
                                        </p:cTn>
                                        <p:tgtEl>
                                          <p:spTgt spid="952"/>
                                        </p:tgtEl>
                                        <p:attrNameLst>
                                          <p:attrName>style.visibility</p:attrName>
                                        </p:attrNameLst>
                                      </p:cBhvr>
                                      <p:to>
                                        <p:strVal val="visible"/>
                                      </p:to>
                                    </p:set>
                                    <p:animEffect transition="in" filter="fade">
                                      <p:cBhvr>
                                        <p:cTn id="58" dur="1500"/>
                                        <p:tgtEl>
                                          <p:spTgt spid="952"/>
                                        </p:tgtEl>
                                      </p:cBhvr>
                                    </p:animEffect>
                                  </p:childTnLst>
                                </p:cTn>
                              </p:par>
                            </p:childTnLst>
                          </p:cTn>
                        </p:par>
                        <p:par>
                          <p:cTn id="59" fill="hold">
                            <p:stCondLst>
                              <p:cond delay="10500"/>
                            </p:stCondLst>
                            <p:childTnLst>
                              <p:par>
                                <p:cTn id="60" presetID="1" presetClass="entr" presetSubtype="0" fill="hold" nodeType="afterEffect">
                                  <p:stCondLst>
                                    <p:cond delay="0"/>
                                  </p:stCondLst>
                                  <p:childTnLst>
                                    <p:set>
                                      <p:cBhvr>
                                        <p:cTn id="61" dur="1" fill="hold">
                                          <p:stCondLst>
                                            <p:cond delay="0"/>
                                          </p:stCondLst>
                                        </p:cTn>
                                        <p:tgtEl>
                                          <p:spTgt spid="955"/>
                                        </p:tgtEl>
                                        <p:attrNameLst>
                                          <p:attrName>style.visibility</p:attrName>
                                        </p:attrNameLst>
                                      </p:cBhvr>
                                      <p:to>
                                        <p:strVal val="visible"/>
                                      </p:to>
                                    </p:set>
                                  </p:childTnLst>
                                </p:cTn>
                              </p:par>
                            </p:childTnLst>
                          </p:cTn>
                        </p:par>
                        <p:par>
                          <p:cTn id="62" fill="hold">
                            <p:stCondLst>
                              <p:cond delay="11000"/>
                            </p:stCondLst>
                            <p:childTnLst>
                              <p:par>
                                <p:cTn id="63" presetID="1" presetClass="entr" presetSubtype="0" fill="hold" nodeType="afterEffect">
                                  <p:stCondLst>
                                    <p:cond delay="0"/>
                                  </p:stCondLst>
                                  <p:childTnLst>
                                    <p:set>
                                      <p:cBhvr>
                                        <p:cTn id="64" dur="1" fill="hold">
                                          <p:stCondLst>
                                            <p:cond delay="0"/>
                                          </p:stCondLst>
                                        </p:cTn>
                                        <p:tgtEl>
                                          <p:spTgt spid="953"/>
                                        </p:tgtEl>
                                        <p:attrNameLst>
                                          <p:attrName>style.visibility</p:attrName>
                                        </p:attrNameLst>
                                      </p:cBhvr>
                                      <p:to>
                                        <p:strVal val="visible"/>
                                      </p:to>
                                    </p:set>
                                  </p:childTnLst>
                                </p:cTn>
                              </p:par>
                            </p:childTnLst>
                          </p:cTn>
                        </p:par>
                        <p:par>
                          <p:cTn id="65" fill="hold">
                            <p:stCondLst>
                              <p:cond delay="11500"/>
                            </p:stCondLst>
                            <p:childTnLst>
                              <p:par>
                                <p:cTn id="66" presetID="1" presetClass="entr" presetSubtype="0" fill="hold" nodeType="afterEffect">
                                  <p:stCondLst>
                                    <p:cond delay="0"/>
                                  </p:stCondLst>
                                  <p:childTnLst>
                                    <p:set>
                                      <p:cBhvr>
                                        <p:cTn id="67" dur="1" fill="hold">
                                          <p:stCondLst>
                                            <p:cond delay="0"/>
                                          </p:stCondLst>
                                        </p:cTn>
                                        <p:tgtEl>
                                          <p:spTgt spid="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1140</Words>
  <Application>Microsoft Office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Wingdings</vt:lpstr>
      <vt:lpstr>Boucherie Block</vt:lpstr>
      <vt:lpstr>Bahnschrift</vt:lpstr>
      <vt:lpstr>Arial</vt:lpstr>
      <vt:lpstr>Oswald</vt:lpstr>
      <vt:lpstr>Agency FB</vt:lpstr>
      <vt:lpstr>Montserrat Bold</vt:lpstr>
      <vt:lpstr>Open Sans</vt:lpstr>
      <vt:lpstr>Montserrat Medium</vt:lpstr>
      <vt:lpstr>Environmental Consulting by Slidesgo</vt:lpstr>
      <vt:lpstr>SECTION: B GROUP 2 </vt:lpstr>
      <vt:lpstr>Drone Delivery System by SwiftTech BD</vt:lpstr>
      <vt:lpstr>SECTION: B GROUP 2 </vt:lpstr>
      <vt:lpstr>The IEEE Code of Ethics pertains to the ethical guidelines established by the Institute of Electrical and Electronics Engineers (IEEE), which is a leading professional organization for engineers and technical professionals. These guidelines aim to ensure the integrity and professionalism of IEEE members in their work.</vt:lpstr>
      <vt:lpstr>INTRODUCTION</vt:lpstr>
      <vt:lpstr>01</vt:lpstr>
      <vt:lpstr>Product Design and Development</vt:lpstr>
      <vt:lpstr>Data Handling</vt:lpstr>
      <vt:lpstr>4.</vt:lpstr>
      <vt:lpstr>SECTION: B GROUP 2 </vt:lpstr>
      <vt:lpstr>ENVIRONMENTAL CONSULTING</vt:lpstr>
      <vt:lpstr>PowerPoint Presentation</vt:lpstr>
      <vt:lpstr>PowerPoint Presentation</vt:lpstr>
      <vt:lpstr>SECTION: B GROUP 2 </vt:lpstr>
      <vt:lpstr>From many real-life incidents nowadays suggests that a lot of companies have this practice of breaking the ethical standards and as a result it causes unavoidable long-term consequences for both the company and the public.   </vt:lpstr>
      <vt:lpstr>Issue Identified</vt:lpstr>
      <vt:lpstr>Privacy Protection Issue Identified</vt:lpstr>
      <vt:lpstr>Resolution Using the Four-Step Analysis:</vt:lpstr>
      <vt:lpstr>In this scenario, the best decision for SwiftTech BD is to fix the issue before deployment. This approach aligns with the IEEE Code of Ethics I.1, which emphasizes the importance of prioritizing public safety and integrity. Addressing the flaw enhances the reliability and performance of the drones, ultimately benefiting both SwiftTech BD and DARAZ in the long run. </vt:lpstr>
      <vt:lpstr>In conclusion, by prioritizing public safety and adhering to professional integrity as outlined by the IEEE Code of Ethics, SwiftTech BD not only upholds its ethical obligations but also demonstrates true professionalism. This commitment to ethical standards and transparency is likely to be recognized and rewarded in the long term, fostering trust and respect from partners, customers, and the broader community. Moreover, taking the morally right action reflects a deeper sense of responsibility that transcends immediate business concerns, affirming the values that will ultimately be rewarded in both professional and spiritual dimensions.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আফীফ .</dc:creator>
  <cp:lastModifiedBy>MD. MEHEDI HASAN POLAS</cp:lastModifiedBy>
  <cp:revision>29</cp:revision>
  <dcterms:modified xsi:type="dcterms:W3CDTF">2024-11-20T15:05:42Z</dcterms:modified>
</cp:coreProperties>
</file>