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73" r:id="rId2"/>
    <p:sldId id="256" r:id="rId3"/>
    <p:sldId id="257" r:id="rId4"/>
    <p:sldId id="258" r:id="rId5"/>
    <p:sldId id="275" r:id="rId6"/>
    <p:sldId id="270" r:id="rId7"/>
    <p:sldId id="274" r:id="rId8"/>
    <p:sldId id="276" r:id="rId9"/>
    <p:sldId id="259" r:id="rId10"/>
    <p:sldId id="277" r:id="rId11"/>
    <p:sldId id="287" r:id="rId12"/>
    <p:sldId id="278" r:id="rId13"/>
    <p:sldId id="288" r:id="rId14"/>
    <p:sldId id="280" r:id="rId15"/>
    <p:sldId id="289" r:id="rId16"/>
    <p:sldId id="283" r:id="rId17"/>
    <p:sldId id="284" r:id="rId18"/>
    <p:sldId id="285" r:id="rId19"/>
    <p:sldId id="286" r:id="rId20"/>
    <p:sldId id="281" r:id="rId21"/>
    <p:sldId id="271"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D2579-7C30-4CF2-A78D-B6743230F08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CB6DE02-6DF3-4FE6-BFC2-580E80A0A6C1}">
      <dgm:prSet/>
      <dgm:spPr/>
      <dgm:t>
        <a:bodyPr/>
        <a:lstStyle/>
        <a:p>
          <a:pPr>
            <a:lnSpc>
              <a:spcPct val="100000"/>
            </a:lnSpc>
          </a:pPr>
          <a:r>
            <a:rPr lang="en-US"/>
            <a:t>Understanding the landscape of fully funded scholarships in humanities and social sciences.</a:t>
          </a:r>
        </a:p>
      </dgm:t>
    </dgm:pt>
    <dgm:pt modelId="{EC0D63C1-3504-40BB-BA56-7E1BE46407EA}" type="parTrans" cxnId="{CD668E4D-86B5-400F-A4C1-82E96ED6DADE}">
      <dgm:prSet/>
      <dgm:spPr/>
      <dgm:t>
        <a:bodyPr/>
        <a:lstStyle/>
        <a:p>
          <a:endParaRPr lang="en-US"/>
        </a:p>
      </dgm:t>
    </dgm:pt>
    <dgm:pt modelId="{D048E7F2-D63E-4636-A54E-442EB10A3CF5}" type="sibTrans" cxnId="{CD668E4D-86B5-400F-A4C1-82E96ED6DADE}">
      <dgm:prSet/>
      <dgm:spPr/>
      <dgm:t>
        <a:bodyPr/>
        <a:lstStyle/>
        <a:p>
          <a:endParaRPr lang="en-US"/>
        </a:p>
      </dgm:t>
    </dgm:pt>
    <dgm:pt modelId="{C9D2814C-A451-4A0D-A2E1-7B08C5554D07}">
      <dgm:prSet/>
      <dgm:spPr/>
      <dgm:t>
        <a:bodyPr/>
        <a:lstStyle/>
        <a:p>
          <a:pPr>
            <a:lnSpc>
              <a:spcPct val="100000"/>
            </a:lnSpc>
          </a:pPr>
          <a:r>
            <a:rPr lang="en-US"/>
            <a:t>Strategies for crafting compelling scholarship applications - Motivation letter, CV, research proposal etc.</a:t>
          </a:r>
        </a:p>
      </dgm:t>
    </dgm:pt>
    <dgm:pt modelId="{77982969-5B04-4486-A47F-8E5495F354CA}" type="parTrans" cxnId="{553767D5-5169-4AB3-A877-74A1D41BE112}">
      <dgm:prSet/>
      <dgm:spPr/>
      <dgm:t>
        <a:bodyPr/>
        <a:lstStyle/>
        <a:p>
          <a:endParaRPr lang="en-US"/>
        </a:p>
      </dgm:t>
    </dgm:pt>
    <dgm:pt modelId="{8296AF1A-73C1-4F96-A13B-63B54771B516}" type="sibTrans" cxnId="{553767D5-5169-4AB3-A877-74A1D41BE112}">
      <dgm:prSet/>
      <dgm:spPr/>
      <dgm:t>
        <a:bodyPr/>
        <a:lstStyle/>
        <a:p>
          <a:endParaRPr lang="en-US"/>
        </a:p>
      </dgm:t>
    </dgm:pt>
    <dgm:pt modelId="{9EB3686B-14DE-4F33-83BD-9B519369B315}">
      <dgm:prSet/>
      <dgm:spPr/>
      <dgm:t>
        <a:bodyPr/>
        <a:lstStyle/>
        <a:p>
          <a:pPr>
            <a:lnSpc>
              <a:spcPct val="100000"/>
            </a:lnSpc>
          </a:pPr>
          <a:r>
            <a:rPr lang="en-US" dirty="0"/>
            <a:t>Exploring niche scholarships and lesser-known opportunities.</a:t>
          </a:r>
        </a:p>
      </dgm:t>
    </dgm:pt>
    <dgm:pt modelId="{53F5D296-E260-4E13-B059-202D39C9B98A}" type="parTrans" cxnId="{C33E3158-84F7-48D1-9CEC-61E6072367F1}">
      <dgm:prSet/>
      <dgm:spPr/>
      <dgm:t>
        <a:bodyPr/>
        <a:lstStyle/>
        <a:p>
          <a:endParaRPr lang="en-US"/>
        </a:p>
      </dgm:t>
    </dgm:pt>
    <dgm:pt modelId="{584094DE-0786-4B04-A634-D60C6E1C1ABB}" type="sibTrans" cxnId="{C33E3158-84F7-48D1-9CEC-61E6072367F1}">
      <dgm:prSet/>
      <dgm:spPr/>
      <dgm:t>
        <a:bodyPr/>
        <a:lstStyle/>
        <a:p>
          <a:endParaRPr lang="en-US"/>
        </a:p>
      </dgm:t>
    </dgm:pt>
    <dgm:pt modelId="{3E93E5B2-7B51-48BC-A69D-3ADEE3EBC4A8}">
      <dgm:prSet/>
      <dgm:spPr/>
      <dgm:t>
        <a:bodyPr/>
        <a:lstStyle/>
        <a:p>
          <a:pPr>
            <a:lnSpc>
              <a:spcPct val="100000"/>
            </a:lnSpc>
          </a:pPr>
          <a:r>
            <a:rPr lang="en-US"/>
            <a:t>Humanities and Social science opportunities in North America Universities.</a:t>
          </a:r>
        </a:p>
      </dgm:t>
    </dgm:pt>
    <dgm:pt modelId="{270A8032-9C5F-470E-BB99-12667E9BC305}" type="parTrans" cxnId="{A17B8765-6FE7-4BC8-968F-BFBBDC730AC3}">
      <dgm:prSet/>
      <dgm:spPr/>
      <dgm:t>
        <a:bodyPr/>
        <a:lstStyle/>
        <a:p>
          <a:endParaRPr lang="en-US"/>
        </a:p>
      </dgm:t>
    </dgm:pt>
    <dgm:pt modelId="{6D2EDEB1-1AC1-4751-9703-9A03F2627EB2}" type="sibTrans" cxnId="{A17B8765-6FE7-4BC8-968F-BFBBDC730AC3}">
      <dgm:prSet/>
      <dgm:spPr/>
      <dgm:t>
        <a:bodyPr/>
        <a:lstStyle/>
        <a:p>
          <a:endParaRPr lang="en-US"/>
        </a:p>
      </dgm:t>
    </dgm:pt>
    <dgm:pt modelId="{BEC6E125-7AEA-4306-A2AF-94937A49E70D}">
      <dgm:prSet/>
      <dgm:spPr/>
      <dgm:t>
        <a:bodyPr/>
        <a:lstStyle/>
        <a:p>
          <a:pPr>
            <a:lnSpc>
              <a:spcPct val="100000"/>
            </a:lnSpc>
          </a:pPr>
          <a:r>
            <a:rPr lang="en-US"/>
            <a:t>General advice to applicants.</a:t>
          </a:r>
        </a:p>
      </dgm:t>
    </dgm:pt>
    <dgm:pt modelId="{1BB272B6-1A8A-4E88-85A2-EBD08D8A02DC}" type="parTrans" cxnId="{F1B7C84B-497D-4C31-AFEA-39EAB0BC9866}">
      <dgm:prSet/>
      <dgm:spPr/>
      <dgm:t>
        <a:bodyPr/>
        <a:lstStyle/>
        <a:p>
          <a:endParaRPr lang="en-US"/>
        </a:p>
      </dgm:t>
    </dgm:pt>
    <dgm:pt modelId="{5AEFD388-8623-4383-8CEE-B15F3C95E0A8}" type="sibTrans" cxnId="{F1B7C84B-497D-4C31-AFEA-39EAB0BC9866}">
      <dgm:prSet/>
      <dgm:spPr/>
      <dgm:t>
        <a:bodyPr/>
        <a:lstStyle/>
        <a:p>
          <a:endParaRPr lang="en-US"/>
        </a:p>
      </dgm:t>
    </dgm:pt>
    <dgm:pt modelId="{1CD3F11B-1191-4667-B798-9F232CDF56CF}" type="pres">
      <dgm:prSet presAssocID="{25AD2579-7C30-4CF2-A78D-B6743230F08A}" presName="root" presStyleCnt="0">
        <dgm:presLayoutVars>
          <dgm:dir/>
          <dgm:resizeHandles val="exact"/>
        </dgm:presLayoutVars>
      </dgm:prSet>
      <dgm:spPr/>
    </dgm:pt>
    <dgm:pt modelId="{15A578B7-655E-489D-8160-239D533715BB}" type="pres">
      <dgm:prSet presAssocID="{0CB6DE02-6DF3-4FE6-BFC2-580E80A0A6C1}" presName="compNode" presStyleCnt="0"/>
      <dgm:spPr/>
    </dgm:pt>
    <dgm:pt modelId="{7375B0AA-990E-44F8-B98C-4CF8B77C4184}" type="pres">
      <dgm:prSet presAssocID="{0CB6DE02-6DF3-4FE6-BFC2-580E80A0A6C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ploma Roll"/>
        </a:ext>
      </dgm:extLst>
    </dgm:pt>
    <dgm:pt modelId="{9D4C82A8-4866-4F78-8E3D-12284348506C}" type="pres">
      <dgm:prSet presAssocID="{0CB6DE02-6DF3-4FE6-BFC2-580E80A0A6C1}" presName="spaceRect" presStyleCnt="0"/>
      <dgm:spPr/>
    </dgm:pt>
    <dgm:pt modelId="{A18349E4-A237-4C5C-8D80-E8880C772C02}" type="pres">
      <dgm:prSet presAssocID="{0CB6DE02-6DF3-4FE6-BFC2-580E80A0A6C1}" presName="textRect" presStyleLbl="revTx" presStyleIdx="0" presStyleCnt="5">
        <dgm:presLayoutVars>
          <dgm:chMax val="1"/>
          <dgm:chPref val="1"/>
        </dgm:presLayoutVars>
      </dgm:prSet>
      <dgm:spPr/>
    </dgm:pt>
    <dgm:pt modelId="{945869BF-27FF-44E2-9ACF-E6F36D4CEC77}" type="pres">
      <dgm:prSet presAssocID="{D048E7F2-D63E-4636-A54E-442EB10A3CF5}" presName="sibTrans" presStyleCnt="0"/>
      <dgm:spPr/>
    </dgm:pt>
    <dgm:pt modelId="{D93E0711-714B-4142-BA41-7F609166C0CF}" type="pres">
      <dgm:prSet presAssocID="{C9D2814C-A451-4A0D-A2E1-7B08C5554D07}" presName="compNode" presStyleCnt="0"/>
      <dgm:spPr/>
    </dgm:pt>
    <dgm:pt modelId="{6BD4184A-4160-4047-AF0D-C2C061C985E7}" type="pres">
      <dgm:prSet presAssocID="{C9D2814C-A451-4A0D-A2E1-7B08C5554D0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ploma"/>
        </a:ext>
      </dgm:extLst>
    </dgm:pt>
    <dgm:pt modelId="{F5FD6A39-27E7-4D35-8EAE-F1380D195826}" type="pres">
      <dgm:prSet presAssocID="{C9D2814C-A451-4A0D-A2E1-7B08C5554D07}" presName="spaceRect" presStyleCnt="0"/>
      <dgm:spPr/>
    </dgm:pt>
    <dgm:pt modelId="{233D5D8B-035B-4662-BF79-5F0A836063CF}" type="pres">
      <dgm:prSet presAssocID="{C9D2814C-A451-4A0D-A2E1-7B08C5554D07}" presName="textRect" presStyleLbl="revTx" presStyleIdx="1" presStyleCnt="5">
        <dgm:presLayoutVars>
          <dgm:chMax val="1"/>
          <dgm:chPref val="1"/>
        </dgm:presLayoutVars>
      </dgm:prSet>
      <dgm:spPr/>
    </dgm:pt>
    <dgm:pt modelId="{17C75205-C8F0-4AF5-BBA7-FB57D8A25565}" type="pres">
      <dgm:prSet presAssocID="{8296AF1A-73C1-4F96-A13B-63B54771B516}" presName="sibTrans" presStyleCnt="0"/>
      <dgm:spPr/>
    </dgm:pt>
    <dgm:pt modelId="{D320BE0C-BC30-454F-9854-B48EAE8F4286}" type="pres">
      <dgm:prSet presAssocID="{9EB3686B-14DE-4F33-83BD-9B519369B315}" presName="compNode" presStyleCnt="0"/>
      <dgm:spPr/>
    </dgm:pt>
    <dgm:pt modelId="{960295A0-E218-48DA-A579-E8620A8EEF3E}" type="pres">
      <dgm:prSet presAssocID="{9EB3686B-14DE-4F33-83BD-9B519369B3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aduation Cap"/>
        </a:ext>
      </dgm:extLst>
    </dgm:pt>
    <dgm:pt modelId="{B93D6974-BBC6-4060-8C43-19FD92D2E924}" type="pres">
      <dgm:prSet presAssocID="{9EB3686B-14DE-4F33-83BD-9B519369B315}" presName="spaceRect" presStyleCnt="0"/>
      <dgm:spPr/>
    </dgm:pt>
    <dgm:pt modelId="{265993B6-3E91-4E6A-A9C7-95BF2A7A06C4}" type="pres">
      <dgm:prSet presAssocID="{9EB3686B-14DE-4F33-83BD-9B519369B315}" presName="textRect" presStyleLbl="revTx" presStyleIdx="2" presStyleCnt="5">
        <dgm:presLayoutVars>
          <dgm:chMax val="1"/>
          <dgm:chPref val="1"/>
        </dgm:presLayoutVars>
      </dgm:prSet>
      <dgm:spPr/>
    </dgm:pt>
    <dgm:pt modelId="{3BD34C38-2F58-4569-9782-6290FAF2F781}" type="pres">
      <dgm:prSet presAssocID="{584094DE-0786-4B04-A634-D60C6E1C1ABB}" presName="sibTrans" presStyleCnt="0"/>
      <dgm:spPr/>
    </dgm:pt>
    <dgm:pt modelId="{2FE4B874-7FBB-4810-BB09-1F2CC661D2B5}" type="pres">
      <dgm:prSet presAssocID="{3E93E5B2-7B51-48BC-A69D-3ADEE3EBC4A8}" presName="compNode" presStyleCnt="0"/>
      <dgm:spPr/>
    </dgm:pt>
    <dgm:pt modelId="{B04FE018-275F-4C29-99F3-0C329779ABDC}" type="pres">
      <dgm:prSet presAssocID="{3E93E5B2-7B51-48BC-A69D-3ADEE3EBC4A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ssroom"/>
        </a:ext>
      </dgm:extLst>
    </dgm:pt>
    <dgm:pt modelId="{C966297E-7AFE-4657-8A31-2083B2C56140}" type="pres">
      <dgm:prSet presAssocID="{3E93E5B2-7B51-48BC-A69D-3ADEE3EBC4A8}" presName="spaceRect" presStyleCnt="0"/>
      <dgm:spPr/>
    </dgm:pt>
    <dgm:pt modelId="{01BB2DEB-8504-4C74-A598-FAABC49C237E}" type="pres">
      <dgm:prSet presAssocID="{3E93E5B2-7B51-48BC-A69D-3ADEE3EBC4A8}" presName="textRect" presStyleLbl="revTx" presStyleIdx="3" presStyleCnt="5">
        <dgm:presLayoutVars>
          <dgm:chMax val="1"/>
          <dgm:chPref val="1"/>
        </dgm:presLayoutVars>
      </dgm:prSet>
      <dgm:spPr/>
    </dgm:pt>
    <dgm:pt modelId="{EFCE6249-8B11-4589-B361-2AB6EB904B0D}" type="pres">
      <dgm:prSet presAssocID="{6D2EDEB1-1AC1-4751-9703-9A03F2627EB2}" presName="sibTrans" presStyleCnt="0"/>
      <dgm:spPr/>
    </dgm:pt>
    <dgm:pt modelId="{8C97B2E2-1723-4617-8EE4-A46309C17128}" type="pres">
      <dgm:prSet presAssocID="{BEC6E125-7AEA-4306-A2AF-94937A49E70D}" presName="compNode" presStyleCnt="0"/>
      <dgm:spPr/>
    </dgm:pt>
    <dgm:pt modelId="{53ACEA1B-F42C-4A69-A166-8EE261CD40AD}" type="pres">
      <dgm:prSet presAssocID="{BEC6E125-7AEA-4306-A2AF-94937A49E70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s"/>
        </a:ext>
      </dgm:extLst>
    </dgm:pt>
    <dgm:pt modelId="{78A650F0-EA65-4820-93DC-038215EE371F}" type="pres">
      <dgm:prSet presAssocID="{BEC6E125-7AEA-4306-A2AF-94937A49E70D}" presName="spaceRect" presStyleCnt="0"/>
      <dgm:spPr/>
    </dgm:pt>
    <dgm:pt modelId="{DBA433E9-3B05-4868-BD94-66A849E948E2}" type="pres">
      <dgm:prSet presAssocID="{BEC6E125-7AEA-4306-A2AF-94937A49E70D}" presName="textRect" presStyleLbl="revTx" presStyleIdx="4" presStyleCnt="5">
        <dgm:presLayoutVars>
          <dgm:chMax val="1"/>
          <dgm:chPref val="1"/>
        </dgm:presLayoutVars>
      </dgm:prSet>
      <dgm:spPr/>
    </dgm:pt>
  </dgm:ptLst>
  <dgm:cxnLst>
    <dgm:cxn modelId="{C8D63219-39E6-49A8-9EC6-55558AC25243}" type="presOf" srcId="{25AD2579-7C30-4CF2-A78D-B6743230F08A}" destId="{1CD3F11B-1191-4667-B798-9F232CDF56CF}" srcOrd="0" destOrd="0" presId="urn:microsoft.com/office/officeart/2018/2/layout/IconLabelList"/>
    <dgm:cxn modelId="{E9C8C231-623A-4BCF-9306-B438629C9D43}" type="presOf" srcId="{3E93E5B2-7B51-48BC-A69D-3ADEE3EBC4A8}" destId="{01BB2DEB-8504-4C74-A598-FAABC49C237E}" srcOrd="0" destOrd="0" presId="urn:microsoft.com/office/officeart/2018/2/layout/IconLabelList"/>
    <dgm:cxn modelId="{A17B8765-6FE7-4BC8-968F-BFBBDC730AC3}" srcId="{25AD2579-7C30-4CF2-A78D-B6743230F08A}" destId="{3E93E5B2-7B51-48BC-A69D-3ADEE3EBC4A8}" srcOrd="3" destOrd="0" parTransId="{270A8032-9C5F-470E-BB99-12667E9BC305}" sibTransId="{6D2EDEB1-1AC1-4751-9703-9A03F2627EB2}"/>
    <dgm:cxn modelId="{F1B7C84B-497D-4C31-AFEA-39EAB0BC9866}" srcId="{25AD2579-7C30-4CF2-A78D-B6743230F08A}" destId="{BEC6E125-7AEA-4306-A2AF-94937A49E70D}" srcOrd="4" destOrd="0" parTransId="{1BB272B6-1A8A-4E88-85A2-EBD08D8A02DC}" sibTransId="{5AEFD388-8623-4383-8CEE-B15F3C95E0A8}"/>
    <dgm:cxn modelId="{CD668E4D-86B5-400F-A4C1-82E96ED6DADE}" srcId="{25AD2579-7C30-4CF2-A78D-B6743230F08A}" destId="{0CB6DE02-6DF3-4FE6-BFC2-580E80A0A6C1}" srcOrd="0" destOrd="0" parTransId="{EC0D63C1-3504-40BB-BA56-7E1BE46407EA}" sibTransId="{D048E7F2-D63E-4636-A54E-442EB10A3CF5}"/>
    <dgm:cxn modelId="{69417F50-7159-4D0D-BB68-BB8DAF334ABB}" type="presOf" srcId="{C9D2814C-A451-4A0D-A2E1-7B08C5554D07}" destId="{233D5D8B-035B-4662-BF79-5F0A836063CF}" srcOrd="0" destOrd="0" presId="urn:microsoft.com/office/officeart/2018/2/layout/IconLabelList"/>
    <dgm:cxn modelId="{C33E3158-84F7-48D1-9CEC-61E6072367F1}" srcId="{25AD2579-7C30-4CF2-A78D-B6743230F08A}" destId="{9EB3686B-14DE-4F33-83BD-9B519369B315}" srcOrd="2" destOrd="0" parTransId="{53F5D296-E260-4E13-B059-202D39C9B98A}" sibTransId="{584094DE-0786-4B04-A634-D60C6E1C1ABB}"/>
    <dgm:cxn modelId="{F6526986-1EFF-4048-B546-96E96DDF11A7}" type="presOf" srcId="{0CB6DE02-6DF3-4FE6-BFC2-580E80A0A6C1}" destId="{A18349E4-A237-4C5C-8D80-E8880C772C02}" srcOrd="0" destOrd="0" presId="urn:microsoft.com/office/officeart/2018/2/layout/IconLabelList"/>
    <dgm:cxn modelId="{3B48A7BB-23BE-4C0C-B078-C00593F41DC2}" type="presOf" srcId="{BEC6E125-7AEA-4306-A2AF-94937A49E70D}" destId="{DBA433E9-3B05-4868-BD94-66A849E948E2}" srcOrd="0" destOrd="0" presId="urn:microsoft.com/office/officeart/2018/2/layout/IconLabelList"/>
    <dgm:cxn modelId="{23B617D1-62BE-4D12-B735-7B5556F357A7}" type="presOf" srcId="{9EB3686B-14DE-4F33-83BD-9B519369B315}" destId="{265993B6-3E91-4E6A-A9C7-95BF2A7A06C4}" srcOrd="0" destOrd="0" presId="urn:microsoft.com/office/officeart/2018/2/layout/IconLabelList"/>
    <dgm:cxn modelId="{553767D5-5169-4AB3-A877-74A1D41BE112}" srcId="{25AD2579-7C30-4CF2-A78D-B6743230F08A}" destId="{C9D2814C-A451-4A0D-A2E1-7B08C5554D07}" srcOrd="1" destOrd="0" parTransId="{77982969-5B04-4486-A47F-8E5495F354CA}" sibTransId="{8296AF1A-73C1-4F96-A13B-63B54771B516}"/>
    <dgm:cxn modelId="{FF5F2899-30E8-43F2-9E43-D3AE5C73692F}" type="presParOf" srcId="{1CD3F11B-1191-4667-B798-9F232CDF56CF}" destId="{15A578B7-655E-489D-8160-239D533715BB}" srcOrd="0" destOrd="0" presId="urn:microsoft.com/office/officeart/2018/2/layout/IconLabelList"/>
    <dgm:cxn modelId="{FC4046BA-087B-4B22-BE75-A662A1B2573B}" type="presParOf" srcId="{15A578B7-655E-489D-8160-239D533715BB}" destId="{7375B0AA-990E-44F8-B98C-4CF8B77C4184}" srcOrd="0" destOrd="0" presId="urn:microsoft.com/office/officeart/2018/2/layout/IconLabelList"/>
    <dgm:cxn modelId="{46B3C69D-9E66-4390-8348-AE7C8435AE34}" type="presParOf" srcId="{15A578B7-655E-489D-8160-239D533715BB}" destId="{9D4C82A8-4866-4F78-8E3D-12284348506C}" srcOrd="1" destOrd="0" presId="urn:microsoft.com/office/officeart/2018/2/layout/IconLabelList"/>
    <dgm:cxn modelId="{2BD89E3F-08B2-4250-9296-B8A7E519FC4B}" type="presParOf" srcId="{15A578B7-655E-489D-8160-239D533715BB}" destId="{A18349E4-A237-4C5C-8D80-E8880C772C02}" srcOrd="2" destOrd="0" presId="urn:microsoft.com/office/officeart/2018/2/layout/IconLabelList"/>
    <dgm:cxn modelId="{A36C0F1E-6F3E-404C-9274-224416353282}" type="presParOf" srcId="{1CD3F11B-1191-4667-B798-9F232CDF56CF}" destId="{945869BF-27FF-44E2-9ACF-E6F36D4CEC77}" srcOrd="1" destOrd="0" presId="urn:microsoft.com/office/officeart/2018/2/layout/IconLabelList"/>
    <dgm:cxn modelId="{439C38AB-FFFF-4D99-B514-C496EB09F5ED}" type="presParOf" srcId="{1CD3F11B-1191-4667-B798-9F232CDF56CF}" destId="{D93E0711-714B-4142-BA41-7F609166C0CF}" srcOrd="2" destOrd="0" presId="urn:microsoft.com/office/officeart/2018/2/layout/IconLabelList"/>
    <dgm:cxn modelId="{AB2AC9E8-DC2F-4FA1-89C2-A077E30FB98A}" type="presParOf" srcId="{D93E0711-714B-4142-BA41-7F609166C0CF}" destId="{6BD4184A-4160-4047-AF0D-C2C061C985E7}" srcOrd="0" destOrd="0" presId="urn:microsoft.com/office/officeart/2018/2/layout/IconLabelList"/>
    <dgm:cxn modelId="{2C4FD979-3018-48DD-9F1F-F53690A7F90A}" type="presParOf" srcId="{D93E0711-714B-4142-BA41-7F609166C0CF}" destId="{F5FD6A39-27E7-4D35-8EAE-F1380D195826}" srcOrd="1" destOrd="0" presId="urn:microsoft.com/office/officeart/2018/2/layout/IconLabelList"/>
    <dgm:cxn modelId="{BEABD42C-5655-4069-93E3-CB268EF5EF16}" type="presParOf" srcId="{D93E0711-714B-4142-BA41-7F609166C0CF}" destId="{233D5D8B-035B-4662-BF79-5F0A836063CF}" srcOrd="2" destOrd="0" presId="urn:microsoft.com/office/officeart/2018/2/layout/IconLabelList"/>
    <dgm:cxn modelId="{5182E839-D36F-4A29-8BBB-C882C4F484CC}" type="presParOf" srcId="{1CD3F11B-1191-4667-B798-9F232CDF56CF}" destId="{17C75205-C8F0-4AF5-BBA7-FB57D8A25565}" srcOrd="3" destOrd="0" presId="urn:microsoft.com/office/officeart/2018/2/layout/IconLabelList"/>
    <dgm:cxn modelId="{8B0287CA-AA89-43F6-B1E1-8F4F7AFCA3AA}" type="presParOf" srcId="{1CD3F11B-1191-4667-B798-9F232CDF56CF}" destId="{D320BE0C-BC30-454F-9854-B48EAE8F4286}" srcOrd="4" destOrd="0" presId="urn:microsoft.com/office/officeart/2018/2/layout/IconLabelList"/>
    <dgm:cxn modelId="{8653AB75-D106-46C0-B337-CD0AD328111A}" type="presParOf" srcId="{D320BE0C-BC30-454F-9854-B48EAE8F4286}" destId="{960295A0-E218-48DA-A579-E8620A8EEF3E}" srcOrd="0" destOrd="0" presId="urn:microsoft.com/office/officeart/2018/2/layout/IconLabelList"/>
    <dgm:cxn modelId="{B064656A-03B0-4405-9E00-35163ECDB8B7}" type="presParOf" srcId="{D320BE0C-BC30-454F-9854-B48EAE8F4286}" destId="{B93D6974-BBC6-4060-8C43-19FD92D2E924}" srcOrd="1" destOrd="0" presId="urn:microsoft.com/office/officeart/2018/2/layout/IconLabelList"/>
    <dgm:cxn modelId="{FF1BE3E6-56A7-47E6-B857-CF34908C225A}" type="presParOf" srcId="{D320BE0C-BC30-454F-9854-B48EAE8F4286}" destId="{265993B6-3E91-4E6A-A9C7-95BF2A7A06C4}" srcOrd="2" destOrd="0" presId="urn:microsoft.com/office/officeart/2018/2/layout/IconLabelList"/>
    <dgm:cxn modelId="{D229D56B-75EA-423F-9615-436741A03C29}" type="presParOf" srcId="{1CD3F11B-1191-4667-B798-9F232CDF56CF}" destId="{3BD34C38-2F58-4569-9782-6290FAF2F781}" srcOrd="5" destOrd="0" presId="urn:microsoft.com/office/officeart/2018/2/layout/IconLabelList"/>
    <dgm:cxn modelId="{5807B842-5B63-450E-B530-BEE5D6E9CE43}" type="presParOf" srcId="{1CD3F11B-1191-4667-B798-9F232CDF56CF}" destId="{2FE4B874-7FBB-4810-BB09-1F2CC661D2B5}" srcOrd="6" destOrd="0" presId="urn:microsoft.com/office/officeart/2018/2/layout/IconLabelList"/>
    <dgm:cxn modelId="{6C515CD0-5822-4201-8F8F-2DEF4F412A8F}" type="presParOf" srcId="{2FE4B874-7FBB-4810-BB09-1F2CC661D2B5}" destId="{B04FE018-275F-4C29-99F3-0C329779ABDC}" srcOrd="0" destOrd="0" presId="urn:microsoft.com/office/officeart/2018/2/layout/IconLabelList"/>
    <dgm:cxn modelId="{571BD681-6677-443F-973F-4FCE7363E025}" type="presParOf" srcId="{2FE4B874-7FBB-4810-BB09-1F2CC661D2B5}" destId="{C966297E-7AFE-4657-8A31-2083B2C56140}" srcOrd="1" destOrd="0" presId="urn:microsoft.com/office/officeart/2018/2/layout/IconLabelList"/>
    <dgm:cxn modelId="{EC2E1AD2-2877-406E-A242-99216088A532}" type="presParOf" srcId="{2FE4B874-7FBB-4810-BB09-1F2CC661D2B5}" destId="{01BB2DEB-8504-4C74-A598-FAABC49C237E}" srcOrd="2" destOrd="0" presId="urn:microsoft.com/office/officeart/2018/2/layout/IconLabelList"/>
    <dgm:cxn modelId="{07EC3AEB-50A8-4621-B69B-74D5EB76938C}" type="presParOf" srcId="{1CD3F11B-1191-4667-B798-9F232CDF56CF}" destId="{EFCE6249-8B11-4589-B361-2AB6EB904B0D}" srcOrd="7" destOrd="0" presId="urn:microsoft.com/office/officeart/2018/2/layout/IconLabelList"/>
    <dgm:cxn modelId="{25EF8ABB-888F-47BC-B41E-35BB7726C735}" type="presParOf" srcId="{1CD3F11B-1191-4667-B798-9F232CDF56CF}" destId="{8C97B2E2-1723-4617-8EE4-A46309C17128}" srcOrd="8" destOrd="0" presId="urn:microsoft.com/office/officeart/2018/2/layout/IconLabelList"/>
    <dgm:cxn modelId="{187B68D7-F3C9-486E-B3A1-758474E244C6}" type="presParOf" srcId="{8C97B2E2-1723-4617-8EE4-A46309C17128}" destId="{53ACEA1B-F42C-4A69-A166-8EE261CD40AD}" srcOrd="0" destOrd="0" presId="urn:microsoft.com/office/officeart/2018/2/layout/IconLabelList"/>
    <dgm:cxn modelId="{55B00E18-B597-412B-8F6F-135CDF5A5DE7}" type="presParOf" srcId="{8C97B2E2-1723-4617-8EE4-A46309C17128}" destId="{78A650F0-EA65-4820-93DC-038215EE371F}" srcOrd="1" destOrd="0" presId="urn:microsoft.com/office/officeart/2018/2/layout/IconLabelList"/>
    <dgm:cxn modelId="{D63B4435-3A25-45B3-A812-4D78873D7ACD}" type="presParOf" srcId="{8C97B2E2-1723-4617-8EE4-A46309C17128}" destId="{DBA433E9-3B05-4868-BD94-66A849E948E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946486-AC6D-4469-AC7B-BB3706B8E65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85B758C-3414-4C1C-9695-F13EEFBC2FA0}">
      <dgm:prSet custT="1"/>
      <dgm:spPr/>
      <dgm:t>
        <a:bodyPr/>
        <a:lstStyle/>
        <a:p>
          <a:r>
            <a:rPr lang="en-US" sz="2000" dirty="0"/>
            <a:t>Tell us briefly about your scholarship journey in the Social science field.</a:t>
          </a:r>
        </a:p>
      </dgm:t>
    </dgm:pt>
    <dgm:pt modelId="{FA8BE572-9685-4EC4-B082-72CE688C123A}" type="parTrans" cxnId="{CCB49F3D-A691-4E1A-9CAC-DBA06C7CFF9B}">
      <dgm:prSet/>
      <dgm:spPr/>
      <dgm:t>
        <a:bodyPr/>
        <a:lstStyle/>
        <a:p>
          <a:endParaRPr lang="en-US"/>
        </a:p>
      </dgm:t>
    </dgm:pt>
    <dgm:pt modelId="{06DB30A4-C954-4AE3-B0FF-745D1997E44C}" type="sibTrans" cxnId="{CCB49F3D-A691-4E1A-9CAC-DBA06C7CFF9B}">
      <dgm:prSet/>
      <dgm:spPr/>
      <dgm:t>
        <a:bodyPr/>
        <a:lstStyle/>
        <a:p>
          <a:endParaRPr lang="en-US"/>
        </a:p>
      </dgm:t>
    </dgm:pt>
    <dgm:pt modelId="{E432751C-FF63-4290-905D-5EE5A1E476AB}">
      <dgm:prSet custT="1"/>
      <dgm:spPr/>
      <dgm:t>
        <a:bodyPr/>
        <a:lstStyle/>
        <a:p>
          <a:r>
            <a:rPr lang="en-US" sz="2000" dirty="0"/>
            <a:t>Tips on showcasing strengths and unique qualities as an applicant.</a:t>
          </a:r>
        </a:p>
      </dgm:t>
    </dgm:pt>
    <dgm:pt modelId="{6486D6B0-D96A-4E95-8416-9530598ABF92}" type="parTrans" cxnId="{A04D2184-7D8E-4EA9-9AF8-740811CF9C0B}">
      <dgm:prSet/>
      <dgm:spPr/>
      <dgm:t>
        <a:bodyPr/>
        <a:lstStyle/>
        <a:p>
          <a:endParaRPr lang="en-US"/>
        </a:p>
      </dgm:t>
    </dgm:pt>
    <dgm:pt modelId="{0603F0AF-31F2-4A0F-90A9-346079BA6F42}" type="sibTrans" cxnId="{A04D2184-7D8E-4EA9-9AF8-740811CF9C0B}">
      <dgm:prSet/>
      <dgm:spPr/>
      <dgm:t>
        <a:bodyPr/>
        <a:lstStyle/>
        <a:p>
          <a:endParaRPr lang="en-US"/>
        </a:p>
      </dgm:t>
    </dgm:pt>
    <dgm:pt modelId="{87E48504-0D56-48FD-BD1E-DF3F4A0EC28A}">
      <dgm:prSet custT="1"/>
      <dgm:spPr/>
      <dgm:t>
        <a:bodyPr/>
        <a:lstStyle/>
        <a:p>
          <a:r>
            <a:rPr lang="en-US" sz="2000" dirty="0"/>
            <a:t>Humanities and Social science opportunities in African, European, and Asian Universities.</a:t>
          </a:r>
        </a:p>
      </dgm:t>
    </dgm:pt>
    <dgm:pt modelId="{6BAB8B79-292F-4DC4-9D87-2273DA71102B}" type="parTrans" cxnId="{F4F3A23E-4C22-47EC-9AE6-A6016E68436E}">
      <dgm:prSet/>
      <dgm:spPr/>
      <dgm:t>
        <a:bodyPr/>
        <a:lstStyle/>
        <a:p>
          <a:endParaRPr lang="en-US"/>
        </a:p>
      </dgm:t>
    </dgm:pt>
    <dgm:pt modelId="{0536C0C8-2636-48BB-87B3-F84FFBED9E19}" type="sibTrans" cxnId="{F4F3A23E-4C22-47EC-9AE6-A6016E68436E}">
      <dgm:prSet/>
      <dgm:spPr/>
      <dgm:t>
        <a:bodyPr/>
        <a:lstStyle/>
        <a:p>
          <a:endParaRPr lang="en-US"/>
        </a:p>
      </dgm:t>
    </dgm:pt>
    <dgm:pt modelId="{EF08D78D-44B9-4ED1-B617-6B61DAC7BB87}" type="pres">
      <dgm:prSet presAssocID="{6E946486-AC6D-4469-AC7B-BB3706B8E650}" presName="vert0" presStyleCnt="0">
        <dgm:presLayoutVars>
          <dgm:dir/>
          <dgm:animOne val="branch"/>
          <dgm:animLvl val="lvl"/>
        </dgm:presLayoutVars>
      </dgm:prSet>
      <dgm:spPr/>
    </dgm:pt>
    <dgm:pt modelId="{BAD562B0-0535-4AD5-BD76-DC7F45BE7059}" type="pres">
      <dgm:prSet presAssocID="{485B758C-3414-4C1C-9695-F13EEFBC2FA0}" presName="thickLine" presStyleLbl="alignNode1" presStyleIdx="0" presStyleCnt="3"/>
      <dgm:spPr/>
    </dgm:pt>
    <dgm:pt modelId="{F58E8FE7-C0B9-4C2F-9836-69FB1817534F}" type="pres">
      <dgm:prSet presAssocID="{485B758C-3414-4C1C-9695-F13EEFBC2FA0}" presName="horz1" presStyleCnt="0"/>
      <dgm:spPr/>
    </dgm:pt>
    <dgm:pt modelId="{61E962B3-4A9E-417E-BCF5-3D15C84A512E}" type="pres">
      <dgm:prSet presAssocID="{485B758C-3414-4C1C-9695-F13EEFBC2FA0}" presName="tx1" presStyleLbl="revTx" presStyleIdx="0" presStyleCnt="3"/>
      <dgm:spPr/>
    </dgm:pt>
    <dgm:pt modelId="{635666F5-30F6-4F60-8681-710CE9FEBDEA}" type="pres">
      <dgm:prSet presAssocID="{485B758C-3414-4C1C-9695-F13EEFBC2FA0}" presName="vert1" presStyleCnt="0"/>
      <dgm:spPr/>
    </dgm:pt>
    <dgm:pt modelId="{C7204CF9-1A3F-418A-9B00-A215A97A719C}" type="pres">
      <dgm:prSet presAssocID="{E432751C-FF63-4290-905D-5EE5A1E476AB}" presName="thickLine" presStyleLbl="alignNode1" presStyleIdx="1" presStyleCnt="3"/>
      <dgm:spPr/>
    </dgm:pt>
    <dgm:pt modelId="{60ECFF14-DB3C-403F-BA28-2F588852EC5D}" type="pres">
      <dgm:prSet presAssocID="{E432751C-FF63-4290-905D-5EE5A1E476AB}" presName="horz1" presStyleCnt="0"/>
      <dgm:spPr/>
    </dgm:pt>
    <dgm:pt modelId="{A682885E-CCB0-4178-AB7E-874B43A2C6AF}" type="pres">
      <dgm:prSet presAssocID="{E432751C-FF63-4290-905D-5EE5A1E476AB}" presName="tx1" presStyleLbl="revTx" presStyleIdx="1" presStyleCnt="3"/>
      <dgm:spPr/>
    </dgm:pt>
    <dgm:pt modelId="{E1AB86B8-A832-4193-BB6F-AB31FCEDCEAF}" type="pres">
      <dgm:prSet presAssocID="{E432751C-FF63-4290-905D-5EE5A1E476AB}" presName="vert1" presStyleCnt="0"/>
      <dgm:spPr/>
    </dgm:pt>
    <dgm:pt modelId="{26C98F37-62FC-4874-BAF1-4F0EF2E20A45}" type="pres">
      <dgm:prSet presAssocID="{87E48504-0D56-48FD-BD1E-DF3F4A0EC28A}" presName="thickLine" presStyleLbl="alignNode1" presStyleIdx="2" presStyleCnt="3"/>
      <dgm:spPr/>
    </dgm:pt>
    <dgm:pt modelId="{77A8C404-35A0-4BA6-B08C-F7AA07F0DA6F}" type="pres">
      <dgm:prSet presAssocID="{87E48504-0D56-48FD-BD1E-DF3F4A0EC28A}" presName="horz1" presStyleCnt="0"/>
      <dgm:spPr/>
    </dgm:pt>
    <dgm:pt modelId="{C10F8F84-076A-4BFC-91F9-8C1966B990EC}" type="pres">
      <dgm:prSet presAssocID="{87E48504-0D56-48FD-BD1E-DF3F4A0EC28A}" presName="tx1" presStyleLbl="revTx" presStyleIdx="2" presStyleCnt="3"/>
      <dgm:spPr/>
    </dgm:pt>
    <dgm:pt modelId="{54C3D9AD-C9D3-4B03-9300-955479087B6E}" type="pres">
      <dgm:prSet presAssocID="{87E48504-0D56-48FD-BD1E-DF3F4A0EC28A}" presName="vert1" presStyleCnt="0"/>
      <dgm:spPr/>
    </dgm:pt>
  </dgm:ptLst>
  <dgm:cxnLst>
    <dgm:cxn modelId="{CCB49F3D-A691-4E1A-9CAC-DBA06C7CFF9B}" srcId="{6E946486-AC6D-4469-AC7B-BB3706B8E650}" destId="{485B758C-3414-4C1C-9695-F13EEFBC2FA0}" srcOrd="0" destOrd="0" parTransId="{FA8BE572-9685-4EC4-B082-72CE688C123A}" sibTransId="{06DB30A4-C954-4AE3-B0FF-745D1997E44C}"/>
    <dgm:cxn modelId="{F4F3A23E-4C22-47EC-9AE6-A6016E68436E}" srcId="{6E946486-AC6D-4469-AC7B-BB3706B8E650}" destId="{87E48504-0D56-48FD-BD1E-DF3F4A0EC28A}" srcOrd="2" destOrd="0" parTransId="{6BAB8B79-292F-4DC4-9D87-2273DA71102B}" sibTransId="{0536C0C8-2636-48BB-87B3-F84FFBED9E19}"/>
    <dgm:cxn modelId="{D6098065-4BD0-4677-83A5-2646330A12EB}" type="presOf" srcId="{6E946486-AC6D-4469-AC7B-BB3706B8E650}" destId="{EF08D78D-44B9-4ED1-B617-6B61DAC7BB87}" srcOrd="0" destOrd="0" presId="urn:microsoft.com/office/officeart/2008/layout/LinedList"/>
    <dgm:cxn modelId="{C479AF78-9986-416F-859B-2B044CF90783}" type="presOf" srcId="{87E48504-0D56-48FD-BD1E-DF3F4A0EC28A}" destId="{C10F8F84-076A-4BFC-91F9-8C1966B990EC}" srcOrd="0" destOrd="0" presId="urn:microsoft.com/office/officeart/2008/layout/LinedList"/>
    <dgm:cxn modelId="{A04D2184-7D8E-4EA9-9AF8-740811CF9C0B}" srcId="{6E946486-AC6D-4469-AC7B-BB3706B8E650}" destId="{E432751C-FF63-4290-905D-5EE5A1E476AB}" srcOrd="1" destOrd="0" parTransId="{6486D6B0-D96A-4E95-8416-9530598ABF92}" sibTransId="{0603F0AF-31F2-4A0F-90A9-346079BA6F42}"/>
    <dgm:cxn modelId="{5E0893C9-F385-4BAD-B953-DB9974F53AAC}" type="presOf" srcId="{E432751C-FF63-4290-905D-5EE5A1E476AB}" destId="{A682885E-CCB0-4178-AB7E-874B43A2C6AF}" srcOrd="0" destOrd="0" presId="urn:microsoft.com/office/officeart/2008/layout/LinedList"/>
    <dgm:cxn modelId="{726794F4-A07D-4CD0-8C17-FC94BFC27143}" type="presOf" srcId="{485B758C-3414-4C1C-9695-F13EEFBC2FA0}" destId="{61E962B3-4A9E-417E-BCF5-3D15C84A512E}" srcOrd="0" destOrd="0" presId="urn:microsoft.com/office/officeart/2008/layout/LinedList"/>
    <dgm:cxn modelId="{3A672F5F-CDA3-44A1-A42E-413FDFE7B8A1}" type="presParOf" srcId="{EF08D78D-44B9-4ED1-B617-6B61DAC7BB87}" destId="{BAD562B0-0535-4AD5-BD76-DC7F45BE7059}" srcOrd="0" destOrd="0" presId="urn:microsoft.com/office/officeart/2008/layout/LinedList"/>
    <dgm:cxn modelId="{040EA17D-6F49-4172-BD57-C09305DDB92E}" type="presParOf" srcId="{EF08D78D-44B9-4ED1-B617-6B61DAC7BB87}" destId="{F58E8FE7-C0B9-4C2F-9836-69FB1817534F}" srcOrd="1" destOrd="0" presId="urn:microsoft.com/office/officeart/2008/layout/LinedList"/>
    <dgm:cxn modelId="{D921B983-CDAB-4479-9064-C1F2386E7D94}" type="presParOf" srcId="{F58E8FE7-C0B9-4C2F-9836-69FB1817534F}" destId="{61E962B3-4A9E-417E-BCF5-3D15C84A512E}" srcOrd="0" destOrd="0" presId="urn:microsoft.com/office/officeart/2008/layout/LinedList"/>
    <dgm:cxn modelId="{1729D689-514B-4052-85EE-A430617019FC}" type="presParOf" srcId="{F58E8FE7-C0B9-4C2F-9836-69FB1817534F}" destId="{635666F5-30F6-4F60-8681-710CE9FEBDEA}" srcOrd="1" destOrd="0" presId="urn:microsoft.com/office/officeart/2008/layout/LinedList"/>
    <dgm:cxn modelId="{B6CC94EE-9ED8-41DF-8450-C113DD1EC809}" type="presParOf" srcId="{EF08D78D-44B9-4ED1-B617-6B61DAC7BB87}" destId="{C7204CF9-1A3F-418A-9B00-A215A97A719C}" srcOrd="2" destOrd="0" presId="urn:microsoft.com/office/officeart/2008/layout/LinedList"/>
    <dgm:cxn modelId="{273DBDAF-6867-405D-992E-DD772408A49E}" type="presParOf" srcId="{EF08D78D-44B9-4ED1-B617-6B61DAC7BB87}" destId="{60ECFF14-DB3C-403F-BA28-2F588852EC5D}" srcOrd="3" destOrd="0" presId="urn:microsoft.com/office/officeart/2008/layout/LinedList"/>
    <dgm:cxn modelId="{2FB8CA10-8AC5-40C5-A9E0-D0D7A5A0FC2B}" type="presParOf" srcId="{60ECFF14-DB3C-403F-BA28-2F588852EC5D}" destId="{A682885E-CCB0-4178-AB7E-874B43A2C6AF}" srcOrd="0" destOrd="0" presId="urn:microsoft.com/office/officeart/2008/layout/LinedList"/>
    <dgm:cxn modelId="{10B4473D-63F4-47CF-AAF0-E8BFA2C9F122}" type="presParOf" srcId="{60ECFF14-DB3C-403F-BA28-2F588852EC5D}" destId="{E1AB86B8-A832-4193-BB6F-AB31FCEDCEAF}" srcOrd="1" destOrd="0" presId="urn:microsoft.com/office/officeart/2008/layout/LinedList"/>
    <dgm:cxn modelId="{F8188942-0195-47F2-A909-D9CE419EFB2C}" type="presParOf" srcId="{EF08D78D-44B9-4ED1-B617-6B61DAC7BB87}" destId="{26C98F37-62FC-4874-BAF1-4F0EF2E20A45}" srcOrd="4" destOrd="0" presId="urn:microsoft.com/office/officeart/2008/layout/LinedList"/>
    <dgm:cxn modelId="{892D826E-E361-4C7F-A1D5-FC7E3706E3D8}" type="presParOf" srcId="{EF08D78D-44B9-4ED1-B617-6B61DAC7BB87}" destId="{77A8C404-35A0-4BA6-B08C-F7AA07F0DA6F}" srcOrd="5" destOrd="0" presId="urn:microsoft.com/office/officeart/2008/layout/LinedList"/>
    <dgm:cxn modelId="{D495C61E-D310-40E5-93DE-5B844C0CDCE8}" type="presParOf" srcId="{77A8C404-35A0-4BA6-B08C-F7AA07F0DA6F}" destId="{C10F8F84-076A-4BFC-91F9-8C1966B990EC}" srcOrd="0" destOrd="0" presId="urn:microsoft.com/office/officeart/2008/layout/LinedList"/>
    <dgm:cxn modelId="{A4192E48-7C0F-42EE-8FC3-AE8733DF7710}" type="presParOf" srcId="{77A8C404-35A0-4BA6-B08C-F7AA07F0DA6F}" destId="{54C3D9AD-C9D3-4B03-9300-955479087B6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5B0AA-990E-44F8-B98C-4CF8B77C4184}">
      <dsp:nvSpPr>
        <dsp:cNvPr id="0" name=""/>
        <dsp:cNvSpPr/>
      </dsp:nvSpPr>
      <dsp:spPr>
        <a:xfrm>
          <a:off x="580684" y="543008"/>
          <a:ext cx="877829" cy="8778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8349E4-A237-4C5C-8D80-E8880C772C02}">
      <dsp:nvSpPr>
        <dsp:cNvPr id="0" name=""/>
        <dsp:cNvSpPr/>
      </dsp:nvSpPr>
      <dsp:spPr>
        <a:xfrm>
          <a:off x="44233" y="1746021"/>
          <a:ext cx="195073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Understanding the landscape of fully funded scholarships in humanities and social sciences.</a:t>
          </a:r>
        </a:p>
      </dsp:txBody>
      <dsp:txXfrm>
        <a:off x="44233" y="1746021"/>
        <a:ext cx="1950731" cy="720000"/>
      </dsp:txXfrm>
    </dsp:sp>
    <dsp:sp modelId="{6BD4184A-4160-4047-AF0D-C2C061C985E7}">
      <dsp:nvSpPr>
        <dsp:cNvPr id="0" name=""/>
        <dsp:cNvSpPr/>
      </dsp:nvSpPr>
      <dsp:spPr>
        <a:xfrm>
          <a:off x="2872794" y="543008"/>
          <a:ext cx="877829" cy="8778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D5D8B-035B-4662-BF79-5F0A836063CF}">
      <dsp:nvSpPr>
        <dsp:cNvPr id="0" name=""/>
        <dsp:cNvSpPr/>
      </dsp:nvSpPr>
      <dsp:spPr>
        <a:xfrm>
          <a:off x="2336343" y="1746021"/>
          <a:ext cx="195073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Strategies for crafting compelling scholarship applications - Motivation letter, CV, research proposal etc.</a:t>
          </a:r>
        </a:p>
      </dsp:txBody>
      <dsp:txXfrm>
        <a:off x="2336343" y="1746021"/>
        <a:ext cx="1950731" cy="720000"/>
      </dsp:txXfrm>
    </dsp:sp>
    <dsp:sp modelId="{960295A0-E218-48DA-A579-E8620A8EEF3E}">
      <dsp:nvSpPr>
        <dsp:cNvPr id="0" name=""/>
        <dsp:cNvSpPr/>
      </dsp:nvSpPr>
      <dsp:spPr>
        <a:xfrm>
          <a:off x="5164904" y="543008"/>
          <a:ext cx="877829" cy="8778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5993B6-3E91-4E6A-A9C7-95BF2A7A06C4}">
      <dsp:nvSpPr>
        <dsp:cNvPr id="0" name=""/>
        <dsp:cNvSpPr/>
      </dsp:nvSpPr>
      <dsp:spPr>
        <a:xfrm>
          <a:off x="4628452" y="1746021"/>
          <a:ext cx="195073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Exploring niche scholarships and lesser-known opportunities.</a:t>
          </a:r>
        </a:p>
      </dsp:txBody>
      <dsp:txXfrm>
        <a:off x="4628452" y="1746021"/>
        <a:ext cx="1950731" cy="720000"/>
      </dsp:txXfrm>
    </dsp:sp>
    <dsp:sp modelId="{B04FE018-275F-4C29-99F3-0C329779ABDC}">
      <dsp:nvSpPr>
        <dsp:cNvPr id="0" name=""/>
        <dsp:cNvSpPr/>
      </dsp:nvSpPr>
      <dsp:spPr>
        <a:xfrm>
          <a:off x="1726739" y="2953703"/>
          <a:ext cx="877829" cy="8778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BB2DEB-8504-4C74-A598-FAABC49C237E}">
      <dsp:nvSpPr>
        <dsp:cNvPr id="0" name=""/>
        <dsp:cNvSpPr/>
      </dsp:nvSpPr>
      <dsp:spPr>
        <a:xfrm>
          <a:off x="1190288" y="4156716"/>
          <a:ext cx="195073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Humanities and Social science opportunities in North America Universities.</a:t>
          </a:r>
        </a:p>
      </dsp:txBody>
      <dsp:txXfrm>
        <a:off x="1190288" y="4156716"/>
        <a:ext cx="1950731" cy="720000"/>
      </dsp:txXfrm>
    </dsp:sp>
    <dsp:sp modelId="{53ACEA1B-F42C-4A69-A166-8EE261CD40AD}">
      <dsp:nvSpPr>
        <dsp:cNvPr id="0" name=""/>
        <dsp:cNvSpPr/>
      </dsp:nvSpPr>
      <dsp:spPr>
        <a:xfrm>
          <a:off x="4018849" y="2953703"/>
          <a:ext cx="877829" cy="8778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433E9-3B05-4868-BD94-66A849E948E2}">
      <dsp:nvSpPr>
        <dsp:cNvPr id="0" name=""/>
        <dsp:cNvSpPr/>
      </dsp:nvSpPr>
      <dsp:spPr>
        <a:xfrm>
          <a:off x="3482398" y="4156716"/>
          <a:ext cx="195073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General advice to applicants.</a:t>
          </a:r>
        </a:p>
      </dsp:txBody>
      <dsp:txXfrm>
        <a:off x="3482398" y="4156716"/>
        <a:ext cx="195073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562B0-0535-4AD5-BD76-DC7F45BE7059}">
      <dsp:nvSpPr>
        <dsp:cNvPr id="0" name=""/>
        <dsp:cNvSpPr/>
      </dsp:nvSpPr>
      <dsp:spPr>
        <a:xfrm>
          <a:off x="0" y="1532"/>
          <a:ext cx="51420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E962B3-4A9E-417E-BCF5-3D15C84A512E}">
      <dsp:nvSpPr>
        <dsp:cNvPr id="0" name=""/>
        <dsp:cNvSpPr/>
      </dsp:nvSpPr>
      <dsp:spPr>
        <a:xfrm>
          <a:off x="0" y="1532"/>
          <a:ext cx="5142022" cy="104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Tell us briefly about your scholarship journey in the Social science field.</a:t>
          </a:r>
        </a:p>
      </dsp:txBody>
      <dsp:txXfrm>
        <a:off x="0" y="1532"/>
        <a:ext cx="5142022" cy="1045111"/>
      </dsp:txXfrm>
    </dsp:sp>
    <dsp:sp modelId="{C7204CF9-1A3F-418A-9B00-A215A97A719C}">
      <dsp:nvSpPr>
        <dsp:cNvPr id="0" name=""/>
        <dsp:cNvSpPr/>
      </dsp:nvSpPr>
      <dsp:spPr>
        <a:xfrm>
          <a:off x="0" y="1046644"/>
          <a:ext cx="51420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2885E-CCB0-4178-AB7E-874B43A2C6AF}">
      <dsp:nvSpPr>
        <dsp:cNvPr id="0" name=""/>
        <dsp:cNvSpPr/>
      </dsp:nvSpPr>
      <dsp:spPr>
        <a:xfrm>
          <a:off x="0" y="1046644"/>
          <a:ext cx="5142022" cy="104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Tips on showcasing strengths and unique qualities as an applicant.</a:t>
          </a:r>
        </a:p>
      </dsp:txBody>
      <dsp:txXfrm>
        <a:off x="0" y="1046644"/>
        <a:ext cx="5142022" cy="1045111"/>
      </dsp:txXfrm>
    </dsp:sp>
    <dsp:sp modelId="{26C98F37-62FC-4874-BAF1-4F0EF2E20A45}">
      <dsp:nvSpPr>
        <dsp:cNvPr id="0" name=""/>
        <dsp:cNvSpPr/>
      </dsp:nvSpPr>
      <dsp:spPr>
        <a:xfrm>
          <a:off x="0" y="2091755"/>
          <a:ext cx="514202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0F8F84-076A-4BFC-91F9-8C1966B990EC}">
      <dsp:nvSpPr>
        <dsp:cNvPr id="0" name=""/>
        <dsp:cNvSpPr/>
      </dsp:nvSpPr>
      <dsp:spPr>
        <a:xfrm>
          <a:off x="0" y="2091755"/>
          <a:ext cx="5142022" cy="1045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Humanities and Social science opportunities in African, European, and Asian Universities.</a:t>
          </a:r>
        </a:p>
      </dsp:txBody>
      <dsp:txXfrm>
        <a:off x="0" y="2091755"/>
        <a:ext cx="5142022" cy="104511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7/23/2023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627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7/23/2023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505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7/23/2023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014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7/23/2023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3785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7/23/2023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9327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7/23/2023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7594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7/23/2023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3756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7/23/2023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4821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7/23/2023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438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7/23/2023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53533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7/23/2023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11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7/23/2023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152915"/>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29" r:id="rId6"/>
    <p:sldLayoutId id="2147483825" r:id="rId7"/>
    <p:sldLayoutId id="2147483826" r:id="rId8"/>
    <p:sldLayoutId id="2147483827" r:id="rId9"/>
    <p:sldLayoutId id="2147483828" r:id="rId10"/>
    <p:sldLayoutId id="2147483830"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mailto:admin@hotspotisf.com" TargetMode="External"/><Relationship Id="rId2" Type="http://schemas.openxmlformats.org/officeDocument/2006/relationships/hyperlink" Target="mailto:hotspotisf@gmail.com" TargetMode="External"/><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image" Target="../media/image21.sv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19000"/>
          </a:schemeClr>
        </a:solidFill>
        <a:effectLst/>
      </p:bgPr>
    </p:bg>
    <p:spTree>
      <p:nvGrpSpPr>
        <p:cNvPr id="1" name=""/>
        <p:cNvGrpSpPr/>
        <p:nvPr/>
      </p:nvGrpSpPr>
      <p:grpSpPr>
        <a:xfrm>
          <a:off x="0" y="0"/>
          <a:ext cx="0" cy="0"/>
          <a:chOff x="0" y="0"/>
          <a:chExt cx="0" cy="0"/>
        </a:xfrm>
      </p:grpSpPr>
      <p:pic>
        <p:nvPicPr>
          <p:cNvPr id="11" name="Picture 10" descr="A person and person's head with gears&#10;&#10;Description automatically generated">
            <a:extLst>
              <a:ext uri="{FF2B5EF4-FFF2-40B4-BE49-F238E27FC236}">
                <a16:creationId xmlns:a16="http://schemas.microsoft.com/office/drawing/2014/main" id="{33D6FA76-3ADA-A53D-5B79-DE7085766079}"/>
              </a:ext>
            </a:extLst>
          </p:cNvPr>
          <p:cNvPicPr>
            <a:picLocks noChangeAspect="1"/>
          </p:cNvPicPr>
          <p:nvPr/>
        </p:nvPicPr>
        <p:blipFill>
          <a:blip r:embed="rId2">
            <a:alphaModFix amt="9000"/>
            <a:extLst>
              <a:ext uri="{BEBA8EAE-BF5A-486C-A8C5-ECC9F3942E4B}">
                <a14:imgProps xmlns:a14="http://schemas.microsoft.com/office/drawing/2010/main">
                  <a14:imgLayer r:embed="rId3">
                    <a14:imgEffect>
                      <a14:saturation sat="97000"/>
                    </a14:imgEffect>
                  </a14:imgLayer>
                </a14:imgProps>
              </a:ext>
              <a:ext uri="{28A0092B-C50C-407E-A947-70E740481C1C}">
                <a14:useLocalDpi xmlns:a14="http://schemas.microsoft.com/office/drawing/2010/main" val="0"/>
              </a:ext>
            </a:extLst>
          </a:blip>
          <a:stretch>
            <a:fillRect/>
          </a:stretch>
        </p:blipFill>
        <p:spPr>
          <a:xfrm>
            <a:off x="1074198" y="505770"/>
            <a:ext cx="9635232" cy="5838805"/>
          </a:xfrm>
          <a:prstGeom prst="rect">
            <a:avLst/>
          </a:prstGeom>
        </p:spPr>
      </p:pic>
      <p:sp>
        <p:nvSpPr>
          <p:cNvPr id="6" name="TextBox 5">
            <a:extLst>
              <a:ext uri="{FF2B5EF4-FFF2-40B4-BE49-F238E27FC236}">
                <a16:creationId xmlns:a16="http://schemas.microsoft.com/office/drawing/2014/main" id="{1D684A96-4CC6-4D60-9178-40E8EA4B2BD2}"/>
              </a:ext>
            </a:extLst>
          </p:cNvPr>
          <p:cNvSpPr txBox="1"/>
          <p:nvPr/>
        </p:nvSpPr>
        <p:spPr>
          <a:xfrm>
            <a:off x="2087732" y="1065320"/>
            <a:ext cx="7775360" cy="461665"/>
          </a:xfrm>
          <a:prstGeom prst="rect">
            <a:avLst/>
          </a:prstGeom>
          <a:noFill/>
        </p:spPr>
        <p:txBody>
          <a:bodyPr wrap="square" rtlCol="0">
            <a:spAutoFit/>
          </a:bodyPr>
          <a:lstStyle/>
          <a:p>
            <a:pPr algn="ctr"/>
            <a:r>
              <a:rPr lang="de-DE" sz="2400" b="1" dirty="0"/>
              <a:t>WELCOME TO ANOTHER EDITION OF HISF WEBINAR</a:t>
            </a:r>
          </a:p>
        </p:txBody>
      </p:sp>
      <p:sp>
        <p:nvSpPr>
          <p:cNvPr id="7" name="TextBox 6">
            <a:extLst>
              <a:ext uri="{FF2B5EF4-FFF2-40B4-BE49-F238E27FC236}">
                <a16:creationId xmlns:a16="http://schemas.microsoft.com/office/drawing/2014/main" id="{486DA53F-518F-1441-F2A9-6C88308CAEC3}"/>
              </a:ext>
            </a:extLst>
          </p:cNvPr>
          <p:cNvSpPr txBox="1"/>
          <p:nvPr/>
        </p:nvSpPr>
        <p:spPr>
          <a:xfrm>
            <a:off x="1074198" y="2551837"/>
            <a:ext cx="9635232" cy="1754326"/>
          </a:xfrm>
          <a:prstGeom prst="rect">
            <a:avLst/>
          </a:prstGeom>
          <a:solidFill>
            <a:schemeClr val="bg2"/>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600" b="1" dirty="0">
                <a:ln w="9525">
                  <a:solidFill>
                    <a:schemeClr val="bg1"/>
                  </a:solidFill>
                  <a:prstDash val="solid"/>
                </a:ln>
                <a:effectLst>
                  <a:outerShdw blurRad="12700" dist="38100" dir="2700000" algn="tl" rotWithShape="0">
                    <a:schemeClr val="bg1">
                      <a:lumMod val="50000"/>
                    </a:schemeClr>
                  </a:outerShdw>
                </a:effectLst>
              </a:rPr>
              <a:t>Unlocking Fully Funded Scholarships: Navigating Opportunities in Humanities and Social Sciences ✈</a:t>
            </a:r>
            <a:endParaRPr lang="de-DE" sz="3600" b="1" dirty="0">
              <a:ln w="9525">
                <a:solidFill>
                  <a:schemeClr val="bg1"/>
                </a:solidFill>
                <a:prstDash val="solid"/>
              </a:ln>
              <a:effectLst>
                <a:outerShdw blurRad="12700" dist="38100" dir="2700000" algn="tl" rotWithShape="0">
                  <a:schemeClr val="bg1">
                    <a:lumMod val="50000"/>
                  </a:schemeClr>
                </a:outerShdw>
              </a:effectLst>
            </a:endParaRPr>
          </a:p>
        </p:txBody>
      </p:sp>
      <p:pic>
        <p:nvPicPr>
          <p:cNvPr id="9" name="Picture 8" descr="A logo for a college&#10;&#10;Description automatically generated">
            <a:extLst>
              <a:ext uri="{FF2B5EF4-FFF2-40B4-BE49-F238E27FC236}">
                <a16:creationId xmlns:a16="http://schemas.microsoft.com/office/drawing/2014/main" id="{1B17665D-2113-0A78-AEEE-73EDC2DCD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1978" y="5112799"/>
            <a:ext cx="1701553" cy="1701553"/>
          </a:xfrm>
          <a:prstGeom prst="rect">
            <a:avLst/>
          </a:prstGeom>
        </p:spPr>
      </p:pic>
    </p:spTree>
    <p:extLst>
      <p:ext uri="{BB962C8B-B14F-4D97-AF65-F5344CB8AC3E}">
        <p14:creationId xmlns:p14="http://schemas.microsoft.com/office/powerpoint/2010/main" val="2791983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17869" y="976160"/>
            <a:ext cx="8686800" cy="1934172"/>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1/10</a:t>
            </a:r>
            <a:br>
              <a:rPr lang="en-US" sz="4200" dirty="0"/>
            </a:br>
            <a:br>
              <a:rPr lang="en-US" sz="4200" dirty="0"/>
            </a:br>
            <a:endParaRPr lang="en-US" sz="4200" dirty="0"/>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69" y="3172570"/>
            <a:ext cx="10987591" cy="3016294"/>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r>
              <a:rPr lang="en-US" sz="2000" b="0" dirty="0"/>
              <a:t>What is the process to get a fully funded scholarship in Education or Law?</a:t>
            </a:r>
            <a:endParaRPr lang="de-DE" sz="3600" dirty="0"/>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270520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17869" y="976160"/>
            <a:ext cx="8686800" cy="1934172"/>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2/10</a:t>
            </a:r>
            <a:br>
              <a:rPr lang="en-US" sz="4200" dirty="0"/>
            </a:br>
            <a:br>
              <a:rPr lang="en-US" sz="4200" dirty="0"/>
            </a:br>
            <a:endParaRPr lang="en-US" sz="4200" dirty="0"/>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69" y="3172570"/>
            <a:ext cx="10774527" cy="3016294"/>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lnSpc>
                <a:spcPct val="110000"/>
              </a:lnSpc>
              <a:spcAft>
                <a:spcPts val="600"/>
              </a:spcAft>
              <a:buFont typeface="Arial" panose="020B0604020202020204" pitchFamily="34" charset="0"/>
            </a:pPr>
            <a:r>
              <a:rPr lang="en-US" sz="2000" b="0" dirty="0">
                <a:latin typeface="+mn-lt"/>
                <a:ea typeface="+mn-ea"/>
                <a:cs typeface="+mn-cs"/>
              </a:rPr>
              <a:t>How truly can someone gets scholarship studying history and international studies as degree in Germany?</a:t>
            </a:r>
            <a:endParaRPr lang="en-US" sz="2000" dirty="0">
              <a:latin typeface="+mn-lt"/>
              <a:ea typeface="+mn-ea"/>
              <a:cs typeface="+mn-cs"/>
            </a:endParaRPr>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356454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4">
            <a:extLst>
              <a:ext uri="{FF2B5EF4-FFF2-40B4-BE49-F238E27FC236}">
                <a16:creationId xmlns:a16="http://schemas.microsoft.com/office/drawing/2014/main" id="{E1ABDA4C-062F-4E88-A079-2279A6477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17870" y="976160"/>
            <a:ext cx="6144230" cy="1934172"/>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3/10</a:t>
            </a:r>
            <a:br>
              <a:rPr lang="en-US" sz="4200" dirty="0"/>
            </a:br>
            <a:br>
              <a:rPr lang="en-US" sz="4200" dirty="0"/>
            </a:br>
            <a:endParaRPr lang="en-US" sz="4200" dirty="0"/>
          </a:p>
        </p:txBody>
      </p:sp>
      <p:sp>
        <p:nvSpPr>
          <p:cNvPr id="24" name="Rectangle 16">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70" y="3172570"/>
            <a:ext cx="10730138" cy="3016294"/>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lnSpc>
                <a:spcPct val="110000"/>
              </a:lnSpc>
              <a:spcAft>
                <a:spcPts val="600"/>
              </a:spcAft>
              <a:buFont typeface="Arial" panose="020B0604020202020204" pitchFamily="34" charset="0"/>
            </a:pPr>
            <a:r>
              <a:rPr lang="en-US" sz="2000" b="0" dirty="0">
                <a:latin typeface="+mn-lt"/>
                <a:ea typeface="+mn-ea"/>
                <a:cs typeface="+mn-cs"/>
              </a:rPr>
              <a:t>I observed it is good to message the program coordinator just like other science students message prospective supervisors. What should be included in the email and can you still turn in your application even if no response is forthcoming?</a:t>
            </a:r>
            <a:endParaRPr lang="en-US" sz="2000" dirty="0">
              <a:latin typeface="+mn-lt"/>
              <a:ea typeface="+mn-ea"/>
              <a:cs typeface="+mn-cs"/>
            </a:endParaRPr>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269781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4">
            <a:extLst>
              <a:ext uri="{FF2B5EF4-FFF2-40B4-BE49-F238E27FC236}">
                <a16:creationId xmlns:a16="http://schemas.microsoft.com/office/drawing/2014/main" id="{E1ABDA4C-062F-4E88-A079-2279A6477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17870" y="976160"/>
            <a:ext cx="6144230" cy="1934172"/>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4/10</a:t>
            </a:r>
            <a:br>
              <a:rPr lang="en-US" sz="4200" dirty="0"/>
            </a:br>
            <a:br>
              <a:rPr lang="en-US" sz="4200" dirty="0"/>
            </a:br>
            <a:endParaRPr lang="en-US" sz="4200" dirty="0"/>
          </a:p>
        </p:txBody>
      </p:sp>
      <p:sp>
        <p:nvSpPr>
          <p:cNvPr id="24" name="Rectangle 16">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70" y="3172570"/>
            <a:ext cx="10730138" cy="3016294"/>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r>
              <a:rPr lang="en-US" sz="2000" b="0" dirty="0"/>
              <a:t>It has been really difficult, How can one get mentors in this scholarship journey?</a:t>
            </a:r>
            <a:endParaRPr lang="de-DE" sz="3600" dirty="0"/>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133509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4">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17870" y="976160"/>
            <a:ext cx="5021183" cy="1848734"/>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5/10</a:t>
            </a:r>
            <a:br>
              <a:rPr lang="en-US" sz="4200" dirty="0"/>
            </a:br>
            <a:br>
              <a:rPr lang="en-US" sz="4200" dirty="0"/>
            </a:br>
            <a:endParaRPr lang="en-US" sz="4200" dirty="0"/>
          </a:p>
        </p:txBody>
      </p:sp>
      <p:sp>
        <p:nvSpPr>
          <p:cNvPr id="24" name="Rectangle 1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70" y="3019425"/>
            <a:ext cx="10604282" cy="3025729"/>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nSpc>
                <a:spcPct val="110000"/>
              </a:lnSpc>
              <a:spcAft>
                <a:spcPts val="600"/>
              </a:spcAft>
              <a:buFont typeface="Arial" panose="020B0604020202020204" pitchFamily="34" charset="0"/>
            </a:pPr>
            <a:r>
              <a:rPr lang="en-US" sz="2000" b="0" dirty="0">
                <a:latin typeface="+mn-lt"/>
                <a:ea typeface="+mn-ea"/>
                <a:cs typeface="+mn-cs"/>
              </a:rPr>
              <a:t>Which regions of the world should I focus more to get fully funded scholarship as a graduate of gender studies?</a:t>
            </a:r>
            <a:endParaRPr lang="en-US" sz="2000" dirty="0">
              <a:latin typeface="+mn-lt"/>
              <a:ea typeface="+mn-ea"/>
              <a:cs typeface="+mn-cs"/>
            </a:endParaRPr>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101670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14">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17870" y="976160"/>
            <a:ext cx="5021183" cy="1848734"/>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6/10</a:t>
            </a:r>
            <a:br>
              <a:rPr lang="en-US" sz="4200" dirty="0"/>
            </a:br>
            <a:br>
              <a:rPr lang="en-US" sz="4200" dirty="0"/>
            </a:br>
            <a:endParaRPr lang="en-US" sz="4200" dirty="0"/>
          </a:p>
        </p:txBody>
      </p:sp>
      <p:sp>
        <p:nvSpPr>
          <p:cNvPr id="24" name="Rectangle 16">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70" y="3019425"/>
            <a:ext cx="10604282" cy="3025729"/>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r>
              <a:rPr lang="en-US" sz="2000" b="0" dirty="0"/>
              <a:t>I am a graduate of Humanities. Which courses can I apply for under the Erasmus mundus scholarship?</a:t>
            </a:r>
            <a:endParaRPr lang="de-DE" sz="3600" dirty="0"/>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62332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63589" y="976160"/>
            <a:ext cx="8686800" cy="1934172"/>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7/10</a:t>
            </a:r>
            <a:br>
              <a:rPr lang="en-US" sz="4200" dirty="0"/>
            </a:br>
            <a:br>
              <a:rPr lang="en-US" sz="4200" dirty="0"/>
            </a:br>
            <a:endParaRPr lang="en-US" sz="4200" dirty="0"/>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69" y="3172570"/>
            <a:ext cx="11131206" cy="3016294"/>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lnSpc>
                <a:spcPct val="110000"/>
              </a:lnSpc>
              <a:spcAft>
                <a:spcPts val="600"/>
              </a:spcAft>
              <a:buFont typeface="Arial" panose="020B0604020202020204" pitchFamily="34" charset="0"/>
            </a:pPr>
            <a:r>
              <a:rPr lang="en-US" sz="2000" b="0" dirty="0">
                <a:latin typeface="+mn-lt"/>
                <a:ea typeface="+mn-ea"/>
                <a:cs typeface="+mn-cs"/>
              </a:rPr>
              <a:t>Both guest speakers have impressive academic journeys. Could they share their personal experiences and strategies for crafting compelling scholarship applications that stood out to selection committees?</a:t>
            </a:r>
            <a:endParaRPr lang="en-US" sz="2000" dirty="0">
              <a:latin typeface="+mn-lt"/>
              <a:ea typeface="+mn-ea"/>
              <a:cs typeface="+mn-cs"/>
            </a:endParaRPr>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3391149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17869" y="976160"/>
            <a:ext cx="8686800" cy="1934172"/>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8/10</a:t>
            </a:r>
            <a:br>
              <a:rPr lang="en-US" sz="4200" dirty="0"/>
            </a:br>
            <a:br>
              <a:rPr lang="en-US" sz="4200" dirty="0"/>
            </a:br>
            <a:endParaRPr lang="en-US" sz="4200" dirty="0"/>
          </a:p>
        </p:txBody>
      </p:sp>
      <p:sp>
        <p:nvSpPr>
          <p:cNvPr id="17" name="Rectangle 16">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69" y="3172570"/>
            <a:ext cx="11474106" cy="3016294"/>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lnSpc>
                <a:spcPct val="110000"/>
              </a:lnSpc>
              <a:spcAft>
                <a:spcPts val="600"/>
              </a:spcAft>
              <a:buFont typeface="Arial" panose="020B0604020202020204" pitchFamily="34" charset="0"/>
            </a:pPr>
            <a:r>
              <a:rPr lang="en-US" sz="2000" b="0" dirty="0">
                <a:latin typeface="+mn-lt"/>
                <a:ea typeface="+mn-ea"/>
                <a:cs typeface="+mn-cs"/>
              </a:rPr>
              <a:t>What are some key resources or platforms where scholars interested in humanities and social sciences can find fully funded scholarship opportunities, especially those that might be lesser-known but highly valuable?</a:t>
            </a:r>
            <a:endParaRPr lang="en-US" sz="2000" dirty="0">
              <a:latin typeface="+mn-lt"/>
              <a:ea typeface="+mn-ea"/>
              <a:cs typeface="+mn-cs"/>
            </a:endParaRPr>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219829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1ABDA4C-062F-4E88-A079-2279A6477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17870" y="976160"/>
            <a:ext cx="6144230" cy="1934172"/>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9/10</a:t>
            </a:r>
            <a:br>
              <a:rPr lang="en-US" sz="4200" dirty="0"/>
            </a:br>
            <a:br>
              <a:rPr lang="en-US" sz="4200" dirty="0"/>
            </a:br>
            <a:endParaRPr lang="en-US" sz="4200" dirty="0"/>
          </a:p>
        </p:txBody>
      </p:sp>
      <p:sp>
        <p:nvSpPr>
          <p:cNvPr id="17" name="Rectangle 16">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70" y="3172570"/>
            <a:ext cx="11559830" cy="3016294"/>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lnSpc>
                <a:spcPct val="110000"/>
              </a:lnSpc>
              <a:spcAft>
                <a:spcPts val="600"/>
              </a:spcAft>
              <a:buFont typeface="Arial" panose="020B0604020202020204" pitchFamily="34" charset="0"/>
            </a:pPr>
            <a:r>
              <a:rPr lang="en-US" sz="2000" b="0" dirty="0">
                <a:latin typeface="+mn-lt"/>
                <a:ea typeface="+mn-ea"/>
                <a:cs typeface="+mn-cs"/>
              </a:rPr>
              <a:t>For students coming from different cultural backgrounds and education systems, how can they effectively showcase their strengths and unique qualities as applicants, ensuring their applications resonate with international scholarship providers?</a:t>
            </a:r>
            <a:endParaRPr lang="en-US" sz="2000" dirty="0">
              <a:latin typeface="+mn-lt"/>
              <a:ea typeface="+mn-ea"/>
              <a:cs typeface="+mn-cs"/>
            </a:endParaRPr>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204130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6D1D7-FE67-814D-4D5B-7D2DA0D6FCAF}"/>
              </a:ext>
            </a:extLst>
          </p:cNvPr>
          <p:cNvSpPr>
            <a:spLocks noGrp="1"/>
          </p:cNvSpPr>
          <p:nvPr>
            <p:ph type="title"/>
          </p:nvPr>
        </p:nvSpPr>
        <p:spPr>
          <a:xfrm>
            <a:off x="517869" y="976160"/>
            <a:ext cx="8686800" cy="1934172"/>
          </a:xfrm>
          <a:scene3d>
            <a:camera prst="orthographicFront">
              <a:rot lat="0" lon="0" rev="0"/>
            </a:camera>
            <a:lightRig rig="balanced" dir="t">
              <a:rot lat="0" lon="0" rev="8700000"/>
            </a:lightRig>
          </a:scene3d>
        </p:spPr>
        <p:txBody>
          <a:bodyPr vert="horz" lIns="91440" tIns="45720" rIns="91440" bIns="45720" rtlCol="0" anchor="t">
            <a:normAutofit/>
          </a:bodyPr>
          <a:lstStyle/>
          <a:p>
            <a:pPr>
              <a:lnSpc>
                <a:spcPct val="90000"/>
              </a:lnSpc>
            </a:pPr>
            <a:r>
              <a:rPr lang="en-US" sz="4200" dirty="0"/>
              <a:t>Question 10/10</a:t>
            </a:r>
            <a:br>
              <a:rPr lang="en-US" sz="4200" dirty="0"/>
            </a:br>
            <a:br>
              <a:rPr lang="en-US" sz="4200" dirty="0"/>
            </a:br>
            <a:endParaRPr lang="en-US" sz="4200" dirty="0"/>
          </a:p>
        </p:txBody>
      </p:sp>
      <p:sp>
        <p:nvSpPr>
          <p:cNvPr id="30" name="Rectangle 29">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0D6B06-04A5-EB46-CE8D-5C7CDD952C9A}"/>
              </a:ext>
            </a:extLst>
          </p:cNvPr>
          <p:cNvSpPr txBox="1">
            <a:spLocks/>
          </p:cNvSpPr>
          <p:nvPr/>
        </p:nvSpPr>
        <p:spPr>
          <a:xfrm>
            <a:off x="517869" y="3172570"/>
            <a:ext cx="11559831" cy="2526894"/>
          </a:xfrm>
          <a:prstGeom prst="rect">
            <a:avLst/>
          </a:prstGeom>
          <a:scene3d>
            <a:camera prst="orthographicFront">
              <a:rot lat="0" lon="0" rev="0"/>
            </a:camera>
            <a:lightRig rig="balanced" dir="t">
              <a:rot lat="0" lon="0" rev="8700000"/>
            </a:lightRig>
          </a:scene3d>
        </p:spPr>
        <p:txBody>
          <a:bodyPr vert="horz" lIns="91440" tIns="45720" rIns="91440" bIns="45720" rtlCol="0">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just">
              <a:lnSpc>
                <a:spcPct val="110000"/>
              </a:lnSpc>
              <a:spcAft>
                <a:spcPts val="600"/>
              </a:spcAft>
              <a:buFont typeface="Arial" panose="020B0604020202020204" pitchFamily="34" charset="0"/>
            </a:pPr>
            <a:r>
              <a:rPr lang="en-US" sz="2000" b="0" dirty="0">
                <a:latin typeface="+mn-lt"/>
                <a:ea typeface="+mn-ea"/>
                <a:cs typeface="+mn-cs"/>
              </a:rPr>
              <a:t>What advice do the guest speakers have for scholars who have secured fully funded scholarships, especially when it comes to navigating academic life abroad, managing work-life balance, and maximizing the impact of their research on the global stage?</a:t>
            </a:r>
            <a:endParaRPr lang="en-US" sz="2000" dirty="0">
              <a:latin typeface="+mn-lt"/>
              <a:ea typeface="+mn-ea"/>
              <a:cs typeface="+mn-cs"/>
            </a:endParaRPr>
          </a:p>
        </p:txBody>
      </p:sp>
      <p:pic>
        <p:nvPicPr>
          <p:cNvPr id="6" name="Picture 5" descr="A logo for a college&#10;&#10;Description automatically generated">
            <a:extLst>
              <a:ext uri="{FF2B5EF4-FFF2-40B4-BE49-F238E27FC236}">
                <a16:creationId xmlns:a16="http://schemas.microsoft.com/office/drawing/2014/main" id="{9F601FFE-C2CB-E952-3362-EDECA9682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5791200"/>
            <a:ext cx="1066800" cy="1066800"/>
          </a:xfrm>
          <a:prstGeom prst="rect">
            <a:avLst/>
          </a:prstGeom>
        </p:spPr>
      </p:pic>
    </p:spTree>
    <p:extLst>
      <p:ext uri="{BB962C8B-B14F-4D97-AF65-F5344CB8AC3E}">
        <p14:creationId xmlns:p14="http://schemas.microsoft.com/office/powerpoint/2010/main" val="181702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AA4C3261-E83D-49C6-8D5B-92EAB81BD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959A8D-D148-E23E-0D82-4C6FAD42DCB4}"/>
              </a:ext>
            </a:extLst>
          </p:cNvPr>
          <p:cNvSpPr>
            <a:spLocks noGrp="1"/>
          </p:cNvSpPr>
          <p:nvPr>
            <p:ph type="ctrTitle"/>
          </p:nvPr>
        </p:nvSpPr>
        <p:spPr>
          <a:xfrm>
            <a:off x="95073" y="2665785"/>
            <a:ext cx="6186619" cy="2334248"/>
          </a:xfrm>
          <a:effectLst>
            <a:outerShdw blurRad="50800" dist="38100" dir="2700000" algn="tl" rotWithShape="0">
              <a:prstClr val="black">
                <a:alpha val="40000"/>
              </a:prstClr>
            </a:outerShdw>
          </a:effectLst>
        </p:spPr>
        <p:txBody>
          <a:bodyPr anchor="t">
            <a:normAutofit/>
          </a:bodyPr>
          <a:lstStyle/>
          <a:p>
            <a:pPr algn="ctr">
              <a:lnSpc>
                <a:spcPct val="90000"/>
              </a:lnSpc>
            </a:pPr>
            <a:r>
              <a:rPr lang="en-US" sz="3800" dirty="0"/>
              <a:t>Navigating Opportunities in Humanities and Social Sciences</a:t>
            </a:r>
            <a:endParaRPr lang="de-DE" sz="3800" dirty="0"/>
          </a:p>
        </p:txBody>
      </p:sp>
      <p:sp>
        <p:nvSpPr>
          <p:cNvPr id="70" name="Rectangle 6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descr="A poster with a few men&#10;&#10;Description automatically generated">
            <a:extLst>
              <a:ext uri="{FF2B5EF4-FFF2-40B4-BE49-F238E27FC236}">
                <a16:creationId xmlns:a16="http://schemas.microsoft.com/office/drawing/2014/main" id="{4564767B-A521-232F-C7B0-85A3FCDED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764" y="1905"/>
            <a:ext cx="6002333" cy="6858000"/>
          </a:xfrm>
          <a:prstGeom prst="rect">
            <a:avLst/>
          </a:prstGeom>
        </p:spPr>
      </p:pic>
    </p:spTree>
    <p:extLst>
      <p:ext uri="{BB962C8B-B14F-4D97-AF65-F5344CB8AC3E}">
        <p14:creationId xmlns:p14="http://schemas.microsoft.com/office/powerpoint/2010/main" val="1310677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A31EC7-9754-C942-A9C7-D51CFE23D4CF}"/>
              </a:ext>
            </a:extLst>
          </p:cNvPr>
          <p:cNvSpPr>
            <a:spLocks noGrp="1"/>
          </p:cNvSpPr>
          <p:nvPr>
            <p:ph type="title"/>
          </p:nvPr>
        </p:nvSpPr>
        <p:spPr>
          <a:xfrm>
            <a:off x="521208" y="976160"/>
            <a:ext cx="11155680" cy="1636411"/>
          </a:xfrm>
        </p:spPr>
        <p:txBody>
          <a:bodyPr vert="horz" lIns="91440" tIns="45720" rIns="91440" bIns="45720" rtlCol="0" anchor="t">
            <a:normAutofit/>
          </a:bodyPr>
          <a:lstStyle/>
          <a:p>
            <a:pPr algn="ctr">
              <a:lnSpc>
                <a:spcPct val="90000"/>
              </a:lnSpc>
            </a:pPr>
            <a:r>
              <a:rPr lang="en-US" dirty="0"/>
              <a:t>Don‘t forget to subscribe and share with family and friends.</a:t>
            </a:r>
          </a:p>
        </p:txBody>
      </p:sp>
      <p:sp>
        <p:nvSpPr>
          <p:cNvPr id="22" name="Rectangle 21">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98F73F5-45DA-C235-0790-8D16397BFB54}"/>
              </a:ext>
            </a:extLst>
          </p:cNvPr>
          <p:cNvSpPr txBox="1">
            <a:spLocks/>
          </p:cNvSpPr>
          <p:nvPr/>
        </p:nvSpPr>
        <p:spPr>
          <a:xfrm>
            <a:off x="3236713" y="5133616"/>
            <a:ext cx="5332647" cy="73058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defTabSz="548640">
              <a:spcAft>
                <a:spcPts val="600"/>
              </a:spcAft>
            </a:pPr>
            <a:r>
              <a:rPr lang="de-DE" sz="3240" b="1" kern="1200" dirty="0">
                <a:solidFill>
                  <a:schemeClr val="tx1"/>
                </a:solidFill>
                <a:latin typeface="+mj-lt"/>
                <a:ea typeface="+mj-ea"/>
                <a:cs typeface="+mj-cs"/>
              </a:rPr>
              <a:t>YouTube.com/@HISF</a:t>
            </a:r>
            <a:endParaRPr lang="de-DE" dirty="0"/>
          </a:p>
        </p:txBody>
      </p:sp>
      <p:pic>
        <p:nvPicPr>
          <p:cNvPr id="7" name="Picture 6" descr="A logo for a college&#10;&#10;Description automatically generated">
            <a:extLst>
              <a:ext uri="{FF2B5EF4-FFF2-40B4-BE49-F238E27FC236}">
                <a16:creationId xmlns:a16="http://schemas.microsoft.com/office/drawing/2014/main" id="{86B675D5-E4B3-E059-C50D-2AB476469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6275" y="2931362"/>
            <a:ext cx="3041459" cy="3041459"/>
          </a:xfrm>
          <a:prstGeom prst="rect">
            <a:avLst/>
          </a:prstGeom>
        </p:spPr>
      </p:pic>
      <p:pic>
        <p:nvPicPr>
          <p:cNvPr id="11" name="Picture 10" descr="A red rectangle with white text&#10;&#10;Description automatically generated">
            <a:extLst>
              <a:ext uri="{FF2B5EF4-FFF2-40B4-BE49-F238E27FC236}">
                <a16:creationId xmlns:a16="http://schemas.microsoft.com/office/drawing/2014/main" id="{45115A1F-9586-E8BF-24A4-A14D64377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1538" y="3083530"/>
            <a:ext cx="5893546" cy="1944418"/>
          </a:xfrm>
          <a:prstGeom prst="rect">
            <a:avLst/>
          </a:prstGeom>
        </p:spPr>
      </p:pic>
    </p:spTree>
    <p:extLst>
      <p:ext uri="{BB962C8B-B14F-4D97-AF65-F5344CB8AC3E}">
        <p14:creationId xmlns:p14="http://schemas.microsoft.com/office/powerpoint/2010/main" val="854675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F98F73F5-45DA-C235-0790-8D16397BFB54}"/>
              </a:ext>
            </a:extLst>
          </p:cNvPr>
          <p:cNvSpPr txBox="1">
            <a:spLocks/>
          </p:cNvSpPr>
          <p:nvPr/>
        </p:nvSpPr>
        <p:spPr>
          <a:xfrm>
            <a:off x="517870" y="976160"/>
            <a:ext cx="5987705" cy="193417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nSpc>
                <a:spcPct val="90000"/>
              </a:lnSpc>
              <a:spcAft>
                <a:spcPts val="600"/>
              </a:spcAft>
            </a:pPr>
            <a:r>
              <a:rPr lang="en-US" sz="4200" dirty="0"/>
              <a:t>THANK YOU ALL FOR JOINING THE SESSION</a:t>
            </a:r>
          </a:p>
        </p:txBody>
      </p:sp>
      <p:sp>
        <p:nvSpPr>
          <p:cNvPr id="46" name="Rectangle 45">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697E006-EDA2-6B29-33D6-7178E26AAA85}"/>
              </a:ext>
            </a:extLst>
          </p:cNvPr>
          <p:cNvSpPr txBox="1"/>
          <p:nvPr/>
        </p:nvSpPr>
        <p:spPr>
          <a:xfrm>
            <a:off x="517870" y="3172570"/>
            <a:ext cx="4945183" cy="3016294"/>
          </a:xfrm>
          <a:prstGeom prst="rect">
            <a:avLst/>
          </a:prstGeom>
        </p:spPr>
        <p:txBody>
          <a:bodyPr vert="horz" lIns="91440" tIns="45720" rIns="91440" bIns="45720" rtlCol="0">
            <a:normAutofit/>
          </a:bodyPr>
          <a:lstStyle/>
          <a:p>
            <a:pPr>
              <a:lnSpc>
                <a:spcPct val="110000"/>
              </a:lnSpc>
              <a:spcAft>
                <a:spcPts val="600"/>
              </a:spcAft>
              <a:buFont typeface="Arial" panose="020B0604020202020204" pitchFamily="34" charset="0"/>
            </a:pPr>
            <a:r>
              <a:rPr lang="en-US" sz="2000" b="1"/>
              <a:t>Contacts:</a:t>
            </a:r>
          </a:p>
          <a:p>
            <a:pPr>
              <a:lnSpc>
                <a:spcPct val="110000"/>
              </a:lnSpc>
              <a:spcAft>
                <a:spcPts val="600"/>
              </a:spcAft>
              <a:buFont typeface="Arial" panose="020B0604020202020204" pitchFamily="34" charset="0"/>
            </a:pPr>
            <a:r>
              <a:rPr lang="en-US" sz="2000">
                <a:hlinkClick r:id="rId2"/>
              </a:rPr>
              <a:t>hotspotisf@gmail.com</a:t>
            </a:r>
            <a:endParaRPr lang="en-US" sz="2000"/>
          </a:p>
          <a:p>
            <a:pPr>
              <a:lnSpc>
                <a:spcPct val="110000"/>
              </a:lnSpc>
              <a:spcAft>
                <a:spcPts val="600"/>
              </a:spcAft>
              <a:buFont typeface="Arial" panose="020B0604020202020204" pitchFamily="34" charset="0"/>
            </a:pPr>
            <a:r>
              <a:rPr lang="en-US" sz="2000">
                <a:hlinkClick r:id="rId3"/>
              </a:rPr>
              <a:t>admin@hotspotisf.com</a:t>
            </a:r>
            <a:endParaRPr lang="en-US" sz="2000"/>
          </a:p>
          <a:p>
            <a:pPr>
              <a:lnSpc>
                <a:spcPct val="110000"/>
              </a:lnSpc>
              <a:spcAft>
                <a:spcPts val="600"/>
              </a:spcAft>
              <a:buFont typeface="Arial" panose="020B0604020202020204" pitchFamily="34" charset="0"/>
            </a:pPr>
            <a:endParaRPr lang="en-US" sz="2000"/>
          </a:p>
        </p:txBody>
      </p:sp>
      <p:pic>
        <p:nvPicPr>
          <p:cNvPr id="26" name="Graphic 25" descr="Smiling Face with No Fill">
            <a:extLst>
              <a:ext uri="{FF2B5EF4-FFF2-40B4-BE49-F238E27FC236}">
                <a16:creationId xmlns:a16="http://schemas.microsoft.com/office/drawing/2014/main" id="{9921A7ED-D67D-636F-D0FF-DF2363F841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62168" y="1063707"/>
            <a:ext cx="5028041" cy="5028041"/>
          </a:xfrm>
          <a:prstGeom prst="rect">
            <a:avLst/>
          </a:prstGeom>
        </p:spPr>
      </p:pic>
      <p:sp>
        <p:nvSpPr>
          <p:cNvPr id="48" name="Rectangle 47">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for a college&#10;&#10;Description automatically generated">
            <a:extLst>
              <a:ext uri="{FF2B5EF4-FFF2-40B4-BE49-F238E27FC236}">
                <a16:creationId xmlns:a16="http://schemas.microsoft.com/office/drawing/2014/main" id="{86B675D5-E4B3-E059-C50D-2AB476469F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77576" y="5749177"/>
            <a:ext cx="1066800" cy="1066800"/>
          </a:xfrm>
          <a:prstGeom prst="rect">
            <a:avLst/>
          </a:prstGeom>
        </p:spPr>
      </p:pic>
    </p:spTree>
    <p:extLst>
      <p:ext uri="{BB962C8B-B14F-4D97-AF65-F5344CB8AC3E}">
        <p14:creationId xmlns:p14="http://schemas.microsoft.com/office/powerpoint/2010/main" val="231672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26"/>
                                        </p:tgtEl>
                                        <p:attrNameLst>
                                          <p:attrName>style.visibility</p:attrName>
                                        </p:attrNameLst>
                                      </p:cBhvr>
                                      <p:to>
                                        <p:strVal val="visible"/>
                                      </p:to>
                                    </p:set>
                                    <p:animEffect transition="in" filter="fade">
                                      <p:cBhvr>
                                        <p:cTn id="7" dur="7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86F5CA-BDBE-C3B0-4FB7-9B77B2B2D5BC}"/>
              </a:ext>
            </a:extLst>
          </p:cNvPr>
          <p:cNvSpPr>
            <a:spLocks noGrp="1"/>
          </p:cNvSpPr>
          <p:nvPr>
            <p:ph type="title"/>
          </p:nvPr>
        </p:nvSpPr>
        <p:spPr>
          <a:xfrm>
            <a:off x="5539121" y="976160"/>
            <a:ext cx="6144230" cy="1934172"/>
          </a:xfrm>
        </p:spPr>
        <p:txBody>
          <a:bodyPr vert="horz" lIns="91440" tIns="45720" rIns="91440" bIns="45720" rtlCol="0">
            <a:normAutofit/>
          </a:bodyPr>
          <a:lstStyle/>
          <a:p>
            <a:r>
              <a:rPr lang="en-US"/>
              <a:t>Webinar Agenda</a:t>
            </a:r>
          </a:p>
        </p:txBody>
      </p:sp>
      <p:sp>
        <p:nvSpPr>
          <p:cNvPr id="49" name="Rectangle 4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circle of words with text&#10;&#10;Description automatically generated">
            <a:extLst>
              <a:ext uri="{FF2B5EF4-FFF2-40B4-BE49-F238E27FC236}">
                <a16:creationId xmlns:a16="http://schemas.microsoft.com/office/drawing/2014/main" id="{D0BA7B42-CF72-25C1-0271-43D5C5B0F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989" y="2910332"/>
            <a:ext cx="4117241" cy="3087931"/>
          </a:xfrm>
          <a:prstGeom prst="rect">
            <a:avLst/>
          </a:prstGeom>
        </p:spPr>
      </p:pic>
      <p:sp>
        <p:nvSpPr>
          <p:cNvPr id="29" name="Content Placeholder 28">
            <a:extLst>
              <a:ext uri="{FF2B5EF4-FFF2-40B4-BE49-F238E27FC236}">
                <a16:creationId xmlns:a16="http://schemas.microsoft.com/office/drawing/2014/main" id="{6A7210B1-A2AB-A808-013E-4668CF2179AD}"/>
              </a:ext>
            </a:extLst>
          </p:cNvPr>
          <p:cNvSpPr>
            <a:spLocks noGrp="1"/>
          </p:cNvSpPr>
          <p:nvPr>
            <p:ph idx="1"/>
          </p:nvPr>
        </p:nvSpPr>
        <p:spPr>
          <a:xfrm>
            <a:off x="5539121" y="3172570"/>
            <a:ext cx="6144230" cy="3016294"/>
          </a:xfrm>
        </p:spPr>
        <p:txBody>
          <a:bodyPr vert="horz" lIns="91440" tIns="45720" rIns="91440" bIns="45720" rtlCol="0">
            <a:normAutofit/>
          </a:bodyPr>
          <a:lstStyle/>
          <a:p>
            <a:pPr marL="342900" lvl="0" indent="-342900">
              <a:buFont typeface="Wingdings" panose="05000000000000000000" pitchFamily="2" charset="2"/>
              <a:buChar char="ü"/>
            </a:pPr>
            <a:r>
              <a:rPr lang="en-US" dirty="0"/>
              <a:t>Introduction of Guest Speakers</a:t>
            </a:r>
          </a:p>
          <a:p>
            <a:pPr marL="342900" indent="-342900">
              <a:buFont typeface="Wingdings" panose="05000000000000000000" pitchFamily="2" charset="2"/>
              <a:buChar char="ü"/>
            </a:pPr>
            <a:r>
              <a:rPr lang="en-US" dirty="0"/>
              <a:t>Speaker 1 Lecture: Damilola </a:t>
            </a:r>
            <a:r>
              <a:rPr lang="en-US" dirty="0" err="1"/>
              <a:t>Awotula</a:t>
            </a:r>
            <a:endParaRPr lang="en-US" dirty="0"/>
          </a:p>
          <a:p>
            <a:pPr marL="342900" indent="-342900">
              <a:buFont typeface="Wingdings" panose="05000000000000000000" pitchFamily="2" charset="2"/>
              <a:buChar char="ü"/>
            </a:pPr>
            <a:r>
              <a:rPr lang="en-US" dirty="0"/>
              <a:t>Speaker 2 Lecture: Yusuf Olaniyan</a:t>
            </a:r>
          </a:p>
          <a:p>
            <a:pPr marL="342900" indent="-342900">
              <a:buFont typeface="Wingdings" panose="05000000000000000000" pitchFamily="2" charset="2"/>
              <a:buChar char="ü"/>
            </a:pPr>
            <a:r>
              <a:rPr lang="en-US" dirty="0"/>
              <a:t>Q&amp;A</a:t>
            </a:r>
          </a:p>
          <a:p>
            <a:pPr marL="342900" lvl="0" indent="-342900">
              <a:buFont typeface="Wingdings" panose="05000000000000000000" pitchFamily="2" charset="2"/>
              <a:buChar char="ü"/>
            </a:pPr>
            <a:endParaRPr lang="en-US" dirty="0"/>
          </a:p>
        </p:txBody>
      </p:sp>
      <p:sp>
        <p:nvSpPr>
          <p:cNvPr id="51" name="Rectangle 50">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992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486C-1E0E-CC3B-3A7E-3B9DC27B37BF}"/>
              </a:ext>
            </a:extLst>
          </p:cNvPr>
          <p:cNvSpPr>
            <a:spLocks noGrp="1"/>
          </p:cNvSpPr>
          <p:nvPr>
            <p:ph type="title"/>
          </p:nvPr>
        </p:nvSpPr>
        <p:spPr>
          <a:xfrm>
            <a:off x="839630" y="1231733"/>
            <a:ext cx="4599097" cy="1779757"/>
          </a:xfrm>
        </p:spPr>
        <p:txBody>
          <a:bodyPr/>
          <a:lstStyle/>
          <a:p>
            <a:pPr algn="ctr"/>
            <a:r>
              <a:rPr lang="de-DE" dirty="0"/>
              <a:t>Guest Speaker 1</a:t>
            </a:r>
          </a:p>
        </p:txBody>
      </p:sp>
      <p:pic>
        <p:nvPicPr>
          <p:cNvPr id="10" name="Picture 9" descr="A logo for a college&#10;&#10;Description automatically generated">
            <a:extLst>
              <a:ext uri="{FF2B5EF4-FFF2-40B4-BE49-F238E27FC236}">
                <a16:creationId xmlns:a16="http://schemas.microsoft.com/office/drawing/2014/main" id="{3EAF0658-1D4C-59FB-40B9-E63ED1FB8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447" y="5232642"/>
            <a:ext cx="1701553" cy="1701553"/>
          </a:xfrm>
          <a:prstGeom prst="rect">
            <a:avLst/>
          </a:prstGeom>
        </p:spPr>
      </p:pic>
      <p:pic>
        <p:nvPicPr>
          <p:cNvPr id="14" name="Content Placeholder 13" descr="A person in a suit with a picture of his face&#10;&#10;Description automatically generated">
            <a:extLst>
              <a:ext uri="{FF2B5EF4-FFF2-40B4-BE49-F238E27FC236}">
                <a16:creationId xmlns:a16="http://schemas.microsoft.com/office/drawing/2014/main" id="{0B64B221-C352-9005-5ED7-75FD2F6F5B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4151" y="0"/>
            <a:ext cx="5657849" cy="6858000"/>
          </a:xfrm>
        </p:spPr>
      </p:pic>
      <p:sp>
        <p:nvSpPr>
          <p:cNvPr id="15" name="TextBox 14">
            <a:extLst>
              <a:ext uri="{FF2B5EF4-FFF2-40B4-BE49-F238E27FC236}">
                <a16:creationId xmlns:a16="http://schemas.microsoft.com/office/drawing/2014/main" id="{9F5B4735-084F-B7A8-416C-BBC7A99DE9BD}"/>
              </a:ext>
            </a:extLst>
          </p:cNvPr>
          <p:cNvSpPr txBox="1"/>
          <p:nvPr/>
        </p:nvSpPr>
        <p:spPr>
          <a:xfrm>
            <a:off x="1281803" y="3846511"/>
            <a:ext cx="3714750" cy="646331"/>
          </a:xfrm>
          <a:prstGeom prst="rect">
            <a:avLst/>
          </a:prstGeom>
          <a:noFill/>
        </p:spPr>
        <p:txBody>
          <a:bodyPr wrap="square" rtlCol="0">
            <a:spAutoFit/>
          </a:bodyPr>
          <a:lstStyle/>
          <a:p>
            <a:r>
              <a:rPr lang="de-DE" sz="3600" dirty="0"/>
              <a:t>Damilola Awotula</a:t>
            </a:r>
          </a:p>
        </p:txBody>
      </p:sp>
    </p:spTree>
    <p:extLst>
      <p:ext uri="{BB962C8B-B14F-4D97-AF65-F5344CB8AC3E}">
        <p14:creationId xmlns:p14="http://schemas.microsoft.com/office/powerpoint/2010/main" val="806939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486C-1E0E-CC3B-3A7E-3B9DC27B37BF}"/>
              </a:ext>
            </a:extLst>
          </p:cNvPr>
          <p:cNvSpPr>
            <a:spLocks noGrp="1"/>
          </p:cNvSpPr>
          <p:nvPr>
            <p:ph type="title"/>
          </p:nvPr>
        </p:nvSpPr>
        <p:spPr>
          <a:xfrm>
            <a:off x="839630" y="1231733"/>
            <a:ext cx="4599097" cy="1779757"/>
          </a:xfrm>
        </p:spPr>
        <p:txBody>
          <a:bodyPr/>
          <a:lstStyle/>
          <a:p>
            <a:pPr algn="ctr"/>
            <a:r>
              <a:rPr lang="de-DE" dirty="0"/>
              <a:t>Guest Speaker 2</a:t>
            </a:r>
          </a:p>
        </p:txBody>
      </p:sp>
      <p:pic>
        <p:nvPicPr>
          <p:cNvPr id="10" name="Picture 9" descr="A logo for a college&#10;&#10;Description automatically generated">
            <a:extLst>
              <a:ext uri="{FF2B5EF4-FFF2-40B4-BE49-F238E27FC236}">
                <a16:creationId xmlns:a16="http://schemas.microsoft.com/office/drawing/2014/main" id="{3EAF0658-1D4C-59FB-40B9-E63ED1FB8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447" y="5232642"/>
            <a:ext cx="1701553" cy="1701553"/>
          </a:xfrm>
          <a:prstGeom prst="rect">
            <a:avLst/>
          </a:prstGeom>
        </p:spPr>
      </p:pic>
      <p:sp>
        <p:nvSpPr>
          <p:cNvPr id="15" name="TextBox 14">
            <a:extLst>
              <a:ext uri="{FF2B5EF4-FFF2-40B4-BE49-F238E27FC236}">
                <a16:creationId xmlns:a16="http://schemas.microsoft.com/office/drawing/2014/main" id="{9F5B4735-084F-B7A8-416C-BBC7A99DE9BD}"/>
              </a:ext>
            </a:extLst>
          </p:cNvPr>
          <p:cNvSpPr txBox="1"/>
          <p:nvPr/>
        </p:nvSpPr>
        <p:spPr>
          <a:xfrm>
            <a:off x="1281803" y="3846511"/>
            <a:ext cx="3714750" cy="646331"/>
          </a:xfrm>
          <a:prstGeom prst="rect">
            <a:avLst/>
          </a:prstGeom>
          <a:noFill/>
        </p:spPr>
        <p:txBody>
          <a:bodyPr wrap="square" rtlCol="0">
            <a:spAutoFit/>
          </a:bodyPr>
          <a:lstStyle/>
          <a:p>
            <a:r>
              <a:rPr lang="de-DE" sz="3600" dirty="0"/>
              <a:t>Yusuf Olaniyan</a:t>
            </a:r>
          </a:p>
        </p:txBody>
      </p:sp>
      <p:pic>
        <p:nvPicPr>
          <p:cNvPr id="6" name="Content Placeholder 5" descr="A person in a white shirt&#10;&#10;Description automatically generated">
            <a:extLst>
              <a:ext uri="{FF2B5EF4-FFF2-40B4-BE49-F238E27FC236}">
                <a16:creationId xmlns:a16="http://schemas.microsoft.com/office/drawing/2014/main" id="{2D6850B9-8026-BFAC-56F9-2C2DA7FE52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62701" y="0"/>
            <a:ext cx="5829300" cy="6858000"/>
          </a:xfrm>
        </p:spPr>
      </p:pic>
    </p:spTree>
    <p:extLst>
      <p:ext uri="{BB962C8B-B14F-4D97-AF65-F5344CB8AC3E}">
        <p14:creationId xmlns:p14="http://schemas.microsoft.com/office/powerpoint/2010/main" val="43702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019AC-6A9F-45A0-B2F7-2AAE12C8E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98F73F5-45DA-C235-0790-8D16397BFB54}"/>
              </a:ext>
            </a:extLst>
          </p:cNvPr>
          <p:cNvSpPr txBox="1">
            <a:spLocks/>
          </p:cNvSpPr>
          <p:nvPr/>
        </p:nvSpPr>
        <p:spPr>
          <a:xfrm>
            <a:off x="3983826" y="4290544"/>
            <a:ext cx="5332647" cy="73058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defTabSz="548640">
              <a:spcAft>
                <a:spcPts val="600"/>
              </a:spcAft>
            </a:pPr>
            <a:r>
              <a:rPr lang="de-DE" sz="3240" b="1" kern="1200" dirty="0">
                <a:solidFill>
                  <a:schemeClr val="tx1"/>
                </a:solidFill>
                <a:latin typeface="+mj-lt"/>
                <a:ea typeface="+mj-ea"/>
                <a:cs typeface="+mj-cs"/>
              </a:rPr>
              <a:t>YouTube.com/@HISF</a:t>
            </a:r>
            <a:endParaRPr lang="de-DE" dirty="0"/>
          </a:p>
        </p:txBody>
      </p:sp>
      <p:pic>
        <p:nvPicPr>
          <p:cNvPr id="7" name="Picture 6" descr="A logo for a college&#10;&#10;Description automatically generated">
            <a:extLst>
              <a:ext uri="{FF2B5EF4-FFF2-40B4-BE49-F238E27FC236}">
                <a16:creationId xmlns:a16="http://schemas.microsoft.com/office/drawing/2014/main" id="{86B675D5-E4B3-E059-C50D-2AB476469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1918" y="5760966"/>
            <a:ext cx="1097034" cy="1097034"/>
          </a:xfrm>
          <a:prstGeom prst="rect">
            <a:avLst/>
          </a:prstGeom>
        </p:spPr>
      </p:pic>
      <p:pic>
        <p:nvPicPr>
          <p:cNvPr id="11" name="Picture 10" descr="A red rectangle with white text&#10;&#10;Description automatically generated">
            <a:extLst>
              <a:ext uri="{FF2B5EF4-FFF2-40B4-BE49-F238E27FC236}">
                <a16:creationId xmlns:a16="http://schemas.microsoft.com/office/drawing/2014/main" id="{45115A1F-9586-E8BF-24A4-A14D64377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612" y="1692618"/>
            <a:ext cx="7515904" cy="2479672"/>
          </a:xfrm>
          <a:prstGeom prst="rect">
            <a:avLst/>
          </a:prstGeom>
        </p:spPr>
      </p:pic>
    </p:spTree>
    <p:extLst>
      <p:ext uri="{BB962C8B-B14F-4D97-AF65-F5344CB8AC3E}">
        <p14:creationId xmlns:p14="http://schemas.microsoft.com/office/powerpoint/2010/main" val="40168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486C-1E0E-CC3B-3A7E-3B9DC27B37BF}"/>
              </a:ext>
            </a:extLst>
          </p:cNvPr>
          <p:cNvSpPr>
            <a:spLocks noGrp="1"/>
          </p:cNvSpPr>
          <p:nvPr>
            <p:ph type="title"/>
          </p:nvPr>
        </p:nvSpPr>
        <p:spPr>
          <a:xfrm>
            <a:off x="426560" y="1147242"/>
            <a:ext cx="5142022" cy="2066330"/>
          </a:xfrm>
        </p:spPr>
        <p:txBody>
          <a:bodyPr/>
          <a:lstStyle/>
          <a:p>
            <a:pPr algn="ctr"/>
            <a:r>
              <a:rPr lang="de-DE" dirty="0"/>
              <a:t>Speaker 1 </a:t>
            </a:r>
            <a:r>
              <a:rPr lang="de-DE" dirty="0" err="1"/>
              <a:t>Lecture</a:t>
            </a:r>
            <a:endParaRPr lang="de-DE" dirty="0"/>
          </a:p>
        </p:txBody>
      </p:sp>
      <p:pic>
        <p:nvPicPr>
          <p:cNvPr id="9" name="Picture 8" descr="A logo for a college&#10;&#10;Description automatically generated">
            <a:extLst>
              <a:ext uri="{FF2B5EF4-FFF2-40B4-BE49-F238E27FC236}">
                <a16:creationId xmlns:a16="http://schemas.microsoft.com/office/drawing/2014/main" id="{9922FDB4-DC55-702E-F8E6-8AE55706C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51" y="5791200"/>
            <a:ext cx="1066800" cy="1066800"/>
          </a:xfrm>
          <a:prstGeom prst="rect">
            <a:avLst/>
          </a:prstGeom>
        </p:spPr>
      </p:pic>
      <p:graphicFrame>
        <p:nvGraphicFramePr>
          <p:cNvPr id="15" name="Content Placeholder 9">
            <a:extLst>
              <a:ext uri="{FF2B5EF4-FFF2-40B4-BE49-F238E27FC236}">
                <a16:creationId xmlns:a16="http://schemas.microsoft.com/office/drawing/2014/main" id="{7607FD5F-3085-0755-A080-B45A96C90C81}"/>
              </a:ext>
            </a:extLst>
          </p:cNvPr>
          <p:cNvGraphicFramePr>
            <a:graphicFrameLocks noGrp="1"/>
          </p:cNvGraphicFramePr>
          <p:nvPr>
            <p:ph idx="1"/>
            <p:extLst>
              <p:ext uri="{D42A27DB-BD31-4B8C-83A1-F6EECF244321}">
                <p14:modId xmlns:p14="http://schemas.microsoft.com/office/powerpoint/2010/main" val="2693347988"/>
              </p:ext>
            </p:extLst>
          </p:nvPr>
        </p:nvGraphicFramePr>
        <p:xfrm>
          <a:off x="5568582" y="719137"/>
          <a:ext cx="6623418" cy="5419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A41076AD-EDC3-F519-7842-488E46677A96}"/>
              </a:ext>
            </a:extLst>
          </p:cNvPr>
          <p:cNvSpPr txBox="1"/>
          <p:nvPr/>
        </p:nvSpPr>
        <p:spPr>
          <a:xfrm>
            <a:off x="923840" y="4875201"/>
            <a:ext cx="4147462" cy="646331"/>
          </a:xfrm>
          <a:prstGeom prst="rect">
            <a:avLst/>
          </a:prstGeom>
          <a:noFill/>
        </p:spPr>
        <p:txBody>
          <a:bodyPr wrap="square" rtlCol="0">
            <a:spAutoFit/>
          </a:bodyPr>
          <a:lstStyle/>
          <a:p>
            <a:r>
              <a:rPr lang="de-DE" sz="3600" b="1" dirty="0"/>
              <a:t>Damilola Awotula</a:t>
            </a:r>
          </a:p>
        </p:txBody>
      </p:sp>
      <p:pic>
        <p:nvPicPr>
          <p:cNvPr id="12" name="Picture 11" descr="A close-up of a microphone&#10;&#10;Description automatically generated">
            <a:extLst>
              <a:ext uri="{FF2B5EF4-FFF2-40B4-BE49-F238E27FC236}">
                <a16:creationId xmlns:a16="http://schemas.microsoft.com/office/drawing/2014/main" id="{E777DB46-17E0-FE43-F662-B5482777D7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494" y="2031267"/>
            <a:ext cx="4147462" cy="2762767"/>
          </a:xfrm>
          <a:prstGeom prst="rect">
            <a:avLst/>
          </a:prstGeom>
        </p:spPr>
      </p:pic>
    </p:spTree>
    <p:extLst>
      <p:ext uri="{BB962C8B-B14F-4D97-AF65-F5344CB8AC3E}">
        <p14:creationId xmlns:p14="http://schemas.microsoft.com/office/powerpoint/2010/main" val="380150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F486C-1E0E-CC3B-3A7E-3B9DC27B37BF}"/>
              </a:ext>
            </a:extLst>
          </p:cNvPr>
          <p:cNvSpPr>
            <a:spLocks noGrp="1"/>
          </p:cNvSpPr>
          <p:nvPr>
            <p:ph type="title"/>
          </p:nvPr>
        </p:nvSpPr>
        <p:spPr>
          <a:xfrm>
            <a:off x="409468" y="1106605"/>
            <a:ext cx="5142022" cy="2066330"/>
          </a:xfrm>
        </p:spPr>
        <p:txBody>
          <a:bodyPr/>
          <a:lstStyle/>
          <a:p>
            <a:pPr algn="ctr"/>
            <a:r>
              <a:rPr lang="de-DE" dirty="0"/>
              <a:t>Speaker 2 </a:t>
            </a:r>
            <a:r>
              <a:rPr lang="de-DE" dirty="0" err="1"/>
              <a:t>Lecture</a:t>
            </a:r>
            <a:endParaRPr lang="de-DE" dirty="0"/>
          </a:p>
        </p:txBody>
      </p:sp>
      <p:pic>
        <p:nvPicPr>
          <p:cNvPr id="9" name="Picture 8" descr="A logo for a college&#10;&#10;Description automatically generated">
            <a:extLst>
              <a:ext uri="{FF2B5EF4-FFF2-40B4-BE49-F238E27FC236}">
                <a16:creationId xmlns:a16="http://schemas.microsoft.com/office/drawing/2014/main" id="{9922FDB4-DC55-702E-F8E6-8AE55706C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551" y="5791200"/>
            <a:ext cx="1066800" cy="1066800"/>
          </a:xfrm>
          <a:prstGeom prst="rect">
            <a:avLst/>
          </a:prstGeom>
        </p:spPr>
      </p:pic>
      <p:graphicFrame>
        <p:nvGraphicFramePr>
          <p:cNvPr id="12" name="Content Placeholder 9">
            <a:extLst>
              <a:ext uri="{FF2B5EF4-FFF2-40B4-BE49-F238E27FC236}">
                <a16:creationId xmlns:a16="http://schemas.microsoft.com/office/drawing/2014/main" id="{88B90431-9BF5-95F8-DFBB-074C06269580}"/>
              </a:ext>
            </a:extLst>
          </p:cNvPr>
          <p:cNvGraphicFramePr>
            <a:graphicFrameLocks noGrp="1"/>
          </p:cNvGraphicFramePr>
          <p:nvPr>
            <p:ph idx="1"/>
            <p:extLst>
              <p:ext uri="{D42A27DB-BD31-4B8C-83A1-F6EECF244321}">
                <p14:modId xmlns:p14="http://schemas.microsoft.com/office/powerpoint/2010/main" val="3460641258"/>
              </p:ext>
            </p:extLst>
          </p:nvPr>
        </p:nvGraphicFramePr>
        <p:xfrm>
          <a:off x="6202532" y="1814601"/>
          <a:ext cx="5142022" cy="31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6489CDFF-8E17-631C-39FF-8900DEAE0185}"/>
              </a:ext>
            </a:extLst>
          </p:cNvPr>
          <p:cNvSpPr txBox="1"/>
          <p:nvPr/>
        </p:nvSpPr>
        <p:spPr>
          <a:xfrm>
            <a:off x="1123104" y="5033159"/>
            <a:ext cx="3714750" cy="646331"/>
          </a:xfrm>
          <a:prstGeom prst="rect">
            <a:avLst/>
          </a:prstGeom>
          <a:noFill/>
        </p:spPr>
        <p:txBody>
          <a:bodyPr wrap="square" rtlCol="0">
            <a:spAutoFit/>
          </a:bodyPr>
          <a:lstStyle/>
          <a:p>
            <a:r>
              <a:rPr lang="de-DE" sz="3600" b="1" dirty="0"/>
              <a:t>Yusuf Olaniyan</a:t>
            </a:r>
          </a:p>
        </p:txBody>
      </p:sp>
      <p:pic>
        <p:nvPicPr>
          <p:cNvPr id="5" name="Picture 4" descr="A close-up of a microphone&#10;&#10;Description automatically generated">
            <a:extLst>
              <a:ext uri="{FF2B5EF4-FFF2-40B4-BE49-F238E27FC236}">
                <a16:creationId xmlns:a16="http://schemas.microsoft.com/office/drawing/2014/main" id="{44727EAC-6C1D-5D13-C70B-4C4BB7FC120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1494" y="2063966"/>
            <a:ext cx="4098375" cy="2730068"/>
          </a:xfrm>
          <a:prstGeom prst="rect">
            <a:avLst/>
          </a:prstGeom>
        </p:spPr>
      </p:pic>
    </p:spTree>
    <p:extLst>
      <p:ext uri="{BB962C8B-B14F-4D97-AF65-F5344CB8AC3E}">
        <p14:creationId xmlns:p14="http://schemas.microsoft.com/office/powerpoint/2010/main" val="29304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Magnifying glass and question mark">
            <a:extLst>
              <a:ext uri="{FF2B5EF4-FFF2-40B4-BE49-F238E27FC236}">
                <a16:creationId xmlns:a16="http://schemas.microsoft.com/office/drawing/2014/main" id="{C12AC431-084E-7BD1-8760-33BBB74D8A34}"/>
              </a:ext>
            </a:extLst>
          </p:cNvPr>
          <p:cNvPicPr>
            <a:picLocks noChangeAspect="1"/>
          </p:cNvPicPr>
          <p:nvPr/>
        </p:nvPicPr>
        <p:blipFill rotWithShape="1">
          <a:blip r:embed="rId2"/>
          <a:srcRect l="25"/>
          <a:stretch/>
        </p:blipFill>
        <p:spPr>
          <a:xfrm>
            <a:off x="20" y="10"/>
            <a:ext cx="12188932" cy="6857990"/>
          </a:xfrm>
          <a:prstGeom prst="rect">
            <a:avLst/>
          </a:prstGeom>
        </p:spPr>
      </p:pic>
      <p:sp>
        <p:nvSpPr>
          <p:cNvPr id="41" name="Rectangle 33">
            <a:extLst>
              <a:ext uri="{FF2B5EF4-FFF2-40B4-BE49-F238E27FC236}">
                <a16:creationId xmlns:a16="http://schemas.microsoft.com/office/drawing/2014/main" id="{4D71E64B-9F70-4956-A351-D707CAB0A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24" y="3205875"/>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F19AC05-1669-FF42-EF4D-DE18B885C092}"/>
              </a:ext>
            </a:extLst>
          </p:cNvPr>
          <p:cNvSpPr>
            <a:spLocks noGrp="1"/>
          </p:cNvSpPr>
          <p:nvPr>
            <p:ph type="ctrTitle"/>
          </p:nvPr>
        </p:nvSpPr>
        <p:spPr>
          <a:xfrm>
            <a:off x="517870" y="3664917"/>
            <a:ext cx="5021182" cy="2333778"/>
          </a:xfrm>
        </p:spPr>
        <p:txBody>
          <a:bodyPr anchor="b">
            <a:normAutofit/>
          </a:bodyPr>
          <a:lstStyle/>
          <a:p>
            <a:r>
              <a:rPr lang="de-DE">
                <a:solidFill>
                  <a:srgbClr val="FFFFFF"/>
                </a:solidFill>
              </a:rPr>
              <a:t>Q&amp;A</a:t>
            </a:r>
          </a:p>
        </p:txBody>
      </p:sp>
      <p:sp>
        <p:nvSpPr>
          <p:cNvPr id="42" name="Rectangle 3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106365"/>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7">
            <a:extLst>
              <a:ext uri="{FF2B5EF4-FFF2-40B4-BE49-F238E27FC236}">
                <a16:creationId xmlns:a16="http://schemas.microsoft.com/office/drawing/2014/main" id="{CEFD1BA4-3BB3-4E55-9216-2F958BB3B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628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Widescreen</PresentationFormat>
  <Paragraphs>52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Bierstadt</vt:lpstr>
      <vt:lpstr>Wingdings</vt:lpstr>
      <vt:lpstr>GestaltVTI</vt:lpstr>
      <vt:lpstr>PowerPoint Presentation</vt:lpstr>
      <vt:lpstr>Navigating Opportunities in Humanities and Social Sciences</vt:lpstr>
      <vt:lpstr>Webinar Agenda</vt:lpstr>
      <vt:lpstr>Guest Speaker 1</vt:lpstr>
      <vt:lpstr>Guest Speaker 2</vt:lpstr>
      <vt:lpstr>PowerPoint Presentation</vt:lpstr>
      <vt:lpstr>Speaker 1 Lecture</vt:lpstr>
      <vt:lpstr>Speaker 2 Lecture</vt:lpstr>
      <vt:lpstr>Q&amp;A</vt:lpstr>
      <vt:lpstr>Question 1/10  </vt:lpstr>
      <vt:lpstr>Question 2/10  </vt:lpstr>
      <vt:lpstr>Question 3/10  </vt:lpstr>
      <vt:lpstr>Question 4/10  </vt:lpstr>
      <vt:lpstr>Question 5/10  </vt:lpstr>
      <vt:lpstr>Question 6/10  </vt:lpstr>
      <vt:lpstr>Question 7/10  </vt:lpstr>
      <vt:lpstr>Question 8/10  </vt:lpstr>
      <vt:lpstr>Question 9/10  </vt:lpstr>
      <vt:lpstr>Question 10/10  </vt:lpstr>
      <vt:lpstr>Don‘t forget to subscribe and share with family and friends.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Marie Skłodowska Curie Actions (MSCA) PhD  Fellowships  </dc:title>
  <dc:creator>Kehinde Salami</dc:creator>
  <cp:lastModifiedBy>Kehinde Salami</cp:lastModifiedBy>
  <cp:revision>53</cp:revision>
  <dcterms:created xsi:type="dcterms:W3CDTF">2023-07-23T12:23:53Z</dcterms:created>
  <dcterms:modified xsi:type="dcterms:W3CDTF">2023-08-05T12:23:03Z</dcterms:modified>
</cp:coreProperties>
</file>