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4630400" cy="8229600"/>
  <p:notesSz cx="8229600" cy="14630400"/>
  <p:embeddedFontLst>
    <p:embeddedFont>
      <p:font typeface="Fira Sans" panose="020F0502020204030204" pitchFamily="34" charset="0"/>
      <p:regular r:id="rId12"/>
    </p:embeddedFont>
    <p:embeddedFont>
      <p:font typeface="Inconsolata Bold" panose="020F0502020204030204" pitchFamily="2" charset="0"/>
      <p:bold r:id="rId13"/>
    </p:embeddedFont>
    <p:embeddedFont>
      <p:font typeface="Poppins" panose="020B0502040204020203" pitchFamily="2" charset="0"/>
      <p:regular r:id="rId14"/>
      <p:bold r:id="rId15"/>
      <p:italic r:id="rId16"/>
      <p:boldItalic r:id="rId17"/>
    </p:embeddedFont>
    <p:embeddedFont>
      <p:font typeface="Poppins Bold" panose="020B0604020202020204" charset="0"/>
      <p:regular r:id="rId18"/>
      <p:bold r:id="rId19"/>
    </p:embeddedFont>
    <p:embeddedFont>
      <p:font typeface="Poppins Medium" panose="020B0502040204020203" pitchFamily="2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MINUR RAHMAN" userId="7757fcc0-118c-42f2-b67d-59db55111bd9" providerId="ADAL" clId="{80E9DBA6-279D-41B4-9E04-13A272794BD1}"/>
    <pc:docChg chg="modSld sldOrd">
      <pc:chgData name="AZMINUR RAHMAN" userId="7757fcc0-118c-42f2-b67d-59db55111bd9" providerId="ADAL" clId="{80E9DBA6-279D-41B4-9E04-13A272794BD1}" dt="2025-01-20T02:42:52.369" v="1"/>
      <pc:docMkLst>
        <pc:docMk/>
      </pc:docMkLst>
      <pc:sldChg chg="ord">
        <pc:chgData name="AZMINUR RAHMAN" userId="7757fcc0-118c-42f2-b67d-59db55111bd9" providerId="ADAL" clId="{80E9DBA6-279D-41B4-9E04-13A272794BD1}" dt="2025-01-20T02:42:52.369" v="1"/>
        <pc:sldMkLst>
          <pc:docMk/>
          <pc:sldMk cId="0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46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C673D-3EAB-8256-5E6D-AFF4C611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D30E0C-6A3B-AAF5-4E3D-FAB759DA90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CD1A07-9426-934F-0C00-94D66738F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A901C-A4A4-D6A6-9C6B-43852E01F6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6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A915C81-25A4-0D53-DD1B-9F18FC2031F7}"/>
              </a:ext>
            </a:extLst>
          </p:cNvPr>
          <p:cNvSpPr txBox="1"/>
          <p:nvPr/>
        </p:nvSpPr>
        <p:spPr>
          <a:xfrm>
            <a:off x="842480" y="1050398"/>
            <a:ext cx="12359812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4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 </a:t>
            </a:r>
            <a:r>
              <a:rPr lang="en-US" sz="5400" b="1" dirty="0">
                <a:solidFill>
                  <a:schemeClr val="accent2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TITLE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Melanoma Skin Cancer Detection</a:t>
            </a:r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10348C-A16F-E179-0973-E5D2A2212FD4}"/>
              </a:ext>
            </a:extLst>
          </p:cNvPr>
          <p:cNvSpPr txBox="1"/>
          <p:nvPr/>
        </p:nvSpPr>
        <p:spPr>
          <a:xfrm>
            <a:off x="4227816" y="2956498"/>
            <a:ext cx="67706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8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Supervised By </a:t>
            </a:r>
          </a:p>
          <a:p>
            <a:pPr algn="ctr"/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DR. MD. ASRAF ALI</a:t>
            </a: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DFF0637B-FF95-700A-A482-41AF272BA54B}"/>
              </a:ext>
            </a:extLst>
          </p:cNvPr>
          <p:cNvGrpSpPr/>
          <p:nvPr/>
        </p:nvGrpSpPr>
        <p:grpSpPr>
          <a:xfrm>
            <a:off x="1827064" y="5757384"/>
            <a:ext cx="7565843" cy="778515"/>
            <a:chOff x="0" y="-57150"/>
            <a:chExt cx="3801738" cy="474162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07A1A6E2-2B59-440B-1E71-AC9B7375230F}"/>
                </a:ext>
              </a:extLst>
            </p:cNvPr>
            <p:cNvSpPr/>
            <p:nvPr/>
          </p:nvSpPr>
          <p:spPr>
            <a:xfrm>
              <a:off x="1709" y="10612"/>
              <a:ext cx="3800029" cy="406400"/>
            </a:xfrm>
            <a:custGeom>
              <a:avLst/>
              <a:gdLst/>
              <a:ahLst/>
              <a:cxnLst/>
              <a:rect l="l" t="t" r="r" b="b"/>
              <a:pathLst>
                <a:path w="3800029" h="406400">
                  <a:moveTo>
                    <a:pt x="3596829" y="0"/>
                  </a:moveTo>
                  <a:cubicBezTo>
                    <a:pt x="3709053" y="0"/>
                    <a:pt x="3800029" y="90976"/>
                    <a:pt x="3800029" y="203200"/>
                  </a:cubicBezTo>
                  <a:cubicBezTo>
                    <a:pt x="3800029" y="315424"/>
                    <a:pt x="3709053" y="406400"/>
                    <a:pt x="359682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838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2" name="TextBox 4">
              <a:extLst>
                <a:ext uri="{FF2B5EF4-FFF2-40B4-BE49-F238E27FC236}">
                  <a16:creationId xmlns:a16="http://schemas.microsoft.com/office/drawing/2014/main" id="{4B5795B8-44CD-DC6A-ECD0-AE44EBBB7A57}"/>
                </a:ext>
              </a:extLst>
            </p:cNvPr>
            <p:cNvSpPr txBox="1"/>
            <p:nvPr/>
          </p:nvSpPr>
          <p:spPr>
            <a:xfrm>
              <a:off x="0" y="-57150"/>
              <a:ext cx="380002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146C6F2F-F200-55B1-9DBB-9E00111F6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38344" y="5868641"/>
            <a:ext cx="609600" cy="609600"/>
          </a:xfrm>
          <a:prstGeom prst="rect">
            <a:avLst/>
          </a:prstGeom>
        </p:spPr>
      </p:pic>
      <p:grpSp>
        <p:nvGrpSpPr>
          <p:cNvPr id="24" name="Group 2">
            <a:extLst>
              <a:ext uri="{FF2B5EF4-FFF2-40B4-BE49-F238E27FC236}">
                <a16:creationId xmlns:a16="http://schemas.microsoft.com/office/drawing/2014/main" id="{AD2A0A47-ED6E-A44D-BB60-69FAF038B976}"/>
              </a:ext>
            </a:extLst>
          </p:cNvPr>
          <p:cNvGrpSpPr/>
          <p:nvPr/>
        </p:nvGrpSpPr>
        <p:grpSpPr>
          <a:xfrm>
            <a:off x="1830465" y="6688299"/>
            <a:ext cx="7565843" cy="778515"/>
            <a:chOff x="0" y="-57150"/>
            <a:chExt cx="3801738" cy="474162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F5CC0BAC-5DAF-070F-35CB-123DBB47C92D}"/>
                </a:ext>
              </a:extLst>
            </p:cNvPr>
            <p:cNvSpPr/>
            <p:nvPr/>
          </p:nvSpPr>
          <p:spPr>
            <a:xfrm>
              <a:off x="1709" y="10612"/>
              <a:ext cx="3800029" cy="406400"/>
            </a:xfrm>
            <a:custGeom>
              <a:avLst/>
              <a:gdLst/>
              <a:ahLst/>
              <a:cxnLst/>
              <a:rect l="l" t="t" r="r" b="b"/>
              <a:pathLst>
                <a:path w="3800029" h="406400">
                  <a:moveTo>
                    <a:pt x="3596829" y="0"/>
                  </a:moveTo>
                  <a:cubicBezTo>
                    <a:pt x="3709053" y="0"/>
                    <a:pt x="3800029" y="90976"/>
                    <a:pt x="3800029" y="203200"/>
                  </a:cubicBezTo>
                  <a:cubicBezTo>
                    <a:pt x="3800029" y="315424"/>
                    <a:pt x="3709053" y="406400"/>
                    <a:pt x="359682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8388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GB" dirty="0"/>
            </a:p>
          </p:txBody>
        </p:sp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1F2CCCE6-85D9-09DD-176E-027094A0F678}"/>
                </a:ext>
              </a:extLst>
            </p:cNvPr>
            <p:cNvSpPr txBox="1"/>
            <p:nvPr/>
          </p:nvSpPr>
          <p:spPr>
            <a:xfrm>
              <a:off x="0" y="-57150"/>
              <a:ext cx="3800029" cy="463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27" name="Graphic 26" descr="User with solid fill">
            <a:extLst>
              <a:ext uri="{FF2B5EF4-FFF2-40B4-BE49-F238E27FC236}">
                <a16:creationId xmlns:a16="http://schemas.microsoft.com/office/drawing/2014/main" id="{B6DFDD4F-935E-26EC-0A43-4358EE93E0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1745" y="6799556"/>
            <a:ext cx="609600" cy="609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073AC47-94D1-B4AD-5B07-BB71C68E3034}"/>
              </a:ext>
            </a:extLst>
          </p:cNvPr>
          <p:cNvSpPr txBox="1"/>
          <p:nvPr/>
        </p:nvSpPr>
        <p:spPr>
          <a:xfrm>
            <a:off x="1823663" y="4939418"/>
            <a:ext cx="7366570" cy="8131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  <a:latin typeface="Poppins Bold"/>
                <a:ea typeface="Poppins Bold"/>
                <a:cs typeface="Poppins Bold"/>
                <a:sym typeface="Poppins Bold"/>
              </a:rPr>
              <a:t>Group Members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A352C0-5AEA-6C90-0C6A-C28FE0D5277E}"/>
              </a:ext>
            </a:extLst>
          </p:cNvPr>
          <p:cNvSpPr txBox="1"/>
          <p:nvPr/>
        </p:nvSpPr>
        <p:spPr>
          <a:xfrm>
            <a:off x="2583857" y="6003110"/>
            <a:ext cx="7366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AZMINUR</a:t>
            </a: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RAHMAN</a:t>
            </a:r>
            <a:r>
              <a:rPr lang="en-US" dirty="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          </a:t>
            </a:r>
            <a:r>
              <a:rPr lang="en-US" sz="18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(22-46588-1)</a:t>
            </a:r>
            <a:endParaRPr lang="en-US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D2F96-433F-C289-3CF5-09753356573A}"/>
              </a:ext>
            </a:extLst>
          </p:cNvPr>
          <p:cNvSpPr txBox="1"/>
          <p:nvPr/>
        </p:nvSpPr>
        <p:spPr>
          <a:xfrm>
            <a:off x="2547944" y="6799556"/>
            <a:ext cx="7315200" cy="522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826"/>
              </a:lnSpc>
              <a:spcBef>
                <a:spcPct val="0"/>
              </a:spcBef>
            </a:pPr>
            <a:r>
              <a:rPr lang="en-US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PRITHOY CHANDRA ROY   </a:t>
            </a:r>
            <a:r>
              <a:rPr lang="en-US" sz="1800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(22-46424-1)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F4FACE-AC38-58B1-0D96-8EC2EDEBE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88655" y="7409156"/>
            <a:ext cx="1867161" cy="790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76DCC-D6BC-B091-66E7-1B6B3267F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3417880-A61B-A5F3-8AB8-307A27E11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3EAA4169-2663-9162-3AC3-32D5A15A348D}"/>
              </a:ext>
            </a:extLst>
          </p:cNvPr>
          <p:cNvSpPr/>
          <p:nvPr/>
        </p:nvSpPr>
        <p:spPr>
          <a:xfrm>
            <a:off x="793790" y="23286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</a:rPr>
              <a:t>Introduction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9B48BFAF-32D7-D033-4772-EFCB43F66617}"/>
              </a:ext>
            </a:extLst>
          </p:cNvPr>
          <p:cNvSpPr/>
          <p:nvPr/>
        </p:nvSpPr>
        <p:spPr>
          <a:xfrm>
            <a:off x="793790" y="408634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presentation explores a deep learning approach to melanoma detection using a labeled dataset of skin lesion images. The project aims to develop a robust model for early detection of melanoma, potentially improving patient outcomes and supporting healthcare providers in timely diagnosis.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211175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 develop a machine learning model for accurate and timely melanoma detection using dermoscopic images.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Methodology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project utilizes a Convolutional Neural Network (CNN) model trained on a dataset of 10,000 dermoscopic images.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80AF6C-1827-4195-515C-833D283D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239" y="7438915"/>
            <a:ext cx="1867161" cy="790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991570"/>
            <a:ext cx="85046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 Collection and Validation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0405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Dataset Source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7577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melanoma skin cancer dataset was obtained from the Kaggle repository, containing 10,000 high-resolution dermoscopic images.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0405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655481" y="52673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 Validation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55481" y="57577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dataset underwent thorough checks to ensure reliability, including verifying completeness, consistency, and accuracy.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278F1B-C345-C968-1ED0-493ADDD6D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4438" y="7397291"/>
            <a:ext cx="1867161" cy="790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8825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Data Preprocessing and Feature Extraction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011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450211" y="3386138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Image Resizing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7915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Images were resized to a uniform size of 128x128 pixels.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3011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0341888" y="3386138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Normalization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79154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Pixel values were normalized to range between 0 and 1.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3622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6450211" y="5447228"/>
            <a:ext cx="17014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5852636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CNN model automatically learned and extracted relevant features from the images, capturing patterns and characteristics at various levels of abstraction.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7D0F4BD-060C-E693-579D-9FA9E43D5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239" y="7438915"/>
            <a:ext cx="1867161" cy="790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5991" y="701096"/>
            <a:ext cx="82211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 Training and Evaluation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5991" y="15365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Model Architecture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5991" y="18909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CNN model consisted of multiple convolutional layers, maxpooling layers, and fully connected dense layers.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622693" y="41148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Evaluation Metrics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2693" y="471416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model's performance was evaluated using accuracy, loss, precision, recall, and F1-score.</a:t>
            </a:r>
            <a:endParaRPr lang="en-US" sz="1750" dirty="0"/>
          </a:p>
        </p:txBody>
      </p:sp>
      <p:pic>
        <p:nvPicPr>
          <p:cNvPr id="8" name="Picture 7" descr="A diagram of a algorithm&#10;&#10;Description automatically generated">
            <a:extLst>
              <a:ext uri="{FF2B5EF4-FFF2-40B4-BE49-F238E27FC236}">
                <a16:creationId xmlns:a16="http://schemas.microsoft.com/office/drawing/2014/main" id="{7FC24EA8-6E53-BD67-168A-A39EAFAB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43" y="2870097"/>
            <a:ext cx="5279165" cy="5833353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FCDB157-8A15-89A4-4E17-EA69E52F5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2693" y="5970855"/>
            <a:ext cx="7007707" cy="22587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80238"/>
            <a:ext cx="70871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Confusion Matrix Analysis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07525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True Positives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391733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model correctly identified melanoma cases.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1" y="2107525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4202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True Negatives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742021" y="3391733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model correctly identified non-melanoma cases.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79798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93790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False Positives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93790" y="6082189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model incorrectly identified non-melanoma cases as melanoma.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021" y="479798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742021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False Negatives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4742021" y="6082189"/>
            <a:ext cx="360818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model incorrectly identified melanoma cases as non-melanoma.</a:t>
            </a:r>
            <a:endParaRPr lang="en-US" sz="1750" dirty="0"/>
          </a:p>
        </p:txBody>
      </p:sp>
      <p:pic>
        <p:nvPicPr>
          <p:cNvPr id="17" name="Picture 16" descr="A diagram of negative and negative&#10;&#10;Description automatically generated">
            <a:extLst>
              <a:ext uri="{FF2B5EF4-FFF2-40B4-BE49-F238E27FC236}">
                <a16:creationId xmlns:a16="http://schemas.microsoft.com/office/drawing/2014/main" id="{8085C231-9EC5-9332-96CF-4AFAA42A5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74130" y="0"/>
            <a:ext cx="585627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1919"/>
            <a:ext cx="62367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Results and Discussion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578033" y="700426"/>
            <a:ext cx="3608070" cy="667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8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89%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979887" y="1366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CNN 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89357" y="1645188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CNN model achieved an accuracy of 89%.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196520" y="660082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8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82%</a:t>
            </a:r>
            <a:endParaRPr lang="en-US" sz="4800" dirty="0"/>
          </a:p>
        </p:txBody>
      </p:sp>
      <p:sp>
        <p:nvSpPr>
          <p:cNvPr id="8" name="Text 5"/>
          <p:cNvSpPr/>
          <p:nvPr/>
        </p:nvSpPr>
        <p:spPr>
          <a:xfrm>
            <a:off x="4582998" y="13409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SVM Accuracy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372151" y="1650309"/>
            <a:ext cx="3608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Times New Roman" panose="02020603050405020304" pitchFamily="18" charset="0"/>
              </a:rPr>
              <a:t>The SVM model achieved an accuracy of 82%.</a:t>
            </a:r>
            <a:endParaRPr lang="en-US" sz="1750" dirty="0"/>
          </a:p>
        </p:txBody>
      </p:sp>
      <p:pic>
        <p:nvPicPr>
          <p:cNvPr id="11" name="Picture 10" descr="A graph of a line&#10;&#10;Description automatically generated">
            <a:extLst>
              <a:ext uri="{FF2B5EF4-FFF2-40B4-BE49-F238E27FC236}">
                <a16:creationId xmlns:a16="http://schemas.microsoft.com/office/drawing/2014/main" id="{78C30278-FF7B-DB92-CBF6-CB11D3AD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4659" y="12792"/>
            <a:ext cx="4775484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2CB11C-50E4-FB1F-E0FB-56E0D83C0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4917" y="4279384"/>
            <a:ext cx="4755226" cy="3950216"/>
          </a:xfrm>
          <a:prstGeom prst="rect">
            <a:avLst/>
          </a:prstGeom>
        </p:spPr>
      </p:pic>
      <p:pic>
        <p:nvPicPr>
          <p:cNvPr id="15" name="Picture 14" descr="A diagram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E9CD4F88-C7C4-ADD1-F97F-083AFEC61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742" y="2437033"/>
            <a:ext cx="3018808" cy="2466718"/>
          </a:xfrm>
          <a:prstGeom prst="rect">
            <a:avLst/>
          </a:prstGeom>
        </p:spPr>
      </p:pic>
      <p:pic>
        <p:nvPicPr>
          <p:cNvPr id="17" name="Picture 16" descr="A diagram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9A3C07D-6110-584A-02D8-E885205D64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72" y="2444438"/>
            <a:ext cx="2943050" cy="2466718"/>
          </a:xfrm>
          <a:prstGeom prst="rect">
            <a:avLst/>
          </a:prstGeom>
        </p:spPr>
      </p:pic>
      <p:pic>
        <p:nvPicPr>
          <p:cNvPr id="19" name="Picture 18" descr="A graph of blue and orange bars&#10;&#10;Description automatically generated">
            <a:extLst>
              <a:ext uri="{FF2B5EF4-FFF2-40B4-BE49-F238E27FC236}">
                <a16:creationId xmlns:a16="http://schemas.microsoft.com/office/drawing/2014/main" id="{DA4FD1E1-4594-9A04-3481-3EB514C75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2072" y="5054885"/>
            <a:ext cx="6932637" cy="317471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CC265BA-81F7-DD29-7A9A-9310F6FA16B5}"/>
              </a:ext>
            </a:extLst>
          </p:cNvPr>
          <p:cNvSpPr txBox="1"/>
          <p:nvPr/>
        </p:nvSpPr>
        <p:spPr>
          <a:xfrm rot="16200000">
            <a:off x="8499350" y="1767182"/>
            <a:ext cx="208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graph CNN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82DBC0-1C33-70D8-8DCF-39ED34FB3E39}"/>
              </a:ext>
            </a:extLst>
          </p:cNvPr>
          <p:cNvSpPr txBox="1"/>
          <p:nvPr/>
        </p:nvSpPr>
        <p:spPr>
          <a:xfrm rot="16200000">
            <a:off x="8718994" y="6457575"/>
            <a:ext cx="164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Loss graph CNN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098" y="792480"/>
            <a:ext cx="10308431" cy="6965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Conclusion and Future Recommendations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80098" y="1934766"/>
            <a:ext cx="2178248" cy="164091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002983" y="2532340"/>
            <a:ext cx="139303" cy="445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1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1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3181231" y="2157651"/>
            <a:ext cx="2786301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Key Findings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3181231" y="2639616"/>
            <a:ext cx="10446187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CNN model demonstrated superior performance in classifying melanoma skin lesions compared to the SVM model.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69788" y="3560445"/>
            <a:ext cx="10669072" cy="15240"/>
          </a:xfrm>
          <a:prstGeom prst="roundRect">
            <a:avLst>
              <a:gd name="adj" fmla="val 219396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80098" y="3687128"/>
            <a:ext cx="4356616" cy="1640919"/>
          </a:xfrm>
          <a:prstGeom prst="roundRect">
            <a:avLst>
              <a:gd name="adj" fmla="val 2038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02983" y="4284702"/>
            <a:ext cx="139303" cy="445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1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2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5359598" y="3910013"/>
            <a:ext cx="2786301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Future Directions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5359598" y="4391978"/>
            <a:ext cx="8267819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Future work could focus on diversifying the dataset, employing transfer learning, and incorporating domain-specific knowledge.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48156" y="5312807"/>
            <a:ext cx="8490704" cy="15240"/>
          </a:xfrm>
          <a:prstGeom prst="roundRect">
            <a:avLst>
              <a:gd name="adj" fmla="val 219396"/>
            </a:avLst>
          </a:prstGeom>
          <a:solidFill>
            <a:srgbClr val="5C4E6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80098" y="5439489"/>
            <a:ext cx="6535103" cy="1997512"/>
          </a:xfrm>
          <a:prstGeom prst="roundRect">
            <a:avLst>
              <a:gd name="adj" fmla="val 1674"/>
            </a:avLst>
          </a:prstGeom>
          <a:solidFill>
            <a:srgbClr val="43355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1002983" y="6215301"/>
            <a:ext cx="139303" cy="445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1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3"/>
          <p:cNvSpPr/>
          <p:nvPr/>
        </p:nvSpPr>
        <p:spPr>
          <a:xfrm>
            <a:off x="7538085" y="5662374"/>
            <a:ext cx="2786301" cy="348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AD1E6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Impact</a:t>
            </a:r>
            <a:endParaRPr lang="en-US" sz="2150" dirty="0"/>
          </a:p>
        </p:txBody>
      </p:sp>
      <p:sp>
        <p:nvSpPr>
          <p:cNvPr id="16" name="Text 14"/>
          <p:cNvSpPr/>
          <p:nvPr/>
        </p:nvSpPr>
        <p:spPr>
          <a:xfrm>
            <a:off x="7538085" y="6144339"/>
            <a:ext cx="6089333" cy="10697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These advancements could significantly improve the robustness of melanoma detection models and pave the way for their integration into real-world healthcare systems.</a:t>
            </a:r>
            <a:endParaRPr lang="en-US" sz="17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459FF2-B444-019D-2CAB-AF05EA569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239" y="7399854"/>
            <a:ext cx="1867161" cy="790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416</Words>
  <Application>Microsoft Office PowerPoint</Application>
  <PresentationFormat>Custom</PresentationFormat>
  <Paragraphs>71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Poppins Medium</vt:lpstr>
      <vt:lpstr>Poppins Bold</vt:lpstr>
      <vt:lpstr>Inconsolata Bold</vt:lpstr>
      <vt:lpstr>Fira Sans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AZMINUR RAHMAN</cp:lastModifiedBy>
  <cp:revision>11</cp:revision>
  <dcterms:created xsi:type="dcterms:W3CDTF">2025-01-19T15:48:03Z</dcterms:created>
  <dcterms:modified xsi:type="dcterms:W3CDTF">2025-01-20T02:43:03Z</dcterms:modified>
</cp:coreProperties>
</file>