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460" r:id="rId3"/>
    <p:sldId id="953" r:id="rId5"/>
    <p:sldId id="1153" r:id="rId6"/>
    <p:sldId id="1154" r:id="rId7"/>
    <p:sldId id="1156" r:id="rId8"/>
    <p:sldId id="1350" r:id="rId9"/>
    <p:sldId id="462" r:id="rId10"/>
    <p:sldId id="276" r:id="rId11"/>
    <p:sldId id="1348" r:id="rId12"/>
    <p:sldId id="269" r:id="rId13"/>
    <p:sldId id="1157" r:id="rId14"/>
    <p:sldId id="1158" r:id="rId15"/>
    <p:sldId id="341" r:id="rId16"/>
    <p:sldId id="325" r:id="rId17"/>
    <p:sldId id="309" r:id="rId18"/>
    <p:sldId id="277" r:id="rId19"/>
    <p:sldId id="264" r:id="rId20"/>
    <p:sldId id="275" r:id="rId21"/>
    <p:sldId id="1159" r:id="rId22"/>
  </p:sldIdLst>
  <p:sldSz cx="9144000" cy="6858000" type="screen4x3"/>
  <p:notesSz cx="10234295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62" autoAdjust="0"/>
    <p:restoredTop sz="94249" autoAdjust="0"/>
  </p:normalViewPr>
  <p:slideViewPr>
    <p:cSldViewPr showGuides="1"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1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1800" y="72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5FF5AA11-6FE7-4D92-860D-F09A5A1025BA}" type="slidenum">
              <a:rPr lang="tr-TR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tr-TR"/>
              <a:t>Click to edit Master text styles</a:t>
            </a:r>
            <a:endParaRPr lang="tr-TR"/>
          </a:p>
          <a:p>
            <a:pPr lvl="1"/>
            <a:r>
              <a:rPr lang="tr-TR"/>
              <a:t>Second level</a:t>
            </a:r>
            <a:endParaRPr lang="tr-TR"/>
          </a:p>
          <a:p>
            <a:pPr lvl="2"/>
            <a:r>
              <a:rPr lang="tr-TR"/>
              <a:t>Third level</a:t>
            </a:r>
            <a:endParaRPr lang="tr-TR"/>
          </a:p>
          <a:p>
            <a:pPr lvl="3"/>
            <a:r>
              <a:rPr lang="tr-TR"/>
              <a:t>Fourth level</a:t>
            </a:r>
            <a:endParaRPr lang="tr-TR"/>
          </a:p>
          <a:p>
            <a:pPr lvl="4"/>
            <a:r>
              <a:rPr lang="tr-TR"/>
              <a:t>Fifth level</a:t>
            </a:r>
            <a:endParaRPr lang="tr-TR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8B153843-1CF4-4938-B773-3DA6477B563D}" type="slidenum">
              <a:rPr lang="tr-TR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98EBA5-845A-42D4-ABA8-6086A6C81EB1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403DE5-0E3C-4D26-B9A3-54ACE6A4FA61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EF13BF67-FFD3-44D0-A727-5D730E486A1B}" type="slidenum">
              <a:rPr lang="tr-TR" altLang="en-US" sz="1300">
                <a:latin typeface="Arial" panose="020B0604020202020204" pitchFamily="34" charset="0"/>
              </a:rPr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2BF61BBC-17C3-4274-9F4C-314F7E5FFA9E}" type="slidenum">
              <a:rPr lang="tr-TR" altLang="en-US" sz="1300">
                <a:latin typeface="Arial" panose="020B0604020202020204" pitchFamily="34" charset="0"/>
              </a:rPr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A4FC75E0-E88B-4766-BAED-66D69B585FD8}" type="slidenum">
              <a:rPr lang="tr-TR" altLang="en-US" sz="1300">
                <a:latin typeface="Arial" panose="020B0604020202020204" pitchFamily="34" charset="0"/>
              </a:rPr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6F06FC-0C2F-4683-8686-0491FD39BF29}" type="slidenum">
              <a:rPr lang="zh-CN" altLang="en-US"/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3ACB5CF-9202-44A4-B554-B02EF75EE251}" type="slidenum">
              <a:rPr lang="zh-CN" altLang="en-US"/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6EDE09E-3622-49EF-BD8B-4B7D8D732501}" type="slidenum">
              <a:rPr lang="zh-CN" altLang="en-US"/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A3E2BC2-7AD8-4951-A5F5-FBE73B36CBBC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EDE618B-651C-41A3-9B7E-02067E710D69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298657-4F4D-4114-BD83-BCADD0D47F5B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CD9CD1-A581-4B96-99A9-58348EC9073C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EE8BB2-00C6-46D4-B26D-D70BC16528B3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581417-58CC-476F-96F7-00B342DD3680}" type="slidenum">
              <a:rPr lang="zh-CN" altLang="en-US"/>
            </a:fld>
            <a:endParaRPr lang="en-US" altLang="zh-CN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0156B75-F194-4ABD-9F35-812486F82E45}" type="slidenum">
              <a:rPr lang="zh-CN" altLang="en-US"/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4132E55-AEA5-4065-8835-79A0E5D1E26B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FD3D030-ECFD-496A-B220-8D9A1B80B3E8}" type="slidenum">
              <a:rPr lang="zh-CN" altLang="en-US"/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2" descr="Image result for AIUB 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36" y="112659"/>
            <a:ext cx="1233449" cy="124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3261" y="2549455"/>
            <a:ext cx="3570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4232: Machine Learning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33AA1F7C-A0DB-4A2F-83FB-084B476C72CF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10C795C2-9663-4CD9-B7AF-0C67447055CB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endParaRPr lang="tr-T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 userDrawn="1"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473671" y="6453324"/>
            <a:ext cx="21064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696464"/>
                </a:solidFill>
              </a:rPr>
              <a:t>Dr. M </a:t>
            </a:r>
            <a:r>
              <a:rPr lang="en-US" sz="1100" dirty="0" err="1">
                <a:solidFill>
                  <a:srgbClr val="696464"/>
                </a:solidFill>
              </a:rPr>
              <a:t>M</a:t>
            </a:r>
            <a:r>
              <a:rPr lang="en-US" sz="1100" dirty="0">
                <a:solidFill>
                  <a:srgbClr val="696464"/>
                </a:solidFill>
              </a:rPr>
              <a:t> Manjurul Islam</a:t>
            </a:r>
            <a:endParaRPr lang="tr-TR" sz="1100" dirty="0">
              <a:solidFill>
                <a:srgbClr val="696464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73671" y="6453324"/>
            <a:ext cx="21064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696464"/>
                </a:solidFill>
              </a:rPr>
              <a:t>Dr. M </a:t>
            </a:r>
            <a:r>
              <a:rPr lang="en-US" sz="1100" dirty="0" err="1">
                <a:solidFill>
                  <a:srgbClr val="696464"/>
                </a:solidFill>
              </a:rPr>
              <a:t>M</a:t>
            </a:r>
            <a:r>
              <a:rPr lang="en-US" sz="1100" dirty="0">
                <a:solidFill>
                  <a:srgbClr val="696464"/>
                </a:solidFill>
              </a:rPr>
              <a:t> Manjurul Islam</a:t>
            </a:r>
            <a:endParaRPr lang="tr-TR" sz="1100" dirty="0">
              <a:solidFill>
                <a:srgbClr val="696464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74CDB6B-34EF-4499-93D7-CDE73CE55E2B}" type="slidenum">
              <a:rPr lang="tr-TR" smtClean="0"/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23.bin"/><Relationship Id="rId7" Type="http://schemas.openxmlformats.org/officeDocument/2006/relationships/image" Target="../media/image25.wmf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Relationship Id="rId3" Type="http://schemas.openxmlformats.org/officeDocument/2006/relationships/image" Target="../media/image23.wmf"/><Relationship Id="rId2" Type="http://schemas.openxmlformats.org/officeDocument/2006/relationships/oleObject" Target="../embeddings/oleObject20.bin"/><Relationship Id="rId12" Type="http://schemas.openxmlformats.org/officeDocument/2006/relationships/notesSlide" Target="../notesSlides/notesSlide14.xml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14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wmf"/><Relationship Id="rId10" Type="http://schemas.openxmlformats.org/officeDocument/2006/relationships/notesSlide" Target="../notesSlides/notesSlide15.xml"/><Relationship Id="rId1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1" Type="http://schemas.openxmlformats.org/officeDocument/2006/relationships/notesSlide" Target="../notesSlides/notesSlide7.xml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59632" y="3407229"/>
            <a:ext cx="6400800" cy="75747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0" y="1556792"/>
            <a:ext cx="7808976" cy="1088136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Bayesian Theory &amp; Naïve Bayes Classifiers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Parameters estimation</a:t>
            </a:r>
            <a:endParaRPr lang="en-US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2600" i="1">
                <a:latin typeface="Times New Roman" panose="02020603050405020304" pitchFamily="18" charset="0"/>
              </a:rPr>
              <a:t>P</a:t>
            </a:r>
            <a:r>
              <a:rPr lang="en-US" altLang="zh-CN" sz="2600">
                <a:latin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</a:rPr>
              <a:t>c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600">
                <a:latin typeface="Times New Roman" panose="02020603050405020304" pitchFamily="18" charset="0"/>
              </a:rPr>
              <a:t>)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 marL="742950" lvl="1" indent="-285750" algn="just"/>
            <a:r>
              <a:rPr lang="en-US" altLang="zh-CN" sz="2200"/>
              <a:t>Can be estimated from the frequency of classes in the training examples.</a:t>
            </a:r>
            <a:endParaRPr lang="en-US" altLang="zh-CN" sz="2200"/>
          </a:p>
          <a:p>
            <a:pPr algn="just"/>
            <a:r>
              <a:rPr lang="en-US" altLang="zh-CN" sz="2600" i="1">
                <a:latin typeface="Times New Roman" panose="02020603050405020304" pitchFamily="18" charset="0"/>
              </a:rPr>
              <a:t>P</a:t>
            </a:r>
            <a:r>
              <a:rPr lang="en-US" altLang="zh-CN" sz="2600">
                <a:latin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</a:rPr>
              <a:t>x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2600" i="1">
                <a:latin typeface="Times New Roman" panose="02020603050405020304" pitchFamily="18" charset="0"/>
              </a:rPr>
              <a:t>,x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2</a:t>
            </a:r>
            <a:r>
              <a:rPr lang="en-US" altLang="zh-CN" sz="2600" i="1">
                <a:latin typeface="Times New Roman" panose="02020603050405020304" pitchFamily="18" charset="0"/>
              </a:rPr>
              <a:t>,…,x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600" i="1">
                <a:latin typeface="Times New Roman" panose="02020603050405020304" pitchFamily="18" charset="0"/>
              </a:rPr>
              <a:t>|c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600">
                <a:latin typeface="Times New Roman" panose="02020603050405020304" pitchFamily="18" charset="0"/>
              </a:rPr>
              <a:t>) 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 marL="742950" lvl="1" indent="-285750" algn="just"/>
            <a:r>
              <a:rPr lang="en-US" altLang="zh-CN" sz="2200">
                <a:cs typeface="Arial" panose="020B0604020202020204" pitchFamily="34" charset="0"/>
              </a:rPr>
              <a:t>O(</a:t>
            </a:r>
            <a:r>
              <a:rPr lang="en-US" altLang="zh-CN" sz="2200" i="1">
                <a:cs typeface="Arial" panose="020B0604020202020204" pitchFamily="34" charset="0"/>
              </a:rPr>
              <a:t>|X|</a:t>
            </a:r>
            <a:r>
              <a:rPr lang="en-US" altLang="zh-CN" sz="2200" i="1" baseline="30000">
                <a:cs typeface="Arial" panose="020B0604020202020204" pitchFamily="34" charset="0"/>
              </a:rPr>
              <a:t>n</a:t>
            </a:r>
            <a:r>
              <a:rPr lang="en-US" altLang="zh-CN" sz="2200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zh-CN" sz="2200" i="1">
                <a:cs typeface="Arial" panose="020B0604020202020204" pitchFamily="34" charset="0"/>
                <a:sym typeface="Symbol" panose="05050102010706020507" pitchFamily="18" charset="2"/>
              </a:rPr>
              <a:t>|C|</a:t>
            </a:r>
            <a:r>
              <a:rPr lang="en-US" altLang="zh-CN" sz="2200">
                <a:cs typeface="Arial" panose="020B0604020202020204" pitchFamily="34" charset="0"/>
                <a:sym typeface="Symbol" panose="05050102010706020507" pitchFamily="18" charset="2"/>
              </a:rPr>
              <a:t>) parameters</a:t>
            </a:r>
            <a:endParaRPr lang="en-US" altLang="zh-CN" sz="2200">
              <a:cs typeface="Arial" panose="020B0604020202020204" pitchFamily="34" charset="0"/>
            </a:endParaRPr>
          </a:p>
          <a:p>
            <a:pPr marL="742950" lvl="1" indent="-285750" algn="just"/>
            <a:r>
              <a:rPr lang="en-US" altLang="zh-CN" sz="2200"/>
              <a:t>Could only be estimated if a very, very large number of training examples was available.</a:t>
            </a:r>
            <a:endParaRPr lang="en-US" altLang="zh-CN" sz="2200"/>
          </a:p>
          <a:p>
            <a:pPr algn="just"/>
            <a:r>
              <a:rPr lang="en-US" altLang="zh-CN" sz="2200">
                <a:solidFill>
                  <a:srgbClr val="FF0000"/>
                </a:solidFill>
              </a:rPr>
              <a:t>Independence Assumption</a:t>
            </a:r>
            <a:r>
              <a:rPr lang="en-US" altLang="zh-CN" sz="2400">
                <a:sym typeface="Symbol" panose="05050102010706020507" pitchFamily="18" charset="2"/>
              </a:rPr>
              <a:t>: attribute values are conditionally independent given the target value: </a:t>
            </a:r>
            <a:r>
              <a:rPr lang="en-US" altLang="zh-CN" sz="2400" b="1" i="1">
                <a:solidFill>
                  <a:srgbClr val="FF0000"/>
                </a:solidFill>
                <a:sym typeface="Symbol" panose="05050102010706020507" pitchFamily="18" charset="2"/>
              </a:rPr>
              <a:t>naïve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sym typeface="Symbol" panose="05050102010706020507" pitchFamily="18" charset="2"/>
              </a:rPr>
              <a:t>Bayes</a:t>
            </a:r>
            <a:r>
              <a:rPr lang="en-US" altLang="zh-CN" sz="2400">
                <a:sym typeface="Symbol" panose="05050102010706020507" pitchFamily="18" charset="2"/>
              </a:rPr>
              <a:t>.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graphicFrame>
        <p:nvGraphicFramePr>
          <p:cNvPr id="33804" name="Object 1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5467350"/>
          <a:ext cx="3962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" imgW="2159000" imgH="342900" progId="Equation.3">
                  <p:embed/>
                </p:oleObj>
              </mc:Choice>
              <mc:Fallback>
                <p:oleObj name="Equation" r:id="rId1" imgW="2159000" imgH="342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67350"/>
                        <a:ext cx="3962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86000" y="6096000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2044065" imgH="355600" progId="Equation.3">
                  <p:embed/>
                </p:oleObj>
              </mc:Choice>
              <mc:Fallback>
                <p:oleObj name="Equation" r:id="rId3" imgW="2044065" imgH="355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096000"/>
                        <a:ext cx="3505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Naïve Bayes Classifier: Training Dataset</a:t>
            </a:r>
            <a:endParaRPr lang="en-US" alt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341148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Class: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C1:buys_computer = ‘yes’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C2:buys_computer = ‘no’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Data to be classified: 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X = (age &lt;=30, 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Income = medium,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Student = yes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err="1">
                <a:latin typeface="Calibri" panose="020F0502020204030204" pitchFamily="34" charset="0"/>
              </a:rPr>
              <a:t>Credit_rating</a:t>
            </a:r>
            <a:r>
              <a:rPr lang="en-US" altLang="en-US" sz="2400" dirty="0">
                <a:latin typeface="Calibri" panose="020F0502020204030204" pitchFamily="34" charset="0"/>
              </a:rPr>
              <a:t> = Fair)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  <p:graphicFrame>
        <p:nvGraphicFramePr>
          <p:cNvPr id="38917" name="Object 5"/>
          <p:cNvGraphicFramePr>
            <a:graphicFrameLocks noGrp="1"/>
          </p:cNvGraphicFramePr>
          <p:nvPr>
            <p:ph idx="1"/>
          </p:nvPr>
        </p:nvGraphicFramePr>
        <p:xfrm>
          <a:off x="3616742" y="1073944"/>
          <a:ext cx="535627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Worksheet" r:id="rId1" imgW="3714750" imgH="3829050" progId="Excel.Sheet.8">
                  <p:embed/>
                </p:oleObj>
              </mc:Choice>
              <mc:Fallback>
                <p:oleObj name="Worksheet" r:id="rId1" imgW="3714750" imgH="3829050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742" y="1073944"/>
                        <a:ext cx="5356275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Naïve Bayes Classifier: An Example</a:t>
            </a:r>
            <a:endParaRPr lang="en-US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686800" cy="57150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P(C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):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9/14 = 0.643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5/14= 0.357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Compute P(</a:t>
            </a:r>
            <a:r>
              <a:rPr lang="en-US" altLang="en-US" sz="2000" dirty="0" err="1"/>
              <a:t>X|C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for each class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“&lt;=30”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2/9 = 0.222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 30”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3/5 = 0.6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4/9 = 0.444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“yes) = 6/9 = 0.667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1/5 = 0.2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6/9 = 0.667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b="1" dirty="0"/>
              <a:t> X = (age &lt;= 30 , income = medium, student = yes, </a:t>
            </a:r>
            <a:r>
              <a:rPr lang="en-US" altLang="en-US" sz="2000" b="1" dirty="0" err="1"/>
              <a:t>credit_rating</a:t>
            </a:r>
            <a:r>
              <a:rPr lang="en-US" altLang="en-US" sz="2000" b="1" dirty="0"/>
              <a:t> = fair)</a:t>
            </a:r>
            <a:endParaRPr lang="en-US" altLang="en-US" sz="2000" b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 :</a:t>
            </a:r>
            <a:r>
              <a:rPr lang="en-US" altLang="en-US" sz="2000" dirty="0"/>
              <a:t>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= 0.222 x 0.444 x 0.667 x 0.667 = 0.044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       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= 0.6 x 0.4 x 0.2 x 0.4 = 0.019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)*P(C</a:t>
            </a:r>
            <a:r>
              <a:rPr lang="en-US" altLang="en-US" sz="2000" b="1" baseline="-25000" dirty="0"/>
              <a:t>i</a:t>
            </a:r>
            <a:r>
              <a:rPr lang="en-US" altLang="en-US" sz="2000" b="1" dirty="0"/>
              <a:t>) :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0.028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	            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0.007</a:t>
            </a:r>
            <a:endParaRPr lang="en-US" altLang="en-US" sz="2000" b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Therefore,  X belongs to class (“</a:t>
            </a:r>
            <a:r>
              <a:rPr lang="en-US" altLang="en-US" sz="2000" b="1" dirty="0" err="1"/>
              <a:t>buys_computer</a:t>
            </a:r>
            <a:r>
              <a:rPr lang="en-US" altLang="en-US" sz="2000" b="1" dirty="0"/>
              <a:t> = yes”)	</a:t>
            </a:r>
            <a:r>
              <a:rPr lang="en-US" altLang="en-US" sz="1800" b="1" dirty="0"/>
              <a:t>	</a:t>
            </a:r>
            <a:endParaRPr lang="en-US" altLang="en-US" sz="1800" b="1" dirty="0"/>
          </a:p>
        </p:txBody>
      </p:sp>
      <p:graphicFrame>
        <p:nvGraphicFramePr>
          <p:cNvPr id="39941" name="Object 1"/>
          <p:cNvGraphicFramePr/>
          <p:nvPr/>
        </p:nvGraphicFramePr>
        <p:xfrm>
          <a:off x="7062788" y="762000"/>
          <a:ext cx="206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Worksheet" r:id="rId1" imgW="6118225" imgH="6306820" progId="Excel.Sheet.8">
                  <p:embed/>
                </p:oleObj>
              </mc:Choice>
              <mc:Fallback>
                <p:oleObj name="Worksheet" r:id="rId1" imgW="6118225" imgH="6306820" progId="Excel.Sheet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762000"/>
                        <a:ext cx="206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discriminant Function</a:t>
            </a:r>
            <a:endParaRPr lang="en-US" altLang="en-US"/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For classification problem, for each class, define a function                    such that we choose Ci if   </a:t>
            </a:r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39206" y="2842480"/>
          <a:ext cx="15668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" imgW="1002665" imgH="228600" progId="Equation.DSMT4">
                  <p:embed/>
                </p:oleObj>
              </mc:Choice>
              <mc:Fallback>
                <p:oleObj name="Equation" r:id="rId1" imgW="1002665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206" y="2842480"/>
                        <a:ext cx="1566862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73275" y="3624263"/>
          <a:ext cx="24987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1143000" imgH="279400" progId="Equation.DSMT4">
                  <p:embed/>
                </p:oleObj>
              </mc:Choice>
              <mc:Fallback>
                <p:oleObj name="Equation" r:id="rId3" imgW="11430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624263"/>
                        <a:ext cx="24987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256" y="120650"/>
            <a:ext cx="8229600" cy="1371600"/>
          </a:xfrm>
        </p:spPr>
        <p:txBody>
          <a:bodyPr/>
          <a:lstStyle/>
          <a:p>
            <a:pPr eaLnBrk="1" hangingPunct="1"/>
            <a:r>
              <a:rPr lang="tr-TR" altLang="en-US" dirty="0"/>
              <a:t>K=2 Classes</a:t>
            </a:r>
            <a:endParaRPr lang="en-GB" altLang="en-US" dirty="0"/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859713" cy="3968750"/>
          </a:xfrm>
        </p:spPr>
        <p:txBody>
          <a:bodyPr/>
          <a:lstStyle/>
          <a:p>
            <a:pPr eaLnBrk="1" hangingPunct="1"/>
            <a:r>
              <a:rPr lang="tr-TR" altLang="en-US"/>
              <a:t>Dichotomizer (</a:t>
            </a:r>
            <a:r>
              <a:rPr lang="tr-TR" altLang="en-US" i="1"/>
              <a:t>K</a:t>
            </a:r>
            <a:r>
              <a:rPr lang="tr-TR" altLang="en-US"/>
              <a:t>=2) vs Polychotomizer (</a:t>
            </a:r>
            <a:r>
              <a:rPr lang="tr-TR" altLang="en-US" i="1"/>
              <a:t>K</a:t>
            </a:r>
            <a:r>
              <a:rPr lang="tr-TR" altLang="en-US"/>
              <a:t>&gt;2)</a:t>
            </a:r>
            <a:endParaRPr lang="tr-TR" altLang="en-US"/>
          </a:p>
          <a:p>
            <a:pPr eaLnBrk="1" hangingPunct="1"/>
            <a:r>
              <a:rPr lang="tr-TR" altLang="en-US" i="1"/>
              <a:t>g</a:t>
            </a:r>
            <a:r>
              <a:rPr lang="tr-TR" altLang="en-US"/>
              <a:t>(</a:t>
            </a:r>
            <a:r>
              <a:rPr lang="tr-TR" altLang="en-US" b="1" i="1"/>
              <a:t>x</a:t>
            </a:r>
            <a:r>
              <a:rPr lang="tr-TR" altLang="en-US"/>
              <a:t>) = </a:t>
            </a:r>
            <a:r>
              <a:rPr lang="tr-TR" altLang="en-US" i="1"/>
              <a:t>g</a:t>
            </a:r>
            <a:r>
              <a:rPr lang="tr-TR" altLang="en-US" baseline="-25000"/>
              <a:t>1</a:t>
            </a:r>
            <a:r>
              <a:rPr lang="tr-TR" altLang="en-US"/>
              <a:t>(</a:t>
            </a:r>
            <a:r>
              <a:rPr lang="tr-TR" altLang="en-US" b="1" i="1"/>
              <a:t>x</a:t>
            </a:r>
            <a:r>
              <a:rPr lang="tr-TR" altLang="en-US"/>
              <a:t>) – </a:t>
            </a:r>
            <a:r>
              <a:rPr lang="tr-TR" altLang="en-US" i="1"/>
              <a:t>g</a:t>
            </a:r>
            <a:r>
              <a:rPr lang="tr-TR" altLang="en-US" baseline="-25000"/>
              <a:t>2</a:t>
            </a:r>
            <a:r>
              <a:rPr lang="tr-TR" altLang="en-US"/>
              <a:t>(</a:t>
            </a:r>
            <a:r>
              <a:rPr lang="tr-TR" altLang="en-US" b="1" i="1"/>
              <a:t>x</a:t>
            </a:r>
            <a:r>
              <a:rPr lang="tr-TR" altLang="en-US"/>
              <a:t>)</a:t>
            </a:r>
            <a:endParaRPr lang="tr-TR" altLang="en-US"/>
          </a:p>
          <a:p>
            <a:pPr eaLnBrk="1" hangingPunct="1"/>
            <a:endParaRPr lang="tr-TR" altLang="en-US"/>
          </a:p>
          <a:p>
            <a:pPr eaLnBrk="1" hangingPunct="1"/>
            <a:endParaRPr lang="tr-TR" altLang="en-US"/>
          </a:p>
          <a:p>
            <a:pPr eaLnBrk="1" hangingPunct="1"/>
            <a:endParaRPr lang="tr-TR" altLang="en-US"/>
          </a:p>
          <a:p>
            <a:pPr eaLnBrk="1" hangingPunct="1"/>
            <a:r>
              <a:rPr lang="tr-TR" altLang="en-US" i="1"/>
              <a:t>Log odds:</a:t>
            </a:r>
            <a:r>
              <a:rPr lang="tr-TR" altLang="en-US"/>
              <a:t> </a:t>
            </a:r>
            <a:endParaRPr lang="en-GB" altLang="en-US"/>
          </a:p>
        </p:txBody>
      </p:sp>
      <p:graphicFrame>
        <p:nvGraphicFramePr>
          <p:cNvPr id="3074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95513" y="3054350"/>
          <a:ext cx="331311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" imgW="3124200" imgH="863600" progId="Equation.3">
                  <p:embed/>
                </p:oleObj>
              </mc:Choice>
              <mc:Fallback>
                <p:oleObj name="Equation" r:id="rId1" imgW="3124200" imgH="86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54350"/>
                        <a:ext cx="331311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11413" y="4581525"/>
          <a:ext cx="16557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1689100" imgH="800100" progId="Equation.3">
                  <p:embed/>
                </p:oleObj>
              </mc:Choice>
              <mc:Fallback>
                <p:oleObj name="Equation" r:id="rId3" imgW="1689100" imgH="800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581525"/>
                        <a:ext cx="165576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tr-TR" dirty="0"/>
          </a:p>
        </p:txBody>
      </p:sp>
      <p:pic>
        <p:nvPicPr>
          <p:cNvPr id="2056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4500562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46304" y="70531"/>
            <a:ext cx="8229600" cy="1371600"/>
          </a:xfrm>
        </p:spPr>
        <p:txBody>
          <a:bodyPr/>
          <a:lstStyle/>
          <a:p>
            <a:pPr eaLnBrk="1" hangingPunct="1"/>
            <a:r>
              <a:rPr lang="tr-TR" altLang="en-US" dirty="0"/>
              <a:t>Discriminant Functions</a:t>
            </a:r>
            <a:endParaRPr lang="tr-TR" altLang="en-US" dirty="0"/>
          </a:p>
        </p:txBody>
      </p:sp>
      <p:graphicFrame>
        <p:nvGraphicFramePr>
          <p:cNvPr id="2050" name="Object 2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732588" y="1628775"/>
          <a:ext cx="20875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2" imgW="1104265" imgH="215900" progId="Equation.3">
                  <p:embed/>
                </p:oleObj>
              </mc:Choice>
              <mc:Fallback>
                <p:oleObj name="Equation" r:id="rId2" imgW="1104265" imgH="215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628775"/>
                        <a:ext cx="20875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8313" y="1628775"/>
          <a:ext cx="44640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4" imgW="2159000" imgH="215900" progId="Equation.3">
                  <p:embed/>
                </p:oleObj>
              </mc:Choice>
              <mc:Fallback>
                <p:oleObj name="Equation" r:id="rId4" imgW="2159000" imgH="215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28775"/>
                        <a:ext cx="44640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9750" y="5229225"/>
          <a:ext cx="38163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6" imgW="1892300" imgH="215900" progId="Equation.3">
                  <p:embed/>
                </p:oleObj>
              </mc:Choice>
              <mc:Fallback>
                <p:oleObj name="Equation" r:id="rId6" imgW="1892300" imgH="2159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229225"/>
                        <a:ext cx="38163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Line 13"/>
          <p:cNvSpPr>
            <a:spLocks noChangeShapeType="1"/>
          </p:cNvSpPr>
          <p:nvPr/>
        </p:nvSpPr>
        <p:spPr bwMode="auto">
          <a:xfrm flipH="1">
            <a:off x="7596188" y="2060575"/>
            <a:ext cx="288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Line 14"/>
          <p:cNvSpPr>
            <a:spLocks noChangeShapeType="1"/>
          </p:cNvSpPr>
          <p:nvPr/>
        </p:nvSpPr>
        <p:spPr bwMode="auto">
          <a:xfrm>
            <a:off x="7956550" y="20605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Text Box 29"/>
          <p:cNvSpPr txBox="1">
            <a:spLocks noChangeArrowheads="1"/>
          </p:cNvSpPr>
          <p:nvPr/>
        </p:nvSpPr>
        <p:spPr bwMode="auto">
          <a:xfrm>
            <a:off x="395288" y="4437063"/>
            <a:ext cx="411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tr-TR" altLang="en-US" sz="2400" i="1">
                <a:latin typeface="Lucida Bright" panose="02040602050505020304" pitchFamily="18" charset="0"/>
              </a:rPr>
              <a:t>K</a:t>
            </a:r>
            <a:r>
              <a:rPr lang="tr-TR" altLang="en-US" sz="2400">
                <a:latin typeface="Lucida Bright" panose="02040602050505020304" pitchFamily="18" charset="0"/>
              </a:rPr>
              <a:t> </a:t>
            </a:r>
            <a:r>
              <a:rPr lang="tr-TR" altLang="en-US" sz="2400" i="1">
                <a:latin typeface="Lucida Bright" panose="02040602050505020304" pitchFamily="18" charset="0"/>
              </a:rPr>
              <a:t>decision regions</a:t>
            </a:r>
            <a:r>
              <a:rPr lang="tr-TR" altLang="en-US" sz="2400">
                <a:latin typeface="Lucida Bright" panose="02040602050505020304" pitchFamily="18" charset="0"/>
              </a:rPr>
              <a:t> </a:t>
            </a:r>
            <a:r>
              <a:rPr lang="tr-TR" altLang="en-US" sz="2400">
                <a:latin typeface="Lucida Calligraphy" panose="03010101010101010101" pitchFamily="66" charset="0"/>
              </a:rPr>
              <a:t>R</a:t>
            </a:r>
            <a:r>
              <a:rPr lang="tr-TR" altLang="en-US" sz="2400" baseline="-25000">
                <a:latin typeface="Lucida Bright" panose="02040602050505020304" pitchFamily="18" charset="0"/>
              </a:rPr>
              <a:t>1</a:t>
            </a:r>
            <a:r>
              <a:rPr lang="tr-TR" altLang="en-US" sz="2400">
                <a:latin typeface="Lucida Bright" panose="02040602050505020304" pitchFamily="18" charset="0"/>
              </a:rPr>
              <a:t>,...,</a:t>
            </a:r>
            <a:r>
              <a:rPr lang="tr-TR" altLang="en-US" sz="2400">
                <a:latin typeface="Lucida Calligraphy" panose="03010101010101010101" pitchFamily="66" charset="0"/>
              </a:rPr>
              <a:t>R</a:t>
            </a:r>
            <a:r>
              <a:rPr lang="tr-TR" altLang="en-US" sz="2400" i="1" baseline="-25000">
                <a:latin typeface="Lucida Bright" panose="02040602050505020304" pitchFamily="18" charset="0"/>
              </a:rPr>
              <a:t>K</a:t>
            </a:r>
            <a:endParaRPr lang="tr-TR" altLang="en-US" sz="2400" i="1" baseline="-25000">
              <a:latin typeface="Lucida Bright" panose="02040602050505020304" pitchFamily="18" charset="0"/>
            </a:endParaRPr>
          </a:p>
        </p:txBody>
      </p:sp>
      <p:graphicFrame>
        <p:nvGraphicFramePr>
          <p:cNvPr id="2053" name="Object 3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827584" y="2451555"/>
          <a:ext cx="3024187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8" imgW="1497965" imgH="711200" progId="Equation.3">
                  <p:embed/>
                </p:oleObj>
              </mc:Choice>
              <mc:Fallback>
                <p:oleObj name="Equation" r:id="rId8" imgW="1497965" imgH="711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51555"/>
                        <a:ext cx="3024187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</a:t>
            </a:r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600" dirty="0"/>
              <a:t>Estimating                instead of                           greatly reduces the number of parameters (and the data sparseness).</a:t>
            </a:r>
            <a:endParaRPr lang="en-US" altLang="en-US" sz="2600" dirty="0"/>
          </a:p>
          <a:p>
            <a:pPr algn="just"/>
            <a:r>
              <a:rPr lang="en-US" altLang="en-US" sz="2600" dirty="0"/>
              <a:t>The learning step in Naïve Bayes consists of estimating             and                 based on the frequencies in the training data</a:t>
            </a:r>
            <a:endParaRPr lang="en-US" altLang="en-US" sz="2600" dirty="0"/>
          </a:p>
          <a:p>
            <a:pPr algn="just"/>
            <a:r>
              <a:rPr lang="en-US" altLang="en-US" sz="2600" dirty="0"/>
              <a:t>An unseen instance is classified by computing the class that maximizes the posterior</a:t>
            </a:r>
            <a:endParaRPr lang="en-US" altLang="en-US" sz="2600" dirty="0"/>
          </a:p>
          <a:p>
            <a:pPr algn="just"/>
            <a:r>
              <a:rPr lang="en-US" altLang="en-US" sz="2600" dirty="0"/>
              <a:t>When conditioned independence is satisfied, Naïve Bayes corresponds to MAP classification.</a:t>
            </a:r>
            <a:endParaRPr lang="en-US" altLang="en-US" sz="2600" dirty="0"/>
          </a:p>
        </p:txBody>
      </p:sp>
      <p:graphicFrame>
        <p:nvGraphicFramePr>
          <p:cNvPr id="5632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627784" y="1477084"/>
          <a:ext cx="1066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1" imgW="609600" imgH="241300" progId="Equation.3">
                  <p:embed/>
                </p:oleObj>
              </mc:Choice>
              <mc:Fallback>
                <p:oleObj name="Equation" r:id="rId1" imgW="609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477084"/>
                        <a:ext cx="1066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666214" y="1460500"/>
          <a:ext cx="170616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3" imgW="1218565" imgH="241300" progId="Equation.3">
                  <p:embed/>
                </p:oleObj>
              </mc:Choice>
              <mc:Fallback>
                <p:oleObj name="Equation" r:id="rId3" imgW="1218565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214" y="1460500"/>
                        <a:ext cx="170616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4184650" y="3640199"/>
          <a:ext cx="7747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5" imgW="393700" imgH="241300" progId="Equation.3">
                  <p:embed/>
                </p:oleObj>
              </mc:Choice>
              <mc:Fallback>
                <p:oleObj name="Equation" r:id="rId5" imgW="393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3640199"/>
                        <a:ext cx="7747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35696" y="2773193"/>
          <a:ext cx="1066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7" imgW="609600" imgH="241300" progId="Equation.3">
                  <p:embed/>
                </p:oleObj>
              </mc:Choice>
              <mc:Fallback>
                <p:oleObj name="Equation" r:id="rId7" imgW="6096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773193"/>
                        <a:ext cx="1066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Maximum A Posterior</a:t>
            </a: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335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sz="2600"/>
              <a:t>Based on Bayes Theorem, we can compute the </a:t>
            </a:r>
            <a:r>
              <a:rPr lang="en-US" altLang="zh-CN" sz="2600" i="1">
                <a:solidFill>
                  <a:srgbClr val="FF0000"/>
                </a:solidFill>
              </a:rPr>
              <a:t>Maximum A Posterior</a:t>
            </a:r>
            <a:r>
              <a:rPr lang="en-US" altLang="zh-CN" sz="2600"/>
              <a:t> (MAP) hypothesis for the data</a:t>
            </a:r>
            <a:endParaRPr lang="en-US" altLang="zh-CN" sz="2600"/>
          </a:p>
          <a:p>
            <a:pPr algn="just"/>
            <a:r>
              <a:rPr lang="en-US" altLang="zh-CN" sz="2600"/>
              <a:t>We are interested in the best hypothesis for some space H given observed training data D.</a:t>
            </a:r>
            <a:endParaRPr lang="en-US" altLang="zh-CN" sz="260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294063" y="3540125"/>
          <a:ext cx="24971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1" imgW="1447165" imgH="304800" progId="Equation.3">
                  <p:embed/>
                </p:oleObj>
              </mc:Choice>
              <mc:Fallback>
                <p:oleObj name="Equation" r:id="rId1" imgW="1447165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3540125"/>
                        <a:ext cx="24971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859213" y="4100513"/>
          <a:ext cx="254158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3" imgW="1447800" imgH="419100" progId="Equation.3">
                  <p:embed/>
                </p:oleObj>
              </mc:Choice>
              <mc:Fallback>
                <p:oleObj name="Equation" r:id="rId3" imgW="14478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4100513"/>
                        <a:ext cx="2541587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3905250" y="4911725"/>
          <a:ext cx="2457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5" imgW="1422400" imgH="304800" progId="Equation.3">
                  <p:embed/>
                </p:oleObj>
              </mc:Choice>
              <mc:Fallback>
                <p:oleObj name="Equation" r:id="rId5" imgW="1422400" imgH="304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4911725"/>
                        <a:ext cx="2457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09600" y="5334000"/>
            <a:ext cx="7848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i="1"/>
              <a:t>H</a:t>
            </a:r>
            <a:r>
              <a:rPr lang="en-US" altLang="zh-CN" sz="2000"/>
              <a:t>: set of all hypothesis.</a:t>
            </a:r>
            <a:endParaRPr lang="en-US" altLang="zh-CN" sz="2000"/>
          </a:p>
          <a:p>
            <a:pPr algn="just">
              <a:spcBef>
                <a:spcPct val="50000"/>
              </a:spcBef>
            </a:pPr>
            <a:r>
              <a:rPr lang="en-US" altLang="zh-CN" sz="2000"/>
              <a:t>Note that we can drop </a:t>
            </a:r>
            <a:r>
              <a:rPr lang="en-US" altLang="zh-CN" sz="2000" i="1"/>
              <a:t>P(D)</a:t>
            </a:r>
            <a:r>
              <a:rPr lang="en-US" altLang="zh-CN" sz="2000"/>
              <a:t> as the probability of the data is constant (and independent of the hypothesis).</a:t>
            </a: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1295400"/>
          </a:xfrm>
        </p:spPr>
        <p:txBody>
          <a:bodyPr/>
          <a:lstStyle/>
          <a:p>
            <a:r>
              <a:rPr lang="en-US" altLang="en-US" sz="3100"/>
              <a:t>Desirable Properties of Bayes Classifier</a:t>
            </a:r>
            <a:endParaRPr lang="en-US" altLang="en-US" sz="31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Incrementality:</a:t>
            </a:r>
            <a:r>
              <a:rPr lang="en-US" altLang="en-US"/>
              <a:t> with each training example, the prior and the likelihood can be updated dynamically: flexible and robust to errors.</a:t>
            </a:r>
            <a:endParaRPr lang="en-US" altLang="en-US"/>
          </a:p>
          <a:p>
            <a:pPr algn="just"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Combines prior knowledge and observed data:</a:t>
            </a:r>
            <a:r>
              <a:rPr lang="en-US" altLang="en-US"/>
              <a:t> prior probability of a hypothesis multiplied with probability of the hypothesis given the training data</a:t>
            </a:r>
            <a:endParaRPr lang="en-US" altLang="en-US"/>
          </a:p>
          <a:p>
            <a:pPr algn="just"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Probabilistic hypothesis:</a:t>
            </a:r>
            <a:r>
              <a:rPr lang="en-US" altLang="en-US"/>
              <a:t> outputs not only a classification, but a probability distribution over all classes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Naïve Bayes Classifier: Comments</a:t>
            </a:r>
            <a:endParaRPr lang="en-US" altLang="en-US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Advantages </a:t>
            </a: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Easy to implement </a:t>
            </a: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Good results obtained in most of the cases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Disadvantages</a:t>
            </a: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Assumption: class conditional independence, therefore loss of accuracy</a:t>
            </a: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Practically, dependencies exist among variables </a:t>
            </a:r>
            <a:endParaRPr lang="en-US" altLang="en-US" sz="2400" dirty="0"/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dirty="0"/>
              <a:t>E.g.,  hospitals: patients: Profile: age, family history, etc. </a:t>
            </a:r>
            <a:endParaRPr lang="en-US" altLang="en-US" dirty="0"/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  <a:r>
              <a:rPr lang="en-US" altLang="en-US" sz="2400" dirty="0"/>
              <a:t>Symptoms: fever, cough etc., Disease: lung cancer, diabetes, etc. </a:t>
            </a:r>
            <a:endParaRPr lang="en-US" altLang="en-US" sz="2400" dirty="0"/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dirty="0"/>
              <a:t>Dependencies among these cannot be modeled by Naïve Bayes Classifier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96200" cy="685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dirty="0"/>
              <a:t>Bayesian Classifier</a:t>
            </a:r>
            <a:endParaRPr lang="en-US" altLang="en-US" sz="2400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342793"/>
            <a:ext cx="8189540" cy="4246447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A statistical classifier</a:t>
            </a:r>
            <a:r>
              <a:rPr lang="en-US" altLang="en-US" sz="2400" dirty="0"/>
              <a:t>: performs </a:t>
            </a:r>
            <a:r>
              <a:rPr lang="en-US" altLang="en-US" sz="2400" i="1" dirty="0"/>
              <a:t>probabilistic prediction, i.e.,</a:t>
            </a:r>
            <a:r>
              <a:rPr lang="en-US" altLang="en-US" sz="2400" dirty="0"/>
              <a:t> predicts class membership probabilities</a:t>
            </a:r>
            <a:endParaRPr lang="en-US" altLang="en-US" sz="2400" dirty="0"/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Foundation:</a:t>
            </a:r>
            <a:r>
              <a:rPr lang="en-US" altLang="en-US" sz="2400" dirty="0"/>
              <a:t> Based on Bayes’ Theorem. </a:t>
            </a:r>
            <a:endParaRPr lang="en-US" altLang="en-US" sz="2400" dirty="0"/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Performance:</a:t>
            </a:r>
            <a:r>
              <a:rPr lang="en-US" altLang="en-US" sz="2400" dirty="0"/>
              <a:t> A basic Bayesian classifier, </a:t>
            </a:r>
            <a:r>
              <a:rPr lang="en-US" altLang="en-US" sz="2400" i="1" dirty="0"/>
              <a:t>naïve Bayesian classifier</a:t>
            </a:r>
            <a:r>
              <a:rPr lang="en-US" altLang="en-US" sz="2400" dirty="0"/>
              <a:t>, has comparable performance with decision tree and selected neural network classifiers</a:t>
            </a:r>
            <a:endParaRPr lang="en-US" altLang="en-US" sz="2400" dirty="0"/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Standard</a:t>
            </a:r>
            <a:r>
              <a:rPr lang="en-US" altLang="en-US" sz="2400" dirty="0"/>
              <a:t>: Even when Bayesian methods are computationally intractable, they can provide a standard of optimal decision making against which other methods can be measured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/>
              <a:t>Bayes’ Theorem: Basics</a:t>
            </a:r>
            <a:endParaRPr lang="en-US" alt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dirty="0"/>
              <a:t>Bayes’ Theorem:</a:t>
            </a:r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Let </a:t>
            </a:r>
            <a:r>
              <a:rPr lang="en-US" altLang="en-US" sz="2000" b="1" dirty="0"/>
              <a:t>X</a:t>
            </a:r>
            <a:r>
              <a:rPr lang="en-US" altLang="en-US" sz="2000" dirty="0"/>
              <a:t> be a data sample (“</a:t>
            </a:r>
            <a:r>
              <a:rPr lang="en-US" altLang="en-US" sz="2000" i="1" dirty="0"/>
              <a:t>evidence</a:t>
            </a:r>
            <a:r>
              <a:rPr lang="en-US" altLang="en-US" sz="2000" dirty="0"/>
              <a:t>”): class label is unknown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Let H be a </a:t>
            </a:r>
            <a:r>
              <a:rPr lang="en-US" altLang="en-US" sz="2000" i="1" dirty="0"/>
              <a:t>hypothesis</a:t>
            </a:r>
            <a:r>
              <a:rPr lang="en-US" altLang="en-US" sz="2000" dirty="0"/>
              <a:t> that X belongs to class C 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Classification is to determine P(H|</a:t>
            </a:r>
            <a:r>
              <a:rPr lang="en-US" altLang="en-US" sz="2000" b="1" dirty="0"/>
              <a:t>X</a:t>
            </a:r>
            <a:r>
              <a:rPr lang="en-US" altLang="en-US" sz="2000" dirty="0"/>
              <a:t>), (i.e., </a:t>
            </a:r>
            <a:r>
              <a:rPr lang="en-US" altLang="en-US" sz="2000" i="1" dirty="0"/>
              <a:t>posteriori probability): </a:t>
            </a:r>
            <a:r>
              <a:rPr lang="en-US" altLang="en-US" sz="2000" dirty="0"/>
              <a:t> the probability that the hypothesis holds given the observed data sample </a:t>
            </a:r>
            <a:r>
              <a:rPr lang="en-US" altLang="en-US" sz="2000" b="1" dirty="0"/>
              <a:t>X</a:t>
            </a:r>
            <a:endParaRPr lang="en-US" altLang="en-US" sz="2000" b="1" dirty="0"/>
          </a:p>
          <a:p>
            <a:pPr lvl="1" eaLnBrk="1" hangingPunct="1"/>
            <a:r>
              <a:rPr lang="en-US" altLang="en-US" sz="2000" dirty="0"/>
              <a:t>P(H) (</a:t>
            </a:r>
            <a:r>
              <a:rPr lang="en-US" altLang="en-US" sz="2000" i="1" dirty="0"/>
              <a:t>prior probability</a:t>
            </a:r>
            <a:r>
              <a:rPr lang="en-US" altLang="en-US" sz="2000" dirty="0"/>
              <a:t>): the initial probability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E.g.,</a:t>
            </a:r>
            <a:r>
              <a:rPr lang="en-US" altLang="en-US" sz="2000" b="1" dirty="0"/>
              <a:t> X</a:t>
            </a:r>
            <a:r>
              <a:rPr lang="en-US" altLang="en-US" sz="2000" dirty="0"/>
              <a:t> will buy computer, regardless of age, income, …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P(</a:t>
            </a:r>
            <a:r>
              <a:rPr lang="en-US" altLang="en-US" sz="2000" b="1" dirty="0"/>
              <a:t>X</a:t>
            </a:r>
            <a:r>
              <a:rPr lang="en-US" altLang="en-US" sz="2000" dirty="0"/>
              <a:t>): probability that sample data is observed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P(</a:t>
            </a:r>
            <a:r>
              <a:rPr lang="en-US" altLang="en-US" sz="2000" b="1" dirty="0"/>
              <a:t>X</a:t>
            </a:r>
            <a:r>
              <a:rPr lang="en-US" altLang="en-US" sz="2000" dirty="0"/>
              <a:t>|H) (likelihood): the probability of observing the sample </a:t>
            </a:r>
            <a:r>
              <a:rPr lang="en-US" altLang="en-US" sz="2000" b="1" dirty="0"/>
              <a:t>X</a:t>
            </a:r>
            <a:r>
              <a:rPr lang="en-US" altLang="en-US" sz="2000" dirty="0"/>
              <a:t>, given that the hypothesis holds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E.g.,</a:t>
            </a:r>
            <a:r>
              <a:rPr lang="en-US" altLang="en-US" sz="2000" b="1" dirty="0"/>
              <a:t> </a:t>
            </a:r>
            <a:r>
              <a:rPr lang="en-US" altLang="en-US" sz="2000" dirty="0"/>
              <a:t>Given that</a:t>
            </a:r>
            <a:r>
              <a:rPr lang="en-US" altLang="en-US" sz="2000" b="1" dirty="0"/>
              <a:t> X</a:t>
            </a:r>
            <a:r>
              <a:rPr lang="en-US" altLang="en-US" sz="2000" dirty="0"/>
              <a:t> will buy computer, the prob. that X is 31..40, medium income</a:t>
            </a:r>
            <a:endParaRPr lang="en-US" altLang="en-US" sz="2000" dirty="0"/>
          </a:p>
        </p:txBody>
      </p:sp>
      <p:graphicFrame>
        <p:nvGraphicFramePr>
          <p:cNvPr id="34822" name="Object 1"/>
          <p:cNvGraphicFramePr>
            <a:graphicFrameLocks noChangeAspect="1"/>
          </p:cNvGraphicFramePr>
          <p:nvPr/>
        </p:nvGraphicFramePr>
        <p:xfrm>
          <a:off x="2667000" y="1981200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" imgW="4813300" imgH="558800" progId="Equation.3">
                  <p:embed/>
                </p:oleObj>
              </mc:Choice>
              <mc:Fallback>
                <p:oleObj name="Equation" r:id="rId1" imgW="4813300" imgH="55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0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Prediction Based on Bayes’ Theorem</a:t>
            </a:r>
            <a:endParaRPr lang="en-US" alt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0292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400"/>
              <a:t>Given training data</a:t>
            </a:r>
            <a:r>
              <a:rPr lang="en-US" altLang="en-US" sz="2400" i="1"/>
              <a:t> </a:t>
            </a:r>
            <a:r>
              <a:rPr lang="en-US" altLang="en-US" sz="2400" b="1"/>
              <a:t>X</a:t>
            </a:r>
            <a:r>
              <a:rPr lang="en-US" altLang="en-US" sz="2400" i="1"/>
              <a:t>, posteriori probability of a hypothesis </a:t>
            </a:r>
            <a:r>
              <a:rPr lang="en-US" altLang="en-US" sz="2400"/>
              <a:t>H</a:t>
            </a:r>
            <a:r>
              <a:rPr lang="en-US" altLang="en-US" sz="2400" i="1"/>
              <a:t>, </a:t>
            </a:r>
            <a:r>
              <a:rPr lang="en-US" altLang="en-US" sz="2400"/>
              <a:t>P(H|</a:t>
            </a:r>
            <a:r>
              <a:rPr lang="en-US" altLang="en-US" sz="2400" b="1"/>
              <a:t>X</a:t>
            </a:r>
            <a:r>
              <a:rPr lang="en-US" altLang="en-US" sz="2400"/>
              <a:t>)</a:t>
            </a:r>
            <a:r>
              <a:rPr lang="en-US" altLang="en-US" sz="2400" i="1"/>
              <a:t>, </a:t>
            </a:r>
            <a:r>
              <a:rPr lang="en-US" altLang="en-US" sz="2400"/>
              <a:t>follows the Bayes’ theorem</a:t>
            </a:r>
            <a:endParaRPr lang="en-US" altLang="en-US" sz="240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	</a:t>
            </a:r>
            <a:endParaRPr lang="en-US" altLang="en-US" sz="2400"/>
          </a:p>
          <a:p>
            <a:pPr algn="just" eaLnBrk="1" hangingPunct="1">
              <a:lnSpc>
                <a:spcPct val="120000"/>
              </a:lnSpc>
            </a:pPr>
            <a:endParaRPr lang="en-US" altLang="en-US" sz="2400"/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/>
              <a:t>Informally, this can be viewed as </a:t>
            </a:r>
            <a:endParaRPr lang="en-US" altLang="en-US" sz="2400"/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posteriori = likelihood x prior/evidence</a:t>
            </a:r>
            <a:endParaRPr lang="en-US" altLang="en-US" sz="2400"/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/>
              <a:t>Predicts </a:t>
            </a:r>
            <a:r>
              <a:rPr lang="en-US" altLang="en-US" sz="2400" b="1"/>
              <a:t>X</a:t>
            </a:r>
            <a:r>
              <a:rPr lang="en-US" altLang="en-US" sz="2400"/>
              <a:t> belongs to C</a:t>
            </a:r>
            <a:r>
              <a:rPr lang="en-US" altLang="en-US" sz="2400" baseline="-25000"/>
              <a:t>i</a:t>
            </a:r>
            <a:r>
              <a:rPr lang="en-US" altLang="en-US" sz="2400"/>
              <a:t> iff the probability P(C</a:t>
            </a:r>
            <a:r>
              <a:rPr lang="en-US" altLang="en-US" sz="2400" baseline="-25000"/>
              <a:t>i</a:t>
            </a:r>
            <a:r>
              <a:rPr lang="en-US" altLang="en-US" sz="2400"/>
              <a:t>|</a:t>
            </a:r>
            <a:r>
              <a:rPr lang="en-US" altLang="en-US" sz="2400" b="1"/>
              <a:t>X</a:t>
            </a:r>
            <a:r>
              <a:rPr lang="en-US" altLang="en-US" sz="2400"/>
              <a:t>) is the highest among all the P(C</a:t>
            </a:r>
            <a:r>
              <a:rPr lang="en-US" altLang="en-US" sz="2400" baseline="-25000"/>
              <a:t>k</a:t>
            </a:r>
            <a:r>
              <a:rPr lang="en-US" altLang="en-US" sz="2400"/>
              <a:t>|X) for all the </a:t>
            </a:r>
            <a:r>
              <a:rPr lang="en-US" altLang="en-US" sz="2400" i="1"/>
              <a:t>k</a:t>
            </a:r>
            <a:r>
              <a:rPr lang="en-US" altLang="en-US" sz="2400"/>
              <a:t> classes</a:t>
            </a:r>
            <a:endParaRPr lang="en-US" altLang="en-US" sz="2400"/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/>
              <a:t>Practical difficulty:  It requires initial knowledge of many probabilities, involving significant computational cost</a:t>
            </a:r>
            <a:endParaRPr lang="en-US" altLang="en-US" sz="2400"/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990600" y="243840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" imgW="4813300" imgH="558800" progId="Equation.3">
                  <p:embed/>
                </p:oleObj>
              </mc:Choice>
              <mc:Fallback>
                <p:oleObj name="Equation" r:id="rId1" imgW="48133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991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/>
              <a:t>Classification Is to Derive the Maximum Posteriori</a:t>
            </a:r>
            <a:endParaRPr lang="en-US" altLang="en-US" sz="3200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1816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sz="2400" dirty="0"/>
              <a:t>Let D be a training set of tuples and their associated class labels, and each tuple is represented by an n-D attribute vector </a:t>
            </a:r>
            <a:r>
              <a:rPr lang="en-US" altLang="en-US" sz="2400" b="1" dirty="0"/>
              <a:t>X</a:t>
            </a:r>
            <a:r>
              <a:rPr lang="en-US" altLang="en-US" sz="2400" dirty="0"/>
              <a:t> = (x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)</a:t>
            </a:r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Suppose there are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classes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C</a:t>
            </a:r>
            <a:r>
              <a:rPr lang="en-US" altLang="en-US" sz="2400" baseline="-25000" dirty="0"/>
              <a:t>m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Classification is to derive the maximum posteriori, i.e., the maximal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This can be derived from Bayes’ theorem</a:t>
            </a:r>
            <a:endParaRPr lang="en-US" altLang="en-US" sz="2400" dirty="0"/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Since P(X) is constant for all classes, only                                        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needs to be maximized</a:t>
            </a:r>
            <a:endParaRPr lang="en-US" altLang="en-US" sz="2400" dirty="0"/>
          </a:p>
        </p:txBody>
      </p:sp>
      <p:graphicFrame>
        <p:nvGraphicFramePr>
          <p:cNvPr id="3686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55776" y="3455193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" imgW="2501900" imgH="647700" progId="Equation.3">
                  <p:embed/>
                </p:oleObj>
              </mc:Choice>
              <mc:Fallback>
                <p:oleObj name="Equation" r:id="rId1" imgW="25019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455193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24187" y="5059759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2476500" imgH="381000" progId="Equation.3">
                  <p:embed/>
                </p:oleObj>
              </mc:Choice>
              <mc:Fallback>
                <p:oleObj name="Equation" r:id="rId3" imgW="24765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7" y="5059759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23528" y="268929"/>
            <a:ext cx="7808976" cy="1088136"/>
          </a:xfrm>
          <a:prstGeom prst="rect">
            <a:avLst/>
          </a:prstGeom>
        </p:spPr>
        <p:txBody>
          <a:bodyPr bIns="91440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/>
              <a:t>Applying Bayes’ rule: </a:t>
            </a:r>
            <a:br>
              <a:rPr lang="en-US" b="1" dirty="0"/>
            </a:br>
            <a:r>
              <a:rPr lang="en-US" b="1" dirty="0"/>
              <a:t>A basic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1577" y="1793313"/>
            <a:ext cx="8662911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doctor knows that the disease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meningitis causes the patient to have a stiff neck, say, 70% of the time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The doctor also knows some unconditional facts: the prior probability that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 patient has meningitis is 1/50,000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prior probability that any patient has a stiff neck is 1%.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Letting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 the proposition that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patient has a stiff neck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 the proposition that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patient has meningitis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we have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5027899"/>
            <a:ext cx="8352928" cy="1526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9914"/>
            <a:ext cx="7931224" cy="1143000"/>
          </a:xfrm>
        </p:spPr>
        <p:txBody>
          <a:bodyPr/>
          <a:lstStyle/>
          <a:p>
            <a:r>
              <a:rPr lang="en-US" altLang="zh-CN" dirty="0"/>
              <a:t>Bayesian Methods</a:t>
            </a:r>
            <a:endParaRPr lang="en-US" altLang="zh-CN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600" dirty="0"/>
              <a:t>Learning and classification methods based on probability theory.</a:t>
            </a:r>
            <a:endParaRPr lang="en-US" altLang="zh-CN" sz="2600" dirty="0"/>
          </a:p>
          <a:p>
            <a:pPr algn="just">
              <a:lnSpc>
                <a:spcPct val="90000"/>
              </a:lnSpc>
            </a:pPr>
            <a:r>
              <a:rPr lang="en-US" altLang="zh-CN" sz="2600" dirty="0"/>
              <a:t>Bayes theorem plays a critical role in probabilistic learning and classification.</a:t>
            </a:r>
            <a:endParaRPr lang="en-US" altLang="zh-CN" sz="2600" dirty="0"/>
          </a:p>
          <a:p>
            <a:pPr algn="just">
              <a:lnSpc>
                <a:spcPct val="90000"/>
              </a:lnSpc>
            </a:pPr>
            <a:r>
              <a:rPr lang="en-US" altLang="zh-CN" sz="2600" dirty="0"/>
              <a:t>Uses </a:t>
            </a:r>
            <a:r>
              <a:rPr lang="en-US" altLang="zh-CN" sz="2600" i="1" dirty="0"/>
              <a:t>prior</a:t>
            </a:r>
            <a:r>
              <a:rPr lang="en-US" altLang="zh-CN" sz="2600" dirty="0"/>
              <a:t> probability of each category given no information about an item.</a:t>
            </a:r>
            <a:endParaRPr lang="en-US" altLang="zh-CN" sz="2600" dirty="0"/>
          </a:p>
          <a:p>
            <a:pPr algn="just">
              <a:lnSpc>
                <a:spcPct val="90000"/>
              </a:lnSpc>
            </a:pPr>
            <a:r>
              <a:rPr lang="en-US" altLang="zh-CN" sz="2600" dirty="0"/>
              <a:t>Categorization produces a </a:t>
            </a:r>
            <a:r>
              <a:rPr lang="en-US" altLang="zh-CN" sz="2600" i="1" dirty="0"/>
              <a:t>posterior</a:t>
            </a:r>
            <a:r>
              <a:rPr lang="en-US" altLang="zh-CN" sz="2600" dirty="0"/>
              <a:t> probability distribution over the possible categories given a description of an item.</a:t>
            </a:r>
            <a:endParaRPr lang="en-US" altLang="zh-CN" sz="26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Bayes Classifiers</a:t>
            </a:r>
            <a:endParaRPr lang="en-US" altLang="en-US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06425" y="1525588"/>
            <a:ext cx="7848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000" b="1" dirty="0"/>
              <a:t>Assumption:</a:t>
            </a:r>
            <a:r>
              <a:rPr lang="en-US" altLang="en-US" sz="2000" dirty="0"/>
              <a:t> training set consists of instances of different classes described </a:t>
            </a:r>
            <a:r>
              <a:rPr lang="en-US" altLang="zh-CN" sz="2000" i="1" dirty="0" err="1"/>
              <a:t>cj</a:t>
            </a:r>
            <a:r>
              <a:rPr lang="en-US" altLang="zh-CN" sz="2000" dirty="0"/>
              <a:t> </a:t>
            </a:r>
            <a:r>
              <a:rPr lang="en-US" altLang="en-US" sz="2000" dirty="0"/>
              <a:t>as conjunctions of attributes values</a:t>
            </a:r>
            <a:endParaRPr lang="en-US" altLang="en-US" sz="2000" dirty="0"/>
          </a:p>
          <a:p>
            <a:pPr algn="just">
              <a:spcBef>
                <a:spcPct val="50000"/>
              </a:spcBef>
            </a:pPr>
            <a:r>
              <a:rPr lang="en-US" altLang="en-US" sz="2000" b="1" dirty="0"/>
              <a:t>Task:</a:t>
            </a:r>
            <a:r>
              <a:rPr lang="en-US" altLang="en-US" sz="2000" dirty="0"/>
              <a:t> </a:t>
            </a:r>
            <a:r>
              <a:rPr lang="en-US" altLang="zh-CN" sz="2000" dirty="0"/>
              <a:t>Classify a new instance </a:t>
            </a:r>
            <a:r>
              <a:rPr lang="en-US" altLang="zh-CN" sz="2000" i="1" dirty="0"/>
              <a:t>d </a:t>
            </a:r>
            <a:r>
              <a:rPr lang="en-US" altLang="zh-CN" sz="2000" dirty="0"/>
              <a:t>based on a tuple of attribute values   into one of the classes </a:t>
            </a:r>
            <a:r>
              <a:rPr lang="en-US" altLang="zh-CN" i="1" dirty="0" err="1"/>
              <a:t>cj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endParaRPr lang="en-US" altLang="zh-CN" sz="2000" dirty="0"/>
          </a:p>
          <a:p>
            <a:pPr algn="just">
              <a:spcBef>
                <a:spcPct val="50000"/>
              </a:spcBef>
            </a:pPr>
            <a:r>
              <a:rPr lang="en-US" altLang="en-US" sz="2000" b="1" dirty="0"/>
              <a:t>Key idea:</a:t>
            </a:r>
            <a:r>
              <a:rPr lang="en-US" altLang="en-US" sz="2000" dirty="0"/>
              <a:t> assign the most probable class             using Bayes Theorem.</a:t>
            </a:r>
            <a:endParaRPr lang="en-US" altLang="en-US" sz="2000" dirty="0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6075288" y="3209131"/>
          <a:ext cx="6096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1" imgW="304800" imgH="215900" progId="Equation.3">
                  <p:embed/>
                </p:oleObj>
              </mc:Choice>
              <mc:Fallback>
                <p:oleObj name="Equation" r:id="rId1" imgW="3048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288" y="3209131"/>
                        <a:ext cx="60960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2032000" y="4257675"/>
          <a:ext cx="3759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2070100" imgH="342900" progId="Equation.3">
                  <p:embed/>
                </p:oleObj>
              </mc:Choice>
              <mc:Fallback>
                <p:oleObj name="Equation" r:id="rId3" imgW="20701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257675"/>
                        <a:ext cx="3759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2593975" y="4887913"/>
          <a:ext cx="38735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5" imgW="2133600" imgH="457200" progId="Equation.3">
                  <p:embed/>
                </p:oleObj>
              </mc:Choice>
              <mc:Fallback>
                <p:oleObj name="Equation" r:id="rId5" imgW="21336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4887913"/>
                        <a:ext cx="38735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2574925" y="5822950"/>
          <a:ext cx="38258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7" imgW="2108200" imgH="342900" progId="Equation.3">
                  <p:embed/>
                </p:oleObj>
              </mc:Choice>
              <mc:Fallback>
                <p:oleObj name="Equation" r:id="rId7" imgW="2108200" imgH="342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5822950"/>
                        <a:ext cx="38258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02638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Naïve Bayes Classifier </a:t>
            </a:r>
            <a:endParaRPr lang="en-US" alt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33829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simplified assumption: attributes are conditionally independent (i.e., no dependence relation between attributes):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This greatly reduces the computation cost: Only counts the class distribution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If A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is categorical,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the # of tuples in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having value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for A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divided by |C</a:t>
            </a:r>
            <a:r>
              <a:rPr lang="en-US" altLang="en-US" sz="2400" baseline="-25000" dirty="0"/>
              <a:t>i, D</a:t>
            </a:r>
            <a:r>
              <a:rPr lang="en-US" altLang="en-US" sz="2400" dirty="0"/>
              <a:t>| (# of tuples of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in D)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If A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is </a:t>
            </a:r>
            <a:r>
              <a:rPr lang="en-US" altLang="en-US" sz="2400" dirty="0" err="1"/>
              <a:t>continous</a:t>
            </a:r>
            <a:r>
              <a:rPr lang="en-US" altLang="en-US" sz="2400" dirty="0"/>
              <a:t>-valued,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usually computed based on Gaussian distribution with a mean </a:t>
            </a:r>
            <a:r>
              <a:rPr lang="el-GR" altLang="en-US" sz="2400" dirty="0"/>
              <a:t>μ</a:t>
            </a:r>
            <a:r>
              <a:rPr lang="en-US" altLang="en-US" sz="2400" dirty="0"/>
              <a:t> and standard deviation </a:t>
            </a:r>
            <a:r>
              <a:rPr lang="el-GR" altLang="en-US" sz="2400" dirty="0"/>
              <a:t>σ</a:t>
            </a:r>
            <a:endParaRPr lang="el-GR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and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37893" name="Object 10"/>
          <p:cNvGraphicFramePr>
            <a:graphicFrameLocks noGrp="1"/>
          </p:cNvGraphicFramePr>
          <p:nvPr>
            <p:ph sz="quarter" idx="2"/>
          </p:nvPr>
        </p:nvGraphicFramePr>
        <p:xfrm>
          <a:off x="2267744" y="1888661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" imgW="4089400" imgH="508000" progId="Equation.3">
                  <p:embed/>
                </p:oleObj>
              </mc:Choice>
              <mc:Fallback>
                <p:oleObj name="Equation" r:id="rId1" imgW="4089400" imgH="50800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888661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2"/>
          <p:cNvGraphicFramePr>
            <a:graphicFrameLocks noGrp="1"/>
          </p:cNvGraphicFramePr>
          <p:nvPr>
            <p:ph sz="quarter" idx="3"/>
          </p:nvPr>
        </p:nvGraphicFramePr>
        <p:xfrm>
          <a:off x="4191000" y="5137041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1663700" imgH="482600" progId="Equation.3">
                  <p:embed/>
                </p:oleObj>
              </mc:Choice>
              <mc:Fallback>
                <p:oleObj name="Equation" r:id="rId3" imgW="1663700" imgH="4826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37041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4"/>
          <p:cNvGraphicFramePr/>
          <p:nvPr/>
        </p:nvGraphicFramePr>
        <p:xfrm>
          <a:off x="4191000" y="6100298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5" imgW="1625600" imgH="241300" progId="Equation.3">
                  <p:embed/>
                </p:oleObj>
              </mc:Choice>
              <mc:Fallback>
                <p:oleObj name="Equation" r:id="rId5" imgW="1625600" imgH="2413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100298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7201</Words>
  <Application>WPS Presentation</Application>
  <PresentationFormat>On-screen Show (4:3)</PresentationFormat>
  <Paragraphs>176</Paragraphs>
  <Slides>19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19</vt:i4>
      </vt:variant>
    </vt:vector>
  </HeadingPairs>
  <TitlesOfParts>
    <vt:vector size="66" baseType="lpstr">
      <vt:lpstr>Arial</vt:lpstr>
      <vt:lpstr>SimSun</vt:lpstr>
      <vt:lpstr>Wingdings</vt:lpstr>
      <vt:lpstr>Palatino Linotype</vt:lpstr>
      <vt:lpstr>Wingdings 2</vt:lpstr>
      <vt:lpstr>Times New Roman</vt:lpstr>
      <vt:lpstr>Tahoma</vt:lpstr>
      <vt:lpstr>Symbol</vt:lpstr>
      <vt:lpstr>Calibri</vt:lpstr>
      <vt:lpstr>Lucida Bright</vt:lpstr>
      <vt:lpstr>Lucida Calligraphy</vt:lpstr>
      <vt:lpstr>Perpetua</vt:lpstr>
      <vt:lpstr>Microsoft YaHei</vt:lpstr>
      <vt:lpstr>Arial Unicode MS</vt:lpstr>
      <vt:lpstr>Franklin Gothic Book</vt:lpstr>
      <vt:lpstr>Cambria</vt:lpstr>
      <vt:lpstr>Equity</vt:lpstr>
      <vt:lpstr>Equation.3</vt:lpstr>
      <vt:lpstr>Equation.3</vt:lpstr>
      <vt:lpstr>Equation.3</vt:lpstr>
      <vt:lpstr>Equation.3</vt:lpstr>
      <vt:lpstr>Equation.3</vt:lpstr>
      <vt:lpstr>Excel.Sheet.8</vt:lpstr>
      <vt:lpstr>Excel.Sheet.8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Bayesian Classifier</vt:lpstr>
      <vt:lpstr>Bayes’ Theorem: Basics</vt:lpstr>
      <vt:lpstr>Prediction Based on Bayes’ Theorem</vt:lpstr>
      <vt:lpstr>Classification Is to Derive the Maximum Posteriori</vt:lpstr>
      <vt:lpstr>PowerPoint 演示文稿</vt:lpstr>
      <vt:lpstr>Bayesian Methods</vt:lpstr>
      <vt:lpstr>Bayes Classifiers</vt:lpstr>
      <vt:lpstr>Naïve Bayes Classifier </vt:lpstr>
      <vt:lpstr>Parameters estimation</vt:lpstr>
      <vt:lpstr>Naïve Bayes Classifier: Training Dataset</vt:lpstr>
      <vt:lpstr>Naïve Bayes Classifier: An Example</vt:lpstr>
      <vt:lpstr>What is discriminant Function</vt:lpstr>
      <vt:lpstr>K=2 Classes</vt:lpstr>
      <vt:lpstr>Discriminant Functions</vt:lpstr>
      <vt:lpstr>Properties </vt:lpstr>
      <vt:lpstr>Maximum A Posterior</vt:lpstr>
      <vt:lpstr>Desirable Properties of Bayes Classifier</vt:lpstr>
      <vt:lpstr>Naïve Bayes Classifier: Comments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Dr Ashraf</cp:lastModifiedBy>
  <cp:revision>376</cp:revision>
  <dcterms:created xsi:type="dcterms:W3CDTF">2005-01-24T14:46:00Z</dcterms:created>
  <dcterms:modified xsi:type="dcterms:W3CDTF">2024-11-05T02:58:27Z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B175ADA9429C4FF5BFF4453B271E82A4_12</vt:lpwstr>
  </property>
  <property fmtid="{D5CDD505-2E9C-101B-9397-08002B2CF9AE}" pid="3" name="KSOProductBuildVer">
    <vt:lpwstr>1033-12.2.0.18607</vt:lpwstr>
  </property>
</Properties>
</file>