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3"/>
    <p:sldId id="300" r:id="rId4"/>
    <p:sldId id="301" r:id="rId5"/>
    <p:sldId id="333" r:id="rId6"/>
    <p:sldId id="303" r:id="rId7"/>
    <p:sldId id="304" r:id="rId8"/>
    <p:sldId id="305" r:id="rId9"/>
    <p:sldId id="308" r:id="rId10"/>
    <p:sldId id="309" r:id="rId11"/>
    <p:sldId id="307" r:id="rId12"/>
    <p:sldId id="310" r:id="rId13"/>
    <p:sldId id="311" r:id="rId14"/>
    <p:sldId id="306" r:id="rId15"/>
    <p:sldId id="312" r:id="rId16"/>
    <p:sldId id="313" r:id="rId17"/>
    <p:sldId id="318" r:id="rId18"/>
    <p:sldId id="320" r:id="rId19"/>
    <p:sldId id="321" r:id="rId20"/>
    <p:sldId id="322" r:id="rId21"/>
    <p:sldId id="319" r:id="rId22"/>
    <p:sldId id="338" r:id="rId23"/>
    <p:sldId id="323" r:id="rId24"/>
    <p:sldId id="337" r:id="rId25"/>
    <p:sldId id="331" r:id="rId26"/>
    <p:sldId id="332" r:id="rId27"/>
    <p:sldId id="334" r:id="rId28"/>
    <p:sldId id="335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33" Type="http://schemas.openxmlformats.org/officeDocument/2006/relationships/tableStyles" Target="tableStyles.xml"/><Relationship Id="rId25" Type="http://schemas.openxmlformats.org/officeDocument/2006/relationships/slide" Target="slides/slide23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9" Type="http://schemas.openxmlformats.org/officeDocument/2006/relationships/slide" Target="slides/slide2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32" Type="http://schemas.openxmlformats.org/officeDocument/2006/relationships/viewProps" Target="viewProps.xml"/><Relationship Id="rId24" Type="http://schemas.openxmlformats.org/officeDocument/2006/relationships/slide" Target="slides/slide22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8" Type="http://schemas.openxmlformats.org/officeDocument/2006/relationships/slide" Target="slides/slide26.xml"/><Relationship Id="rId23" Type="http://schemas.openxmlformats.org/officeDocument/2006/relationships/slide" Target="slides/slide21.xml"/><Relationship Id="rId15" Type="http://schemas.openxmlformats.org/officeDocument/2006/relationships/slide" Target="slides/slide13.xml"/><Relationship Id="rId36" Type="http://schemas.openxmlformats.org/officeDocument/2006/relationships/customXml" Target="../customXml/item3.xml"/><Relationship Id="rId31" Type="http://schemas.openxmlformats.org/officeDocument/2006/relationships/presProps" Target="presProps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30" Type="http://schemas.openxmlformats.org/officeDocument/2006/relationships/slide" Target="slides/slide28.xml"/><Relationship Id="rId27" Type="http://schemas.openxmlformats.org/officeDocument/2006/relationships/slide" Target="slides/slide25.xml"/><Relationship Id="rId22" Type="http://schemas.openxmlformats.org/officeDocument/2006/relationships/slide" Target="slides/slide20.xml"/><Relationship Id="rId14" Type="http://schemas.openxmlformats.org/officeDocument/2006/relationships/slide" Target="slides/slide12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Workbook2.xls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29.jpeg"/><Relationship Id="rId2" Type="http://schemas.openxmlformats.org/officeDocument/2006/relationships/image" Target="../media/image28.emf"/><Relationship Id="rId1" Type="http://schemas.openxmlformats.org/officeDocument/2006/relationships/oleObject" Target="../embeddings/Workbook3.xls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oleObject" Target="../embeddings/oleObject3.bin"/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oleObject" Target="../embeddings/Workbook1.xls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 popular supervised machine learning algorithm used for both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regression tasks. They work by learning simple decision rules inferred from the data features to predict a target label.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structured as a tree where each node represents a decision based on a feature of the data, and each branch represents an outcome of that decision.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node is the topmost node, representing the first decision.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nodes are decision points, splitting based on feature values.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nodes are the endpoints representing the final prediction or output.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5257800" y="17526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57800" y="21336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257800" y="24384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76491" y="5791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42514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42514" y="2107721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42514" y="2438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42514" y="5791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930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5257800" y="2743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34000" y="40386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313872" y="47244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334000" y="5029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3872" y="5410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334000" y="60960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42514" y="27813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142514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53400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33478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33478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63464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1033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5257800" y="3124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64989" y="34290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86761" y="3788434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42514" y="311988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42514" y="3463506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42514" y="375967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09446" y="44958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309971" y="447567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gained by branching on attribute A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246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911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029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151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𝑐𝑟𝑒𝑑𝑖𝑡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𝑟𝑎𝑡𝑖𝑛𝑔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048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gained by branching on attribute A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rgbClr val="00B05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𝒂𝒈𝒆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𝟐𝟒𝟔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911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029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151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𝑐𝑟𝑒𝑑𝑖𝑡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𝑟𝑎𝑡𝑖𝑛𝑔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048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1135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4800600" y="1012166"/>
            <a:ext cx="304800" cy="43563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40386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first split is on the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6172200" y="1172812"/>
            <a:ext cx="2667000" cy="103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repeat the same process with the other nodes with smaller dataset.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229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1753"/>
            <a:ext cx="2855194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71785"/>
            <a:ext cx="2876550" cy="159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12817"/>
            <a:ext cx="2519063" cy="13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36576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split is on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&lt;=30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7" y="2057400"/>
            <a:ext cx="85344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02528"/>
            <a:ext cx="1295400" cy="81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4126"/>
            <a:ext cx="2190750" cy="121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ubtitle 2"/>
          <p:cNvSpPr txBox="1"/>
          <p:nvPr/>
        </p:nvSpPr>
        <p:spPr>
          <a:xfrm>
            <a:off x="381000" y="5629453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ubtitle 2"/>
          <p:cNvSpPr txBox="1"/>
          <p:nvPr/>
        </p:nvSpPr>
        <p:spPr>
          <a:xfrm>
            <a:off x="3644661" y="5359426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57816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41664"/>
            <a:ext cx="2133599" cy="13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200400"/>
            <a:ext cx="2190750" cy="121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ubtitle 2"/>
          <p:cNvSpPr txBox="1"/>
          <p:nvPr/>
        </p:nvSpPr>
        <p:spPr>
          <a:xfrm>
            <a:off x="3644660" y="5181600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41148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split is required at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31..40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70580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4038600"/>
            <a:ext cx="315898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685800" y="1371600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split is on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credit_rating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node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&gt;40 </a:t>
            </a:r>
            <a:endParaRPr lang="en-US" sz="18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60579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895599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29137"/>
            <a:ext cx="26003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1024"/>
          <p:cNvGraphicFramePr/>
          <p:nvPr/>
        </p:nvGraphicFramePr>
        <p:xfrm>
          <a:off x="228600" y="9906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Worksheet" r:id="rId1" imgW="5441315" imgH="4204335" progId="Excel.Sheet.8">
                  <p:embed/>
                </p:oleObj>
              </mc:Choice>
              <mc:Fallback>
                <p:oleObj name="Worksheet" r:id="rId1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022" y="3543300"/>
            <a:ext cx="6224555" cy="34628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2388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2388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111522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Classify a new instance</a:t>
            </a:r>
            <a:endParaRPr lang="en-US" b="1" dirty="0" smtClean="0"/>
          </a:p>
          <a:p>
            <a:r>
              <a:rPr lang="en-US" dirty="0" smtClean="0"/>
              <a:t>(</a:t>
            </a:r>
            <a:r>
              <a:rPr lang="en-US" b="1" dirty="0" smtClean="0"/>
              <a:t>age</a:t>
            </a:r>
            <a:r>
              <a:rPr lang="en-US" dirty="0" smtClean="0"/>
              <a:t>: &lt;=30, </a:t>
            </a:r>
            <a:r>
              <a:rPr lang="en-US" b="1" dirty="0" smtClean="0"/>
              <a:t>income</a:t>
            </a:r>
            <a:r>
              <a:rPr lang="en-US" dirty="0" smtClean="0"/>
              <a:t>: low, </a:t>
            </a:r>
            <a:r>
              <a:rPr lang="en-US" b="1" dirty="0" smtClean="0"/>
              <a:t>student</a:t>
            </a:r>
            <a:r>
              <a:rPr lang="en-US" dirty="0" smtClean="0"/>
              <a:t>: yes, </a:t>
            </a:r>
            <a:r>
              <a:rPr lang="en-US" b="1" dirty="0" err="1" smtClean="0"/>
              <a:t>credit_rating</a:t>
            </a:r>
            <a:r>
              <a:rPr lang="en-US" dirty="0" smtClean="0"/>
              <a:t>: fair) = </a:t>
            </a:r>
            <a:r>
              <a:rPr lang="en-US" dirty="0" err="1" smtClean="0">
                <a:solidFill>
                  <a:srgbClr val="FF0000"/>
                </a:solidFill>
              </a:rPr>
              <a:t>buys_computer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0" y="51054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133600" y="2895600"/>
            <a:ext cx="1219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50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5065321" cy="28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11152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Exercise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581834"/>
            <a:ext cx="6096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/>
          </a:p>
          <a:p>
            <a:r>
              <a:rPr lang="en-US" dirty="0" smtClean="0"/>
              <a:t>https</a:t>
            </a:r>
            <a:r>
              <a:rPr lang="en-US" dirty="0"/>
              <a:t>://colab.research.google.com/drive/1YsHFA55DZ5iQBNq7S11qoS-_WVYtxUYH?usp=sharing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Information-Gain for Continuous-Valued Attributes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attribute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continuous-valued attribute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determine the best split point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 the value A in increasing order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the midpoint between each pair of adjacent values is considered as a possible split point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midpoint between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with the minimum expected information requirement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selected as the split-point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Split: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tuples in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≤ split-point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tuples in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&gt; split-point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Ratio for Attribute Selection (C4.5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measure is biased towards attributes with many values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C4.5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successor of ID3) uses gain ratio to overcome the problem (normalization to information gain)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= Gain(A)/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gain_ratio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(income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0.029/1.557 = 0.019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5638800" y="2438400"/>
          <a:ext cx="34321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Worksheet" r:id="rId1" imgW="5764530" imgH="4204335" progId="Excel.Sheet.8">
                  <p:embed/>
                </p:oleObj>
              </mc:Choice>
              <mc:Fallback>
                <p:oleObj name="Worksheet" r:id="rId1" imgW="5764530" imgH="4204335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8400"/>
                        <a:ext cx="34321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 descr="8split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48100"/>
            <a:ext cx="52546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9600" y="2973118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3118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 (CART-Classification and Regression Trees)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Gain Ratio can sometimes exhibit a bias toward features with many unique values. For example, if a feature has many unique categories, Information Gain might prefer it because it creates more distinct subsets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this,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Ratio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 adaptation of Information Gain) is used in algorithms like C4.5 to counter this bias, but this additional step adds complexity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is less sensitive to the number of categories in a feature, reducing the need for an additional adjustment like Gain Ratio.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057900" cy="1133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1" y="5657714"/>
            <a:ext cx="4724400" cy="1162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Decision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 when a Decision Tree model becomes too complex, fitting too closely to the noise and specific details of the training data, resulting in poor generalization to new data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decision tree that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often have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on the training set but performs poorly on the test set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tree to grow too deep, with many nodes and branches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specific branches (splits) that capture the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peculiarities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training data rather than general patterns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leads to a lack of model generalization, where the model captures random fluctuations instead of meaningful trends.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Pre-Pruning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(Early Stopping): 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stops the tree from growing once it meets certain conditions, such as reaching a maximum depth, minimum number of samples per leaf, or minimum information gain threshold. This prevents the tree from developing complex branches that might lead to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Post-Pruning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(Cost Complexity Pruning): 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first grows the tree to its full depth, then prunes back branches that provide minimal value. Post-pruning can be based on measures like cross-validation to determine the optimal structure that minimizes errors on new data.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229600" cy="25908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greedy algorithm):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is constructed in a 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recursive divide-and-conquer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manner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start, all the training examples are at the root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categorical (if continuous-valued, they are discretized in advance)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partitioned recursively based on selected attributes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attributes are selected based on a heuristic or statistical measure (e.g.,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810000"/>
            <a:ext cx="5181600" cy="2882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ID3 (Iterative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Dichotomiser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classic algorithm used to construct a Decision Tree, primarily for classification tasks. It was developed by Ross Quinlan and serves as one of the earliest algorithms in Decision Tree-based models.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ID3 aims to create a Decision Tree by selecting the most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feature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step that best separates the data for classification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this by using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(based on entropy) as the criterion to determine the best feature to split on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stopping partitioning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records have the same target class (pure leaf node).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more features to split on (terminate as a leaf node).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Reaching a specified maximum depth or minimum samples threshold to prevent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 Selection Measure: Information Gain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set of data instances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number of data instances (14)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=the probability that an arbitrary tuple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class yes is 1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Worksheet" r:id="rId4" imgW="5441315" imgH="4204335" progId="Excel.Sheet.8">
                  <p:embed/>
                </p:oleObj>
              </mc:Choice>
              <mc:Fallback>
                <p:oleObj name="Worksheet" r:id="rId4" imgW="5441315" imgH="4204335" progId="Excel.Sheet.8">
                  <p:embed/>
                  <p:pic>
                    <p:nvPicPr>
                      <p:cNvPr id="0" name="Picture 225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39023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53400" y="2119223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83183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53400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53400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55456" y="2424023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139023" y="2819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33481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39023" y="376111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05754" y="4444042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55456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133481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153400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167986" y="579407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information (entropy) needed to classify a tuple in D: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given data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</m:oMath>
                  </m:oMathPara>
                </a14:m>
                <a:endParaRPr lang="en-GB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8139023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53400" y="2119223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83183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53400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53400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55456" y="2424023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39023" y="2819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133481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39023" y="376111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05754" y="4444042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55456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33481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153400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167986" y="579407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“age &lt;=30” has 5 out of 14 samples, with 2 yes’es  and 3 no’s.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8153400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142514" y="20574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514" y="4093029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42514" y="443048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42514" y="511628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648200" y="1752600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648200" y="2068902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635260" y="41256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30947" y="44304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630947" y="51162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“age &lt;=30” has 5 out of 14 samples, with 2 yes’es  and 3 no’s.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Worksheet" r:id="rId2" imgW="5236210" imgH="4045585" progId="Excel.Sheet.8">
                  <p:embed/>
                </p:oleObj>
              </mc:Choice>
              <mc:Fallback>
                <p:oleObj name="Worksheet" r:id="rId2" imgW="5236210" imgH="4045585" progId="Excel.Sheet.8">
                  <p:embed/>
                  <p:pic>
                    <p:nvPicPr>
                      <p:cNvPr id="0" name="Picture 7276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8142514" y="2438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514" y="378822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35325" y="545702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35325" y="5791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572000" y="2428336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572000" y="3788229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572000" y="5457029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572000" y="5791200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“age &lt;=30” has 5 out of 14 samples, with 2 yes’es  and 3 no’s.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829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8142514" y="2743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142514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514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18072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24028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72000" y="277339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572000" y="3124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561936" y="34290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06712" y="4758905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580833" y="613913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0" ma:contentTypeDescription="Create a new document." ma:contentTypeScope="" ma:versionID="2a923a71b0832a89b6c08489f06266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FF8CBE-6348-4445-AA99-84DBAB2074E1}"/>
</file>

<file path=customXml/itemProps2.xml><?xml version="1.0" encoding="utf-8"?>
<ds:datastoreItem xmlns:ds="http://schemas.openxmlformats.org/officeDocument/2006/customXml" ds:itemID="{7FCE1106-3970-4C84-B680-41FF7A09114F}"/>
</file>

<file path=customXml/itemProps3.xml><?xml version="1.0" encoding="utf-8"?>
<ds:datastoreItem xmlns:ds="http://schemas.openxmlformats.org/officeDocument/2006/customXml" ds:itemID="{DCFE9D2B-F4AC-4DF8-A02D-B3BE5BCD78C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8859</Words>
  <Application>WPS Presentation</Application>
  <PresentationFormat>On-screen Show (4:3)</PresentationFormat>
  <Paragraphs>262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SimSun</vt:lpstr>
      <vt:lpstr>Wingdings</vt:lpstr>
      <vt:lpstr>Times New Roman</vt:lpstr>
      <vt:lpstr>Cambria Math</vt:lpstr>
      <vt:lpstr>Cambria Math</vt:lpstr>
      <vt:lpstr>Microsoft YaHei</vt:lpstr>
      <vt:lpstr>Arial Unicode MS</vt:lpstr>
      <vt:lpstr>Calibri</vt:lpstr>
      <vt:lpstr>Office Theme</vt:lpstr>
      <vt:lpstr>Excel.Sheet.8</vt:lpstr>
      <vt:lpstr>Excel.Sheet.8</vt:lpstr>
      <vt:lpstr>Excel.Sheet.8</vt:lpstr>
      <vt:lpstr>Excel.Sheet.8</vt:lpstr>
      <vt:lpstr>Excel.Sheet.8</vt:lpstr>
      <vt:lpstr>Equation.3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Dr Ashraf</cp:lastModifiedBy>
  <cp:revision>378</cp:revision>
  <dcterms:created xsi:type="dcterms:W3CDTF">2024-10-19T07:49:00Z</dcterms:created>
  <dcterms:modified xsi:type="dcterms:W3CDTF">2025-03-11T02:21:32Z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34784591595B48829E35AB748FC3783A_12</vt:lpwstr>
  </property>
  <property fmtid="{D5CDD505-2E9C-101B-9397-08002B2CF9AE}" pid="3" name="KSOProductBuildVer">
    <vt:lpwstr>1033-12.2.0.20326</vt:lpwstr>
  </property>
  <property fmtid="{D5CDD505-2E9C-101B-9397-08002B2CF9AE}" pid="4" name="ContentTypeId">
    <vt:lpwstr>0x010100A03E5BDC5C551145B693F0E5668ABB8D</vt:lpwstr>
  </property>
</Properties>
</file>