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handoutMasterIdLst>
    <p:handoutMasterId r:id="rId19"/>
  </p:handoutMasterIdLst>
  <p:sldIdLst>
    <p:sldId id="266" r:id="rId5"/>
    <p:sldId id="458" r:id="rId6"/>
    <p:sldId id="475" r:id="rId7"/>
    <p:sldId id="476" r:id="rId8"/>
    <p:sldId id="477" r:id="rId9"/>
    <p:sldId id="478" r:id="rId10"/>
    <p:sldId id="479" r:id="rId11"/>
    <p:sldId id="480" r:id="rId12"/>
    <p:sldId id="481" r:id="rId13"/>
    <p:sldId id="482" r:id="rId14"/>
    <p:sldId id="484" r:id="rId15"/>
    <p:sldId id="485" r:id="rId16"/>
    <p:sldId id="329" r:id="rId17"/>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82" y="11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02-Apr-23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02-Apr-23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2 April 2023</a:t>
            </a:fld>
            <a:endParaRPr lang="en-US" dirty="0"/>
          </a:p>
        </p:txBody>
      </p:sp>
      <p:sp>
        <p:nvSpPr>
          <p:cNvPr id="5" name="Footer Placeholder 4"/>
          <p:cNvSpPr>
            <a:spLocks noGrp="1"/>
          </p:cNvSpPr>
          <p:nvPr>
            <p:ph type="ftr" sz="quarter" idx="11"/>
          </p:nvPr>
        </p:nvSpPr>
        <p:spPr>
          <a:xfrm>
            <a:off x="5452110" y="7950630"/>
            <a:ext cx="5554980" cy="267212"/>
          </a:xfrm>
          <a:prstGeom prst="rect">
            <a:avLst/>
          </a:prstGeo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3" y="11981"/>
            <a:ext cx="1415536" cy="1334855"/>
          </a:xfrm>
          <a:prstGeom prst="rect">
            <a:avLst/>
          </a:prstGeom>
        </p:spPr>
      </p:pic>
      <p:sp>
        <p:nvSpPr>
          <p:cNvPr id="8" name="TextBox 7"/>
          <p:cNvSpPr txBox="1"/>
          <p:nvPr userDrawn="1"/>
        </p:nvSpPr>
        <p:spPr>
          <a:xfrm>
            <a:off x="1426059" y="10898"/>
            <a:ext cx="15007121" cy="1138773"/>
          </a:xfrm>
          <a:prstGeom prst="rect">
            <a:avLst/>
          </a:prstGeom>
          <a:noFill/>
        </p:spPr>
        <p:txBody>
          <a:bodyPr wrap="square" rtlCol="0">
            <a:spAutoFit/>
          </a:bodyPr>
          <a:lstStyle/>
          <a:p>
            <a:pPr algn="l"/>
            <a:r>
              <a:rPr lang="en-US" sz="4400" b="1" dirty="0">
                <a:solidFill>
                  <a:schemeClr val="accent1">
                    <a:lumMod val="75000"/>
                  </a:schemeClr>
                </a:solidFill>
              </a:rPr>
              <a:t>AMERICAN INTERNATIONAL UNIVERSITY – BANGLADESH (AIUB)</a:t>
            </a:r>
          </a:p>
          <a:p>
            <a:pPr algn="l"/>
            <a:r>
              <a:rPr lang="en-US" sz="2400" dirty="0">
                <a:solidFill>
                  <a:srgbClr val="0070C0"/>
                </a:solidFill>
              </a:rPr>
              <a:t>Where leaders are created</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6274" y="7919634"/>
            <a:ext cx="2788920" cy="309966"/>
          </a:xfrm>
          <a:prstGeom prst="rect">
            <a:avLst/>
          </a:prstGeom>
        </p:spPr>
        <p:txBody>
          <a:bodyPr/>
          <a:lstStyle>
            <a:lvl1pPr>
              <a:defRPr sz="1400">
                <a:solidFill>
                  <a:srgbClr val="0070C0"/>
                </a:solidFill>
              </a:defRPr>
            </a:lvl1pPr>
          </a:lstStyle>
          <a:p>
            <a:fld id="{CBE03706-832F-4E99-98D6-95C6393A057E}" type="datetime3">
              <a:rPr lang="en-US" smtClean="0"/>
              <a:t>2 April 2023</a:t>
            </a:fld>
            <a:endParaRPr lang="en-US"/>
          </a:p>
        </p:txBody>
      </p:sp>
      <p:sp>
        <p:nvSpPr>
          <p:cNvPr id="5"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256579" y="-16858"/>
            <a:ext cx="5220222"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 Design</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Date Placeholder 3"/>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2 April 2023</a:t>
            </a:fld>
            <a:endParaRPr lang="en-US"/>
          </a:p>
        </p:txBody>
      </p:sp>
      <p:sp>
        <p:nvSpPr>
          <p:cNvPr id="4"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5"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9" name="Rectangle 8"/>
          <p:cNvSpPr/>
          <p:nvPr userDrawn="1"/>
        </p:nvSpPr>
        <p:spPr>
          <a:xfrm>
            <a:off x="11256579" y="-16858"/>
            <a:ext cx="5220222"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 Design</a:t>
            </a:r>
          </a:p>
        </p:txBody>
      </p:sp>
    </p:spTree>
    <p:extLst>
      <p:ext uri="{BB962C8B-B14F-4D97-AF65-F5344CB8AC3E}">
        <p14:creationId xmlns:p14="http://schemas.microsoft.com/office/powerpoint/2010/main" val="3941534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5452110" y="7950630"/>
            <a:ext cx="5554980" cy="267212"/>
          </a:xfrm>
          <a:prstGeom prst="rect">
            <a:avLst/>
          </a:prstGeom>
        </p:spPr>
        <p:txBody>
          <a:bodyPr/>
          <a:lstStyle>
            <a:lvl1pPr algn="ctr">
              <a:defRPr sz="1600">
                <a:solidFill>
                  <a:srgbClr val="0070C0"/>
                </a:solidFill>
              </a:defRPr>
            </a:lvl1pPr>
          </a:lstStyle>
          <a:p>
            <a:r>
              <a:rPr lang="en-US"/>
              <a:t>Course Teacher: Prof. Dr. Engr. Muhibul Haque Bhuyan</a:t>
            </a:r>
            <a:endParaRPr lang="en-US" dirty="0"/>
          </a:p>
        </p:txBody>
      </p:sp>
      <p:sp>
        <p:nvSpPr>
          <p:cNvPr id="8" name="Date Placeholder 3"/>
          <p:cNvSpPr>
            <a:spLocks noGrp="1"/>
          </p:cNvSpPr>
          <p:nvPr>
            <p:ph type="dt" sz="half" idx="2"/>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2 April 2023</a:t>
            </a:fld>
            <a:endParaRPr lang="en-US" dirty="0"/>
          </a:p>
        </p:txBody>
      </p:sp>
      <p:sp>
        <p:nvSpPr>
          <p:cNvPr id="9" name="Slide Number Placeholder 5"/>
          <p:cNvSpPr>
            <a:spLocks noGrp="1"/>
          </p:cNvSpPr>
          <p:nvPr>
            <p:ph type="sldNum" sz="quarter" idx="4"/>
          </p:nvPr>
        </p:nvSpPr>
        <p:spPr>
          <a:xfrm>
            <a:off x="14401799" y="7950630"/>
            <a:ext cx="2031381" cy="278970"/>
          </a:xfrm>
          <a:prstGeom prst="rect">
            <a:avLst/>
          </a:prstGeom>
        </p:spPr>
        <p:txBody>
          <a:bodyPr/>
          <a:lstStyle>
            <a:lvl1pPr algn="r">
              <a:defRPr>
                <a:solidFill>
                  <a:srgbClr val="0070C0"/>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365759" y="1496293"/>
            <a:ext cx="15893935" cy="2394066"/>
          </a:xfrm>
        </p:spPr>
        <p:txBody>
          <a:bodyPr anchor="t">
            <a:noAutofit/>
          </a:bodyPr>
          <a:lstStyle/>
          <a:p>
            <a:r>
              <a:rPr lang="en-US" sz="5400" b="1" dirty="0">
                <a:solidFill>
                  <a:srgbClr val="0070C0"/>
                </a:solidFill>
              </a:rPr>
              <a:t>Project Title:</a:t>
            </a:r>
            <a:br>
              <a:rPr lang="en-US" sz="5400" b="1" dirty="0">
                <a:solidFill>
                  <a:srgbClr val="0070C0"/>
                </a:solidFill>
              </a:rPr>
            </a:br>
            <a:r>
              <a:rPr lang="en-US" sz="5400" b="1" dirty="0">
                <a:solidFill>
                  <a:srgbClr val="0070C0"/>
                </a:solidFill>
              </a:rPr>
              <a:t>Each Word First Character of the Title must be Capitalized  </a:t>
            </a:r>
            <a:endParaRPr lang="en-US" sz="4400" b="1" dirty="0">
              <a:solidFill>
                <a:srgbClr val="0070C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47865136"/>
              </p:ext>
            </p:extLst>
          </p:nvPr>
        </p:nvGraphicFramePr>
        <p:xfrm>
          <a:off x="3007741" y="3430989"/>
          <a:ext cx="10848108" cy="2743200"/>
        </p:xfrm>
        <a:graphic>
          <a:graphicData uri="http://schemas.openxmlformats.org/drawingml/2006/table">
            <a:tbl>
              <a:tblPr firstRow="1" bandRow="1">
                <a:tableStyleId>{5C22544A-7EE6-4342-B048-85BDC9FD1C3A}</a:tableStyleId>
              </a:tblPr>
              <a:tblGrid>
                <a:gridCol w="1088966">
                  <a:extLst>
                    <a:ext uri="{9D8B030D-6E8A-4147-A177-3AD203B41FA5}">
                      <a16:colId xmlns:a16="http://schemas.microsoft.com/office/drawing/2014/main" val="2913403265"/>
                    </a:ext>
                  </a:extLst>
                </a:gridCol>
                <a:gridCol w="1978429">
                  <a:extLst>
                    <a:ext uri="{9D8B030D-6E8A-4147-A177-3AD203B41FA5}">
                      <a16:colId xmlns:a16="http://schemas.microsoft.com/office/drawing/2014/main" val="241213375"/>
                    </a:ext>
                  </a:extLst>
                </a:gridCol>
                <a:gridCol w="5852160">
                  <a:extLst>
                    <a:ext uri="{9D8B030D-6E8A-4147-A177-3AD203B41FA5}">
                      <a16:colId xmlns:a16="http://schemas.microsoft.com/office/drawing/2014/main" val="1138891670"/>
                    </a:ext>
                  </a:extLst>
                </a:gridCol>
                <a:gridCol w="1928553">
                  <a:extLst>
                    <a:ext uri="{9D8B030D-6E8A-4147-A177-3AD203B41FA5}">
                      <a16:colId xmlns:a16="http://schemas.microsoft.com/office/drawing/2014/main" val="1055295908"/>
                    </a:ext>
                  </a:extLst>
                </a:gridCol>
              </a:tblGrid>
              <a:tr h="358251">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SL #</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ID</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Name</a:t>
                      </a:r>
                      <a:endParaRPr lang="en-GB" altLang="en-US" sz="2400" b="1" i="1" baseline="30000" dirty="0">
                        <a:solidFill>
                          <a:schemeClr val="bg1"/>
                        </a:solidFill>
                      </a:endParaRPr>
                    </a:p>
                  </a:txBody>
                  <a:tcPr anchor="ctr"/>
                </a:tc>
                <a:tc>
                  <a:txBody>
                    <a:bodyPr/>
                    <a:lstStyle/>
                    <a:p>
                      <a:pPr algn="ctr"/>
                      <a:r>
                        <a:rPr lang="en-US" sz="2400" i="1" dirty="0">
                          <a:solidFill>
                            <a:schemeClr val="bg1"/>
                          </a:solidFill>
                        </a:rPr>
                        <a:t>Program</a:t>
                      </a:r>
                    </a:p>
                  </a:txBody>
                  <a:tcPr anchor="ctr"/>
                </a:tc>
                <a:extLst>
                  <a:ext uri="{0D108BD9-81ED-4DB2-BD59-A6C34878D82A}">
                    <a16:rowId xmlns:a16="http://schemas.microsoft.com/office/drawing/2014/main" val="4019669810"/>
                  </a:ext>
                </a:extLst>
              </a:tr>
              <a:tr h="370840">
                <a:tc>
                  <a:txBody>
                    <a:bodyPr/>
                    <a:lstStyle/>
                    <a:p>
                      <a:pPr algn="ctr"/>
                      <a:r>
                        <a:rPr lang="en-US" sz="2400" i="1" dirty="0">
                          <a:solidFill>
                            <a:schemeClr val="tx1"/>
                          </a:solidFill>
                        </a:rPr>
                        <a:t>1</a:t>
                      </a:r>
                    </a:p>
                  </a:txBody>
                  <a:tcPr anchor="ctr"/>
                </a:tc>
                <a:tc>
                  <a:txBody>
                    <a:bodyPr/>
                    <a:lstStyle/>
                    <a:p>
                      <a:pPr algn="ctr"/>
                      <a:r>
                        <a:rPr lang="en-US" sz="2400" i="1" dirty="0">
                          <a:solidFill>
                            <a:schemeClr val="tx1"/>
                          </a:solidFill>
                        </a:rPr>
                        <a:t>19-39639-2</a:t>
                      </a:r>
                    </a:p>
                  </a:txBody>
                  <a:tcPr anchor="ctr"/>
                </a:tc>
                <a:tc>
                  <a:txBody>
                    <a:bodyPr/>
                    <a:lstStyle/>
                    <a:p>
                      <a:pPr algn="ctr"/>
                      <a:r>
                        <a:rPr lang="en-US" sz="2400" i="1" dirty="0">
                          <a:solidFill>
                            <a:schemeClr val="tx1"/>
                          </a:solidFill>
                        </a:rPr>
                        <a:t>ABC XYZ</a:t>
                      </a:r>
                    </a:p>
                  </a:txBody>
                  <a:tcPr anchor="ctr"/>
                </a:tc>
                <a:tc>
                  <a:txBody>
                    <a:bodyPr/>
                    <a:lstStyle/>
                    <a:p>
                      <a:pPr algn="ctr"/>
                      <a:r>
                        <a:rPr lang="en-US" sz="2400" i="1" dirty="0">
                          <a:solidFill>
                            <a:schemeClr val="tx1"/>
                          </a:solidFill>
                        </a:rPr>
                        <a:t>BSc in EEE</a:t>
                      </a:r>
                    </a:p>
                  </a:txBody>
                  <a:tcPr anchor="ctr"/>
                </a:tc>
                <a:extLst>
                  <a:ext uri="{0D108BD9-81ED-4DB2-BD59-A6C34878D82A}">
                    <a16:rowId xmlns:a16="http://schemas.microsoft.com/office/drawing/2014/main" val="3071807588"/>
                  </a:ext>
                </a:extLst>
              </a:tr>
              <a:tr h="370840">
                <a:tc>
                  <a:txBody>
                    <a:bodyPr/>
                    <a:lstStyle/>
                    <a:p>
                      <a:pPr algn="ctr"/>
                      <a:r>
                        <a:rPr lang="en-US" sz="2400" i="1" dirty="0">
                          <a:solidFill>
                            <a:schemeClr val="tx1"/>
                          </a:solidFill>
                        </a:rPr>
                        <a:t>2</a:t>
                      </a:r>
                    </a:p>
                  </a:txBody>
                  <a:tcPr anchor="ctr"/>
                </a:tc>
                <a:tc>
                  <a:txBody>
                    <a:bodyPr/>
                    <a:lstStyle/>
                    <a:p>
                      <a:pPr algn="ctr"/>
                      <a:r>
                        <a:rPr lang="en-US" sz="2400" i="1" dirty="0">
                          <a:solidFill>
                            <a:schemeClr val="tx1"/>
                          </a:solidFill>
                        </a:rPr>
                        <a:t>19-39640-2</a:t>
                      </a:r>
                    </a:p>
                  </a:txBody>
                  <a:tcPr anchor="ctr"/>
                </a:tc>
                <a:tc>
                  <a:txBody>
                    <a:bodyPr/>
                    <a:lstStyle/>
                    <a:p>
                      <a:pPr algn="ctr"/>
                      <a:r>
                        <a:rPr lang="en-US" sz="2400" i="1" dirty="0">
                          <a:solidFill>
                            <a:schemeClr val="tx1"/>
                          </a:solidFill>
                        </a:rPr>
                        <a:t>DEF XYZ</a:t>
                      </a:r>
                    </a:p>
                  </a:txBody>
                  <a:tcPr anchor="ctr"/>
                </a:tc>
                <a:tc>
                  <a:txBody>
                    <a:bodyPr/>
                    <a:lstStyle/>
                    <a:p>
                      <a:pPr algn="ctr"/>
                      <a:r>
                        <a:rPr lang="en-US" sz="2400" i="1" dirty="0">
                          <a:solidFill>
                            <a:schemeClr val="tx1"/>
                          </a:solidFill>
                        </a:rPr>
                        <a:t>BSc in CSE</a:t>
                      </a:r>
                    </a:p>
                  </a:txBody>
                  <a:tcPr anchor="ctr"/>
                </a:tc>
                <a:extLst>
                  <a:ext uri="{0D108BD9-81ED-4DB2-BD59-A6C34878D82A}">
                    <a16:rowId xmlns:a16="http://schemas.microsoft.com/office/drawing/2014/main" val="76370253"/>
                  </a:ext>
                </a:extLst>
              </a:tr>
              <a:tr h="370840">
                <a:tc>
                  <a:txBody>
                    <a:bodyPr/>
                    <a:lstStyle/>
                    <a:p>
                      <a:pPr algn="ctr"/>
                      <a:endParaRPr lang="en-US" sz="2400" i="1" dirty="0">
                        <a:solidFill>
                          <a:schemeClr val="tx1"/>
                        </a:solidFill>
                      </a:endParaRPr>
                    </a:p>
                  </a:txBody>
                  <a:tcPr anchor="ctr"/>
                </a:tc>
                <a:tc>
                  <a:txBody>
                    <a:bodyPr/>
                    <a:lstStyle/>
                    <a:p>
                      <a:pPr algn="ctr"/>
                      <a:endParaRPr lang="en-US" sz="2400" i="1">
                        <a:solidFill>
                          <a:schemeClr val="tx1"/>
                        </a:solidFill>
                      </a:endParaRPr>
                    </a:p>
                  </a:txBody>
                  <a:tcPr anchor="ctr"/>
                </a:tc>
                <a:tc>
                  <a:txBody>
                    <a:bodyPr/>
                    <a:lstStyle/>
                    <a:p>
                      <a:pPr algn="ctr"/>
                      <a:endParaRPr lang="en-US" sz="2400" i="1" dirty="0">
                        <a:solidFill>
                          <a:schemeClr val="tx1"/>
                        </a:solidFill>
                      </a:endParaRPr>
                    </a:p>
                  </a:txBody>
                  <a:tcPr anchor="ctr"/>
                </a:tc>
                <a:tc>
                  <a:txBody>
                    <a:bodyPr/>
                    <a:lstStyle/>
                    <a:p>
                      <a:pPr algn="ctr"/>
                      <a:endParaRPr lang="en-US" sz="2400" i="1" dirty="0">
                        <a:solidFill>
                          <a:schemeClr val="tx1"/>
                        </a:solidFill>
                      </a:endParaRPr>
                    </a:p>
                  </a:txBody>
                  <a:tcPr anchor="ctr"/>
                </a:tc>
                <a:extLst>
                  <a:ext uri="{0D108BD9-81ED-4DB2-BD59-A6C34878D82A}">
                    <a16:rowId xmlns:a16="http://schemas.microsoft.com/office/drawing/2014/main" val="1221224331"/>
                  </a:ext>
                </a:extLst>
              </a:tr>
              <a:tr h="370840">
                <a:tc>
                  <a:txBody>
                    <a:bodyPr/>
                    <a:lstStyle/>
                    <a:p>
                      <a:pPr algn="ctr"/>
                      <a:endParaRPr lang="en-US" sz="2400" i="1">
                        <a:solidFill>
                          <a:schemeClr val="tx1"/>
                        </a:solidFill>
                      </a:endParaRPr>
                    </a:p>
                  </a:txBody>
                  <a:tcPr anchor="ctr"/>
                </a:tc>
                <a:tc>
                  <a:txBody>
                    <a:bodyPr/>
                    <a:lstStyle/>
                    <a:p>
                      <a:pPr algn="ctr"/>
                      <a:endParaRPr lang="en-US" sz="2400" i="1">
                        <a:solidFill>
                          <a:schemeClr val="tx1"/>
                        </a:solidFill>
                      </a:endParaRPr>
                    </a:p>
                  </a:txBody>
                  <a:tcPr anchor="ctr"/>
                </a:tc>
                <a:tc>
                  <a:txBody>
                    <a:bodyPr/>
                    <a:lstStyle/>
                    <a:p>
                      <a:pPr algn="ctr"/>
                      <a:endParaRPr lang="en-US" sz="2400" i="1" dirty="0">
                        <a:solidFill>
                          <a:schemeClr val="tx1"/>
                        </a:solidFill>
                      </a:endParaRPr>
                    </a:p>
                  </a:txBody>
                  <a:tcPr anchor="ctr"/>
                </a:tc>
                <a:tc>
                  <a:txBody>
                    <a:bodyPr/>
                    <a:lstStyle/>
                    <a:p>
                      <a:pPr algn="ctr"/>
                      <a:endParaRPr lang="en-US" sz="2400" i="1" dirty="0">
                        <a:solidFill>
                          <a:schemeClr val="tx1"/>
                        </a:solidFill>
                      </a:endParaRPr>
                    </a:p>
                  </a:txBody>
                  <a:tcPr anchor="ctr"/>
                </a:tc>
                <a:extLst>
                  <a:ext uri="{0D108BD9-81ED-4DB2-BD59-A6C34878D82A}">
                    <a16:rowId xmlns:a16="http://schemas.microsoft.com/office/drawing/2014/main" val="3652590490"/>
                  </a:ext>
                </a:extLst>
              </a:tr>
              <a:tr h="370840">
                <a:tc>
                  <a:txBody>
                    <a:bodyPr/>
                    <a:lstStyle/>
                    <a:p>
                      <a:pPr algn="ctr"/>
                      <a:endParaRPr lang="en-US" sz="2400" i="1" dirty="0">
                        <a:solidFill>
                          <a:schemeClr val="tx1"/>
                        </a:solidFill>
                      </a:endParaRPr>
                    </a:p>
                  </a:txBody>
                  <a:tcPr anchor="ctr"/>
                </a:tc>
                <a:tc>
                  <a:txBody>
                    <a:bodyPr/>
                    <a:lstStyle/>
                    <a:p>
                      <a:pPr algn="ctr"/>
                      <a:endParaRPr lang="en-US" sz="2400" i="1">
                        <a:solidFill>
                          <a:schemeClr val="tx1"/>
                        </a:solidFill>
                      </a:endParaRPr>
                    </a:p>
                  </a:txBody>
                  <a:tcPr anchor="ctr"/>
                </a:tc>
                <a:tc>
                  <a:txBody>
                    <a:bodyPr/>
                    <a:lstStyle/>
                    <a:p>
                      <a:pPr algn="ctr"/>
                      <a:endParaRPr lang="en-US" sz="2400" i="1" dirty="0">
                        <a:solidFill>
                          <a:schemeClr val="tx1"/>
                        </a:solidFill>
                      </a:endParaRPr>
                    </a:p>
                  </a:txBody>
                  <a:tcPr anchor="ctr"/>
                </a:tc>
                <a:tc>
                  <a:txBody>
                    <a:bodyPr/>
                    <a:lstStyle/>
                    <a:p>
                      <a:pPr algn="ctr"/>
                      <a:endParaRPr lang="en-US" sz="2400" i="1" dirty="0">
                        <a:solidFill>
                          <a:schemeClr val="tx1"/>
                        </a:solidFill>
                      </a:endParaRPr>
                    </a:p>
                  </a:txBody>
                  <a:tcPr anchor="ctr"/>
                </a:tc>
                <a:extLst>
                  <a:ext uri="{0D108BD9-81ED-4DB2-BD59-A6C34878D82A}">
                    <a16:rowId xmlns:a16="http://schemas.microsoft.com/office/drawing/2014/main" val="901570957"/>
                  </a:ext>
                </a:extLst>
              </a:tr>
            </a:tbl>
          </a:graphicData>
        </a:graphic>
      </p:graphicFrame>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3" descr="Parchment"/>
          <p:cNvSpPr>
            <a:spLocks noChangeArrowheads="1"/>
          </p:cNvSpPr>
          <p:nvPr/>
        </p:nvSpPr>
        <p:spPr bwMode="auto">
          <a:xfrm>
            <a:off x="1995055" y="529590"/>
            <a:ext cx="11222181" cy="86694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Conclusions</a:t>
            </a:r>
          </a:p>
        </p:txBody>
      </p:sp>
      <p:sp>
        <p:nvSpPr>
          <p:cNvPr id="23555" name="Text Box 6"/>
          <p:cNvSpPr txBox="1">
            <a:spLocks noChangeArrowheads="1"/>
          </p:cNvSpPr>
          <p:nvPr/>
        </p:nvSpPr>
        <p:spPr bwMode="auto">
          <a:xfrm>
            <a:off x="374073" y="1709825"/>
            <a:ext cx="103251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3600" dirty="0">
                <a:solidFill>
                  <a:srgbClr val="0000D6"/>
                </a:solidFill>
              </a:rPr>
              <a:t>Conclude with in 1 slides</a:t>
            </a:r>
            <a:endParaRPr lang="en-US" altLang="en-US" sz="1000" dirty="0">
              <a:solidFill>
                <a:srgbClr val="0000D6"/>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50759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32755" y="1961803"/>
            <a:ext cx="15943811"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FontTx/>
              <a:buChar char="•"/>
            </a:pPr>
            <a:r>
              <a:rPr lang="en-US" altLang="en-US" sz="3600" dirty="0">
                <a:solidFill>
                  <a:srgbClr val="00B050"/>
                </a:solidFill>
              </a:rPr>
              <a:t>List your future works that you want to present during your final presentation in 1 slide.</a:t>
            </a:r>
            <a:endParaRPr lang="en-US" altLang="en-US" sz="3600" dirty="0">
              <a:solidFill>
                <a:srgbClr val="0000D6"/>
              </a:solidFill>
            </a:endParaRPr>
          </a:p>
        </p:txBody>
      </p:sp>
      <p:sp>
        <p:nvSpPr>
          <p:cNvPr id="25603" name="Oval 3" descr="Parchment"/>
          <p:cNvSpPr>
            <a:spLocks noChangeArrowheads="1"/>
          </p:cNvSpPr>
          <p:nvPr/>
        </p:nvSpPr>
        <p:spPr bwMode="auto">
          <a:xfrm>
            <a:off x="1363286" y="457200"/>
            <a:ext cx="13948757"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Future Scopes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7345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32755" y="1961803"/>
            <a:ext cx="15943811"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FontTx/>
              <a:buChar char="•"/>
            </a:pPr>
            <a:r>
              <a:rPr lang="en-US" altLang="en-US" sz="3600" dirty="0">
                <a:solidFill>
                  <a:srgbClr val="00B050"/>
                </a:solidFill>
              </a:rPr>
              <a:t>In tabular form list the individual’s </a:t>
            </a:r>
            <a:r>
              <a:rPr lang="en-US" altLang="en-US" sz="3600" dirty="0" err="1">
                <a:solidFill>
                  <a:srgbClr val="00B050"/>
                </a:solidFill>
              </a:rPr>
              <a:t>controbution</a:t>
            </a:r>
            <a:r>
              <a:rPr lang="en-US" altLang="en-US" sz="3600" dirty="0">
                <a:solidFill>
                  <a:srgbClr val="00B050"/>
                </a:solidFill>
              </a:rPr>
              <a:t> </a:t>
            </a:r>
            <a:endParaRPr lang="en-US" altLang="en-US" sz="3600" dirty="0">
              <a:solidFill>
                <a:srgbClr val="0000D6"/>
              </a:solidFill>
            </a:endParaRPr>
          </a:p>
        </p:txBody>
      </p:sp>
      <p:sp>
        <p:nvSpPr>
          <p:cNvPr id="25603" name="Oval 3" descr="Parchment"/>
          <p:cNvSpPr>
            <a:spLocks noChangeArrowheads="1"/>
          </p:cNvSpPr>
          <p:nvPr/>
        </p:nvSpPr>
        <p:spPr bwMode="auto">
          <a:xfrm>
            <a:off x="1193088" y="640080"/>
            <a:ext cx="13948757"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dirty="0">
                <a:solidFill>
                  <a:srgbClr val="0070C0"/>
                </a:solidFill>
                <a:latin typeface="Comic Sans MS" panose="030F0702030302020204" pitchFamily="66" charset="0"/>
              </a:rPr>
              <a:t>Appendix: Individual’s Contribution</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2566103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a:bodyPr>
          <a:lstStyle/>
          <a:p>
            <a:pPr algn="ctr"/>
            <a:r>
              <a:rPr lang="en-US" sz="7200" b="1" dirty="0">
                <a:solidFill>
                  <a:srgbClr val="0070C0"/>
                </a:solidFill>
              </a:rPr>
              <a:t>Thank You….</a:t>
            </a:r>
          </a:p>
        </p:txBody>
      </p:sp>
      <p:grpSp>
        <p:nvGrpSpPr>
          <p:cNvPr id="5" name="Group 6"/>
          <p:cNvGrpSpPr>
            <a:grpSpLocks/>
          </p:cNvGrpSpPr>
          <p:nvPr/>
        </p:nvGrpSpPr>
        <p:grpSpPr bwMode="auto">
          <a:xfrm>
            <a:off x="7398325" y="2015067"/>
            <a:ext cx="6724076" cy="5532886"/>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D595E484-204C-41CF-AA8E-AE5C26E05CE2}" type="datetime3">
              <a:rPr lang="en-US" smtClean="0"/>
              <a:t>2 April 2023</a:t>
            </a:fld>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47875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653F17-9A89-45AC-AE70-3CB35AB34A7D}" type="datetime3">
              <a:rPr lang="en-US" smtClean="0"/>
              <a:t>2 April 2023</a:t>
            </a:fld>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2</a:t>
            </a:fld>
            <a:endParaRPr lang="en-US" dirty="0"/>
          </a:p>
        </p:txBody>
      </p:sp>
      <p:sp>
        <p:nvSpPr>
          <p:cNvPr id="8" name="Content Placeholder 7"/>
          <p:cNvSpPr>
            <a:spLocks noGrp="1"/>
          </p:cNvSpPr>
          <p:nvPr>
            <p:ph idx="1"/>
          </p:nvPr>
        </p:nvSpPr>
        <p:spPr>
          <a:xfrm>
            <a:off x="304800" y="1359478"/>
            <a:ext cx="15934267" cy="6560155"/>
          </a:xfrm>
        </p:spPr>
        <p:txBody>
          <a:bodyPr>
            <a:noAutofit/>
          </a:bodyPr>
          <a:lstStyle/>
          <a:p>
            <a:pPr>
              <a:lnSpc>
                <a:spcPct val="120000"/>
              </a:lnSpc>
              <a:spcBef>
                <a:spcPct val="20000"/>
              </a:spcBef>
              <a:buFontTx/>
              <a:buChar char="•"/>
            </a:pPr>
            <a:r>
              <a:rPr lang="en-US" altLang="en-US" sz="3600" b="1" dirty="0">
                <a:solidFill>
                  <a:srgbClr val="0000B0"/>
                </a:solidFill>
              </a:rPr>
              <a:t>Objectives (1 slide, several lines, numbered) </a:t>
            </a:r>
            <a:r>
              <a:rPr lang="en-US" altLang="en-US" sz="3200" b="1" dirty="0">
                <a:solidFill>
                  <a:srgbClr val="FF0000"/>
                </a:solidFill>
              </a:rPr>
              <a:t>&lt;&lt; What are purposes of this work?</a:t>
            </a:r>
            <a:endParaRPr lang="en-US" altLang="en-US" sz="3600" b="1" dirty="0">
              <a:solidFill>
                <a:srgbClr val="0000B0"/>
              </a:solidFill>
            </a:endParaRPr>
          </a:p>
          <a:p>
            <a:pPr>
              <a:lnSpc>
                <a:spcPct val="120000"/>
              </a:lnSpc>
              <a:spcBef>
                <a:spcPct val="20000"/>
              </a:spcBef>
              <a:buFontTx/>
              <a:buChar char="•"/>
            </a:pPr>
            <a:r>
              <a:rPr lang="en-US" altLang="en-US" sz="3600" b="1" dirty="0">
                <a:solidFill>
                  <a:srgbClr val="0000B0"/>
                </a:solidFill>
              </a:rPr>
              <a:t>Introduction (1 slide) </a:t>
            </a:r>
            <a:r>
              <a:rPr lang="en-US" altLang="en-US" sz="2800" b="1" dirty="0">
                <a:solidFill>
                  <a:srgbClr val="FF0000"/>
                </a:solidFill>
              </a:rPr>
              <a:t>&lt;&lt; Background, motivation (relate with SDG goal), and What has been done.</a:t>
            </a:r>
          </a:p>
          <a:p>
            <a:pPr>
              <a:lnSpc>
                <a:spcPct val="120000"/>
              </a:lnSpc>
              <a:spcBef>
                <a:spcPct val="20000"/>
              </a:spcBef>
              <a:buFontTx/>
              <a:buChar char="•"/>
            </a:pPr>
            <a:r>
              <a:rPr lang="en-US" altLang="en-US" sz="3600" b="1" dirty="0">
                <a:solidFill>
                  <a:srgbClr val="0000B0"/>
                </a:solidFill>
              </a:rPr>
              <a:t>Research/Working Method (1 slide) </a:t>
            </a:r>
            <a:r>
              <a:rPr lang="en-US" altLang="en-US" sz="3200" b="1" dirty="0">
                <a:solidFill>
                  <a:srgbClr val="FF0000"/>
                </a:solidFill>
              </a:rPr>
              <a:t>&lt;&lt; What are the key working principles?</a:t>
            </a:r>
          </a:p>
          <a:p>
            <a:pPr>
              <a:lnSpc>
                <a:spcPct val="120000"/>
              </a:lnSpc>
              <a:spcBef>
                <a:spcPct val="20000"/>
              </a:spcBef>
              <a:buFontTx/>
              <a:buChar char="•"/>
            </a:pPr>
            <a:r>
              <a:rPr lang="en-US" altLang="en-US" sz="3600" b="1" dirty="0">
                <a:solidFill>
                  <a:srgbClr val="0000B0"/>
                </a:solidFill>
              </a:rPr>
              <a:t>Description of the Work (2 slides) </a:t>
            </a:r>
            <a:r>
              <a:rPr lang="en-US" altLang="en-US" sz="3200" b="1" dirty="0">
                <a:solidFill>
                  <a:srgbClr val="FF0000"/>
                </a:solidFill>
              </a:rPr>
              <a:t>&lt;&lt; How has the work done? Circuit/Block Diagram.</a:t>
            </a:r>
          </a:p>
          <a:p>
            <a:pPr>
              <a:lnSpc>
                <a:spcPct val="120000"/>
              </a:lnSpc>
              <a:spcBef>
                <a:spcPct val="20000"/>
              </a:spcBef>
              <a:buFontTx/>
              <a:buChar char="•"/>
            </a:pPr>
            <a:r>
              <a:rPr lang="en-US" altLang="en-US" sz="3600" b="1" dirty="0">
                <a:solidFill>
                  <a:srgbClr val="0000B0"/>
                </a:solidFill>
              </a:rPr>
              <a:t>Results and Discussions (in the form of Tables/Graphs/Plots/Images/Photos/ Figures in 2-3 slides) </a:t>
            </a:r>
            <a:r>
              <a:rPr lang="en-US" altLang="en-US" sz="3200" b="1" dirty="0">
                <a:solidFill>
                  <a:srgbClr val="FF0000"/>
                </a:solidFill>
              </a:rPr>
              <a:t>&lt;&lt; What is your present outcome? Discuss each result/outcome.</a:t>
            </a:r>
            <a:endParaRPr lang="en-US" altLang="en-US" sz="3600" b="1" dirty="0">
              <a:solidFill>
                <a:srgbClr val="FF0000"/>
              </a:solidFill>
            </a:endParaRPr>
          </a:p>
          <a:p>
            <a:pPr>
              <a:lnSpc>
                <a:spcPct val="120000"/>
              </a:lnSpc>
              <a:spcBef>
                <a:spcPct val="20000"/>
              </a:spcBef>
              <a:buFontTx/>
              <a:buChar char="•"/>
            </a:pPr>
            <a:r>
              <a:rPr lang="en-US" altLang="en-US" sz="3600" b="1" dirty="0">
                <a:solidFill>
                  <a:srgbClr val="0000B0"/>
                </a:solidFill>
              </a:rPr>
              <a:t>Conclusions (1 slide) </a:t>
            </a:r>
            <a:r>
              <a:rPr lang="en-US" altLang="en-US" sz="3200" b="1" dirty="0">
                <a:solidFill>
                  <a:srgbClr val="FF0000"/>
                </a:solidFill>
              </a:rPr>
              <a:t>&lt;&lt; What is your summary?</a:t>
            </a:r>
            <a:endParaRPr lang="en-US" altLang="en-US" sz="3600" b="1" dirty="0">
              <a:solidFill>
                <a:srgbClr val="0000B0"/>
              </a:solidFill>
            </a:endParaRPr>
          </a:p>
          <a:p>
            <a:pPr>
              <a:lnSpc>
                <a:spcPct val="120000"/>
              </a:lnSpc>
              <a:spcBef>
                <a:spcPct val="20000"/>
              </a:spcBef>
              <a:buFontTx/>
              <a:buChar char="•"/>
            </a:pPr>
            <a:r>
              <a:rPr lang="en-US" altLang="en-US" sz="3600" b="1" dirty="0">
                <a:solidFill>
                  <a:srgbClr val="0000B0"/>
                </a:solidFill>
              </a:rPr>
              <a:t>Future Works (1 slide) </a:t>
            </a:r>
            <a:r>
              <a:rPr lang="en-US" altLang="en-US" sz="3200" b="1" dirty="0">
                <a:solidFill>
                  <a:srgbClr val="FF0000"/>
                </a:solidFill>
              </a:rPr>
              <a:t>&lt;&lt; What do you want to do next? Or How someone can carry further research on it?</a:t>
            </a:r>
          </a:p>
        </p:txBody>
      </p:sp>
      <p:sp>
        <p:nvSpPr>
          <p:cNvPr id="17" name="Oval 4" descr="Parchment"/>
          <p:cNvSpPr>
            <a:spLocks noChangeArrowheads="1"/>
          </p:cNvSpPr>
          <p:nvPr/>
        </p:nvSpPr>
        <p:spPr bwMode="auto">
          <a:xfrm>
            <a:off x="2344189" y="423330"/>
            <a:ext cx="11202477" cy="878513"/>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200" b="1" dirty="0">
                <a:solidFill>
                  <a:srgbClr val="0070C0"/>
                </a:solidFill>
                <a:latin typeface="Comic Sans MS" panose="030F0702030302020204" pitchFamily="66" charset="0"/>
              </a:rPr>
              <a:t>Outline of the Presentation</a:t>
            </a:r>
          </a:p>
        </p:txBody>
      </p:sp>
    </p:spTree>
    <p:extLst>
      <p:ext uri="{BB962C8B-B14F-4D97-AF65-F5344CB8AC3E}">
        <p14:creationId xmlns:p14="http://schemas.microsoft.com/office/powerpoint/2010/main" val="44891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4" descr="Parchment"/>
          <p:cNvSpPr>
            <a:spLocks noChangeArrowheads="1"/>
          </p:cNvSpPr>
          <p:nvPr/>
        </p:nvSpPr>
        <p:spPr bwMode="auto">
          <a:xfrm>
            <a:off x="1712422" y="529590"/>
            <a:ext cx="1062245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a:solidFill>
                  <a:srgbClr val="0070C0"/>
                </a:solidFill>
                <a:latin typeface="Comic Sans MS" panose="030F0702030302020204" pitchFamily="66" charset="0"/>
              </a:rPr>
              <a:t>Objectives of the Work</a:t>
            </a:r>
          </a:p>
        </p:txBody>
      </p:sp>
      <p:sp>
        <p:nvSpPr>
          <p:cNvPr id="16387" name="Rectangle 3"/>
          <p:cNvSpPr>
            <a:spLocks noChangeArrowheads="1"/>
          </p:cNvSpPr>
          <p:nvPr/>
        </p:nvSpPr>
        <p:spPr bwMode="auto">
          <a:xfrm>
            <a:off x="498764" y="2285999"/>
            <a:ext cx="15644552" cy="5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200"/>
              </a:spcAft>
              <a:buFontTx/>
              <a:buChar char="•"/>
            </a:pPr>
            <a:r>
              <a:rPr lang="en-US" altLang="en-US" sz="3200" dirty="0">
                <a:solidFill>
                  <a:srgbClr val="0000D6"/>
                </a:solidFill>
              </a:rPr>
              <a:t>To develop --- </a:t>
            </a:r>
            <a:r>
              <a:rPr lang="en-US" altLang="en-US" sz="3200" dirty="0">
                <a:solidFill>
                  <a:srgbClr val="FF0000"/>
                </a:solidFill>
              </a:rPr>
              <a:t>(to write objectives use some specific action verbs that are realizable)</a:t>
            </a:r>
          </a:p>
          <a:p>
            <a:pPr eaLnBrk="1" hangingPunct="1">
              <a:spcAft>
                <a:spcPts val="1200"/>
              </a:spcAft>
              <a:buFontTx/>
              <a:buChar char="•"/>
            </a:pPr>
            <a:r>
              <a:rPr lang="en-US" altLang="en-US" sz="3200" dirty="0"/>
              <a:t>To implement --</a:t>
            </a:r>
          </a:p>
          <a:p>
            <a:pPr eaLnBrk="1" hangingPunct="1">
              <a:spcAft>
                <a:spcPts val="1200"/>
              </a:spcAft>
              <a:buFontTx/>
              <a:buChar char="•"/>
            </a:pPr>
            <a:r>
              <a:rPr lang="en-US" altLang="en-US" sz="3200" dirty="0">
                <a:solidFill>
                  <a:srgbClr val="0000D6"/>
                </a:solidFill>
              </a:rPr>
              <a:t>To incorporate --</a:t>
            </a:r>
          </a:p>
          <a:p>
            <a:pPr eaLnBrk="1" hangingPunct="1">
              <a:spcAft>
                <a:spcPts val="1200"/>
              </a:spcAft>
              <a:buFontTx/>
              <a:buChar char="•"/>
            </a:pPr>
            <a:r>
              <a:rPr lang="en-US" altLang="en-US" sz="3200" dirty="0"/>
              <a:t>To analyze –</a:t>
            </a:r>
          </a:p>
          <a:p>
            <a:pPr eaLnBrk="1" hangingPunct="1">
              <a:spcAft>
                <a:spcPts val="1200"/>
              </a:spcAft>
              <a:buFontTx/>
              <a:buChar char="•"/>
            </a:pPr>
            <a:r>
              <a:rPr lang="en-US" altLang="en-US" sz="3200" dirty="0">
                <a:solidFill>
                  <a:srgbClr val="0000D6"/>
                </a:solidFill>
              </a:rPr>
              <a:t>To design --</a:t>
            </a:r>
          </a:p>
          <a:p>
            <a:pPr eaLnBrk="1" hangingPunct="1">
              <a:spcAft>
                <a:spcPts val="1200"/>
              </a:spcAft>
              <a:buFontTx/>
              <a:buChar char="•"/>
            </a:pPr>
            <a:r>
              <a:rPr lang="en-US" altLang="en-US" sz="3200" dirty="0"/>
              <a:t>To simulate –</a:t>
            </a:r>
          </a:p>
          <a:p>
            <a:pPr eaLnBrk="1" hangingPunct="1">
              <a:spcAft>
                <a:spcPts val="1200"/>
              </a:spcAft>
              <a:buFontTx/>
              <a:buChar char="•"/>
            </a:pPr>
            <a:r>
              <a:rPr lang="en-US" altLang="en-US" sz="3200" dirty="0">
                <a:solidFill>
                  <a:srgbClr val="0000FF"/>
                </a:solidFill>
              </a:rPr>
              <a:t>To test --</a:t>
            </a:r>
          </a:p>
          <a:p>
            <a:pPr eaLnBrk="1" hangingPunct="1">
              <a:spcAft>
                <a:spcPts val="1200"/>
              </a:spcAft>
              <a:buFontTx/>
              <a:buChar char="•"/>
            </a:pPr>
            <a:r>
              <a:rPr lang="en-US" altLang="en-US" sz="3200" dirty="0"/>
              <a:t>To validate --</a:t>
            </a:r>
          </a:p>
        </p:txBody>
      </p:sp>
      <p:sp>
        <p:nvSpPr>
          <p:cNvPr id="3" name="Slide Number Placeholder 2"/>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23192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512916" y="52959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Introduction</a:t>
            </a:r>
          </a:p>
        </p:txBody>
      </p:sp>
      <p:sp>
        <p:nvSpPr>
          <p:cNvPr id="17411" name="Rectangle 2"/>
          <p:cNvSpPr>
            <a:spLocks noChangeArrowheads="1"/>
          </p:cNvSpPr>
          <p:nvPr/>
        </p:nvSpPr>
        <p:spPr bwMode="auto">
          <a:xfrm>
            <a:off x="432261" y="2286000"/>
            <a:ext cx="15677803"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Tx/>
              <a:buChar char="•"/>
            </a:pPr>
            <a:r>
              <a:rPr lang="en-US" altLang="en-US" sz="3600" b="1" dirty="0"/>
              <a:t>Previous works, literature survey, motivation behind doing this work is to be described here in 1 slide</a:t>
            </a:r>
          </a:p>
          <a:p>
            <a:pPr eaLnBrk="1" hangingPunct="1">
              <a:lnSpc>
                <a:spcPct val="80000"/>
              </a:lnSpc>
              <a:spcBef>
                <a:spcPct val="20000"/>
              </a:spcBef>
              <a:buFontTx/>
              <a:buChar char="•"/>
            </a:pPr>
            <a:endParaRPr lang="en-US" altLang="en-US" sz="3600" b="1" dirty="0"/>
          </a:p>
          <a:p>
            <a:pPr eaLnBrk="1" hangingPunct="1">
              <a:lnSpc>
                <a:spcPct val="80000"/>
              </a:lnSpc>
              <a:spcBef>
                <a:spcPct val="20000"/>
              </a:spcBef>
              <a:buFontTx/>
              <a:buChar char="•"/>
            </a:pPr>
            <a:r>
              <a:rPr lang="en-US" altLang="en-US" sz="3600" b="1" dirty="0">
                <a:solidFill>
                  <a:srgbClr val="FF0000"/>
                </a:solidFill>
              </a:rPr>
              <a:t>Please don’t describe too much, use bullets/numbers to present your points of discussions</a:t>
            </a:r>
          </a:p>
          <a:p>
            <a:pPr eaLnBrk="1" hangingPunct="1">
              <a:lnSpc>
                <a:spcPct val="80000"/>
              </a:lnSpc>
              <a:spcBef>
                <a:spcPct val="20000"/>
              </a:spcBef>
              <a:buFontTx/>
              <a:buChar char="•"/>
            </a:pPr>
            <a:endParaRPr lang="en-US" altLang="en-US" sz="3600" b="1" dirty="0">
              <a:solidFill>
                <a:srgbClr val="FF0000"/>
              </a:solidFill>
            </a:endParaRPr>
          </a:p>
          <a:p>
            <a:pPr eaLnBrk="1" hangingPunct="1">
              <a:lnSpc>
                <a:spcPct val="80000"/>
              </a:lnSpc>
              <a:spcBef>
                <a:spcPct val="20000"/>
              </a:spcBef>
              <a:buFontTx/>
              <a:buChar char="•"/>
            </a:pPr>
            <a:r>
              <a:rPr lang="en-US" altLang="en-US" sz="3600" b="1" dirty="0"/>
              <a:t>Please use 28-36 font size so that these are visible from far by the audiences</a:t>
            </a:r>
          </a:p>
          <a:p>
            <a:pPr eaLnBrk="1" hangingPunct="1">
              <a:lnSpc>
                <a:spcPct val="80000"/>
              </a:lnSpc>
              <a:spcBef>
                <a:spcPct val="20000"/>
              </a:spcBef>
              <a:buFontTx/>
              <a:buChar char="•"/>
            </a:pPr>
            <a:endParaRPr lang="en-US" altLang="en-US" sz="3600" b="1" dirty="0"/>
          </a:p>
          <a:p>
            <a:pPr eaLnBrk="1" hangingPunct="1">
              <a:lnSpc>
                <a:spcPct val="80000"/>
              </a:lnSpc>
              <a:spcBef>
                <a:spcPct val="20000"/>
              </a:spcBef>
              <a:buFontTx/>
              <a:buChar char="•"/>
            </a:pPr>
            <a:r>
              <a:rPr lang="en-US" altLang="en-US" sz="3600" b="1" dirty="0">
                <a:solidFill>
                  <a:srgbClr val="FF0000"/>
                </a:solidFill>
              </a:rPr>
              <a:t>It is better to use alternate colors in different lines</a:t>
            </a:r>
            <a:endParaRPr lang="en-US" altLang="en-US" sz="3600" dirty="0">
              <a:solidFill>
                <a:srgbClr val="FF0000"/>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2972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6"/>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Char char="§"/>
            </a:pPr>
            <a:r>
              <a:rPr lang="en-US" altLang="en-US" sz="3600" dirty="0">
                <a:solidFill>
                  <a:srgbClr val="0000FF"/>
                </a:solidFill>
              </a:rPr>
              <a:t>Key Working method has to be described here with figures (if any) in 1 slide</a:t>
            </a:r>
          </a:p>
          <a:p>
            <a:pPr eaLnBrk="1" hangingPunct="1">
              <a:spcBef>
                <a:spcPct val="20000"/>
              </a:spcBef>
              <a:buFont typeface="Wingdings" panose="05000000000000000000" pitchFamily="2" charset="2"/>
              <a:buChar char="§"/>
            </a:pPr>
            <a:r>
              <a:rPr lang="en-US" altLang="en-US" sz="3600" dirty="0">
                <a:solidFill>
                  <a:srgbClr val="00B050"/>
                </a:solidFill>
              </a:rPr>
              <a:t>Various colors for the text and figures may be used, but it should be legible including their labels inside the figures</a:t>
            </a:r>
          </a:p>
          <a:p>
            <a:pPr eaLnBrk="1" hangingPunct="1">
              <a:spcBef>
                <a:spcPct val="20000"/>
              </a:spcBef>
              <a:buFont typeface="Wingdings" panose="05000000000000000000" pitchFamily="2" charset="2"/>
              <a:buChar char="§"/>
            </a:pPr>
            <a:r>
              <a:rPr lang="en-US" altLang="en-US" sz="3600" dirty="0">
                <a:solidFill>
                  <a:srgbClr val="FF0000"/>
                </a:solidFill>
              </a:rPr>
              <a:t>Working methods must be detailed with simulation or implementation methodology supported by theories</a:t>
            </a:r>
            <a:endParaRPr lang="en-US" altLang="en-US" sz="3600" dirty="0">
              <a:solidFill>
                <a:srgbClr val="00B050"/>
              </a:solidFill>
            </a:endParaRPr>
          </a:p>
        </p:txBody>
      </p:sp>
      <p:sp>
        <p:nvSpPr>
          <p:cNvPr id="18436" name="Text Box 29"/>
          <p:cNvSpPr txBox="1">
            <a:spLocks noChangeArrowheads="1"/>
          </p:cNvSpPr>
          <p:nvPr/>
        </p:nvSpPr>
        <p:spPr bwMode="auto">
          <a:xfrm>
            <a:off x="8678487" y="7227223"/>
            <a:ext cx="7647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dirty="0">
                <a:solidFill>
                  <a:srgbClr val="FF1919"/>
                </a:solidFill>
              </a:rPr>
              <a:t>Pocket Implanted SOI n-MOSFET Structure</a:t>
            </a:r>
          </a:p>
        </p:txBody>
      </p:sp>
      <p:graphicFrame>
        <p:nvGraphicFramePr>
          <p:cNvPr id="18437" name="Object 6"/>
          <p:cNvGraphicFramePr>
            <a:graphicFrameLocks noChangeAspect="1"/>
          </p:cNvGraphicFramePr>
          <p:nvPr>
            <p:extLst>
              <p:ext uri="{D42A27DB-BD31-4B8C-83A1-F6EECF244321}">
                <p14:modId xmlns:p14="http://schemas.microsoft.com/office/powerpoint/2010/main" val="2787613887"/>
              </p:ext>
            </p:extLst>
          </p:nvPr>
        </p:nvGraphicFramePr>
        <p:xfrm>
          <a:off x="9443229" y="1718310"/>
          <a:ext cx="6600681" cy="5508914"/>
        </p:xfrm>
        <a:graphic>
          <a:graphicData uri="http://schemas.openxmlformats.org/presentationml/2006/ole">
            <mc:AlternateContent xmlns:mc="http://schemas.openxmlformats.org/markup-compatibility/2006">
              <mc:Choice xmlns:v="urn:schemas-microsoft-com:vml" Requires="v">
                <p:oleObj name="Visio" r:id="rId3" imgW="5038701" imgH="4030675" progId="Visio.Drawing.6">
                  <p:embed/>
                </p:oleObj>
              </mc:Choice>
              <mc:Fallback>
                <p:oleObj name="Visio" r:id="rId3" imgW="5038701" imgH="4030675" progId="Visio.Drawing.6">
                  <p:embed/>
                  <p:pic>
                    <p:nvPicPr>
                      <p:cNvPr id="18437" name="Object 6"/>
                      <p:cNvPicPr>
                        <a:picLocks noChangeAspect="1" noChangeArrowheads="1"/>
                      </p:cNvPicPr>
                      <p:nvPr/>
                    </p:nvPicPr>
                    <p:blipFill>
                      <a:blip r:embed="rId4">
                        <a:extLst>
                          <a:ext uri="{28A0092B-C50C-407E-A947-70E740481C1C}">
                            <a14:useLocalDpi xmlns:a14="http://schemas.microsoft.com/office/drawing/2010/main" val="0"/>
                          </a:ext>
                        </a:extLst>
                      </a:blip>
                      <a:srcRect r="3630"/>
                      <a:stretch>
                        <a:fillRect/>
                      </a:stretch>
                    </p:blipFill>
                    <p:spPr bwMode="auto">
                      <a:xfrm>
                        <a:off x="9443229" y="1718310"/>
                        <a:ext cx="6600681" cy="5508914"/>
                      </a:xfrm>
                      <a:prstGeom prst="rect">
                        <a:avLst/>
                      </a:prstGeom>
                      <a:noFill/>
                      <a:ln>
                        <a:noFill/>
                      </a:ln>
                    </p:spPr>
                  </p:pic>
                </p:oleObj>
              </mc:Fallback>
            </mc:AlternateContent>
          </a:graphicData>
        </a:graphic>
      </p:graphicFrame>
      <p:sp>
        <p:nvSpPr>
          <p:cNvPr id="3" name="Slide Number Placeholder 2"/>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3725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32509" y="2004060"/>
            <a:ext cx="15810807" cy="549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r>
              <a:rPr lang="en-US" altLang="en-US" sz="3600" dirty="0">
                <a:solidFill>
                  <a:srgbClr val="0000D6"/>
                </a:solidFill>
              </a:rPr>
              <a:t>Use 2 slides to describe your work with photographs, figures, tables etc.</a:t>
            </a:r>
          </a:p>
          <a:p>
            <a:pPr eaLnBrk="1" hangingPunct="1">
              <a:spcBef>
                <a:spcPts val="720"/>
              </a:spcBef>
              <a:buFontTx/>
              <a:buChar char="•"/>
            </a:pPr>
            <a:endParaRPr lang="en-US" altLang="en-US" sz="3600" dirty="0">
              <a:solidFill>
                <a:srgbClr val="0000D6"/>
              </a:solidFill>
            </a:endParaRPr>
          </a:p>
          <a:p>
            <a:pPr eaLnBrk="1" hangingPunct="1">
              <a:spcBef>
                <a:spcPts val="720"/>
              </a:spcBef>
              <a:buFontTx/>
              <a:buChar char="•"/>
            </a:pPr>
            <a:r>
              <a:rPr lang="en-US" altLang="en-US" sz="3600" dirty="0">
                <a:solidFill>
                  <a:srgbClr val="FF0000"/>
                </a:solidFill>
              </a:rPr>
              <a:t>In case of continuation of same titled slides use triple dots (…) at the end of the slides but not in the last one</a:t>
            </a:r>
          </a:p>
        </p:txBody>
      </p:sp>
      <p:sp>
        <p:nvSpPr>
          <p:cNvPr id="19459" name="Oval 3" descr="Parchment"/>
          <p:cNvSpPr>
            <a:spLocks noChangeArrowheads="1"/>
          </p:cNvSpPr>
          <p:nvPr/>
        </p:nvSpPr>
        <p:spPr bwMode="auto">
          <a:xfrm>
            <a:off x="1130531" y="529590"/>
            <a:ext cx="1421476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dirty="0">
                <a:solidFill>
                  <a:srgbClr val="0070C0"/>
                </a:solidFill>
                <a:latin typeface="Comic Sans MS" panose="030F0702030302020204" pitchFamily="66" charset="0"/>
              </a:rPr>
              <a:t>Description of the Work</a:t>
            </a:r>
          </a:p>
        </p:txBody>
      </p:sp>
      <p:sp>
        <p:nvSpPr>
          <p:cNvPr id="3" name="Slide Number Placeholder 2"/>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7013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r>
              <a:rPr lang="en-US" altLang="en-US" sz="3600" dirty="0">
                <a:solidFill>
                  <a:srgbClr val="0000D6"/>
                </a:solidFill>
              </a:rPr>
              <a:t>Use 2 slides to describe your work with photographs, figures, tables etc. such as, in these slides there are not triple dots in the end</a:t>
            </a:r>
          </a:p>
          <a:p>
            <a:pPr eaLnBrk="1" hangingPunct="1">
              <a:spcBef>
                <a:spcPts val="720"/>
              </a:spcBef>
              <a:buFontTx/>
              <a:buChar char="•"/>
            </a:pPr>
            <a:endParaRPr lang="en-US" altLang="en-US" sz="3600" dirty="0">
              <a:solidFill>
                <a:srgbClr val="0000D6"/>
              </a:solidFill>
            </a:endParaRPr>
          </a:p>
          <a:p>
            <a:pPr eaLnBrk="1" hangingPunct="1">
              <a:spcBef>
                <a:spcPts val="720"/>
              </a:spcBef>
              <a:buFontTx/>
              <a:buChar char="•"/>
            </a:pPr>
            <a:r>
              <a:rPr lang="en-US" altLang="en-US" sz="3600" dirty="0">
                <a:solidFill>
                  <a:srgbClr val="FF0000"/>
                </a:solidFill>
              </a:rPr>
              <a:t>To change the header or footer contents, please go to View Menu then click on to Slide Master and again go to View Menu then click on to Slide Master. Now you are able to change any contents from the bottom right text box. Finally, from the Slide Master Menu click on the Red Cross button at the right to close that View.</a:t>
            </a:r>
          </a:p>
        </p:txBody>
      </p:sp>
      <p:sp>
        <p:nvSpPr>
          <p:cNvPr id="20483" name="Oval 3" descr="Parchment"/>
          <p:cNvSpPr>
            <a:spLocks noChangeArrowheads="1"/>
          </p:cNvSpPr>
          <p:nvPr/>
        </p:nvSpPr>
        <p:spPr bwMode="auto">
          <a:xfrm>
            <a:off x="631767" y="529590"/>
            <a:ext cx="15561425"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800" b="1" dirty="0">
                <a:solidFill>
                  <a:srgbClr val="0070C0"/>
                </a:solidFill>
                <a:latin typeface="Comic Sans MS" panose="030F0702030302020204" pitchFamily="66" charset="0"/>
              </a:rPr>
              <a:t>Description/Methodology of the Work</a:t>
            </a:r>
          </a:p>
        </p:txBody>
      </p:sp>
      <p:sp>
        <p:nvSpPr>
          <p:cNvPr id="3" name="Slide Number Placeholder 2"/>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397809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3" descr="Parchment"/>
          <p:cNvSpPr>
            <a:spLocks noChangeArrowheads="1"/>
          </p:cNvSpPr>
          <p:nvPr/>
        </p:nvSpPr>
        <p:spPr bwMode="auto">
          <a:xfrm>
            <a:off x="1263535" y="394336"/>
            <a:ext cx="12086705" cy="1251584"/>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a:solidFill>
                  <a:srgbClr val="0070C0"/>
                </a:solidFill>
                <a:latin typeface="Comic Sans MS" panose="030F0702030302020204" pitchFamily="66" charset="0"/>
              </a:rPr>
              <a:t>Equations/Mathematical Model</a:t>
            </a:r>
          </a:p>
        </p:txBody>
      </p:sp>
      <p:sp>
        <p:nvSpPr>
          <p:cNvPr id="21507" name="Rectangle 1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8" name="Rectangle 2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9" name="Rectangle 28"/>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0" name="Rectangle 37"/>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1" name="Text Box 17"/>
          <p:cNvSpPr txBox="1">
            <a:spLocks noChangeArrowheads="1"/>
          </p:cNvSpPr>
          <p:nvPr/>
        </p:nvSpPr>
        <p:spPr bwMode="auto">
          <a:xfrm>
            <a:off x="232756" y="1827935"/>
            <a:ext cx="158606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600" dirty="0">
                <a:solidFill>
                  <a:srgbClr val="FF0A0A"/>
                </a:solidFill>
              </a:rPr>
              <a:t>Must use equation editor to present equations. Values must be inserted to show the sample calculations.</a:t>
            </a:r>
          </a:p>
        </p:txBody>
      </p:sp>
      <p:sp>
        <p:nvSpPr>
          <p:cNvPr id="21514" name="Rectangle 12"/>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mc:AlternateContent xmlns:mc="http://schemas.openxmlformats.org/markup-compatibility/2006" xmlns:a14="http://schemas.microsoft.com/office/drawing/2010/main">
        <mc:Choice Requires="a14">
          <p:sp>
            <p:nvSpPr>
              <p:cNvPr id="2" name="Rectangle 1"/>
              <p:cNvSpPr/>
              <p:nvPr/>
            </p:nvSpPr>
            <p:spPr>
              <a:xfrm>
                <a:off x="232756" y="3261489"/>
                <a:ext cx="14647026" cy="2017412"/>
              </a:xfrm>
              <a:prstGeom prst="rect">
                <a:avLst/>
              </a:prstGeom>
            </p:spPr>
            <p:txBody>
              <a:bodyPr wrap="square">
                <a:spAutoFit/>
              </a:bodyPr>
              <a:lstStyle/>
              <a:p>
                <a:pPr algn="just"/>
                <a:r>
                  <a:rPr lang="en-CA" sz="3600" dirty="0"/>
                  <a:t>One example is like this:</a:t>
                </a:r>
              </a:p>
              <a:p>
                <a:pPr algn="just"/>
                <a:r>
                  <a:rPr lang="en-CA" sz="3600" dirty="0"/>
                  <a:t>The PWM frequency for the </a:t>
                </a:r>
                <a:r>
                  <a:rPr lang="en-CA" sz="3600" dirty="0">
                    <a:solidFill>
                      <a:srgbClr val="00B050"/>
                    </a:solidFill>
                  </a:rPr>
                  <a:t>Fast PWM Mode</a:t>
                </a:r>
                <a:r>
                  <a:rPr lang="en-CA" sz="3600" dirty="0"/>
                  <a:t>:</a:t>
                </a:r>
              </a:p>
              <a:p>
                <a:pPr algn="just"/>
                <a14:m>
                  <m:oMath xmlns:m="http://schemas.openxmlformats.org/officeDocument/2006/math">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𝑶𝑪𝒏𝒙𝑷𝑾𝑴</m:t>
                        </m:r>
                      </m:sub>
                    </m:sSub>
                    <m:r>
                      <a:rPr lang="en-US" sz="3600" b="1" i="1">
                        <a:solidFill>
                          <a:srgbClr val="00B050"/>
                        </a:solidFill>
                        <a:latin typeface="Cambria Math" panose="02040503050406030204" pitchFamily="18" charset="0"/>
                      </a:rPr>
                      <m:t>=</m:t>
                    </m:r>
                    <m:f>
                      <m:fPr>
                        <m:ctrlPr>
                          <a:rPr lang="en-US" sz="3600" b="1" i="1">
                            <a:solidFill>
                              <a:srgbClr val="00B050"/>
                            </a:solidFill>
                            <a:latin typeface="Cambria Math" panose="02040503050406030204" pitchFamily="18" charset="0"/>
                          </a:rPr>
                        </m:ctrlPr>
                      </m:fPr>
                      <m:num>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𝒄𝒍𝒌</m:t>
                            </m:r>
                            <m:r>
                              <a:rPr lang="en-US" sz="3600" b="1" i="1">
                                <a:solidFill>
                                  <a:srgbClr val="00B050"/>
                                </a:solidFill>
                                <a:latin typeface="Cambria Math" panose="02040503050406030204" pitchFamily="18" charset="0"/>
                              </a:rPr>
                              <m:t>_</m:t>
                            </m:r>
                            <m:r>
                              <a:rPr lang="en-US" sz="3600" b="1" i="1">
                                <a:solidFill>
                                  <a:srgbClr val="00B050"/>
                                </a:solidFill>
                                <a:latin typeface="Cambria Math" panose="02040503050406030204" pitchFamily="18" charset="0"/>
                              </a:rPr>
                              <m:t>𝑰𝑶</m:t>
                            </m:r>
                          </m:sub>
                        </m:sSub>
                      </m:num>
                      <m:den>
                        <m:r>
                          <a:rPr lang="en-US" sz="3600" b="1" i="1">
                            <a:solidFill>
                              <a:srgbClr val="00B050"/>
                            </a:solidFill>
                            <a:latin typeface="Cambria Math" panose="02040503050406030204" pitchFamily="18" charset="0"/>
                          </a:rPr>
                          <m:t>𝑵</m:t>
                        </m:r>
                        <m:r>
                          <a:rPr lang="en-US" sz="3600" b="1" i="1">
                            <a:solidFill>
                              <a:srgbClr val="00B050"/>
                            </a:solidFill>
                            <a:latin typeface="Cambria Math" panose="02040503050406030204" pitchFamily="18" charset="0"/>
                            <a:ea typeface="Cambria Math" panose="02040503050406030204" pitchFamily="18" charset="0"/>
                          </a:rPr>
                          <m:t>×</m:t>
                        </m:r>
                        <m:r>
                          <a:rPr lang="en-US" sz="3600" b="1" i="1">
                            <a:solidFill>
                              <a:srgbClr val="00B050"/>
                            </a:solidFill>
                            <a:latin typeface="Cambria Math" panose="02040503050406030204" pitchFamily="18" charset="0"/>
                            <a:ea typeface="Cambria Math" panose="02040503050406030204" pitchFamily="18" charset="0"/>
                          </a:rPr>
                          <m:t>𝟐𝟓𝟔</m:t>
                        </m:r>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𝟏𝟎</m:t>
                        </m:r>
                      </m:num>
                      <m:den>
                        <m:r>
                          <a:rPr lang="en-US" sz="3600" b="1" i="1">
                            <a:latin typeface="Cambria Math" panose="02040503050406030204" pitchFamily="18" charset="0"/>
                            <a:ea typeface="Cambria Math" panose="02040503050406030204" pitchFamily="18" charset="0"/>
                          </a:rPr>
                          <m:t>𝟏𝟎𝟐𝟒</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𝟐𝟓𝟔</m:t>
                        </m:r>
                      </m:den>
                    </m:f>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𝟑𝟖</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𝟏𝟓</m:t>
                    </m:r>
                  </m:oMath>
                </a14:m>
                <a:r>
                  <a:rPr lang="en-CA" sz="3600" dirty="0"/>
                  <a:t> kHz</a:t>
                </a:r>
              </a:p>
            </p:txBody>
          </p:sp>
        </mc:Choice>
        <mc:Fallback xmlns="">
          <p:sp>
            <p:nvSpPr>
              <p:cNvPr id="2" name="Rectangle 1"/>
              <p:cNvSpPr>
                <a:spLocks noRot="1" noChangeAspect="1" noMove="1" noResize="1" noEditPoints="1" noAdjustHandles="1" noChangeArrowheads="1" noChangeShapeType="1" noTextEdit="1"/>
              </p:cNvSpPr>
              <p:nvPr/>
            </p:nvSpPr>
            <p:spPr>
              <a:xfrm>
                <a:off x="232756" y="3261489"/>
                <a:ext cx="14647026" cy="2017412"/>
              </a:xfrm>
              <a:prstGeom prst="rect">
                <a:avLst/>
              </a:prstGeom>
              <a:blipFill>
                <a:blip r:embed="rId3"/>
                <a:stretch>
                  <a:fillRect l="-1248" t="-4532" b="-51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0850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22713" y="7528087"/>
            <a:ext cx="8189768" cy="45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pPr>
            <a:r>
              <a:rPr lang="en-US" altLang="en-US" sz="2400" dirty="0"/>
              <a:t>Figure Caption should be here at the bottom of the figure</a:t>
            </a:r>
          </a:p>
        </p:txBody>
      </p:sp>
      <p:sp>
        <p:nvSpPr>
          <p:cNvPr id="22531" name="Text Box 15"/>
          <p:cNvSpPr txBox="1">
            <a:spLocks noChangeArrowheads="1"/>
          </p:cNvSpPr>
          <p:nvPr/>
        </p:nvSpPr>
        <p:spPr bwMode="auto">
          <a:xfrm>
            <a:off x="7723695" y="1854950"/>
            <a:ext cx="846949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1200"/>
              </a:spcBef>
            </a:pPr>
            <a:r>
              <a:rPr lang="en-US" altLang="en-US" sz="3200" dirty="0">
                <a:solidFill>
                  <a:srgbClr val="FF0000"/>
                </a:solidFill>
                <a:latin typeface="Times New Roman" panose="02020603050405020304" pitchFamily="18" charset="0"/>
                <a:cs typeface="Times New Roman" panose="02020603050405020304" pitchFamily="18" charset="0"/>
              </a:rPr>
              <a:t>Present and describe your current data or results in 2-3 slides with graphs/figures/tables</a:t>
            </a:r>
          </a:p>
          <a:p>
            <a:pPr eaLnBrk="1" hangingPunct="1">
              <a:spcBef>
                <a:spcPts val="1200"/>
              </a:spcBef>
            </a:pPr>
            <a:r>
              <a:rPr lang="en-US" altLang="en-US" sz="3200" dirty="0">
                <a:solidFill>
                  <a:srgbClr val="008000"/>
                </a:solidFill>
                <a:latin typeface="Times New Roman" panose="02020603050405020304" pitchFamily="18" charset="0"/>
                <a:cs typeface="Times New Roman" panose="02020603050405020304" pitchFamily="18" charset="0"/>
              </a:rPr>
              <a:t>Discuss results side-by-side or in another slide</a:t>
            </a:r>
          </a:p>
          <a:p>
            <a:pPr eaLnBrk="1" hangingPunct="1">
              <a:spcBef>
                <a:spcPts val="1200"/>
              </a:spcBef>
            </a:pPr>
            <a:r>
              <a:rPr lang="en-US" altLang="en-US" sz="3200" dirty="0">
                <a:solidFill>
                  <a:srgbClr val="0000FF"/>
                </a:solidFill>
                <a:latin typeface="Times New Roman" panose="02020603050405020304" pitchFamily="18" charset="0"/>
                <a:cs typeface="Times New Roman" panose="02020603050405020304" pitchFamily="18" charset="0"/>
              </a:rPr>
              <a:t>If there are multiple plots in one figure then legends must be given for each plot.</a:t>
            </a:r>
          </a:p>
        </p:txBody>
      </p:sp>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pic>
        <p:nvPicPr>
          <p:cNvPr id="22533" name="Picture 7"/>
          <p:cNvPicPr>
            <a:picLocks noChangeAspect="1" noChangeArrowheads="1"/>
          </p:cNvPicPr>
          <p:nvPr/>
        </p:nvPicPr>
        <p:blipFill>
          <a:blip r:embed="rId3">
            <a:extLst>
              <a:ext uri="{28A0092B-C50C-407E-A947-70E740481C1C}">
                <a14:useLocalDpi xmlns:a14="http://schemas.microsoft.com/office/drawing/2010/main" val="0"/>
              </a:ext>
            </a:extLst>
          </a:blip>
          <a:srcRect l="3622" t="4572" r="6000" b="1143"/>
          <a:stretch>
            <a:fillRect/>
          </a:stretch>
        </p:blipFill>
        <p:spPr bwMode="auto">
          <a:xfrm>
            <a:off x="272588" y="1629990"/>
            <a:ext cx="7558001" cy="591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6"/>
          <p:cNvSpPr>
            <a:spLocks noChangeArrowheads="1"/>
          </p:cNvSpPr>
          <p:nvPr/>
        </p:nvSpPr>
        <p:spPr bwMode="auto">
          <a:xfrm>
            <a:off x="3324226" y="2606912"/>
            <a:ext cx="30604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D6"/>
                </a:solidFill>
              </a:rPr>
              <a:t>Gaussian in (Zhou et. al., 1999)</a:t>
            </a:r>
          </a:p>
        </p:txBody>
      </p:sp>
      <p:sp>
        <p:nvSpPr>
          <p:cNvPr id="22535" name="Rectangle 7"/>
          <p:cNvSpPr>
            <a:spLocks noChangeArrowheads="1"/>
          </p:cNvSpPr>
          <p:nvPr/>
        </p:nvSpPr>
        <p:spPr bwMode="auto">
          <a:xfrm>
            <a:off x="3531845" y="4058266"/>
            <a:ext cx="38106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008000"/>
                </a:solidFill>
              </a:rPr>
              <a:t>Hyperbolic cosine in (Zhou et. al., 2000)</a:t>
            </a:r>
          </a:p>
        </p:txBody>
      </p:sp>
      <p:sp>
        <p:nvSpPr>
          <p:cNvPr id="3" name="Slide Number Placeholder 2"/>
          <p:cNvSpPr>
            <a:spLocks noGrp="1"/>
          </p:cNvSpPr>
          <p:nvPr>
            <p:ph type="sldNum" sz="quarter" idx="12"/>
          </p:nvPr>
        </p:nvSpPr>
        <p:spPr/>
        <p:txBody>
          <a:bodyPr/>
          <a:lstStyle/>
          <a:p>
            <a:fld id="{48F63A3B-78C7-47BE-AE5E-E10140E04643}" type="slidenum">
              <a:rPr lang="en-US" smtClean="0"/>
              <a:pPr/>
              <a:t>9</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983754789"/>
              </p:ext>
            </p:extLst>
          </p:nvPr>
        </p:nvGraphicFramePr>
        <p:xfrm>
          <a:off x="10458773" y="5552894"/>
          <a:ext cx="4070556" cy="2286000"/>
        </p:xfrm>
        <a:graphic>
          <a:graphicData uri="http://schemas.openxmlformats.org/drawingml/2006/table">
            <a:tbl>
              <a:tblPr firstRow="1" bandRow="1">
                <a:tableStyleId>{5C22544A-7EE6-4342-B048-85BDC9FD1C3A}</a:tableStyleId>
              </a:tblPr>
              <a:tblGrid>
                <a:gridCol w="581508">
                  <a:extLst>
                    <a:ext uri="{9D8B030D-6E8A-4147-A177-3AD203B41FA5}">
                      <a16:colId xmlns:a16="http://schemas.microsoft.com/office/drawing/2014/main" val="1222092067"/>
                    </a:ext>
                  </a:extLst>
                </a:gridCol>
                <a:gridCol w="372825">
                  <a:extLst>
                    <a:ext uri="{9D8B030D-6E8A-4147-A177-3AD203B41FA5}">
                      <a16:colId xmlns:a16="http://schemas.microsoft.com/office/drawing/2014/main" val="1861634225"/>
                    </a:ext>
                  </a:extLst>
                </a:gridCol>
                <a:gridCol w="334297">
                  <a:extLst>
                    <a:ext uri="{9D8B030D-6E8A-4147-A177-3AD203B41FA5}">
                      <a16:colId xmlns:a16="http://schemas.microsoft.com/office/drawing/2014/main" val="4216423268"/>
                    </a:ext>
                  </a:extLst>
                </a:gridCol>
                <a:gridCol w="422787">
                  <a:extLst>
                    <a:ext uri="{9D8B030D-6E8A-4147-A177-3AD203B41FA5}">
                      <a16:colId xmlns:a16="http://schemas.microsoft.com/office/drawing/2014/main" val="2899842173"/>
                    </a:ext>
                  </a:extLst>
                </a:gridCol>
                <a:gridCol w="471949">
                  <a:extLst>
                    <a:ext uri="{9D8B030D-6E8A-4147-A177-3AD203B41FA5}">
                      <a16:colId xmlns:a16="http://schemas.microsoft.com/office/drawing/2014/main" val="3762230952"/>
                    </a:ext>
                  </a:extLst>
                </a:gridCol>
                <a:gridCol w="678426">
                  <a:extLst>
                    <a:ext uri="{9D8B030D-6E8A-4147-A177-3AD203B41FA5}">
                      <a16:colId xmlns:a16="http://schemas.microsoft.com/office/drawing/2014/main" val="3783908055"/>
                    </a:ext>
                  </a:extLst>
                </a:gridCol>
                <a:gridCol w="1208764">
                  <a:extLst>
                    <a:ext uri="{9D8B030D-6E8A-4147-A177-3AD203B41FA5}">
                      <a16:colId xmlns:a16="http://schemas.microsoft.com/office/drawing/2014/main" val="3593710793"/>
                    </a:ext>
                  </a:extLst>
                </a:gridCol>
              </a:tblGrid>
              <a:tr h="370840">
                <a:tc>
                  <a:txBody>
                    <a:bodyPr/>
                    <a:lstStyle/>
                    <a:p>
                      <a:pPr algn="ctr"/>
                      <a:r>
                        <a:rPr lang="en-CA" sz="2400" dirty="0"/>
                        <a:t>R1</a:t>
                      </a:r>
                    </a:p>
                  </a:txBody>
                  <a:tcPr/>
                </a:tc>
                <a:tc>
                  <a:txBody>
                    <a:bodyPr/>
                    <a:lstStyle/>
                    <a:p>
                      <a:pPr algn="ctr"/>
                      <a:r>
                        <a:rPr lang="en-CA" sz="2400" dirty="0"/>
                        <a:t>1</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0</a:t>
                      </a:r>
                    </a:p>
                  </a:txBody>
                  <a:tcPr/>
                </a:tc>
                <a:tc>
                  <a:txBody>
                    <a:bodyPr/>
                    <a:lstStyle/>
                    <a:p>
                      <a:pPr algn="ctr"/>
                      <a:r>
                        <a:rPr lang="en-CA" sz="2400" dirty="0"/>
                        <a:t>C=0</a:t>
                      </a:r>
                    </a:p>
                  </a:txBody>
                  <a:tcPr/>
                </a:tc>
                <a:tc>
                  <a:txBody>
                    <a:bodyPr/>
                    <a:lstStyle/>
                    <a:p>
                      <a:pPr algn="ctr"/>
                      <a:r>
                        <a:rPr lang="en-CA" sz="2400" dirty="0"/>
                        <a:t>R2=0</a:t>
                      </a:r>
                    </a:p>
                  </a:txBody>
                  <a:tcPr/>
                </a:tc>
                <a:extLst>
                  <a:ext uri="{0D108BD9-81ED-4DB2-BD59-A6C34878D82A}">
                    <a16:rowId xmlns:a16="http://schemas.microsoft.com/office/drawing/2014/main" val="2072660025"/>
                  </a:ext>
                </a:extLst>
              </a:tr>
              <a:tr h="370840">
                <a:tc>
                  <a:txBody>
                    <a:bodyPr/>
                    <a:lstStyle/>
                    <a:p>
                      <a:pPr algn="ctr"/>
                      <a:r>
                        <a:rPr lang="en-CA" sz="2400" dirty="0"/>
                        <a:t>R1</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C=0</a:t>
                      </a:r>
                    </a:p>
                  </a:txBody>
                  <a:tcPr/>
                </a:tc>
                <a:tc>
                  <a:txBody>
                    <a:bodyPr/>
                    <a:lstStyle/>
                    <a:p>
                      <a:pPr algn="ctr"/>
                      <a:r>
                        <a:rPr lang="en-CA" sz="2400" dirty="0"/>
                        <a:t>R2=0</a:t>
                      </a:r>
                    </a:p>
                  </a:txBody>
                  <a:tcPr/>
                </a:tc>
                <a:extLst>
                  <a:ext uri="{0D108BD9-81ED-4DB2-BD59-A6C34878D82A}">
                    <a16:rowId xmlns:a16="http://schemas.microsoft.com/office/drawing/2014/main" val="2050964191"/>
                  </a:ext>
                </a:extLst>
              </a:tr>
              <a:tr h="370840">
                <a:tc>
                  <a:txBody>
                    <a:bodyPr/>
                    <a:lstStyle/>
                    <a:p>
                      <a:pPr algn="ctr"/>
                      <a:r>
                        <a:rPr lang="en-CA" sz="2400" dirty="0"/>
                        <a:t>R1</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0</a:t>
                      </a:r>
                    </a:p>
                  </a:txBody>
                  <a:tcPr/>
                </a:tc>
                <a:tc>
                  <a:txBody>
                    <a:bodyPr/>
                    <a:lstStyle/>
                    <a:p>
                      <a:pPr algn="ctr"/>
                      <a:r>
                        <a:rPr lang="en-CA" sz="2400" dirty="0"/>
                        <a:t>C=1</a:t>
                      </a:r>
                    </a:p>
                  </a:txBody>
                  <a:tcPr/>
                </a:tc>
                <a:tc>
                  <a:txBody>
                    <a:bodyPr/>
                    <a:lstStyle/>
                    <a:p>
                      <a:pPr algn="ctr"/>
                      <a:r>
                        <a:rPr lang="en-CA" sz="2400" dirty="0"/>
                        <a:t>R2=1</a:t>
                      </a:r>
                    </a:p>
                  </a:txBody>
                  <a:tcPr/>
                </a:tc>
                <a:extLst>
                  <a:ext uri="{0D108BD9-81ED-4DB2-BD59-A6C34878D82A}">
                    <a16:rowId xmlns:a16="http://schemas.microsoft.com/office/drawing/2014/main" val="853321946"/>
                  </a:ext>
                </a:extLst>
              </a:tr>
              <a:tr h="370840">
                <a:tc>
                  <a:txBody>
                    <a:bodyPr/>
                    <a:lstStyle/>
                    <a:p>
                      <a:pPr algn="ctr"/>
                      <a:r>
                        <a:rPr lang="en-CA" sz="2400" dirty="0"/>
                        <a:t>R1</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C=0</a:t>
                      </a:r>
                    </a:p>
                  </a:txBody>
                  <a:tcPr/>
                </a:tc>
                <a:tc>
                  <a:txBody>
                    <a:bodyPr/>
                    <a:lstStyle/>
                    <a:p>
                      <a:pPr algn="ctr"/>
                      <a:r>
                        <a:rPr lang="en-CA" sz="2400" dirty="0"/>
                        <a:t>R2=1</a:t>
                      </a:r>
                    </a:p>
                  </a:txBody>
                  <a:tcPr/>
                </a:tc>
                <a:extLst>
                  <a:ext uri="{0D108BD9-81ED-4DB2-BD59-A6C34878D82A}">
                    <a16:rowId xmlns:a16="http://schemas.microsoft.com/office/drawing/2014/main" val="3241713093"/>
                  </a:ext>
                </a:extLst>
              </a:tr>
              <a:tr h="370840">
                <a:tc>
                  <a:txBody>
                    <a:bodyPr/>
                    <a:lstStyle/>
                    <a:p>
                      <a:pPr algn="ctr"/>
                      <a:r>
                        <a:rPr lang="en-CA" sz="2400" dirty="0"/>
                        <a:t>R1</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C=1</a:t>
                      </a:r>
                    </a:p>
                  </a:txBody>
                  <a:tcPr/>
                </a:tc>
                <a:tc>
                  <a:txBody>
                    <a:bodyPr/>
                    <a:lstStyle/>
                    <a:p>
                      <a:pPr algn="ctr"/>
                      <a:r>
                        <a:rPr lang="en-CA" sz="2400" dirty="0"/>
                        <a:t>R2=2</a:t>
                      </a:r>
                    </a:p>
                  </a:txBody>
                  <a:tcPr/>
                </a:tc>
                <a:extLst>
                  <a:ext uri="{0D108BD9-81ED-4DB2-BD59-A6C34878D82A}">
                    <a16:rowId xmlns:a16="http://schemas.microsoft.com/office/drawing/2014/main" val="2597952795"/>
                  </a:ext>
                </a:extLst>
              </a:tr>
            </a:tbl>
          </a:graphicData>
        </a:graphic>
      </p:graphicFrame>
      <p:sp>
        <p:nvSpPr>
          <p:cNvPr id="11" name="Rectangle 2"/>
          <p:cNvSpPr>
            <a:spLocks noChangeArrowheads="1"/>
          </p:cNvSpPr>
          <p:nvPr/>
        </p:nvSpPr>
        <p:spPr bwMode="auto">
          <a:xfrm>
            <a:off x="10142202" y="4826529"/>
            <a:ext cx="4538073" cy="72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lgn="ctr" eaLnBrk="1" hangingPunct="1">
              <a:lnSpc>
                <a:spcPct val="80000"/>
              </a:lnSpc>
            </a:pPr>
            <a:r>
              <a:rPr lang="en-US" altLang="en-US" sz="2400" dirty="0">
                <a:solidFill>
                  <a:srgbClr val="0070C0"/>
                </a:solidFill>
              </a:rPr>
              <a:t>Table Caption should be here at the top of the table</a:t>
            </a:r>
          </a:p>
        </p:txBody>
      </p:sp>
    </p:spTree>
    <p:extLst>
      <p:ext uri="{BB962C8B-B14F-4D97-AF65-F5344CB8AC3E}">
        <p14:creationId xmlns:p14="http://schemas.microsoft.com/office/powerpoint/2010/main" val="20439166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2FBA84ADFA4F459392BC521496E008" ma:contentTypeVersion="3" ma:contentTypeDescription="Create a new document." ma:contentTypeScope="" ma:versionID="3d3e945f7a4627cbac2968bb5756d798">
  <xsd:schema xmlns:xsd="http://www.w3.org/2001/XMLSchema" xmlns:xs="http://www.w3.org/2001/XMLSchema" xmlns:p="http://schemas.microsoft.com/office/2006/metadata/properties" xmlns:ns2="b8d4537a-75fc-4c95-93ca-a321653b0576" targetNamespace="http://schemas.microsoft.com/office/2006/metadata/properties" ma:root="true" ma:fieldsID="d883e2af49b0d48be1e1237d1bcdc862" ns2:_="">
    <xsd:import namespace="b8d4537a-75fc-4c95-93ca-a321653b0576"/>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d4537a-75fc-4c95-93ca-a321653b057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b8d4537a-75fc-4c95-93ca-a321653b057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5D3EAA-58B8-465C-816A-DB758D942B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d4537a-75fc-4c95-93ca-a321653b05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58E20A-3CCF-4936-A030-6C75490658A6}">
  <ds:schemaRefs>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f05aa4fc-6785-42fa-879e-4fefad1725f6"/>
    <ds:schemaRef ds:uri="http://schemas.microsoft.com/office/2006/metadata/properties"/>
    <ds:schemaRef ds:uri="b8d4537a-75fc-4c95-93ca-a321653b0576"/>
  </ds:schemaRefs>
</ds:datastoreItem>
</file>

<file path=customXml/itemProps3.xml><?xml version="1.0" encoding="utf-8"?>
<ds:datastoreItem xmlns:ds="http://schemas.openxmlformats.org/officeDocument/2006/customXml" ds:itemID="{96A4027F-3D24-4D53-BFC9-3C8233FBA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7861</TotalTime>
  <Words>726</Words>
  <Application>Microsoft Office PowerPoint</Application>
  <PresentationFormat>Custom</PresentationFormat>
  <Paragraphs>121</Paragraphs>
  <Slides>13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3" baseType="lpstr">
      <vt:lpstr>Arial</vt:lpstr>
      <vt:lpstr>Arial Black</vt:lpstr>
      <vt:lpstr>Calibri</vt:lpstr>
      <vt:lpstr>Calibri Light</vt:lpstr>
      <vt:lpstr>Cambria Math</vt:lpstr>
      <vt:lpstr>Comic Sans MS</vt:lpstr>
      <vt:lpstr>Times New Roman</vt:lpstr>
      <vt:lpstr>Wingdings</vt:lpstr>
      <vt:lpstr>Office Theme</vt:lpstr>
      <vt:lpstr>Visio</vt:lpstr>
      <vt:lpstr>Project Title: Each Word First Character of the Title must be Capitalized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Md Sajid Hossain</cp:lastModifiedBy>
  <cp:revision>433</cp:revision>
  <dcterms:created xsi:type="dcterms:W3CDTF">2017-01-20T15:00:05Z</dcterms:created>
  <dcterms:modified xsi:type="dcterms:W3CDTF">2023-04-02T07:05:21Z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