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59" r:id="rId5"/>
    <p:sldId id="258" r:id="rId6"/>
    <p:sldId id="262" r:id="rId7"/>
    <p:sldId id="263" r:id="rId8"/>
    <p:sldId id="279" r:id="rId9"/>
    <p:sldId id="265" r:id="rId10"/>
    <p:sldId id="266" r:id="rId11"/>
    <p:sldId id="275" r:id="rId12"/>
    <p:sldId id="267" r:id="rId13"/>
    <p:sldId id="280" r:id="rId14"/>
    <p:sldId id="268" r:id="rId15"/>
    <p:sldId id="269" r:id="rId16"/>
    <p:sldId id="270" r:id="rId17"/>
    <p:sldId id="276" r:id="rId18"/>
    <p:sldId id="271" r:id="rId19"/>
    <p:sldId id="277" r:id="rId20"/>
    <p:sldId id="272" r:id="rId21"/>
    <p:sldId id="278" r:id="rId22"/>
    <p:sldId id="281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/>
              <a:t>Chapter-3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514600"/>
            <a:ext cx="6400800" cy="17526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Improper Integrals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Gamma Function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and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Beta Function</a:t>
            </a:r>
          </a:p>
        </p:txBody>
      </p:sp>
      <p:sp>
        <p:nvSpPr>
          <p:cNvPr id="7" name="Down Arrow 6"/>
          <p:cNvSpPr/>
          <p:nvPr/>
        </p:nvSpPr>
        <p:spPr>
          <a:xfrm>
            <a:off x="4572000" y="3276600"/>
            <a:ext cx="76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98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457225" y="74711"/>
            <a:ext cx="2295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447800"/>
            <a:ext cx="3742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3.2.4:          </a:t>
            </a:r>
            <a:r>
              <a:rPr lang="en-US" dirty="0"/>
              <a:t>Solve the integral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2373868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Solution: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8"/>
              <p:cNvSpPr txBox="1"/>
              <p:nvPr/>
            </p:nvSpPr>
            <p:spPr>
              <a:xfrm>
                <a:off x="6172200" y="4114800"/>
                <a:ext cx="2514600" cy="60960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r>
                        <m:rPr>
                          <m:sty m:val="p"/>
                        </m:rP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114800"/>
                <a:ext cx="2514600" cy="6096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3"/>
              <p:cNvSpPr txBox="1"/>
              <p:nvPr/>
            </p:nvSpPr>
            <p:spPr>
              <a:xfrm>
                <a:off x="533400" y="2898775"/>
                <a:ext cx="6858000" cy="758825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5+1−1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6−1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Objec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898775"/>
                <a:ext cx="6858000" cy="758825"/>
              </a:xfrm>
              <a:prstGeom prst="rect">
                <a:avLst/>
              </a:prstGeom>
              <a:blipFill rotWithShape="1">
                <a:blip r:embed="rId3"/>
                <a:stretch>
                  <a:fillRect b="-10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29"/>
              <p:cNvSpPr txBox="1"/>
              <p:nvPr/>
            </p:nvSpPr>
            <p:spPr>
              <a:xfrm>
                <a:off x="4152900" y="1295400"/>
                <a:ext cx="2324100" cy="647192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Object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900" y="1295400"/>
                <a:ext cx="2324100" cy="647192"/>
              </a:xfrm>
              <a:prstGeom prst="rect">
                <a:avLst/>
              </a:prstGeom>
              <a:blipFill rotWithShape="1">
                <a:blip r:embed="rId4"/>
                <a:stretch>
                  <a:fillRect b="-29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30"/>
              <p:cNvSpPr txBox="1"/>
              <p:nvPr/>
            </p:nvSpPr>
            <p:spPr>
              <a:xfrm>
                <a:off x="4876800" y="4247911"/>
                <a:ext cx="952976" cy="476489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Object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247911"/>
                <a:ext cx="952976" cy="476489"/>
              </a:xfrm>
              <a:prstGeom prst="rect">
                <a:avLst/>
              </a:prstGeom>
              <a:blipFill rotWithShape="1">
                <a:blip r:embed="rId5"/>
                <a:stretch>
                  <a:fillRect t="-6410" r="-10897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31"/>
              <p:cNvSpPr txBox="1"/>
              <p:nvPr/>
            </p:nvSpPr>
            <p:spPr>
              <a:xfrm>
                <a:off x="4876800" y="4876800"/>
                <a:ext cx="1365250" cy="38100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=5!=120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Object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876800"/>
                <a:ext cx="1365250" cy="381000"/>
              </a:xfrm>
              <a:prstGeom prst="rect">
                <a:avLst/>
              </a:prstGeom>
              <a:blipFill rotWithShape="1">
                <a:blip r:embed="rId6"/>
                <a:stretch>
                  <a:fillRect b="-10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055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202" y="1316593"/>
            <a:ext cx="3742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3.2.5:          </a:t>
            </a:r>
            <a:r>
              <a:rPr lang="en-US" dirty="0"/>
              <a:t>Solve the integral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202" y="2133600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Solution: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35"/>
              <p:cNvSpPr txBox="1"/>
              <p:nvPr/>
            </p:nvSpPr>
            <p:spPr>
              <a:xfrm>
                <a:off x="1066800" y="2513013"/>
                <a:ext cx="6326187" cy="839787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513013"/>
                <a:ext cx="6326187" cy="83978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6"/>
              <p:cNvSpPr txBox="1"/>
              <p:nvPr/>
            </p:nvSpPr>
            <p:spPr>
              <a:xfrm>
                <a:off x="3975100" y="1143000"/>
                <a:ext cx="1892300" cy="71755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Object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100" y="1143000"/>
                <a:ext cx="1892300" cy="7175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37"/>
              <p:cNvSpPr txBox="1"/>
              <p:nvPr/>
            </p:nvSpPr>
            <p:spPr>
              <a:xfrm>
                <a:off x="4724400" y="3587750"/>
                <a:ext cx="1143000" cy="98425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bject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587750"/>
                <a:ext cx="1143000" cy="9842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38"/>
              <p:cNvSpPr txBox="1"/>
              <p:nvPr/>
            </p:nvSpPr>
            <p:spPr>
              <a:xfrm>
                <a:off x="1676400" y="4800926"/>
                <a:ext cx="6705600" cy="761862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Object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800926"/>
                <a:ext cx="6705600" cy="76186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41"/>
              <p:cNvSpPr txBox="1"/>
              <p:nvPr/>
            </p:nvSpPr>
            <p:spPr>
              <a:xfrm>
                <a:off x="3657600" y="5715188"/>
                <a:ext cx="3199836" cy="609412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ra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bject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715188"/>
                <a:ext cx="3199836" cy="60941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8"/>
              <p:cNvSpPr txBox="1"/>
              <p:nvPr/>
            </p:nvSpPr>
            <p:spPr>
              <a:xfrm>
                <a:off x="6324600" y="3581400"/>
                <a:ext cx="2590800" cy="60960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r>
                        <m:rPr>
                          <m:sty m:val="p"/>
                        </m:rP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581400"/>
                <a:ext cx="2590800" cy="609600"/>
              </a:xfrm>
              <a:prstGeom prst="rect">
                <a:avLst/>
              </a:prstGeom>
              <a:blipFill rotWithShape="1">
                <a:blip r:embed="rId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674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457225" y="74711"/>
            <a:ext cx="2295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42607" y="533769"/>
                <a:ext cx="5296193" cy="5330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Example 3.2.6:          </a:t>
                </a:r>
                <a:r>
                  <a:rPr lang="en-US" dirty="0"/>
                  <a:t>Consider the integral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−4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1/2 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dirty="0"/>
                  <a:t> 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07" y="533769"/>
                <a:ext cx="5296193" cy="533031"/>
              </a:xfrm>
              <a:prstGeom prst="rect">
                <a:avLst/>
              </a:prstGeom>
              <a:blipFill rotWithShape="1">
                <a:blip r:embed="rId2"/>
                <a:stretch>
                  <a:fillRect l="-921" r="-2186" b="-5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52400" y="1502042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Solution: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24000" y="1686708"/>
                <a:ext cx="3215817" cy="571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−4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1/2 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sz="2000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−4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nary>
                    <m:r>
                      <a:rPr lang="en-US" sz="2000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686708"/>
                <a:ext cx="3215817" cy="571182"/>
              </a:xfrm>
              <a:prstGeom prst="rect">
                <a:avLst/>
              </a:prstGeom>
              <a:blipFill rotWithShape="1">
                <a:blip r:embed="rId3"/>
                <a:stretch>
                  <a:fillRect r="-2652" b="-8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62000" y="2593256"/>
                <a:ext cx="8001000" cy="41123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Let,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=4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   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.</m:t>
                    </m:r>
                    <m:r>
                      <a:rPr lang="en-US" i="1">
                        <a:latin typeface="Cambria Math"/>
                      </a:rPr>
                      <m:t>𝑒</m:t>
                    </m:r>
                    <m:r>
                      <a:rPr lang="en-US" i="1">
                        <a:latin typeface="Cambria Math"/>
                      </a:rPr>
                      <m:t>.  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/4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∴</m:t>
                    </m:r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𝑑𝑢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integral becomes</a:t>
                </a: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                          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𝑢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.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𝑑𝑢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e>
                    </m:nary>
                  </m:oMath>
                </a14:m>
                <a:endParaRPr lang="en-US" i="1" dirty="0"/>
              </a:p>
              <a:p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  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Γ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i="1" dirty="0"/>
              </a:p>
              <a:p>
                <a:r>
                  <a:rPr lang="en-US" dirty="0"/>
                  <a:t>			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e>
                    </m:rad>
                  </m:oMath>
                </a14:m>
                <a:r>
                  <a:rPr lang="en-US" dirty="0"/>
                  <a:t> . 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593256"/>
                <a:ext cx="8001000" cy="4112344"/>
              </a:xfrm>
              <a:prstGeom prst="rect">
                <a:avLst/>
              </a:prstGeom>
              <a:blipFill rotWithShape="1">
                <a:blip r:embed="rId4"/>
                <a:stretch>
                  <a:fillRect l="-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2750700"/>
                  </p:ext>
                </p:extLst>
              </p:nvPr>
            </p:nvGraphicFramePr>
            <p:xfrm>
              <a:off x="5562600" y="2712720"/>
              <a:ext cx="186737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3688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933688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25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bg1"/>
                              </a:solidFill>
                            </a:rPr>
                            <a:t>u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5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54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2750700"/>
                  </p:ext>
                </p:extLst>
              </p:nvPr>
            </p:nvGraphicFramePr>
            <p:xfrm>
              <a:off x="5562600" y="2712720"/>
              <a:ext cx="186737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368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93368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bg1"/>
                              </a:solidFill>
                            </a:rPr>
                            <a:t>u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654" t="-20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0654" t="-208333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Rectangle 17"/>
          <p:cNvSpPr/>
          <p:nvPr/>
        </p:nvSpPr>
        <p:spPr>
          <a:xfrm>
            <a:off x="5677431" y="2213856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Changing Limit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8"/>
              <p:cNvSpPr txBox="1"/>
              <p:nvPr/>
            </p:nvSpPr>
            <p:spPr>
              <a:xfrm>
                <a:off x="6167840" y="5715000"/>
                <a:ext cx="2209800" cy="60960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r>
                        <m:rPr>
                          <m:sty m:val="p"/>
                        </m:rP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840" y="5715000"/>
                <a:ext cx="2209800" cy="6096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501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38400" y="193963"/>
            <a:ext cx="4038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  Sample MCQ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969819"/>
                <a:ext cx="7886700" cy="45165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1. Evaluate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 smtClean="0"/>
                  <a:t>                   (a)….               (b)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(6)</m:t>
                    </m:r>
                  </m:oMath>
                </a14:m>
                <a:r>
                  <a:rPr lang="en-US" sz="2200" dirty="0" smtClean="0"/>
                  <a:t> 	    (c) …….. 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2. Evaluate 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 smtClean="0"/>
                  <a:t>	    (a)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 smtClean="0"/>
                  <a:t>     	(b) ….	     (c)</a:t>
                </a:r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69819"/>
                <a:ext cx="7886700" cy="4516582"/>
              </a:xfrm>
              <a:blipFill rotWithShape="1">
                <a:blip r:embed="rId2"/>
                <a:stretch>
                  <a:fillRect l="-927" t="-810" b="-1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9"/>
              <p:cNvSpPr txBox="1"/>
              <p:nvPr/>
            </p:nvSpPr>
            <p:spPr>
              <a:xfrm>
                <a:off x="2095500" y="1105408"/>
                <a:ext cx="2324100" cy="647192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Object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0" y="1105408"/>
                <a:ext cx="2324100" cy="647192"/>
              </a:xfrm>
              <a:prstGeom prst="rect">
                <a:avLst/>
              </a:prstGeom>
              <a:blipFill rotWithShape="1">
                <a:blip r:embed="rId3"/>
                <a:stretch>
                  <a:fillRect b="-28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582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457225" y="74711"/>
            <a:ext cx="2295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23984" y="540189"/>
            <a:ext cx="16664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Home work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3.2.2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15619" y="2057400"/>
                <a:ext cx="6542311" cy="16976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lphaLcParenBoth"/>
                </a:pP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6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	    (b)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√</m:t>
                            </m:r>
                            <m:r>
                              <a:rPr lang="en-US" i="1">
                                <a:latin typeface="Cambria Math"/>
                              </a:rPr>
                              <m:t>𝑥𝑒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−3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	   (c)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 marL="342900" indent="-342900">
                  <a:buAutoNum type="alphaLcParenBoth"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(d)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5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e>
                    </m:nary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dirty="0"/>
                  <a:t>	     (e)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√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nary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𝑑𝑦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619" y="2057400"/>
                <a:ext cx="6542311" cy="1697644"/>
              </a:xfrm>
              <a:prstGeom prst="rect">
                <a:avLst/>
              </a:prstGeom>
              <a:blipFill rotWithShape="1">
                <a:blip r:embed="rId2"/>
                <a:stretch>
                  <a:fillRect l="-1491" t="-27338" b="-46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441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457200"/>
            <a:ext cx="3886200" cy="5334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3.3 The Beta function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457225" y="74711"/>
            <a:ext cx="2295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934574" y="2343090"/>
            <a:ext cx="54635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where, for convergence of  the integral, </a:t>
            </a:r>
            <a:r>
              <a:rPr lang="en-US" sz="200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&gt; 0,</a:t>
            </a:r>
            <a:r>
              <a:rPr lang="en-US" sz="200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n</a:t>
            </a: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&gt; 0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89643" y="1123890"/>
            <a:ext cx="58336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beta function is denoted </a:t>
            </a:r>
            <a:r>
              <a:rPr lang="en-US" sz="2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by                </a:t>
            </a: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is defined by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2"/>
              <p:cNvSpPr txBox="1"/>
              <p:nvPr/>
            </p:nvSpPr>
            <p:spPr>
              <a:xfrm>
                <a:off x="4648200" y="1143000"/>
                <a:ext cx="868363" cy="336658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143000"/>
                <a:ext cx="868363" cy="336658"/>
              </a:xfrm>
              <a:prstGeom prst="rect">
                <a:avLst/>
              </a:prstGeom>
              <a:blipFill rotWithShape="1">
                <a:blip r:embed="rId2"/>
                <a:stretch>
                  <a:fillRect t="-9091" r="-26056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>
              <a:xfrm>
                <a:off x="3330574" y="1600200"/>
                <a:ext cx="3908425" cy="60960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 1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574" y="1600200"/>
                <a:ext cx="3908425" cy="609600"/>
              </a:xfrm>
              <a:prstGeom prst="rect">
                <a:avLst/>
              </a:prstGeom>
              <a:blipFill rotWithShape="1">
                <a:blip r:embed="rId3"/>
                <a:stretch>
                  <a:fillRect b="-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265218" y="2983468"/>
            <a:ext cx="563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Relation between the Gamma- and Beta Functions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8"/>
              <p:cNvSpPr txBox="1"/>
              <p:nvPr/>
            </p:nvSpPr>
            <p:spPr>
              <a:xfrm>
                <a:off x="3429000" y="3519055"/>
                <a:ext cx="2760494" cy="90054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519055"/>
                <a:ext cx="2760494" cy="90054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14"/>
              <p:cNvSpPr txBox="1"/>
              <p:nvPr/>
            </p:nvSpPr>
            <p:spPr>
              <a:xfrm>
                <a:off x="1371600" y="4953000"/>
                <a:ext cx="6701204" cy="1295400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2 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953000"/>
                <a:ext cx="6701204" cy="12954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533400" y="4343400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Gamma- and Beta Functions could be used to solve the following particular integral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850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457225" y="74711"/>
            <a:ext cx="2295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611867"/>
            <a:ext cx="2958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3.3.1:          </a:t>
            </a:r>
            <a:r>
              <a:rPr lang="en-US" dirty="0"/>
              <a:t>Evaluate 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2057399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Solution: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30"/>
              <p:cNvSpPr txBox="1"/>
              <p:nvPr/>
            </p:nvSpPr>
            <p:spPr>
              <a:xfrm>
                <a:off x="3258504" y="1600200"/>
                <a:ext cx="856296" cy="414337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(3,2)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Object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504" y="1600200"/>
                <a:ext cx="856296" cy="414337"/>
              </a:xfrm>
              <a:prstGeom prst="rect">
                <a:avLst/>
              </a:prstGeom>
              <a:blipFill rotWithShape="1">
                <a:blip r:embed="rId2"/>
                <a:stretch>
                  <a:fillRect t="-7463" r="-9286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2"/>
              <p:cNvSpPr txBox="1"/>
              <p:nvPr/>
            </p:nvSpPr>
            <p:spPr>
              <a:xfrm>
                <a:off x="2313709" y="2514600"/>
                <a:ext cx="3096491" cy="685800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(3,2)=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(5)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2!1!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709" y="2514600"/>
                <a:ext cx="3096491" cy="685800"/>
              </a:xfrm>
              <a:prstGeom prst="rect">
                <a:avLst/>
              </a:prstGeom>
              <a:blipFill rotWithShape="1">
                <a:blip r:embed="rId3"/>
                <a:stretch>
                  <a:fillRect r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228600" y="4249212"/>
            <a:ext cx="2958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3.3.2:          </a:t>
            </a:r>
            <a:r>
              <a:rPr lang="en-US" dirty="0"/>
              <a:t>Evaluate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28600" y="5110113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Solution: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28"/>
              <p:cNvSpPr txBox="1"/>
              <p:nvPr/>
            </p:nvSpPr>
            <p:spPr>
              <a:xfrm>
                <a:off x="3286125" y="4043313"/>
                <a:ext cx="904875" cy="701278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Object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125" y="4043313"/>
                <a:ext cx="904875" cy="701278"/>
              </a:xfrm>
              <a:prstGeom prst="rect">
                <a:avLst/>
              </a:prstGeom>
              <a:blipFill rotWithShape="1">
                <a:blip r:embed="rId4"/>
                <a:stretch>
                  <a:fillRect r="-16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bject 39"/>
              <p:cNvSpPr txBox="1"/>
              <p:nvPr/>
            </p:nvSpPr>
            <p:spPr>
              <a:xfrm>
                <a:off x="1458913" y="5186313"/>
                <a:ext cx="6923087" cy="909687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ra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ra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Object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913" y="5186313"/>
                <a:ext cx="6923087" cy="90968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753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963738"/>
            <a:ext cx="2958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3.3.3:          </a:t>
            </a:r>
            <a:r>
              <a:rPr lang="en-US" dirty="0"/>
              <a:t>Evaluate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13"/>
              <p:cNvSpPr txBox="1"/>
              <p:nvPr/>
            </p:nvSpPr>
            <p:spPr bwMode="auto">
              <a:xfrm>
                <a:off x="3363912" y="1793875"/>
                <a:ext cx="2416175" cy="796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3912" y="1793875"/>
                <a:ext cx="2416175" cy="796925"/>
              </a:xfrm>
              <a:prstGeom prst="rect">
                <a:avLst/>
              </a:prstGeom>
              <a:blipFill rotWithShape="1">
                <a:blip r:embed="rId2"/>
                <a:stretch>
                  <a:fillRect r="-7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52400" y="2514600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Solution: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14"/>
              <p:cNvSpPr txBox="1"/>
              <p:nvPr/>
            </p:nvSpPr>
            <p:spPr>
              <a:xfrm>
                <a:off x="762000" y="2819400"/>
                <a:ext cx="7924800" cy="843064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 0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fName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3+1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m:rPr>
                              <m:sty m:val="p"/>
                            </m:r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m:rPr>
                              <m:sty m:val="p"/>
                            </m:r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400" i="1" dirty="0" smtClean="0">
                  <a:solidFill>
                    <a:srgbClr val="00000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                                         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m:rPr>
                              <m:sty m:val="p"/>
                            </m:r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m:rPr>
                              <m:sty m:val="p"/>
                            </m:r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819400"/>
                <a:ext cx="7924800" cy="843064"/>
              </a:xfrm>
              <a:prstGeom prst="rect">
                <a:avLst/>
              </a:prstGeom>
              <a:blipFill rotWithShape="1">
                <a:blip r:embed="rId3"/>
                <a:stretch>
                  <a:fillRect b="-8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16"/>
              <p:cNvSpPr txBox="1"/>
              <p:nvPr/>
            </p:nvSpPr>
            <p:spPr>
              <a:xfrm>
                <a:off x="2362200" y="4380021"/>
                <a:ext cx="2209799" cy="801579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 .1!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380021"/>
                <a:ext cx="2209799" cy="801579"/>
              </a:xfrm>
              <a:prstGeom prst="rect">
                <a:avLst/>
              </a:prstGeom>
              <a:blipFill rotWithShape="1">
                <a:blip r:embed="rId4"/>
                <a:stretch>
                  <a:fillRect b="-9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17"/>
              <p:cNvSpPr txBox="1"/>
              <p:nvPr/>
            </p:nvSpPr>
            <p:spPr>
              <a:xfrm>
                <a:off x="2438400" y="5383213"/>
                <a:ext cx="1366790" cy="636587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77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383213"/>
                <a:ext cx="1366790" cy="636587"/>
              </a:xfrm>
              <a:prstGeom prst="rect">
                <a:avLst/>
              </a:prstGeom>
              <a:blipFill rotWithShape="1">
                <a:blip r:embed="rId5"/>
                <a:stretch>
                  <a:fillRect b="-110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0"/>
              <p:cNvSpPr txBox="1"/>
              <p:nvPr/>
            </p:nvSpPr>
            <p:spPr bwMode="auto">
              <a:xfrm>
                <a:off x="1219200" y="1188422"/>
                <a:ext cx="2144712" cy="5641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1188422"/>
                <a:ext cx="2144712" cy="56417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5"/>
              <p:cNvSpPr txBox="1"/>
              <p:nvPr/>
            </p:nvSpPr>
            <p:spPr>
              <a:xfrm>
                <a:off x="1219200" y="566928"/>
                <a:ext cx="3124200" cy="499872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 0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func>
                            <m:func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66928"/>
                <a:ext cx="3124200" cy="499872"/>
              </a:xfrm>
              <a:prstGeom prst="rect">
                <a:avLst/>
              </a:prstGeom>
              <a:blipFill rotWithShape="1">
                <a:blip r:embed="rId7"/>
                <a:stretch>
                  <a:fillRect l="-18129" t="-142683" b="-2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901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457225" y="74711"/>
            <a:ext cx="2295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281668"/>
            <a:ext cx="3742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3.3.4:          </a:t>
            </a:r>
            <a:r>
              <a:rPr lang="en-US" dirty="0"/>
              <a:t>Solve the integral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2297668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Solution: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bject 23"/>
              <p:cNvSpPr txBox="1"/>
              <p:nvPr/>
            </p:nvSpPr>
            <p:spPr>
              <a:xfrm>
                <a:off x="1371600" y="2438400"/>
                <a:ext cx="6678612" cy="152400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4+1−1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3+1−1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i="1" dirty="0" smtClean="0">
                  <a:solidFill>
                    <a:srgbClr val="00000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                               </m:t>
                      </m:r>
                    </m:oMath>
                  </m:oMathPara>
                </a14:m>
                <a:endParaRPr lang="en-US" b="0" i="1" dirty="0" smtClean="0">
                  <a:solidFill>
                    <a:srgbClr val="000000"/>
                  </a:solidFill>
                  <a:latin typeface="Cambria Math"/>
                </a:endParaRPr>
              </a:p>
              <a:p>
                <a:r>
                  <a:rPr lang="en-US" dirty="0" smtClean="0">
                    <a:solidFill>
                      <a:srgbClr val="000000"/>
                    </a:solidFill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5−1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4−1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4" name="Objec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438400"/>
                <a:ext cx="6678612" cy="1524000"/>
              </a:xfrm>
              <a:prstGeom prst="rect">
                <a:avLst/>
              </a:prstGeom>
              <a:blipFill rotWithShape="1">
                <a:blip r:embed="rId2"/>
                <a:stretch>
                  <a:fillRect b="-4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29"/>
              <p:cNvSpPr txBox="1"/>
              <p:nvPr/>
            </p:nvSpPr>
            <p:spPr>
              <a:xfrm>
                <a:off x="3902074" y="1143000"/>
                <a:ext cx="1736725" cy="64770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0" name="Object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074" y="1143000"/>
                <a:ext cx="1736725" cy="647700"/>
              </a:xfrm>
              <a:prstGeom prst="rect">
                <a:avLst/>
              </a:prstGeom>
              <a:blipFill rotWithShape="1">
                <a:blip r:embed="rId3"/>
                <a:stretch>
                  <a:fillRect l="-2807" r="-3860" b="-66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30"/>
              <p:cNvSpPr txBox="1"/>
              <p:nvPr/>
            </p:nvSpPr>
            <p:spPr>
              <a:xfrm>
                <a:off x="2981325" y="4546356"/>
                <a:ext cx="1057275" cy="406644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(5,4)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Object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325" y="4546356"/>
                <a:ext cx="1057275" cy="406644"/>
              </a:xfrm>
              <a:prstGeom prst="rect">
                <a:avLst/>
              </a:prstGeom>
              <a:blipFill rotWithShape="1">
                <a:blip r:embed="rId4"/>
                <a:stretch>
                  <a:fillRect t="-7463" r="-10920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31"/>
              <p:cNvSpPr txBox="1"/>
              <p:nvPr/>
            </p:nvSpPr>
            <p:spPr>
              <a:xfrm>
                <a:off x="3009900" y="5410200"/>
                <a:ext cx="2552700" cy="60960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m:rPr>
                              <m:sty m:val="p"/>
                            </m:r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m:rPr>
                              <m:sty m:val="p"/>
                            </m:r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d>
                        </m:den>
                      </m:f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4!3!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8!</m:t>
                          </m:r>
                        </m:den>
                      </m:f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280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Object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5410200"/>
                <a:ext cx="2552700" cy="609600"/>
              </a:xfrm>
              <a:prstGeom prst="rect">
                <a:avLst/>
              </a:prstGeom>
              <a:blipFill rotWithShape="1">
                <a:blip r:embed="rId5"/>
                <a:stretch>
                  <a:fillRect r="-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/>
              <p:cNvSpPr txBox="1"/>
              <p:nvPr/>
            </p:nvSpPr>
            <p:spPr bwMode="auto">
              <a:xfrm>
                <a:off x="5943600" y="4495800"/>
                <a:ext cx="3048000" cy="448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 0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 1</m:t>
                          </m:r>
                        </m:sup>
                        <m:e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3600" y="4495800"/>
                <a:ext cx="3048000" cy="448264"/>
              </a:xfrm>
              <a:prstGeom prst="rect">
                <a:avLst/>
              </a:prstGeom>
              <a:blipFill rotWithShape="1">
                <a:blip r:embed="rId6"/>
                <a:stretch>
                  <a:fillRect b="-191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>
              <a:xfrm>
                <a:off x="5981700" y="5456237"/>
                <a:ext cx="2019300" cy="563563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700" y="5456237"/>
                <a:ext cx="2019300" cy="56356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5943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202" y="1240393"/>
            <a:ext cx="3425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3.3.5:    </a:t>
            </a:r>
            <a:r>
              <a:rPr lang="en-US" dirty="0" smtClean="0"/>
              <a:t>Solve </a:t>
            </a:r>
            <a:r>
              <a:rPr lang="en-US" dirty="0"/>
              <a:t>the integral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202" y="2208212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Solution: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35"/>
              <p:cNvSpPr txBox="1"/>
              <p:nvPr/>
            </p:nvSpPr>
            <p:spPr>
              <a:xfrm>
                <a:off x="1644650" y="2436811"/>
                <a:ext cx="5548313" cy="1373189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+1−1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+1−1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1600" i="1" dirty="0" smtClean="0">
                  <a:solidFill>
                    <a:srgbClr val="000000"/>
                  </a:solidFill>
                  <a:latin typeface="Cambria Math"/>
                </a:endParaRPr>
              </a:p>
              <a:p>
                <a:endParaRPr lang="en-US" sz="160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                                 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50" y="2436811"/>
                <a:ext cx="5548313" cy="1373189"/>
              </a:xfrm>
              <a:prstGeom prst="rect">
                <a:avLst/>
              </a:prstGeom>
              <a:blipFill rotWithShape="1">
                <a:blip r:embed="rId2"/>
                <a:stretch>
                  <a:fillRect l="-659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6"/>
              <p:cNvSpPr txBox="1"/>
              <p:nvPr/>
            </p:nvSpPr>
            <p:spPr>
              <a:xfrm>
                <a:off x="3790950" y="1066800"/>
                <a:ext cx="2071688" cy="71755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bject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950" y="1066800"/>
                <a:ext cx="2071688" cy="7175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38"/>
              <p:cNvSpPr txBox="1"/>
              <p:nvPr/>
            </p:nvSpPr>
            <p:spPr>
              <a:xfrm>
                <a:off x="3094037" y="5091112"/>
                <a:ext cx="5135563" cy="1081088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bject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037" y="5091112"/>
                <a:ext cx="5135563" cy="10810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1"/>
              <p:cNvSpPr txBox="1"/>
              <p:nvPr/>
            </p:nvSpPr>
            <p:spPr>
              <a:xfrm>
                <a:off x="3124200" y="4038600"/>
                <a:ext cx="1057276" cy="682824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bjec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038600"/>
                <a:ext cx="1057276" cy="682824"/>
              </a:xfrm>
              <a:prstGeom prst="rect">
                <a:avLst/>
              </a:prstGeom>
              <a:blipFill rotWithShape="1">
                <a:blip r:embed="rId5"/>
                <a:stretch>
                  <a:fillRect r="-20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57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960438"/>
            <a:ext cx="3048000" cy="41116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3.1 Improper Integrals</a:t>
            </a:r>
          </a:p>
        </p:txBody>
      </p:sp>
      <p:sp>
        <p:nvSpPr>
          <p:cNvPr id="7" name="Rectangle 6"/>
          <p:cNvSpPr/>
          <p:nvPr/>
        </p:nvSpPr>
        <p:spPr>
          <a:xfrm>
            <a:off x="796636" y="2027872"/>
            <a:ext cx="75091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improper integral </a:t>
            </a:r>
            <a:r>
              <a:rPr lang="en-US" dirty="0"/>
              <a:t>is an extended concept of a </a:t>
            </a:r>
            <a:r>
              <a:rPr lang="en-US" dirty="0">
                <a:solidFill>
                  <a:srgbClr val="FF0000"/>
                </a:solidFill>
              </a:rPr>
              <a:t>definite integral </a:t>
            </a:r>
            <a:r>
              <a:rPr lang="en-US" dirty="0"/>
              <a:t>that has infinite limits on one or both ends of the interval and/or an integrand that becomes infinite at one or more points within the interval of integration .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Improper integral is called </a:t>
            </a:r>
            <a:r>
              <a:rPr lang="en-US" dirty="0">
                <a:solidFill>
                  <a:srgbClr val="FF0000"/>
                </a:solidFill>
              </a:rPr>
              <a:t>convergent</a:t>
            </a:r>
            <a:r>
              <a:rPr lang="en-US" dirty="0"/>
              <a:t> if the limit of the integral exists with finite value and </a:t>
            </a:r>
            <a:r>
              <a:rPr lang="en-US" dirty="0">
                <a:solidFill>
                  <a:srgbClr val="FF0000"/>
                </a:solidFill>
              </a:rPr>
              <a:t>divergent </a:t>
            </a:r>
            <a:r>
              <a:rPr lang="en-US" dirty="0"/>
              <a:t>if the limit of the integral does not exist or has infinite value. </a:t>
            </a:r>
          </a:p>
        </p:txBody>
      </p:sp>
    </p:spTree>
    <p:extLst>
      <p:ext uri="{BB962C8B-B14F-4D97-AF65-F5344CB8AC3E}">
        <p14:creationId xmlns:p14="http://schemas.microsoft.com/office/powerpoint/2010/main" val="2273120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457225" y="74711"/>
            <a:ext cx="2295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945118"/>
            <a:ext cx="3678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3.3.6          </a:t>
            </a:r>
            <a:r>
              <a:rPr lang="en-US" dirty="0"/>
              <a:t>Solve the integral</a:t>
            </a:r>
          </a:p>
        </p:txBody>
      </p:sp>
      <p:sp>
        <p:nvSpPr>
          <p:cNvPr id="7" name="Rectangle 6"/>
          <p:cNvSpPr/>
          <p:nvPr/>
        </p:nvSpPr>
        <p:spPr>
          <a:xfrm>
            <a:off x="145473" y="1410621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Solution: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3"/>
              <p:cNvSpPr txBox="1"/>
              <p:nvPr/>
            </p:nvSpPr>
            <p:spPr>
              <a:xfrm>
                <a:off x="1524524" y="1779953"/>
                <a:ext cx="2306319" cy="94319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bjec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524" y="1779953"/>
                <a:ext cx="2306319" cy="9431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29"/>
              <p:cNvSpPr txBox="1"/>
              <p:nvPr/>
            </p:nvSpPr>
            <p:spPr>
              <a:xfrm>
                <a:off x="4038600" y="738188"/>
                <a:ext cx="1524000" cy="785812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" name="Object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738188"/>
                <a:ext cx="1524000" cy="785812"/>
              </a:xfrm>
              <a:prstGeom prst="rect">
                <a:avLst/>
              </a:prstGeom>
              <a:blipFill rotWithShape="1">
                <a:blip r:embed="rId3"/>
                <a:stretch>
                  <a:fillRect r="-1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32083" y="2738078"/>
                <a:ext cx="2330317" cy="995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rad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083" y="2738078"/>
                <a:ext cx="2330317" cy="995722"/>
              </a:xfrm>
              <a:prstGeom prst="rect">
                <a:avLst/>
              </a:prstGeom>
              <a:blipFill rotWithShape="1">
                <a:blip r:embed="rId4"/>
                <a:stretch>
                  <a:fillRect r="-2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676400" y="3788772"/>
                <a:ext cx="3141052" cy="7832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788772"/>
                <a:ext cx="3141052" cy="783228"/>
              </a:xfrm>
              <a:prstGeom prst="rect">
                <a:avLst/>
              </a:prstGeom>
              <a:blipFill rotWithShape="1">
                <a:blip r:embed="rId5"/>
                <a:stretch>
                  <a:fillRect r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632083" y="4980486"/>
                <a:ext cx="2689262" cy="7832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083" y="4980486"/>
                <a:ext cx="2689262" cy="783228"/>
              </a:xfrm>
              <a:prstGeom prst="rect">
                <a:avLst/>
              </a:prstGeom>
              <a:blipFill rotWithShape="1">
                <a:blip r:embed="rId6"/>
                <a:stretch>
                  <a:fillRect r="-2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488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8"/>
              <p:cNvSpPr txBox="1"/>
              <p:nvPr/>
            </p:nvSpPr>
            <p:spPr>
              <a:xfrm>
                <a:off x="533400" y="4786313"/>
                <a:ext cx="6313488" cy="1081087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=4.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=4.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=4.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=4.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bject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786313"/>
                <a:ext cx="6313488" cy="108108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1"/>
              <p:cNvSpPr txBox="1"/>
              <p:nvPr/>
            </p:nvSpPr>
            <p:spPr>
              <a:xfrm>
                <a:off x="585787" y="4114800"/>
                <a:ext cx="1166813" cy="682625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bjec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87" y="4114800"/>
                <a:ext cx="1166813" cy="682625"/>
              </a:xfrm>
              <a:prstGeom prst="rect">
                <a:avLst/>
              </a:prstGeom>
              <a:blipFill rotWithShape="1">
                <a:blip r:embed="rId3"/>
                <a:stretch>
                  <a:fillRect r="-6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9"/>
              <p:cNvSpPr txBox="1"/>
              <p:nvPr/>
            </p:nvSpPr>
            <p:spPr>
              <a:xfrm>
                <a:off x="416831" y="1600200"/>
                <a:ext cx="7203169" cy="2743199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   =2.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+1−1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=4</m:t>
                    </m:r>
                    <m:nary>
                      <m:nary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31" y="1600200"/>
                <a:ext cx="7203169" cy="2743199"/>
              </a:xfrm>
              <a:prstGeom prst="rect">
                <a:avLst/>
              </a:prstGeom>
              <a:blipFill rotWithShape="1">
                <a:blip r:embed="rId4"/>
                <a:stretch>
                  <a:fillRect l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8"/>
              <p:cNvSpPr txBox="1"/>
              <p:nvPr/>
            </p:nvSpPr>
            <p:spPr>
              <a:xfrm>
                <a:off x="533400" y="762000"/>
                <a:ext cx="3886200" cy="68580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Let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. 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 ∴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𝑑𝑢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762000"/>
                <a:ext cx="3886200" cy="6858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6540968"/>
                  </p:ext>
                </p:extLst>
              </p:nvPr>
            </p:nvGraphicFramePr>
            <p:xfrm>
              <a:off x="5981224" y="1641864"/>
              <a:ext cx="186737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3688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933688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25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bg1"/>
                              </a:solidFill>
                            </a:rPr>
                            <a:t>u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5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54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6540968"/>
                  </p:ext>
                </p:extLst>
              </p:nvPr>
            </p:nvGraphicFramePr>
            <p:xfrm>
              <a:off x="5981224" y="1641864"/>
              <a:ext cx="186737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368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93368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bg1"/>
                              </a:solidFill>
                            </a:rPr>
                            <a:t>u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t="-208333" r="-99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0654" t="-208333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tangle 8"/>
          <p:cNvSpPr/>
          <p:nvPr/>
        </p:nvSpPr>
        <p:spPr>
          <a:xfrm>
            <a:off x="6096055" y="1143000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Changing Limit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488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38400" y="193963"/>
            <a:ext cx="4038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  Sample MCQ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969819"/>
                <a:ext cx="7886700" cy="451658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200" dirty="0" smtClean="0"/>
                  <a:t>1. What is the </a:t>
                </a:r>
                <a:r>
                  <a:rPr lang="en-US" sz="2000" dirty="0" smtClean="0"/>
                  <a:t>Relation </a:t>
                </a:r>
                <a:r>
                  <a:rPr lang="en-US" sz="2000" dirty="0"/>
                  <a:t>between the Gamma- and Beta </a:t>
                </a:r>
                <a:r>
                  <a:rPr lang="en-US" sz="2000" dirty="0" smtClean="0"/>
                  <a:t>Functions?</a:t>
                </a: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 smtClean="0"/>
                  <a:t>       (a)….               (b)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200" dirty="0" smtClean="0"/>
                  <a:t>        (c) …….. 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2. Evaluate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(3,2)</m:t>
                    </m:r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 smtClean="0"/>
                  <a:t>	    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 smtClean="0"/>
                  <a:t>     	  (b) ….	      (c)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3. </a:t>
                </a:r>
                <a:r>
                  <a:rPr lang="en-US" sz="2200" dirty="0"/>
                  <a:t>Evaluate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0000"/>
                        </a:solidFill>
                        <a:latin typeface="Cambria Math"/>
                      </a:rPr>
                      <m:t>  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200" dirty="0"/>
                  <a:t>	   </a:t>
                </a: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                  (</a:t>
                </a:r>
                <a:r>
                  <a:rPr lang="en-US" sz="2200" dirty="0"/>
                  <a:t>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/>
                  <a:t>     	  (b) ….	      (c</a:t>
                </a:r>
                <a:r>
                  <a:rPr lang="en-US" sz="2200" dirty="0" smtClean="0"/>
                  <a:t>)</a:t>
                </a:r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/>
                  <a:t>3. Evaluate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200" dirty="0"/>
                  <a:t>	   </a:t>
                </a:r>
              </a:p>
              <a:p>
                <a:pPr marL="0" indent="0">
                  <a:buNone/>
                </a:pPr>
                <a:r>
                  <a:rPr lang="en-US" sz="2200" dirty="0"/>
                  <a:t>                  (a)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(5,4)</m:t>
                    </m:r>
                  </m:oMath>
                </a14:m>
                <a:r>
                  <a:rPr lang="en-US" sz="2200" dirty="0"/>
                  <a:t>	  (b) ….	      (c)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69819"/>
                <a:ext cx="7886700" cy="4516582"/>
              </a:xfrm>
              <a:blipFill rotWithShape="1">
                <a:blip r:embed="rId2"/>
                <a:stretch>
                  <a:fillRect l="-773" t="-1350" b="-31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699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457225" y="74711"/>
            <a:ext cx="2295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23984" y="540189"/>
            <a:ext cx="16664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Home work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3.3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24000" y="2368774"/>
                <a:ext cx="6934200" cy="2207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(a)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</m:nary>
                    <m:r>
                      <a:rPr lang="en-US" b="0" i="0" smtClean="0">
                        <a:latin typeface="Cambria Math"/>
                      </a:rPr>
                      <m:t>      </m:t>
                    </m:r>
                  </m:oMath>
                </a14:m>
                <a:r>
                  <a:rPr lang="en-US" dirty="0"/>
                  <a:t>(b)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nary>
                      <m:naryPr>
                        <m:limLoc m:val="subSup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4−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rad>
                          </m:den>
                        </m:f>
                      </m:e>
                    </m:nary>
                    <m:r>
                      <a:rPr lang="en-US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    (c)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</m:e>
                        </m:rad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(d)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𝜋</m:t>
                        </m:r>
                        <m:r>
                          <a:rPr lang="en-US" i="1">
                            <a:latin typeface="Cambria Math"/>
                          </a:rPr>
                          <m:t>/2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sin</m:t>
                                </m:r>
                                <m:r>
                                  <a:rPr lang="en-US">
                                    <a:latin typeface="Cambria Math"/>
                                  </a:rPr>
                                  <m:t>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6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	       (e)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− </m:t>
                        </m:r>
                        <m:r>
                          <a:rPr lang="en-US" i="1">
                            <a:latin typeface="Cambria Math"/>
                          </a:rPr>
                          <m:t>𝜋</m:t>
                        </m:r>
                        <m:r>
                          <a:rPr lang="en-US" i="1">
                            <a:latin typeface="Cambria Math"/>
                          </a:rPr>
                          <m:t>/2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𝜋</m:t>
                        </m:r>
                        <m:r>
                          <a:rPr lang="en-US" i="1">
                            <a:latin typeface="Cambria Math"/>
                          </a:rPr>
                          <m:t>/2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</m:e>
                        </m:func>
                      </m:e>
                    </m:nary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 (f)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𝜋</m:t>
                        </m:r>
                        <m:r>
                          <a:rPr lang="en-US" i="1">
                            <a:latin typeface="Cambria Math"/>
                          </a:rPr>
                          <m:t>/2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cos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func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(g)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7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,1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       (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  <m:r>
                          <a:rPr lang="en-US" i="1">
                            <a:latin typeface="Cambria Math"/>
                          </a:rPr>
                          <m:t>,1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368774"/>
                <a:ext cx="6934200" cy="2207464"/>
              </a:xfrm>
              <a:prstGeom prst="rect">
                <a:avLst/>
              </a:prstGeom>
              <a:blipFill rotWithShape="1">
                <a:blip r:embed="rId2"/>
                <a:stretch>
                  <a:fillRect l="-1318" b="-2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48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95095" y="1428690"/>
            <a:ext cx="18153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Definite </a:t>
            </a:r>
            <a:r>
              <a:rPr lang="en-US" sz="2000" b="1" dirty="0">
                <a:solidFill>
                  <a:srgbClr val="FF0000"/>
                </a:solidFill>
              </a:rPr>
              <a:t>Integral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1665" y="2357735"/>
            <a:ext cx="37955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Improper integral with </a:t>
            </a:r>
            <a:r>
              <a:rPr lang="en-US" sz="2400" b="1" dirty="0"/>
              <a:t>infinite</a:t>
            </a:r>
            <a:r>
              <a:rPr lang="en-US" b="1" dirty="0"/>
              <a:t> limit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31"/>
              <p:cNvSpPr txBox="1"/>
              <p:nvPr/>
            </p:nvSpPr>
            <p:spPr>
              <a:xfrm>
                <a:off x="1981200" y="1219200"/>
                <a:ext cx="3105150" cy="938212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bject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219200"/>
                <a:ext cx="3105150" cy="938212"/>
              </a:xfrm>
              <a:prstGeom prst="rect">
                <a:avLst/>
              </a:prstGeom>
              <a:blipFill rotWithShape="1">
                <a:blip r:embed="rId2"/>
                <a:stretch>
                  <a:fillRect r="-2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2"/>
              <p:cNvSpPr txBox="1"/>
              <p:nvPr/>
            </p:nvSpPr>
            <p:spPr>
              <a:xfrm>
                <a:off x="1828800" y="2971800"/>
                <a:ext cx="4478456" cy="144145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1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1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func>
                        <m:funcPr>
                          <m:ctrlPr>
                            <a:rPr lang="en-US" sz="21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1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1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1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1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1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nary>
                        </m:e>
                      </m:func>
                      <m:func>
                        <m:funcPr>
                          <m:ctrlPr>
                            <a:rPr lang="en-US" sz="21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1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1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1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1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1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sz="21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1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1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func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bject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971800"/>
                <a:ext cx="4478456" cy="14414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33"/>
              <p:cNvSpPr txBox="1"/>
              <p:nvPr/>
            </p:nvSpPr>
            <p:spPr>
              <a:xfrm>
                <a:off x="1524000" y="5070475"/>
                <a:ext cx="5337175" cy="117792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𝑥𝑑𝑥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→−∞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𝑥𝑑𝑥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func>
                                        <m:funcPr>
                                          <m:ctrlP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limLow>
                                            <m:limLowPr>
                                              <m:ctrlP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limLow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600" i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lim</m:t>
                                              </m:r>
                                            </m:e>
                                            <m:lim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→−∞</m:t>
                                              </m:r>
                                            </m:lim>
                                          </m:limLow>
                                        </m:fName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func>
                                                <m:funcPr>
                                                  <m:ctrlP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600" i="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ln</m:t>
                                                  </m:r>
                                                </m:fName>
                                                <m:e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</m:e>
                                              </m:func>
                                              <m:sSup>
                                                <m:sSupPr>
                                                  <m:ctrlP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+1)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func>
                        </m:e>
                      </m:nary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             =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d>
                        </m:e>
                      </m:func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→−∞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Object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070475"/>
                <a:ext cx="5337175" cy="11779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4572000" y="3886200"/>
            <a:ext cx="1274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Convergent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81800" y="5955268"/>
            <a:ext cx="1111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Divergent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37"/>
              <p:cNvSpPr txBox="1"/>
              <p:nvPr/>
            </p:nvSpPr>
            <p:spPr>
              <a:xfrm>
                <a:off x="6767588" y="5169932"/>
                <a:ext cx="2147812" cy="621268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∵</m:t>
                          </m:r>
                          <m:nary>
                            <m:nary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))+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bject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588" y="5169932"/>
                <a:ext cx="2147812" cy="621268"/>
              </a:xfrm>
              <a:prstGeom prst="rect">
                <a:avLst/>
              </a:prstGeom>
              <a:blipFill rotWithShape="1">
                <a:blip r:embed="rId5"/>
                <a:stretch>
                  <a:fillRect r="-4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0" y="1323109"/>
            <a:ext cx="1521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3.1.1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" y="3235220"/>
            <a:ext cx="1521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3.1.2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347" y="4701143"/>
            <a:ext cx="1521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3.1.3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76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/>
              <p:cNvSpPr txBox="1"/>
              <p:nvPr/>
            </p:nvSpPr>
            <p:spPr bwMode="auto">
              <a:xfrm>
                <a:off x="-228600" y="1566863"/>
                <a:ext cx="5746238" cy="64293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1+(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1+(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1+(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228600" y="1566863"/>
                <a:ext cx="5746238" cy="64293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/>
              <p:cNvSpPr txBox="1"/>
              <p:nvPr/>
            </p:nvSpPr>
            <p:spPr bwMode="auto">
              <a:xfrm>
                <a:off x="1676400" y="2438400"/>
                <a:ext cx="4572000" cy="65514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1+(</m:t>
                                  </m:r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func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1+(</m:t>
                                  </m:r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6400" y="2438400"/>
                <a:ext cx="4572000" cy="6551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7"/>
              <p:cNvSpPr txBox="1"/>
              <p:nvPr/>
            </p:nvSpPr>
            <p:spPr bwMode="auto">
              <a:xfrm>
                <a:off x="1676400" y="3505200"/>
                <a:ext cx="5018448" cy="416524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→−∞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</m:e>
                                  </m:func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e>
                              </m:d>
                            </m:e>
                          </m:fun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</m:e>
                                  </m:func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e>
                              </m:d>
                            </m:e>
                          </m:fun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6400" y="3505200"/>
                <a:ext cx="5018448" cy="416524"/>
              </a:xfrm>
              <a:prstGeom prst="rect">
                <a:avLst/>
              </a:prstGeom>
              <a:blipFill rotWithShape="1">
                <a:blip r:embed="rId4"/>
                <a:stretch>
                  <a:fillRect t="-2941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8"/>
              <p:cNvSpPr txBox="1"/>
              <p:nvPr/>
            </p:nvSpPr>
            <p:spPr bwMode="auto">
              <a:xfrm>
                <a:off x="1752600" y="4648200"/>
                <a:ext cx="5562600" cy="38507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0−</m:t>
                              </m:r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−1)−0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4648200"/>
                <a:ext cx="5562600" cy="385070"/>
              </a:xfrm>
              <a:prstGeom prst="rect">
                <a:avLst/>
              </a:prstGeom>
              <a:blipFill rotWithShape="1">
                <a:blip r:embed="rId5"/>
                <a:stretch>
                  <a:fillRect t="-6349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0"/>
              <p:cNvSpPr txBox="1"/>
              <p:nvPr/>
            </p:nvSpPr>
            <p:spPr bwMode="auto">
              <a:xfrm>
                <a:off x="1905000" y="5472113"/>
                <a:ext cx="1918930" cy="700087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5472113"/>
                <a:ext cx="1918930" cy="70008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0" y="2171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0747" y="1078468"/>
            <a:ext cx="1521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3.1.4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1"/>
              <p:cNvSpPr txBox="1"/>
              <p:nvPr/>
            </p:nvSpPr>
            <p:spPr>
              <a:xfrm>
                <a:off x="6650904" y="3425537"/>
                <a:ext cx="2264496" cy="638176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904" y="3425537"/>
                <a:ext cx="2264496" cy="638176"/>
              </a:xfrm>
              <a:prstGeom prst="rect">
                <a:avLst/>
              </a:prstGeom>
              <a:blipFill rotWithShape="1">
                <a:blip r:embed="rId7"/>
                <a:stretch>
                  <a:fillRect r="-3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12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>
                <a:solidFill>
                  <a:srgbClr val="FF0000"/>
                </a:solidFill>
              </a:rPr>
              <a:t>Geometrical concept of the definite integral and improper integral.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C:\Users\Preetom\AppData\Local\Microsoft\Windows\INetCache\Content.Word\Picture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83664"/>
            <a:ext cx="7162800" cy="47123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9853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381000"/>
            <a:ext cx="3886200" cy="5334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3.2 The Gamma function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/>
              <p:cNvSpPr txBox="1"/>
              <p:nvPr/>
            </p:nvSpPr>
            <p:spPr bwMode="auto">
              <a:xfrm>
                <a:off x="3817938" y="1631950"/>
                <a:ext cx="2582862" cy="8921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7938" y="1631950"/>
                <a:ext cx="2582862" cy="8921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457225" y="74711"/>
            <a:ext cx="2295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619954" y="2434679"/>
            <a:ext cx="48127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where, for convergence of  the integral, </a:t>
            </a:r>
            <a:r>
              <a:rPr lang="en-US" sz="200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&gt; 0.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89643" y="1123704"/>
            <a:ext cx="59683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gamma function is denoted by             is defined by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1"/>
              <p:cNvSpPr txBox="1"/>
              <p:nvPr/>
            </p:nvSpPr>
            <p:spPr>
              <a:xfrm>
                <a:off x="5019675" y="1143000"/>
                <a:ext cx="619125" cy="38240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675" y="1143000"/>
                <a:ext cx="619125" cy="382401"/>
              </a:xfrm>
              <a:prstGeom prst="rect">
                <a:avLst/>
              </a:prstGeom>
              <a:blipFill rotWithShape="1">
                <a:blip r:embed="rId3"/>
                <a:stretch>
                  <a:fillRect t="-8065" r="-19608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52400" y="3181290"/>
            <a:ext cx="24465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Some useful formula</a:t>
            </a:r>
            <a:endParaRPr lang="en-US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13"/>
              <p:cNvSpPr txBox="1"/>
              <p:nvPr/>
            </p:nvSpPr>
            <p:spPr>
              <a:xfrm>
                <a:off x="304800" y="3749675"/>
                <a:ext cx="7680325" cy="265112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1. </m:t>
                      </m:r>
                      <m:r>
                        <m:rPr>
                          <m:sty m:val="p"/>
                        </m:rP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) 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−1) , 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when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fraction</m:t>
                      </m:r>
                    </m:oMath>
                  </m:oMathPara>
                </a14:m>
                <a:endParaRPr lang="en-US" i="0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US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2. 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! 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−1)! , 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when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integer</m:t>
                      </m:r>
                    </m:oMath>
                  </m:oMathPara>
                </a14:m>
                <a:endParaRPr lang="en-US" i="0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US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3.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rad>
                    </m:oMath>
                  </m:oMathPara>
                </a14:m>
                <a:endParaRPr lang="en-US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4. 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when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negative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749675"/>
                <a:ext cx="7680325" cy="2651125"/>
              </a:xfrm>
              <a:prstGeom prst="rect">
                <a:avLst/>
              </a:prstGeom>
              <a:blipFill rotWithShape="1">
                <a:blip r:embed="rId4"/>
                <a:stretch>
                  <a:fillRect l="-635" t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180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457225" y="74711"/>
            <a:ext cx="2295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/>
              <p:cNvSpPr txBox="1"/>
              <p:nvPr/>
            </p:nvSpPr>
            <p:spPr bwMode="auto">
              <a:xfrm>
                <a:off x="670560" y="1616490"/>
                <a:ext cx="6263640" cy="66951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0560" y="1616490"/>
                <a:ext cx="6263640" cy="6695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152400" y="1112222"/>
            <a:ext cx="1521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3.2.1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16"/>
              <p:cNvSpPr txBox="1"/>
              <p:nvPr/>
            </p:nvSpPr>
            <p:spPr>
              <a:xfrm>
                <a:off x="639342" y="2424545"/>
                <a:ext cx="7133058" cy="623455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42" y="2424545"/>
                <a:ext cx="7133058" cy="6234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152400" y="2069068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8"/>
              <p:cNvSpPr txBox="1"/>
              <p:nvPr/>
            </p:nvSpPr>
            <p:spPr>
              <a:xfrm>
                <a:off x="228600" y="3693603"/>
                <a:ext cx="8534400" cy="954597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)(−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)(−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)(−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)(−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)(−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)(−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rad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93603"/>
                <a:ext cx="8534400" cy="9545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152400" y="3276600"/>
            <a:ext cx="1521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3.2.2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2400" y="5040868"/>
            <a:ext cx="1521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3.2.3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1"/>
              <p:cNvSpPr txBox="1"/>
              <p:nvPr/>
            </p:nvSpPr>
            <p:spPr>
              <a:xfrm>
                <a:off x="1066800" y="5795962"/>
                <a:ext cx="3139071" cy="909638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4−1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!=3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=6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or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3+1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=3!=6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795962"/>
                <a:ext cx="3139071" cy="909638"/>
              </a:xfrm>
              <a:prstGeom prst="rect">
                <a:avLst/>
              </a:prstGeom>
              <a:blipFill rotWithShape="1">
                <a:blip r:embed="rId5"/>
                <a:stretch>
                  <a:fillRect t="-4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72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38400" y="193963"/>
            <a:ext cx="4038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  Sample MCQ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969818"/>
                <a:ext cx="7886700" cy="5514109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indent="-457200">
                  <a:buAutoNum type="arabicPeriod"/>
                </a:pPr>
                <a:r>
                  <a:rPr lang="en-US" sz="2200" dirty="0" smtClean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	(a)…..		     (b)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rad>
                  </m:oMath>
                </a14:m>
                <a:r>
                  <a:rPr lang="en-US" sz="2200" dirty="0" smtClean="0"/>
                  <a:t>		 (c) …….. 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2.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+1)=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! </m:t>
                    </m:r>
                  </m:oMath>
                </a14:m>
                <a:r>
                  <a:rPr lang="en-US" sz="2200" dirty="0" smtClean="0"/>
                  <a:t>? </a:t>
                </a: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 smtClean="0"/>
                  <a:t>	(a) When n is an integer       	(b) ….	  (c)</a:t>
                </a:r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3. </a:t>
                </a:r>
                <a:r>
                  <a:rPr lang="en-US" sz="2200" dirty="0"/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+1)=(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</a:rPr>
                      <m:t>−1)</m:t>
                    </m:r>
                    <m:r>
                      <m:rPr>
                        <m:sty m:val="p"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400" b="0" i="0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00"/>
                        </a:solidFill>
                        <a:latin typeface="Cambria Math"/>
                      </a:rPr>
                      <m:t>n</m:t>
                    </m:r>
                    <m:r>
                      <a:rPr lang="en-US" sz="2400" b="0" i="0" smtClean="0">
                        <a:solidFill>
                          <a:srgbClr val="000000"/>
                        </a:solidFill>
                        <a:latin typeface="Cambria Math"/>
                      </a:rPr>
                      <m:t>−1)</m:t>
                    </m:r>
                  </m:oMath>
                </a14:m>
                <a:r>
                  <a:rPr lang="en-US" sz="2200" dirty="0" smtClean="0"/>
                  <a:t>? </a:t>
                </a:r>
              </a:p>
              <a:p>
                <a:pPr marL="0" indent="0">
                  <a:buNone/>
                </a:pPr>
                <a:r>
                  <a:rPr lang="en-US" sz="2200" dirty="0"/>
                  <a:t> </a:t>
                </a:r>
                <a:r>
                  <a:rPr lang="en-US" sz="2200" dirty="0" smtClean="0"/>
                  <a:t>               (</a:t>
                </a:r>
                <a:r>
                  <a:rPr lang="en-US" sz="2200" dirty="0"/>
                  <a:t>a) When n is </a:t>
                </a:r>
                <a:r>
                  <a:rPr lang="en-US" sz="2200" dirty="0" smtClean="0"/>
                  <a:t>fraction</a:t>
                </a:r>
                <a:r>
                  <a:rPr lang="en-US" sz="2200" dirty="0"/>
                  <a:t>	</a:t>
                </a:r>
                <a:r>
                  <a:rPr lang="en-US" sz="2200" dirty="0" smtClean="0"/>
                  <a:t>                (</a:t>
                </a:r>
                <a:r>
                  <a:rPr lang="en-US" sz="2200" dirty="0"/>
                  <a:t>b) ….	  </a:t>
                </a:r>
                <a:r>
                  <a:rPr lang="en-US" sz="2200" dirty="0" smtClean="0"/>
                  <a:t>  (</a:t>
                </a:r>
                <a:r>
                  <a:rPr lang="en-US" sz="2200" dirty="0"/>
                  <a:t>c)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 smtClean="0"/>
                  <a:t>4.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200" dirty="0" smtClean="0"/>
                  <a:t>=?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                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3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200" dirty="0"/>
                  <a:t>	</a:t>
                </a:r>
                <a:r>
                  <a:rPr lang="en-US" sz="2200" dirty="0" smtClean="0"/>
                  <a:t>                     (</a:t>
                </a:r>
                <a:r>
                  <a:rPr lang="en-US" sz="2200" dirty="0"/>
                  <a:t>b) ….		</a:t>
                </a:r>
                <a:r>
                  <a:rPr lang="en-US" sz="2200" dirty="0" smtClean="0"/>
                  <a:t>             (</a:t>
                </a:r>
                <a:r>
                  <a:rPr lang="en-US" sz="2200" dirty="0"/>
                  <a:t>c</a:t>
                </a:r>
                <a:r>
                  <a:rPr lang="en-US" sz="2200" dirty="0" smtClean="0"/>
                  <a:t>)…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5.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 smtClean="0"/>
                  <a:t>)=?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                (a)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8</m:t>
                        </m:r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15</m:t>
                        </m:r>
                      </m:den>
                    </m:f>
                    <m:r>
                      <a:rPr lang="en-US" sz="22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 smtClean="0"/>
                  <a:t>    	     (b)….                               (c)</a:t>
                </a:r>
                <a:endParaRPr lang="en-US" sz="2200" dirty="0"/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69818"/>
                <a:ext cx="7886700" cy="5514109"/>
              </a:xfrm>
              <a:blipFill rotWithShape="1">
                <a:blip r:embed="rId2"/>
                <a:stretch>
                  <a:fillRect l="-773" b="-16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205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457225" y="74711"/>
            <a:ext cx="2295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/>
              <p:cNvSpPr txBox="1"/>
              <p:nvPr/>
            </p:nvSpPr>
            <p:spPr bwMode="auto">
              <a:xfrm>
                <a:off x="457200" y="920750"/>
                <a:ext cx="1754957" cy="49466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1. 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2. 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3. 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4. 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920750"/>
                <a:ext cx="1754957" cy="49466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381000" y="152400"/>
            <a:ext cx="1905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Class practice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>
              <a:xfrm>
                <a:off x="6770688" y="914400"/>
                <a:ext cx="1228725" cy="4938713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1. 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2. 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3. 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4. 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5.​ 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688" y="914400"/>
                <a:ext cx="1228725" cy="49387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6399829" y="152400"/>
            <a:ext cx="16664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Home work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3.2.1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405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6DCD58A38264EA2006590E480489B" ma:contentTypeVersion="0" ma:contentTypeDescription="Create a new document." ma:contentTypeScope="" ma:versionID="51e7367a591b9fac62af896e4ee3d09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CC7922-D38B-4E6A-8B7C-E31546627A6A}"/>
</file>

<file path=customXml/itemProps2.xml><?xml version="1.0" encoding="utf-8"?>
<ds:datastoreItem xmlns:ds="http://schemas.openxmlformats.org/officeDocument/2006/customXml" ds:itemID="{55AC0F25-07C3-4184-904A-BABC517178E3}"/>
</file>

<file path=customXml/itemProps3.xml><?xml version="1.0" encoding="utf-8"?>
<ds:datastoreItem xmlns:ds="http://schemas.openxmlformats.org/officeDocument/2006/customXml" ds:itemID="{70D276EB-382F-4AED-AB82-4722BB2ACDDF}"/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2086</Words>
  <Application>Microsoft Office PowerPoint</Application>
  <PresentationFormat>On-screen Show (4:3)</PresentationFormat>
  <Paragraphs>221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Chapter-3</vt:lpstr>
      <vt:lpstr>3.1 Improper Integrals</vt:lpstr>
      <vt:lpstr>PowerPoint Presentation</vt:lpstr>
      <vt:lpstr>PowerPoint Presentation</vt:lpstr>
      <vt:lpstr> Geometrical concept of the definite integral and improper integral. </vt:lpstr>
      <vt:lpstr>3.2 The Gamma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3.3 The Beta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Chapter-3</dc:title>
  <dc:creator>teacher</dc:creator>
  <cp:lastModifiedBy>Teacher</cp:lastModifiedBy>
  <cp:revision>92</cp:revision>
  <dcterms:created xsi:type="dcterms:W3CDTF">2006-08-16T00:00:00Z</dcterms:created>
  <dcterms:modified xsi:type="dcterms:W3CDTF">2021-06-20T02:14:49Z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0x0101000386DCD58A38264EA2006590E480489B</vt:lpwstr>
  </property>
</Properties>
</file>