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  <p:sldId id="264" r:id="rId9"/>
    <p:sldId id="271" r:id="rId10"/>
    <p:sldId id="272" r:id="rId11"/>
    <p:sldId id="273" r:id="rId12"/>
    <p:sldId id="274" r:id="rId13"/>
    <p:sldId id="277" r:id="rId14"/>
    <p:sldId id="275" r:id="rId15"/>
    <p:sldId id="267" r:id="rId16"/>
    <p:sldId id="268" r:id="rId17"/>
    <p:sldId id="269" r:id="rId18"/>
    <p:sldId id="266" r:id="rId19"/>
    <p:sldId id="270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EE090-BDC0-41A6-A224-F811A3BECD3F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8A876-4594-4F0E-AE32-F533F6065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34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0B82-AC19-4BBF-9CA1-DFFEC38DE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177BC-1724-4861-A2C6-D1D8F762F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F166F-5CCE-4A4E-807D-082350E8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E1683-5213-44B2-BFF9-55025479F1C0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D790-FEC2-497B-ACB5-63CBBA27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A2BCA-06AC-4E42-8F69-DC47C6BF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31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84CA7-1F1A-4FF9-BCB5-F7D8327C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E3442-B63A-4B42-971F-227CAD4C2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8539-BC76-40C4-ACFC-FDC6A113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A779E-CFB4-4D4C-9DF2-AA170F077F80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9E73E-A782-4920-9E87-584CFEAD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0F572-D7F4-49CE-9DBE-13518A81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8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3C5DF-6796-4705-95FD-3BBD7074F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0747A-38EE-4192-9A80-E9322AA2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7867D-A90A-44D1-B089-4EC54435F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D70E2-3D4D-4676-BAEF-C126BD68A107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089A-A2A6-4AA4-B6F6-66ACB2AB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7327-0004-469D-B00D-14F087B0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49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1BA6-F22C-474F-9DF3-3FB4A914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E4FB-CB31-4F79-89FF-475B1D88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E292D-D4E1-4AE4-B04A-5D0E523D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84C-4B11-4CE3-AD06-79B83CB1118C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69A60-D217-4A57-B286-C691EEB0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ED1A-4C00-48FE-A6AE-D358E1F1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2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FED5E-51FC-430F-874B-45C121D7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A4404-E9C4-4C21-8595-0F6848F0D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B992-8034-41C0-8BC4-793C2736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F6C0-0046-40DC-B59A-1B24A48EF4D5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93C4-076A-40F9-B7ED-BF16A224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EEB48-AFEA-42F6-94A1-10DE08FD4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5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420A-CD7C-4762-B0CA-E42F13CF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81B7-9DB6-48BC-8A4B-A685094BC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90966-B636-48D9-A867-71425C3C0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26DE-CE81-4B17-930D-807C376E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6362-FA82-4AC3-9E17-CAF151ECA5B8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9D526-7C6F-454C-B000-BD55DD9F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11205-3707-44AA-B4A2-BC684B9C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15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3299B-FB70-48D3-AD9D-60EFF054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3C5D-66D1-4605-852A-A883D20B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71F2D-7FBF-4647-BCD7-8EBC51D41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BD7E-F0B1-4A5D-8FC8-906C538808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997E3-4AF5-4FCB-9328-093A10E16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305DDC-D259-4D01-B6F9-E884081F6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811C3-56C8-467E-A967-6FAD0160E46E}" type="datetime1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294AC1-EE29-4DD9-935C-DF3413F8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8BD99-A5E9-4D0C-89F5-AA269D3D4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B1D3-7F9E-4F85-832B-C0DD2DD91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4DA24-205F-404D-91DC-3B55FA40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140F-D641-42B8-8576-5A7330424299}" type="datetime1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15F18-298F-41ED-92BC-1BC03DA4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D72E5-1E56-4E6E-83BD-0D8E3321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0B3098-5999-46F1-A0B2-948F4172E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1F26-7865-4FF8-AECD-C63620DC31CA}" type="datetime1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00CB13-DE1F-4AC9-80E9-C8774392E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1130C-1AC4-4B2C-8376-D15A74E4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6557-6603-4801-A5D3-DA615C3FD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243B-4E62-4CD1-BEE6-9B476968B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B7B5F-0FF1-46EF-84CC-B79F9F732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31B33-B511-472D-9001-8D3B36A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7017C-F682-4E6C-82BA-3329BFE0B18F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C2B6A-5008-4393-AF0B-F5C5A783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8BFDC-A6F8-4472-811F-D36BFB47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7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5251E-02BB-4A17-B12A-36814F1B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F9A9A-F872-4385-BE18-7D2085141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6A2320-568F-4396-8B3E-9F2011EBB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99486-3B40-4D37-BF8D-1E3BDF17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6F35-E16F-4029-8F87-50730437691D}" type="datetime1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518DB-349E-4951-82CE-94A0CD54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05F99-F6F3-4691-8A2A-9F239BE6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2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A2D88-9A61-4D34-B248-2863B237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404A-8D85-424A-8410-E20C0FCCC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9D1C8-CF5D-4BDF-A7F6-FB04EBB9D2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A6F2-6559-4770-87B9-DFE1B3F499DC}" type="datetime1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F795-AB5F-4575-94AF-9E9497248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2E9F-FA27-4805-B90A-2D04E84DB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2495-F7D8-4E47-B6B2-C5CC33BF9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74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CB0DC-0E3E-463F-A219-FE76DC9C3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INTEGRAL CALCULUS </a:t>
            </a:r>
            <a:br>
              <a:rPr lang="en-US" sz="3600" b="1" dirty="0"/>
            </a:br>
            <a:r>
              <a:rPr lang="en-US" sz="3600" b="1" dirty="0"/>
              <a:t>AND </a:t>
            </a:r>
            <a:br>
              <a:rPr lang="en-US" sz="3600" b="1" dirty="0"/>
            </a:br>
            <a:r>
              <a:rPr lang="en-US" sz="3600" b="1" dirty="0"/>
              <a:t>ORDINARY DIFFERENTIAL EQUATIOSNS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8EB85-2740-4F5B-8698-3880F60A89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4800" dirty="0"/>
              <a:t>METHODS OF INTEGRATION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8888A-4A85-49C2-83E0-8A33551BC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1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76FB40-3B9E-430F-B55F-35AF3A11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1C03A15-98F8-4AD8-B836-EDDDB9E592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Evaluate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Let,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4−4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rad>
                          </m:den>
                        </m:f>
                      </m:e>
                    </m:nary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4 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4 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func>
                                </m:e>
                              </m:rad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func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A1C03A15-98F8-4AD8-B836-EDDDB9E592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  <a:blipFill>
                <a:blip r:embed="rId2"/>
                <a:stretch>
                  <a:fillRect l="-1217"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47B23A34-2E6F-4A86-A555-908E1F1165A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070" y="2709227"/>
            <a:ext cx="2646678" cy="2459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605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41C22-8469-434E-860D-56AF86289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dirty="0"/>
                  <a:t>Evaluate the following:</a:t>
                </a:r>
              </a:p>
              <a:p>
                <a:pPr marL="0" indent="0">
                  <a:buNone/>
                </a:pPr>
                <a:r>
                  <a:rPr lang="en-US" dirty="0"/>
                  <a:t>1.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2.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3.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4.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Trigonometric Substitution (P-486) Example # 1, 6, 7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P – 491 Ex # 1-6, 10-14, 21-24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D41C22-8469-434E-860D-56AF86289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3583"/>
                <a:ext cx="10515600" cy="5673380"/>
              </a:xfrm>
              <a:blipFill>
                <a:blip r:embed="rId2"/>
                <a:stretch>
                  <a:fillRect l="-1217" t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1A365F-F631-436A-A5FD-5C9DDEE9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8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Integration of the form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 l="-1217" t="-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A46F-9227-4110-9664-091C029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12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9503BE-8966-4048-A962-2B3402890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216" y="823209"/>
            <a:ext cx="6326236" cy="60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12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Integration of the form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Solution: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(1−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b="0" dirty="0"/>
                  <a:t>				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				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			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C8CF90-6EB1-4D2F-B223-2465A54CC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1304"/>
                <a:ext cx="10515600" cy="5845659"/>
              </a:xfrm>
              <a:blipFill>
                <a:blip r:embed="rId2"/>
                <a:stretch>
                  <a:fillRect l="-1217" t="-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EA46F-9227-4110-9664-091C029E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884671-BA08-4024-B01F-5ECAD4733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0574"/>
                <a:ext cx="10515600" cy="57263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Class practice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/6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5.   Evaluate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6.   Evaluate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tan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)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Page 484. Ex: 1, 2, 11, 17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2884671-BA08-4024-B01F-5ECAD4733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0574"/>
                <a:ext cx="10515600" cy="5726389"/>
              </a:xfrm>
              <a:blipFill rotWithShape="1">
                <a:blip r:embed="rId2"/>
                <a:stretch>
                  <a:fillRect l="-1217" t="-1704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147714-9E01-411E-80D2-8EA65818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711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A2B2-2BF3-4405-B4FB-FD4021D8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573599"/>
            <a:ext cx="10515600" cy="5602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Partial Fraction</a:t>
            </a:r>
          </a:p>
          <a:p>
            <a:r>
              <a:rPr lang="en-US" b="1" dirty="0"/>
              <a:t>The Cover-up Rule - or how to make partial fractions easy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6F2B3-82E5-4DE1-A7EE-5C91600E6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47" y="1689927"/>
            <a:ext cx="5645170" cy="496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77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A2B2-2BF3-4405-B4FB-FD4021D8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573599"/>
            <a:ext cx="10515600" cy="5602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Partial Fraction</a:t>
            </a:r>
          </a:p>
          <a:p>
            <a:r>
              <a:rPr lang="en-US" b="1" dirty="0"/>
              <a:t>The Cover-up Rule - or how to make partial fractions easy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F6B9E2-3BB1-4A52-B5C9-9018B8EFA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275" y="1588172"/>
            <a:ext cx="7023453" cy="336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65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A2B2-2BF3-4405-B4FB-FD4021D8D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91" y="573599"/>
            <a:ext cx="10515600" cy="56021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Partial Fraction</a:t>
            </a:r>
          </a:p>
          <a:p>
            <a:r>
              <a:rPr lang="en-US" b="1" dirty="0"/>
              <a:t>The Cover-up Rule - or how to make partial fractions easy</a:t>
            </a:r>
          </a:p>
          <a:p>
            <a:pPr marL="0" indent="0">
              <a:buNone/>
            </a:pPr>
            <a:r>
              <a:rPr lang="en-US" b="1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294E1-A6FD-4337-882D-CD6F0C15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229" y="1497721"/>
            <a:ext cx="7708007" cy="522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8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Integration of the 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by Partial fraction</a:t>
                </a: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Example: </a:t>
                </a:r>
                <a:r>
                  <a:rPr lang="en-US" sz="2400" dirty="0"/>
                  <a:t>Evaluate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−2)(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 ≡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Using cover –up rules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(2+1)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Similarly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(−1−2)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  <a:blipFill>
                <a:blip r:embed="rId2"/>
                <a:stretch>
                  <a:fillRect l="-580" t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13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Integration of the  form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by Partial fraction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Class practice: </a:t>
                </a:r>
              </a:p>
              <a:p>
                <a:pPr marL="457200" indent="-457200">
                  <a:buAutoNum type="arabicPeriod"/>
                </a:pPr>
                <a:r>
                  <a:rPr lang="en-US" sz="2400" b="1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−18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−3)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2400" b="1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Home Work</a:t>
                </a:r>
              </a:p>
              <a:p>
                <a:pPr marL="0" indent="0">
                  <a:buNone/>
                </a:pPr>
                <a:r>
                  <a:rPr lang="en-US" sz="2400" dirty="0"/>
                  <a:t>Partial Fraction (P-493) Example # 2, 3, 5</a:t>
                </a:r>
              </a:p>
              <a:p>
                <a:pPr marL="0" indent="0">
                  <a:buNone/>
                </a:pPr>
                <a:r>
                  <a:rPr lang="en-US" sz="2400" dirty="0"/>
                  <a:t>P-501 Ex # 9-12, 19-23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Calculus– James Stewart - 8</a:t>
                </a:r>
                <a:r>
                  <a:rPr lang="en-US" sz="2400" b="1" baseline="30000" dirty="0"/>
                  <a:t>th</a:t>
                </a:r>
                <a:r>
                  <a:rPr lang="en-US" sz="2400" b="1" dirty="0"/>
                  <a:t> edition</a:t>
                </a:r>
              </a:p>
              <a:p>
                <a:pPr marL="0" indent="0">
                  <a:buNone/>
                </a:pP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7870" y="371061"/>
                <a:ext cx="10515600" cy="5262563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19</a:t>
            </a:fld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24DC05E-FFA6-4985-9E94-93C4F51B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7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Integration by Parts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nary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𝑑𝑢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𝑑𝑥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Evaluate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den>
                                    </m:f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nary>
                                      <m:naryPr>
                                        <m:limLoc m:val="undOvr"/>
                                        <m:subHide m:val="on"/>
                                        <m:sup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sup>
                                        </m:s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𝑑𝑥</m:t>
                                        </m:r>
                                      </m:e>
                                    </m:nary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 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  <a:blipFill>
                <a:blip r:embed="rId2"/>
                <a:stretch>
                  <a:fillRect l="-638" t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B19CA-6390-4911-8ED4-91A327C7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26372-39A8-4E15-AFCE-55ABF5D0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BD43D-8D28-4541-8AC6-437E22348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33670"/>
                <a:ext cx="10515600" cy="514329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(a)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 (b)………………….(c)………………..(d)……………</a:t>
                </a:r>
              </a:p>
              <a:p>
                <a:pPr marL="0" indent="0">
                  <a:buNone/>
                </a:pPr>
                <a:r>
                  <a:rPr lang="en-US" dirty="0"/>
                  <a:t>2.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(a)………………(b)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</m:oMath>
                </a14:m>
                <a:r>
                  <a:rPr lang="en-US" dirty="0"/>
                  <a:t>  (c)…………………(d)……………. </a:t>
                </a:r>
              </a:p>
              <a:p>
                <a:pPr marL="0" indent="0">
                  <a:buNone/>
                </a:pPr>
                <a:r>
                  <a:rPr lang="en-US" dirty="0"/>
                  <a:t>3. Evaluate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(a)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9−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(b)……………….  (c)………………… (d)………………</a:t>
                </a:r>
              </a:p>
              <a:p>
                <a:pPr marL="0" indent="0">
                  <a:buNone/>
                </a:pPr>
                <a:r>
                  <a:rPr lang="en-US" dirty="0"/>
                  <a:t>4. Evaluate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lphaL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(b)………………..  (c)………………… (d)………………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CBD43D-8D28-4541-8AC6-437E22348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33670"/>
                <a:ext cx="10515600" cy="5143293"/>
              </a:xfrm>
              <a:blipFill>
                <a:blip r:embed="rId2"/>
                <a:stretch>
                  <a:fillRect l="-1217" t="-1779" b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CB99C-15DC-47D2-AB76-AB2CC43BF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Evaluate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+2∙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den>
                    </m:f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1317A8-9EA0-4E33-8F0B-5E09FE6E4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69843"/>
                <a:ext cx="10515600" cy="5607120"/>
              </a:xfrm>
              <a:blipFill>
                <a:blip r:embed="rId2"/>
                <a:stretch>
                  <a:fillRect l="-1217" t="-1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D31FB5D-1DCE-4E1B-A087-3FD03B86E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237127"/>
                  </p:ext>
                </p:extLst>
              </p:nvPr>
            </p:nvGraphicFramePr>
            <p:xfrm>
              <a:off x="5393635" y="1603513"/>
              <a:ext cx="3692937" cy="230145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230979">
                      <a:extLst>
                        <a:ext uri="{9D8B030D-6E8A-4147-A177-3AD203B41FA5}">
                          <a16:colId xmlns:a16="http://schemas.microsoft.com/office/drawing/2014/main" val="2662356677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829307256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649880744"/>
                        </a:ext>
                      </a:extLst>
                    </a:gridCol>
                  </a:tblGrid>
                  <a:tr h="3906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98205918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146199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9531408"/>
                      </a:ext>
                    </a:extLst>
                  </a:tr>
                  <a:tr h="63628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63504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CD31FB5D-1DCE-4E1B-A087-3FD03B86E9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1237127"/>
                  </p:ext>
                </p:extLst>
              </p:nvPr>
            </p:nvGraphicFramePr>
            <p:xfrm>
              <a:off x="5393635" y="1603513"/>
              <a:ext cx="3692937" cy="2301452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1230979">
                      <a:extLst>
                        <a:ext uri="{9D8B030D-6E8A-4147-A177-3AD203B41FA5}">
                          <a16:colId xmlns:a16="http://schemas.microsoft.com/office/drawing/2014/main" val="2662356677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829307256"/>
                        </a:ext>
                      </a:extLst>
                    </a:gridCol>
                    <a:gridCol w="1230979">
                      <a:extLst>
                        <a:ext uri="{9D8B030D-6E8A-4147-A177-3AD203B41FA5}">
                          <a16:colId xmlns:a16="http://schemas.microsoft.com/office/drawing/2014/main" val="649880744"/>
                        </a:ext>
                      </a:extLst>
                    </a:gridCol>
                  </a:tblGrid>
                  <a:tr h="390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1563" r="-201980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563" r="-100985" b="-49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1563" r="-1485" b="-49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205918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61905" r="-201980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1905" r="-100985" b="-20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61905" r="-1485" b="-2009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8146199"/>
                      </a:ext>
                    </a:extLst>
                  </a:tr>
                  <a:tr h="637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163462" r="-201980" b="-1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63462" r="-100985" b="-1028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163462" r="-1485" b="-1028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9531408"/>
                      </a:ext>
                    </a:extLst>
                  </a:tr>
                  <a:tr h="6362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5" t="-260952" r="-201980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260952" r="-100985" b="-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990" t="-260952" r="-1485" b="-19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635040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4F8AD9-A36B-4751-B2E3-475E3000BBD7}"/>
              </a:ext>
            </a:extLst>
          </p:cNvPr>
          <p:cNvCxnSpPr/>
          <p:nvPr/>
        </p:nvCxnSpPr>
        <p:spPr>
          <a:xfrm>
            <a:off x="7673008" y="1855304"/>
            <a:ext cx="304800" cy="27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3E1E320-815D-49F8-9479-1862BA6B5679}"/>
              </a:ext>
            </a:extLst>
          </p:cNvPr>
          <p:cNvCxnSpPr/>
          <p:nvPr/>
        </p:nvCxnSpPr>
        <p:spPr>
          <a:xfrm>
            <a:off x="7673008" y="2442813"/>
            <a:ext cx="30480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9812D2-F1D6-4BB4-87D4-23E262F7B083}"/>
              </a:ext>
            </a:extLst>
          </p:cNvPr>
          <p:cNvCxnSpPr/>
          <p:nvPr/>
        </p:nvCxnSpPr>
        <p:spPr>
          <a:xfrm>
            <a:off x="7673008" y="3077442"/>
            <a:ext cx="304800" cy="384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3B01AB6-1AB9-4521-A1FA-EC20E970370E}"/>
              </a:ext>
            </a:extLst>
          </p:cNvPr>
          <p:cNvCxnSpPr/>
          <p:nvPr/>
        </p:nvCxnSpPr>
        <p:spPr>
          <a:xfrm>
            <a:off x="6414053" y="1802296"/>
            <a:ext cx="4770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BCC34B-D88B-4A49-B964-250ED5B481B2}"/>
              </a:ext>
            </a:extLst>
          </p:cNvPr>
          <p:cNvCxnSpPr/>
          <p:nvPr/>
        </p:nvCxnSpPr>
        <p:spPr>
          <a:xfrm>
            <a:off x="6397641" y="2207915"/>
            <a:ext cx="4770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7C9C47-B8BC-4CCC-A9F6-C0F0BD863EC5}"/>
              </a:ext>
            </a:extLst>
          </p:cNvPr>
          <p:cNvCxnSpPr/>
          <p:nvPr/>
        </p:nvCxnSpPr>
        <p:spPr>
          <a:xfrm>
            <a:off x="6395295" y="2824548"/>
            <a:ext cx="477078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D329B4D-9700-42A5-AE31-694AE3ADE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2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nary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𝒅𝒖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den>
                                  </m:f>
                                  <m:nary>
                                    <m:naryPr>
                                      <m:limLoc m:val="undOvr"/>
                                      <m:subHide m:val="on"/>
                                      <m:supHide m:val="on"/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𝒗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1000" b="1" dirty="0"/>
              </a:p>
              <a:p>
                <a:pPr marL="0" indent="0">
                  <a:buNone/>
                </a:pPr>
                <a:r>
                  <a:rPr lang="en-US" sz="1600" b="1" dirty="0"/>
                  <a:t>Example: Evaluate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func>
                      </m:e>
                    </m:nary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subHide m:val="on"/>
                          <m:supHide m:val="on"/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</m:fName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600" b="1" i="0" smtClean="0">
                                      <a:latin typeface="Cambria Math" panose="02040503050406030204" pitchFamily="18" charset="0"/>
                                    </a:rPr>
                                    <m:t>𝐥𝐧</m:t>
                                  </m:r>
                                </m:fName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func>
                            </m:e>
                          </m:func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𝒅</m:t>
                                      </m:r>
                                    </m:num>
                                    <m:den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den>
                                  </m:f>
                                  <m:func>
                                    <m:func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1600" b="1" i="0" smtClean="0">
                                          <a:latin typeface="Cambria Math" panose="02040503050406030204" pitchFamily="18" charset="0"/>
                                        </a:rPr>
                                        <m:t>𝐥𝐧</m:t>
                                      </m:r>
                                    </m:fName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nary>
                                        <m:naryPr>
                                          <m:limLoc m:val="undOvr"/>
                                          <m:subHide m:val="on"/>
                                          <m:supHide m:val="on"/>
                                          <m:ctrlPr>
                                            <a:rPr lang="en-US" sz="16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𝟐</m:t>
                                              </m:r>
                                            </m:sup>
                                          </m:sSup>
                                        </m:e>
                                      </m:nary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𝒅𝒙</m:t>
                                      </m:r>
                                    </m:e>
                                  </m:func>
                                </m:e>
                              </m:d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𝒅𝒙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𝟑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</m:e>
                          </m:d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func>
                        <m:func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16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den>
                          </m:f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func>
                    </m:oMath>
                  </m:oMathPara>
                </a14:m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1600" b="1" dirty="0"/>
                  <a:t>				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func>
                      <m:func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den>
                        </m:f>
                      </m:e>
                    </m:func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:endParaRPr lang="en-US" sz="16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nary>
                      <m:naryPr>
                        <m:limLoc m:val="subSup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  <m:e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func>
                          <m:func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𝒍𝒏</m:t>
                            </m:r>
                          </m:fName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𝒅𝒙</m:t>
                            </m:r>
                          </m:e>
                        </m:func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1600" b="1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600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1600" b="1" dirty="0"/>
              </a:p>
              <a:p>
                <a:pPr marL="1828800" lvl="4" indent="0">
                  <a:buNone/>
                </a:pPr>
                <a:r>
                  <a:rPr lang="en-US" sz="1600" b="1" dirty="0"/>
                  <a:t>	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600" b="1" i="0" smtClean="0">
                                    <a:latin typeface="Cambria Math" panose="02040503050406030204" pitchFamily="18" charset="0"/>
                                  </a:rPr>
                                  <m:t>𝐥𝐧</m:t>
                                </m:r>
                              </m:fName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𝟗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1600" b="1" dirty="0"/>
              </a:p>
              <a:p>
                <a:pPr marL="1828800" lvl="4" indent="0">
                  <a:buNone/>
                </a:pPr>
                <a:r>
                  <a:rPr lang="en-US" sz="1600" b="1" dirty="0"/>
                  <a:t>	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func>
                      <m:func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</m:e>
                    </m:func>
                  </m:oMath>
                </a14:m>
                <a:endParaRPr lang="en-US" sz="1600" b="1" dirty="0"/>
              </a:p>
              <a:p>
                <a:pPr marL="1828800" lvl="4" indent="0">
                  <a:buNone/>
                </a:pPr>
                <a:r>
                  <a:rPr lang="en-US" sz="1600" b="1" dirty="0"/>
                  <a:t>	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</m:num>
                      <m:den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func>
                      <m:func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𝐥𝐧</m:t>
                        </m:r>
                      </m:fName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num>
                          <m:den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𝟗</m:t>
                            </m:r>
                          </m:den>
                        </m:f>
                      </m:e>
                    </m:func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348" b="-3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4A5BA-7D48-4B10-A52F-03146991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8E977E1E-84AB-4CCC-BE3B-E3178EC73B7E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49ABDF-0CD1-4DDB-A544-EAE20642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3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Evaluate </a:t>
                </a:r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1800" b="0" dirty="0"/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US" sz="1800" dirty="0"/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1800" dirty="0"/>
              </a:p>
              <a:p>
                <a:pPr marL="1257300" lvl="2" indent="-34290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func>
                          <m:func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/>
                  <a:t>Home Work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Integration by parts (P-472) Example # 1, 2, 3, 4, 5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Page – 476 Ex # 3, 5, 6, 8, 17</a:t>
                </a:r>
              </a:p>
              <a:p>
                <a:pPr marL="0" indent="0">
                  <a:buNone/>
                </a:pPr>
                <a:r>
                  <a:rPr lang="en-US" sz="1600" b="1" dirty="0"/>
                  <a:t>Calculus– James Stewart - 8</a:t>
                </a:r>
                <a:r>
                  <a:rPr lang="en-US" sz="1600" b="1" baseline="30000" dirty="0"/>
                  <a:t>th</a:t>
                </a:r>
                <a:r>
                  <a:rPr lang="en-US" sz="1600" b="1" dirty="0"/>
                  <a:t> edition</a:t>
                </a:r>
              </a:p>
              <a:p>
                <a:pPr marL="0" indent="0">
                  <a:buNone/>
                </a:pPr>
                <a:endParaRPr lang="en-US" sz="16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pPr marL="342900" indent="-342900">
                  <a:buAutoNum type="arabicPeriod"/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928" t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634016-E474-44E7-B536-F75BD3FC1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41F15-6DA2-4452-94A8-2E631281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9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Integrals of the form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:endParaRPr lang="en-US" sz="2200" b="1" dirty="0"/>
              </a:p>
              <a:p>
                <a:pPr marL="0" indent="0">
                  <a:buNone/>
                </a:pPr>
                <a:r>
                  <a:rPr lang="en-US" sz="2200" b="1" dirty="0"/>
                  <a:t>Necessary Trigonometric Formulas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𝑠𝑖𝑛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754" t="-1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DA4C-AD8D-4375-B355-4634E7DE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7DE8E-8B9E-459C-9AFC-B083054F0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87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Integrals of the form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r>
                  <a:rPr lang="en-US" sz="2200" b="1" dirty="0"/>
                  <a:t>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2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𝑨𝒙</m:t>
                            </m:r>
                            <m:func>
                              <m:func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2200" b="1" i="0" smtClean="0">
                                    <a:latin typeface="Cambria Math" panose="02040503050406030204" pitchFamily="18" charset="0"/>
                                  </a:rPr>
                                  <m:t>𝐬𝐢𝐧</m:t>
                                </m:r>
                              </m:fName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𝑩𝒙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𝒅𝒙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Evaluate </a:t>
                </a:r>
                <a14:m>
                  <m:oMath xmlns:m="http://schemas.openxmlformats.org/officeDocument/2006/math">
                    <m:nary>
                      <m:naryPr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200" b="1" dirty="0"/>
              </a:p>
              <a:p>
                <a:pPr marL="0" indent="0">
                  <a:buNone/>
                </a:pPr>
                <a:r>
                  <a:rPr lang="en-US" sz="2400" dirty="0"/>
                  <a:t>			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1217" t="-1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85D89-AA2A-4883-A89C-98090717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7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Class Practice:</a:t>
                </a:r>
              </a:p>
              <a:p>
                <a:pPr marL="0" indent="0">
                  <a:buNone/>
                </a:pPr>
                <a:r>
                  <a:rPr lang="en-US" dirty="0"/>
                  <a:t>Evaluate the following: 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i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/6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𝑠𝑖𝑛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/4</m:t>
                        </m:r>
                      </m:sup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func>
                          </m:e>
                        </m:func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Home Work</a:t>
                </a:r>
              </a:p>
              <a:p>
                <a:pPr marL="0" indent="0">
                  <a:buNone/>
                </a:pPr>
                <a:r>
                  <a:rPr lang="en-US" dirty="0"/>
                  <a:t>Page 485. Ex: 41, 42</a:t>
                </a:r>
              </a:p>
              <a:p>
                <a:pPr marL="0" indent="0">
                  <a:buNone/>
                </a:pPr>
                <a:r>
                  <a:rPr lang="en-US" b="1" dirty="0"/>
                  <a:t>Calculus– James Stewart - 8</a:t>
                </a:r>
                <a:r>
                  <a:rPr lang="en-US" b="1" baseline="30000" dirty="0"/>
                  <a:t>th</a:t>
                </a:r>
                <a:r>
                  <a:rPr lang="en-US" b="1" dirty="0"/>
                  <a:t> edition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sz="2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CA2B2-2BF3-4405-B4FB-FD4021D8D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591" y="573599"/>
                <a:ext cx="10515600" cy="5602117"/>
              </a:xfrm>
              <a:blipFill>
                <a:blip r:embed="rId2"/>
                <a:stretch>
                  <a:fillRect l="-1217" t="-1741" b="-1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D67FC-B696-4C74-8D31-20AC7D389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68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AA9A89E-30C3-4288-B240-AECA7CE1765E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120348" y="1171932"/>
              <a:ext cx="4932211" cy="238449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7120">
                      <a:extLst>
                        <a:ext uri="{9D8B030D-6E8A-4147-A177-3AD203B41FA5}">
                          <a16:colId xmlns:a16="http://schemas.microsoft.com/office/drawing/2014/main" val="253474791"/>
                        </a:ext>
                      </a:extLst>
                    </a:gridCol>
                    <a:gridCol w="2545091">
                      <a:extLst>
                        <a:ext uri="{9D8B030D-6E8A-4147-A177-3AD203B41FA5}">
                          <a16:colId xmlns:a16="http://schemas.microsoft.com/office/drawing/2014/main" val="3997686377"/>
                        </a:ext>
                      </a:extLst>
                    </a:gridCol>
                  </a:tblGrid>
                  <a:tr h="53600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Expression in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the integrand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Substitution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07323446"/>
                      </a:ext>
                    </a:extLst>
                  </a:tr>
                  <a:tr h="3487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23520016"/>
                      </a:ext>
                    </a:extLst>
                  </a:tr>
                  <a:tr h="34641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𝑡𝑎𝑛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225390061"/>
                      </a:ext>
                    </a:extLst>
                  </a:tr>
                  <a:tr h="34873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oMath>
                            </m:oMathPara>
                          </a14:m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𝑠𝑒𝑐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2686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BAA9A89E-30C3-4288-B240-AECA7CE1765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161547600"/>
                  </p:ext>
                </p:extLst>
              </p:nvPr>
            </p:nvGraphicFramePr>
            <p:xfrm>
              <a:off x="2120348" y="1171932"/>
              <a:ext cx="4932211" cy="24006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87120">
                      <a:extLst>
                        <a:ext uri="{9D8B030D-6E8A-4147-A177-3AD203B41FA5}">
                          <a16:colId xmlns:a16="http://schemas.microsoft.com/office/drawing/2014/main" val="253474791"/>
                        </a:ext>
                      </a:extLst>
                    </a:gridCol>
                    <a:gridCol w="2545091">
                      <a:extLst>
                        <a:ext uri="{9D8B030D-6E8A-4147-A177-3AD203B41FA5}">
                          <a16:colId xmlns:a16="http://schemas.microsoft.com/office/drawing/2014/main" val="3997686377"/>
                        </a:ext>
                      </a:extLst>
                    </a:gridCol>
                  </a:tblGrid>
                  <a:tr h="81464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Expression in</a:t>
                          </a:r>
                        </a:p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the integrand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>
                              <a:effectLst/>
                            </a:rPr>
                            <a:t>Substitution</a:t>
                          </a:r>
                          <a:endParaRPr lang="en-US" sz="24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807323446"/>
                      </a:ext>
                    </a:extLst>
                  </a:tr>
                  <a:tr h="5298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5" t="-165517" r="-10790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019" t="-165517" r="-1196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3520016"/>
                      </a:ext>
                    </a:extLst>
                  </a:tr>
                  <a:tr h="526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5" t="-265517" r="-10790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019" t="-265517" r="-1196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390061"/>
                      </a:ext>
                    </a:extLst>
                  </a:tr>
                  <a:tr h="5298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55" t="-365517" r="-10790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94019" t="-365517" r="-1196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26868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3CE6C-89CB-4705-BD68-B2FF6531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2495-F7D8-4E47-B6B2-C5CC33BF9D2C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299B6AA-6866-427B-8F25-36B67E8EF0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58574"/>
            <a:ext cx="8938665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irrational functions using trigonometric substitution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69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869</Words>
  <Application>Microsoft Office PowerPoint</Application>
  <PresentationFormat>Widescreen</PresentationFormat>
  <Paragraphs>193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INTEGRAL CALCULUS  AND  ORDINARY DIFFERENTIAL EQUATIOSNS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Integration of irrational functions using trigonometric substitution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Sample MCQ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INTEGRAL CALCULUS  AND  ORDINARY DIFFERENTIAL EQUATIOSNS</dc:title>
  <dc:creator>mohammed mostafizur rahman</dc:creator>
  <cp:lastModifiedBy>SHANTA  DEB</cp:lastModifiedBy>
  <cp:revision>37</cp:revision>
  <dcterms:created xsi:type="dcterms:W3CDTF">2020-04-17T03:41:00Z</dcterms:created>
  <dcterms:modified xsi:type="dcterms:W3CDTF">2022-06-18T10:35:11Z</dcterms:modified>
</cp:coreProperties>
</file>