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7" r:id="rId6"/>
    <p:sldId id="257" r:id="rId7"/>
    <p:sldId id="259" r:id="rId8"/>
    <p:sldId id="258" r:id="rId9"/>
    <p:sldId id="314" r:id="rId10"/>
    <p:sldId id="274" r:id="rId11"/>
    <p:sldId id="302" r:id="rId12"/>
    <p:sldId id="276" r:id="rId13"/>
    <p:sldId id="278" r:id="rId14"/>
    <p:sldId id="309" r:id="rId15"/>
    <p:sldId id="277" r:id="rId16"/>
    <p:sldId id="281" r:id="rId17"/>
    <p:sldId id="303" r:id="rId18"/>
    <p:sldId id="280" r:id="rId19"/>
    <p:sldId id="279" r:id="rId20"/>
    <p:sldId id="282" r:id="rId21"/>
    <p:sldId id="310" r:id="rId22"/>
    <p:sldId id="286" r:id="rId23"/>
    <p:sldId id="285" r:id="rId24"/>
    <p:sldId id="304" r:id="rId25"/>
    <p:sldId id="288" r:id="rId26"/>
    <p:sldId id="289" r:id="rId27"/>
    <p:sldId id="290" r:id="rId28"/>
    <p:sldId id="292" r:id="rId29"/>
    <p:sldId id="293" r:id="rId30"/>
    <p:sldId id="291" r:id="rId31"/>
    <p:sldId id="305" r:id="rId32"/>
    <p:sldId id="284" r:id="rId33"/>
    <p:sldId id="294" r:id="rId34"/>
    <p:sldId id="295" r:id="rId35"/>
    <p:sldId id="283" r:id="rId36"/>
    <p:sldId id="311" r:id="rId37"/>
    <p:sldId id="297" r:id="rId38"/>
    <p:sldId id="296" r:id="rId39"/>
    <p:sldId id="298" r:id="rId40"/>
    <p:sldId id="312" r:id="rId41"/>
    <p:sldId id="299" r:id="rId42"/>
    <p:sldId id="306" r:id="rId43"/>
    <p:sldId id="300" r:id="rId44"/>
    <p:sldId id="307" r:id="rId45"/>
    <p:sldId id="301" r:id="rId46"/>
    <p:sldId id="31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DC018-A4DF-4195-9BB6-71B30346906C}" v="1" dt="2021-09-14T14:36:12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HARUF HOSSAIN" userId="S::21-45112-2@student.aiub.edu::5c2d777d-816f-42a7-b759-a05f258f3a92" providerId="AD" clId="Web-{37BDC018-A4DF-4195-9BB6-71B30346906C}"/>
    <pc:docChg chg="modSld">
      <pc:chgData name="MUSHARUF HOSSAIN" userId="S::21-45112-2@student.aiub.edu::5c2d777d-816f-42a7-b759-a05f258f3a92" providerId="AD" clId="Web-{37BDC018-A4DF-4195-9BB6-71B30346906C}" dt="2021-09-14T14:36:12.047" v="0" actId="1076"/>
      <pc:docMkLst>
        <pc:docMk/>
      </pc:docMkLst>
      <pc:sldChg chg="modSp">
        <pc:chgData name="MUSHARUF HOSSAIN" userId="S::21-45112-2@student.aiub.edu::5c2d777d-816f-42a7-b759-a05f258f3a92" providerId="AD" clId="Web-{37BDC018-A4DF-4195-9BB6-71B30346906C}" dt="2021-09-14T14:36:12.047" v="0" actId="1076"/>
        <pc:sldMkLst>
          <pc:docMk/>
          <pc:sldMk cId="1323991687" sldId="276"/>
        </pc:sldMkLst>
        <pc:spChg chg="mod">
          <ac:chgData name="MUSHARUF HOSSAIN" userId="S::21-45112-2@student.aiub.edu::5c2d777d-816f-42a7-b759-a05f258f3a92" providerId="AD" clId="Web-{37BDC018-A4DF-4195-9BB6-71B30346906C}" dt="2021-09-14T14:36:12.047" v="0" actId="1076"/>
          <ac:spMkLst>
            <pc:docMk/>
            <pc:sldMk cId="1323991687" sldId="276"/>
            <ac:spMk id="1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w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106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11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image" Target="../media/image29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55.wmf"/><Relationship Id="rId32" Type="http://schemas.openxmlformats.org/officeDocument/2006/relationships/image" Target="../media/image59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57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5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4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1.emf"/><Relationship Id="rId11" Type="http://schemas.openxmlformats.org/officeDocument/2006/relationships/image" Target="../media/image63.e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60.emf"/><Relationship Id="rId9" Type="http://schemas.openxmlformats.org/officeDocument/2006/relationships/image" Target="../media/image66.png"/><Relationship Id="rId1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wmf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wmf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06.wmf"/><Relationship Id="rId3" Type="http://schemas.openxmlformats.org/officeDocument/2006/relationships/image" Target="../media/image107.png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05.wmf"/><Relationship Id="rId1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4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wmf"/><Relationship Id="rId7" Type="http://schemas.openxmlformats.org/officeDocument/2006/relationships/image" Target="../media/image15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png"/><Relationship Id="rId4" Type="http://schemas.openxmlformats.org/officeDocument/2006/relationships/image" Target="../media/image12.wmf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/>
              <a:t>Chapter-1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362200"/>
            <a:ext cx="6400800" cy="2209800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Integration</a:t>
            </a:r>
          </a:p>
          <a:p>
            <a:endParaRPr lang="en-US" sz="2800" b="1">
              <a:solidFill>
                <a:srgbClr val="FF0000"/>
              </a:solidFill>
            </a:endParaRPr>
          </a:p>
          <a:p>
            <a:r>
              <a:rPr lang="en-US" sz="2800" b="1">
                <a:solidFill>
                  <a:srgbClr val="FF0000"/>
                </a:solidFill>
              </a:rPr>
              <a:t>Indefinite Integrals </a:t>
            </a:r>
          </a:p>
          <a:p>
            <a:r>
              <a:rPr lang="en-US" sz="2800" b="1">
                <a:solidFill>
                  <a:srgbClr val="FF0000"/>
                </a:solidFill>
              </a:rPr>
              <a:t>Definite Integrals</a:t>
            </a:r>
          </a:p>
        </p:txBody>
      </p:sp>
      <p:sp>
        <p:nvSpPr>
          <p:cNvPr id="7" name="Down Arrow 6"/>
          <p:cNvSpPr/>
          <p:nvPr/>
        </p:nvSpPr>
        <p:spPr>
          <a:xfrm>
            <a:off x="4572000" y="29718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Exercise set-1.1.2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90600" y="1037504"/>
                <a:ext cx="7086600" cy="2610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)∫(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 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−3)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                                 (ii)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</a:t>
                </a:r>
              </a:p>
              <a:p>
                <a:pPr lvl="0"/>
                <a:endParaRPr lang="en-US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𝑖𝑖𝑖</m:t>
                    </m:r>
                    <m:r>
                      <a:rPr lang="en-US" b="0" i="1" smtClean="0">
                        <a:latin typeface="Cambria Math"/>
                      </a:rPr>
                      <m:t>)∫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                           (iv)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 ∫(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(−3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))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, </a:t>
                </a:r>
              </a:p>
              <a:p>
                <a:pPr lvl="0"/>
                <a:r>
                  <a:rPr lang="en-US"/>
                  <a:t>    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)∫(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−2))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func>
                  </m:oMath>
                </a14:m>
                <a:r>
                  <a:rPr lang="en-US"/>
                  <a:t> ,            (vi)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</a:t>
                </a:r>
              </a:p>
              <a:p>
                <a:pPr lvl="0"/>
                <a:endParaRPr lang="en-US"/>
              </a:p>
              <a:p>
                <a:r>
                  <a:rPr lang="en-US"/>
                  <a:t>(vii)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		            (viii)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i="1">
                                <a:latin typeface="Cambria Math"/>
                              </a:rPr>
                              <m:t> +1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037504"/>
                <a:ext cx="7086600" cy="2610651"/>
              </a:xfrm>
              <a:prstGeom prst="rect">
                <a:avLst/>
              </a:prstGeo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90600" y="3717427"/>
                <a:ext cx="6172200" cy="1826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                  (x)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−7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/>
                  <a:t>,</a:t>
                </a:r>
              </a:p>
              <a:p>
                <a:pPr lvl="0"/>
                <a:endParaRPr lang="en-US"/>
              </a:p>
              <a:p>
                <a:r>
                  <a:rPr lang="en-US"/>
                  <a:t>(xi)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−4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,    (xii)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∫(2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,</a:t>
                </a:r>
              </a:p>
              <a:p>
                <a:endParaRPr lang="en-US"/>
              </a:p>
              <a:p>
                <a:r>
                  <a:rPr lang="en-US"/>
                  <a:t>(xiii)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 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</m:oMath>
                </a14:m>
                <a:r>
                  <a:rPr lang="en-US"/>
                  <a:t> ,                                 (xiv)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+15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717427"/>
                <a:ext cx="6172200" cy="1826590"/>
              </a:xfrm>
              <a:prstGeom prst="rect">
                <a:avLst/>
              </a:prstGeom>
              <a:blipFill>
                <a:blip r:embed="rId3"/>
                <a:stretch>
                  <a:fillRect l="-1186" t="-26421" r="-59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018309" y="5943600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Calculus– James Stewart - 8</a:t>
            </a:r>
            <a:r>
              <a:rPr lang="en-US" b="1" baseline="30000"/>
              <a:t>th</a:t>
            </a:r>
            <a:r>
              <a:rPr lang="en-US" b="1"/>
              <a:t> edition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44822" y="5943600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P-408 Ex # 5-18</a:t>
            </a:r>
          </a:p>
        </p:txBody>
      </p:sp>
    </p:spTree>
    <p:extLst>
      <p:ext uri="{BB962C8B-B14F-4D97-AF65-F5344CB8AC3E}">
        <p14:creationId xmlns:p14="http://schemas.microsoft.com/office/powerpoint/2010/main" val="387847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/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valuate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(a) …..		(b)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ln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/>
                  <a:t>	(c) …….. 	</a:t>
                </a:r>
              </a:p>
              <a:p>
                <a:pPr marL="0" indent="0">
                  <a:buNone/>
                </a:pPr>
                <a:r>
                  <a:rPr lang="en-US" sz="2400"/>
                  <a:t>2.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E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valuate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             (a)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𝑙𝑛𝑥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/>
                  <a:t>	(b) ….		(c)…</a:t>
                </a:r>
              </a:p>
              <a:p>
                <a:pPr marL="0" indent="0">
                  <a:buNone/>
                </a:pPr>
                <a:r>
                  <a:rPr lang="en-US" sz="2400"/>
                  <a:t>3.    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25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             (a) …		(b) ….		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4.    Evaluate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.</m:t>
                    </m:r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            (a)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𝑐𝑜𝑠</m:t>
                    </m:r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/>
                  <a:t>	(b)…		(c)…</a:t>
                </a:r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>
                <a:blip r:embed="rId2"/>
                <a:stretch>
                  <a:fillRect l="-1236" b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29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87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1.1.2 </a:t>
            </a:r>
            <a:r>
              <a:rPr lang="en-US" sz="2400" b="1">
                <a:solidFill>
                  <a:srgbClr val="FF0000"/>
                </a:solidFill>
              </a:rPr>
              <a:t>Integration by Substitution</a:t>
            </a:r>
            <a:endParaRPr 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09600" y="685800"/>
                <a:ext cx="8153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is a differentiable function whose range is an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i="1"/>
                  <a:t> </a:t>
                </a:r>
                <a:r>
                  <a:rPr lang="en-US"/>
                  <a:t>is continuous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i="1"/>
                  <a:t> </a:t>
                </a:r>
                <a:r>
                  <a:rPr lang="en-US"/>
                  <a:t>then </a:t>
                </a:r>
                <a:endParaRPr lang="en-US" i="1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5800"/>
                <a:ext cx="8153400" cy="646331"/>
              </a:xfrm>
              <a:prstGeom prst="rect">
                <a:avLst/>
              </a:prstGeom>
              <a:blipFill>
                <a:blip r:embed="rId3"/>
                <a:stretch>
                  <a:fillRect l="-598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14400" y="1374991"/>
                <a:ext cx="323697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∫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∫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74991"/>
                <a:ext cx="3236976" cy="404983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186012" y="1371600"/>
                <a:ext cx="4076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Where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i="1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12" y="1371600"/>
                <a:ext cx="4076700" cy="369332"/>
              </a:xfrm>
              <a:prstGeom prst="rect">
                <a:avLst/>
              </a:prstGeom>
              <a:blipFill>
                <a:blip r:embed="rId5"/>
                <a:stretch>
                  <a:fillRect l="-13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2844725" y="2199525"/>
                <a:ext cx="3632275" cy="593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/>
                  <a:t>An integral of the form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′(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25" y="2199525"/>
                <a:ext cx="3632275" cy="593945"/>
              </a:xfrm>
              <a:prstGeom prst="rect">
                <a:avLst/>
              </a:prstGeom>
              <a:blipFill>
                <a:blip r:embed="rId6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11040"/>
              </p:ext>
            </p:extLst>
          </p:nvPr>
        </p:nvGraphicFramePr>
        <p:xfrm>
          <a:off x="1806497" y="2971800"/>
          <a:ext cx="482290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7" imgW="2743200" imgH="393480" progId="Equation.DSMT4">
                  <p:embed/>
                </p:oleObj>
              </mc:Choice>
              <mc:Fallback>
                <p:oleObj name="Equation" r:id="rId7" imgW="2743200" imgH="39348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497" y="2971800"/>
                        <a:ext cx="482290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58924"/>
              </p:ext>
            </p:extLst>
          </p:nvPr>
        </p:nvGraphicFramePr>
        <p:xfrm>
          <a:off x="1626587" y="3854450"/>
          <a:ext cx="52314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9" imgW="3009600" imgH="419040" progId="Equation.DSMT4">
                  <p:embed/>
                </p:oleObj>
              </mc:Choice>
              <mc:Fallback>
                <p:oleObj name="Equation" r:id="rId9" imgW="3009600" imgH="41904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7" y="3854450"/>
                        <a:ext cx="5231413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2749165" y="4876800"/>
                <a:ext cx="4094582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Thus,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′(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</m:func>
                      </m:e>
                    </m:nary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165" y="4876800"/>
                <a:ext cx="4094582" cy="694229"/>
              </a:xfrm>
              <a:prstGeom prst="rect">
                <a:avLst/>
              </a:prstGeom>
              <a:blipFill>
                <a:blip r:embed="rId11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85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14600" y="427038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Example set 1.1.2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147434"/>
              </p:ext>
            </p:extLst>
          </p:nvPr>
        </p:nvGraphicFramePr>
        <p:xfrm>
          <a:off x="2363137" y="1295400"/>
          <a:ext cx="1832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3" imgW="1091880" imgH="317160" progId="Equation.DSMT4">
                  <p:embed/>
                </p:oleObj>
              </mc:Choice>
              <mc:Fallback>
                <p:oleObj name="Equation" r:id="rId3" imgW="10918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3137" y="1295400"/>
                        <a:ext cx="18323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533400" y="13716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1.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93611"/>
              </p:ext>
            </p:extLst>
          </p:nvPr>
        </p:nvGraphicFramePr>
        <p:xfrm>
          <a:off x="4572937" y="1414463"/>
          <a:ext cx="13706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937" y="1414463"/>
                        <a:ext cx="1370663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16278"/>
              </p:ext>
            </p:extLst>
          </p:nvPr>
        </p:nvGraphicFramePr>
        <p:xfrm>
          <a:off x="2514600" y="2027238"/>
          <a:ext cx="1973044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7" imgW="1180800" imgH="241200" progId="Equation.DSMT4">
                  <p:embed/>
                </p:oleObj>
              </mc:Choice>
              <mc:Fallback>
                <p:oleObj name="Equation" r:id="rId7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27238"/>
                        <a:ext cx="1973044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72138"/>
              </p:ext>
            </p:extLst>
          </p:nvPr>
        </p:nvGraphicFramePr>
        <p:xfrm>
          <a:off x="1009055" y="2667000"/>
          <a:ext cx="676334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9" imgW="3860640" imgH="393480" progId="Equation.DSMT4">
                  <p:embed/>
                </p:oleObj>
              </mc:Choice>
              <mc:Fallback>
                <p:oleObj name="Equation" r:id="rId9" imgW="386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055" y="2667000"/>
                        <a:ext cx="676334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61868"/>
              </p:ext>
            </p:extLst>
          </p:nvPr>
        </p:nvGraphicFramePr>
        <p:xfrm>
          <a:off x="4365972" y="4111625"/>
          <a:ext cx="103787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11" imgW="672840" imgH="228600" progId="Equation.DSMT4">
                  <p:embed/>
                </p:oleObj>
              </mc:Choice>
              <mc:Fallback>
                <p:oleObj name="Equation" r:id="rId11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972" y="4111625"/>
                        <a:ext cx="1037878" cy="379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11355"/>
              </p:ext>
            </p:extLst>
          </p:nvPr>
        </p:nvGraphicFramePr>
        <p:xfrm>
          <a:off x="2743200" y="4970462"/>
          <a:ext cx="1645961" cy="33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3" imgW="1041120" imgH="203040" progId="Equation.DSMT4">
                  <p:embed/>
                </p:oleObj>
              </mc:Choice>
              <mc:Fallback>
                <p:oleObj name="Equation" r:id="rId13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70462"/>
                        <a:ext cx="1645961" cy="330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272318"/>
              </p:ext>
            </p:extLst>
          </p:nvPr>
        </p:nvGraphicFramePr>
        <p:xfrm>
          <a:off x="990600" y="5486400"/>
          <a:ext cx="7315200" cy="68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5" imgW="4152600" imgH="393480" progId="Equation.DSMT4">
                  <p:embed/>
                </p:oleObj>
              </mc:Choice>
              <mc:Fallback>
                <p:oleObj name="Equation" r:id="rId15" imgW="4152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7315200" cy="682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itle 1"/>
          <p:cNvSpPr txBox="1">
            <a:spLocks/>
          </p:cNvSpPr>
          <p:nvPr/>
        </p:nvSpPr>
        <p:spPr>
          <a:xfrm>
            <a:off x="533400" y="40386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2.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74486"/>
              </p:ext>
            </p:extLst>
          </p:nvPr>
        </p:nvGraphicFramePr>
        <p:xfrm>
          <a:off x="3124200" y="3962400"/>
          <a:ext cx="1044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7" imgW="685800" imgH="393480" progId="Equation.DSMT4">
                  <p:embed/>
                </p:oleObj>
              </mc:Choice>
              <mc:Fallback>
                <p:oleObj name="Equation" r:id="rId17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4200" y="3962400"/>
                        <a:ext cx="10445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210815"/>
              </p:ext>
            </p:extLst>
          </p:nvPr>
        </p:nvGraphicFramePr>
        <p:xfrm>
          <a:off x="4724400" y="2027238"/>
          <a:ext cx="1447800" cy="3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9" imgW="927000" imgH="241200" progId="Equation.DSMT4">
                  <p:embed/>
                </p:oleObj>
              </mc:Choice>
              <mc:Fallback>
                <p:oleObj name="Equation" r:id="rId19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24400" y="2027238"/>
                        <a:ext cx="1447800" cy="3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54750"/>
              </p:ext>
            </p:extLst>
          </p:nvPr>
        </p:nvGraphicFramePr>
        <p:xfrm>
          <a:off x="4541561" y="4919663"/>
          <a:ext cx="1519236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21" imgW="838080" imgH="228600" progId="Equation.DSMT4">
                  <p:embed/>
                </p:oleObj>
              </mc:Choice>
              <mc:Fallback>
                <p:oleObj name="Equation" r:id="rId21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41561" y="4919663"/>
                        <a:ext cx="1519236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49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0825" y="5334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3.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54867"/>
              </p:ext>
            </p:extLst>
          </p:nvPr>
        </p:nvGraphicFramePr>
        <p:xfrm>
          <a:off x="2435732" y="574964"/>
          <a:ext cx="1777493" cy="44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3" imgW="1104840" imgH="279360" progId="Equation.DSMT4">
                  <p:embed/>
                </p:oleObj>
              </mc:Choice>
              <mc:Fallback>
                <p:oleObj name="Equation" r:id="rId3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732" y="574964"/>
                        <a:ext cx="1777493" cy="449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71391"/>
              </p:ext>
            </p:extLst>
          </p:nvPr>
        </p:nvGraphicFramePr>
        <p:xfrm>
          <a:off x="4441825" y="563562"/>
          <a:ext cx="1066800" cy="36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1825" y="563562"/>
                        <a:ext cx="1066800" cy="362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54070"/>
              </p:ext>
            </p:extLst>
          </p:nvPr>
        </p:nvGraphicFramePr>
        <p:xfrm>
          <a:off x="2460625" y="1262591"/>
          <a:ext cx="166281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7" imgW="1091880" imgH="228600" progId="Equation.DSMT4">
                  <p:embed/>
                </p:oleObj>
              </mc:Choice>
              <mc:Fallback>
                <p:oleObj name="Equation" r:id="rId7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625" y="1262591"/>
                        <a:ext cx="166281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18755"/>
              </p:ext>
            </p:extLst>
          </p:nvPr>
        </p:nvGraphicFramePr>
        <p:xfrm>
          <a:off x="4289425" y="1219200"/>
          <a:ext cx="1273175" cy="42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9" imgW="723600" imgH="241200" progId="Equation.DSMT4">
                  <p:embed/>
                </p:oleObj>
              </mc:Choice>
              <mc:Fallback>
                <p:oleObj name="Equation" r:id="rId9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425" y="1219200"/>
                        <a:ext cx="1273175" cy="424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90412"/>
              </p:ext>
            </p:extLst>
          </p:nvPr>
        </p:nvGraphicFramePr>
        <p:xfrm>
          <a:off x="685800" y="1629716"/>
          <a:ext cx="7391399" cy="58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11" imgW="5016240" imgH="393480" progId="Equation.DSMT4">
                  <p:embed/>
                </p:oleObj>
              </mc:Choice>
              <mc:Fallback>
                <p:oleObj name="Equation" r:id="rId11" imgW="501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1629716"/>
                        <a:ext cx="7391399" cy="580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34950" y="23622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4.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619027"/>
              </p:ext>
            </p:extLst>
          </p:nvPr>
        </p:nvGraphicFramePr>
        <p:xfrm>
          <a:off x="2547938" y="2994025"/>
          <a:ext cx="1612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3" imgW="965160" imgH="203040" progId="Equation.DSMT4">
                  <p:embed/>
                </p:oleObj>
              </mc:Choice>
              <mc:Fallback>
                <p:oleObj name="Equation" r:id="rId1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994025"/>
                        <a:ext cx="1612900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725260"/>
              </p:ext>
            </p:extLst>
          </p:nvPr>
        </p:nvGraphicFramePr>
        <p:xfrm>
          <a:off x="4737100" y="2971800"/>
          <a:ext cx="11303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5" imgW="723600" imgH="228600" progId="Equation.DSMT4">
                  <p:embed/>
                </p:oleObj>
              </mc:Choice>
              <mc:Fallback>
                <p:oleObj name="Equation" r:id="rId15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37100" y="2971800"/>
                        <a:ext cx="1130300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72102"/>
              </p:ext>
            </p:extLst>
          </p:nvPr>
        </p:nvGraphicFramePr>
        <p:xfrm>
          <a:off x="2590800" y="2362201"/>
          <a:ext cx="1143000" cy="433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7" imgW="736560" imgH="279360" progId="Equation.DSMT4">
                  <p:embed/>
                </p:oleObj>
              </mc:Choice>
              <mc:Fallback>
                <p:oleObj name="Equation" r:id="rId17" imgW="736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90800" y="2362201"/>
                        <a:ext cx="1143000" cy="433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00462"/>
              </p:ext>
            </p:extLst>
          </p:nvPr>
        </p:nvGraphicFramePr>
        <p:xfrm>
          <a:off x="4281055" y="2410691"/>
          <a:ext cx="1433946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9" imgW="876240" imgH="203040" progId="Equation.DSMT4">
                  <p:embed/>
                </p:oleObj>
              </mc:Choice>
              <mc:Fallback>
                <p:oleObj name="Equation" r:id="rId19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81055" y="2410691"/>
                        <a:ext cx="1433946" cy="332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478637"/>
              </p:ext>
            </p:extLst>
          </p:nvPr>
        </p:nvGraphicFramePr>
        <p:xfrm>
          <a:off x="678976" y="3276600"/>
          <a:ext cx="7093424" cy="104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21" imgW="4267080" imgH="711000" progId="Equation.DSMT4">
                  <p:embed/>
                </p:oleObj>
              </mc:Choice>
              <mc:Fallback>
                <p:oleObj name="Equation" r:id="rId21" imgW="42670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8976" y="3276600"/>
                        <a:ext cx="7093424" cy="1042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304800" y="4557712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5.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34402"/>
              </p:ext>
            </p:extLst>
          </p:nvPr>
        </p:nvGraphicFramePr>
        <p:xfrm>
          <a:off x="3222625" y="4557712"/>
          <a:ext cx="1597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23" imgW="927000" imgH="228600" progId="Equation.DSMT4">
                  <p:embed/>
                </p:oleObj>
              </mc:Choice>
              <mc:Fallback>
                <p:oleObj name="Equation" r:id="rId23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22625" y="4557712"/>
                        <a:ext cx="15970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747972"/>
              </p:ext>
            </p:extLst>
          </p:nvPr>
        </p:nvGraphicFramePr>
        <p:xfrm>
          <a:off x="1528763" y="5265737"/>
          <a:ext cx="1866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25" imgW="1117440" imgH="203040" progId="Equation.DSMT4">
                  <p:embed/>
                </p:oleObj>
              </mc:Choice>
              <mc:Fallback>
                <p:oleObj name="Equation" r:id="rId25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5265737"/>
                        <a:ext cx="1866900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95138"/>
              </p:ext>
            </p:extLst>
          </p:nvPr>
        </p:nvGraphicFramePr>
        <p:xfrm>
          <a:off x="304801" y="5638800"/>
          <a:ext cx="8305800" cy="102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27" imgW="5740200" imgH="711000" progId="Equation.DSMT4">
                  <p:embed/>
                </p:oleObj>
              </mc:Choice>
              <mc:Fallback>
                <p:oleObj name="Equation" r:id="rId27" imgW="574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5638800"/>
                        <a:ext cx="8305800" cy="1023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39235"/>
              </p:ext>
            </p:extLst>
          </p:nvPr>
        </p:nvGraphicFramePr>
        <p:xfrm>
          <a:off x="3716338" y="5243512"/>
          <a:ext cx="13890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29" imgW="888840" imgH="228600" progId="Equation.DSMT4">
                  <p:embed/>
                </p:oleObj>
              </mc:Choice>
              <mc:Fallback>
                <p:oleObj name="Equation" r:id="rId29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716338" y="5243512"/>
                        <a:ext cx="1389062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23936"/>
              </p:ext>
            </p:extLst>
          </p:nvPr>
        </p:nvGraphicFramePr>
        <p:xfrm>
          <a:off x="1676400" y="4419600"/>
          <a:ext cx="14271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31" imgW="850680" imgH="444240" progId="Equation.DSMT4">
                  <p:embed/>
                </p:oleObj>
              </mc:Choice>
              <mc:Fallback>
                <p:oleObj name="Equation" r:id="rId31" imgW="850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76400" y="4419600"/>
                        <a:ext cx="1427163" cy="74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70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084657"/>
              </p:ext>
            </p:extLst>
          </p:nvPr>
        </p:nvGraphicFramePr>
        <p:xfrm>
          <a:off x="1596964" y="533400"/>
          <a:ext cx="3813236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3" imgW="2271666" imgH="399862" progId="Equation.DSMT4">
                  <p:embed/>
                </p:oleObj>
              </mc:Choice>
              <mc:Fallback>
                <p:oleObj name="Equation" r:id="rId3" imgW="2271666" imgH="399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6964" y="533400"/>
                        <a:ext cx="3813236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>
          <a:xfrm>
            <a:off x="381000" y="681038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6.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339302"/>
              </p:ext>
            </p:extLst>
          </p:nvPr>
        </p:nvGraphicFramePr>
        <p:xfrm>
          <a:off x="1524000" y="2209800"/>
          <a:ext cx="410663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5" imgW="2395765" imgH="399862" progId="Equation.DSMT4">
                  <p:embed/>
                </p:oleObj>
              </mc:Choice>
              <mc:Fallback>
                <p:oleObj name="Equation" r:id="rId5" imgW="2395765" imgH="399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410663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itle 1"/>
          <p:cNvSpPr txBox="1">
            <a:spLocks/>
          </p:cNvSpPr>
          <p:nvPr/>
        </p:nvSpPr>
        <p:spPr>
          <a:xfrm>
            <a:off x="381000" y="23368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7.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603492"/>
              </p:ext>
            </p:extLst>
          </p:nvPr>
        </p:nvGraphicFramePr>
        <p:xfrm>
          <a:off x="2195693" y="1357313"/>
          <a:ext cx="306210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7" imgW="2031840" imgH="228600" progId="Equation.DSMT4">
                  <p:embed/>
                </p:oleObj>
              </mc:Choice>
              <mc:Fallback>
                <p:oleObj name="Equation" r:id="rId7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693" y="1357313"/>
                        <a:ext cx="3062107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5791200" y="597036"/>
                <a:ext cx="2438400" cy="818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97036"/>
                <a:ext cx="2438400" cy="818879"/>
              </a:xfrm>
              <a:prstGeom prst="rect">
                <a:avLst/>
              </a:prstGeom>
              <a:blipFill>
                <a:blip r:embed="rId9"/>
                <a:stretch>
                  <a:fillRect r="-9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69495"/>
              </p:ext>
            </p:extLst>
          </p:nvPr>
        </p:nvGraphicFramePr>
        <p:xfrm>
          <a:off x="1541883" y="3276600"/>
          <a:ext cx="600191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10" imgW="4085174" imgH="466445" progId="Equation.DSMT4">
                  <p:embed/>
                </p:oleObj>
              </mc:Choice>
              <mc:Fallback>
                <p:oleObj name="Equation" r:id="rId10" imgW="4085174" imgH="4664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1883" y="3276600"/>
                        <a:ext cx="600191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30851"/>
              </p:ext>
            </p:extLst>
          </p:nvPr>
        </p:nvGraphicFramePr>
        <p:xfrm>
          <a:off x="1554024" y="4495800"/>
          <a:ext cx="3398976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12" imgW="2233426" imgH="438012" progId="Equation.DSMT4">
                  <p:embed/>
                </p:oleObj>
              </mc:Choice>
              <mc:Fallback>
                <p:oleObj name="Equation" r:id="rId12" imgW="2233426" imgH="4380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54024" y="4495800"/>
                        <a:ext cx="3398976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itle 1"/>
          <p:cNvSpPr txBox="1">
            <a:spLocks/>
          </p:cNvSpPr>
          <p:nvPr/>
        </p:nvSpPr>
        <p:spPr>
          <a:xfrm>
            <a:off x="381000" y="3398838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8.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381000" y="4675188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9.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259580"/>
              </p:ext>
            </p:extLst>
          </p:nvPr>
        </p:nvGraphicFramePr>
        <p:xfrm>
          <a:off x="1492539" y="5864321"/>
          <a:ext cx="3612861" cy="61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4" imgW="2323800" imgH="393480" progId="Equation.DSMT4">
                  <p:embed/>
                </p:oleObj>
              </mc:Choice>
              <mc:Fallback>
                <p:oleObj name="Equation" r:id="rId14" imgW="232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539" y="5864321"/>
                        <a:ext cx="3612861" cy="61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itle 1"/>
          <p:cNvSpPr txBox="1">
            <a:spLocks/>
          </p:cNvSpPr>
          <p:nvPr/>
        </p:nvSpPr>
        <p:spPr>
          <a:xfrm>
            <a:off x="381000" y="5989638"/>
            <a:ext cx="762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 b="1">
                <a:solidFill>
                  <a:srgbClr val="FF0000"/>
                </a:solidFill>
              </a:rPr>
              <a:t>10.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85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Exercise set-1.1.3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7663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1700" algn="l"/>
                <a:tab pos="4000500" algn="l"/>
              </a:tabLst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38200" y="1066800"/>
                <a:ext cx="8077200" cy="376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               (b)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             (c)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</a:t>
                </a:r>
              </a:p>
              <a:p>
                <a:r>
                  <a:rPr lang="en-US"/>
                  <a:t> </a:t>
                </a:r>
              </a:p>
              <a:p>
                <a:endParaRPr lang="en-US"/>
              </a:p>
              <a:p>
                <a:r>
                  <a:rPr lang="en-US"/>
                  <a:t>(d)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        (e)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/>
                  <a:t>,                         (f)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(g)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       (h)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           (i)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sec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(j)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3−2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           (k)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𝑑𝑧</m:t>
                    </m:r>
                  </m:oMath>
                </a14:m>
                <a:r>
                  <a:rPr lang="en-US"/>
                  <a:t> .</a:t>
                </a:r>
              </a:p>
              <a:p>
                <a:r>
                  <a:rPr lang="en-US"/>
                  <a:t>	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8077200" cy="3762312"/>
              </a:xfrm>
              <a:prstGeom prst="rect">
                <a:avLst/>
              </a:prstGeom>
              <a:blipFill>
                <a:blip r:embed="rId3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41299"/>
              </p:ext>
            </p:extLst>
          </p:nvPr>
        </p:nvGraphicFramePr>
        <p:xfrm>
          <a:off x="6067425" y="3975100"/>
          <a:ext cx="1552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4" imgW="1091880" imgH="419040" progId="Equation.DSMT4">
                  <p:embed/>
                </p:oleObj>
              </mc:Choice>
              <mc:Fallback>
                <p:oleObj name="Equation" r:id="rId4" imgW="1091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7425" y="3975100"/>
                        <a:ext cx="155257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70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Exercise set-1.1.4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7663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1700" algn="l"/>
                <a:tab pos="4000500" algn="l"/>
              </a:tabLst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762000" y="838200"/>
                <a:ext cx="7772400" cy="5009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(a)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nary>
                  </m:oMath>
                </a14:m>
                <a:r>
                  <a:rPr lang="en-US"/>
                  <a:t>	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lnx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;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 </a:t>
                </a:r>
              </a:p>
              <a:p>
                <a:r>
                  <a:rPr lang="en-US"/>
                  <a:t>(c)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+5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;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+5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	                  (d)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		     (f)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		(g)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 ,</a:t>
                </a:r>
              </a:p>
              <a:p>
                <a:endParaRPr lang="en-US"/>
              </a:p>
              <a:p>
                <a:r>
                  <a:rPr lang="en-US"/>
                  <a:t>(h)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ra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(i)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(2/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 ,		(j)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rad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,</a:t>
                </a:r>
              </a:p>
              <a:p>
                <a:endParaRPr lang="en-US"/>
              </a:p>
              <a:p>
                <a:r>
                  <a:rPr lang="en-US"/>
                  <a:t> </a:t>
                </a:r>
              </a:p>
              <a:p>
                <a:r>
                  <a:rPr lang="en-US"/>
                  <a:t>(k)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(1+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	                     (l)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		(m)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arctan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</a:t>
                </a:r>
              </a:p>
              <a:p>
                <a:endParaRPr lang="en-US"/>
              </a:p>
              <a:p>
                <a:r>
                  <a:rPr lang="en-US"/>
                  <a:t> </a:t>
                </a:r>
              </a:p>
              <a:p>
                <a:r>
                  <a:rPr lang="en-US"/>
                  <a:t>(n)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	  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38200"/>
                <a:ext cx="7772400" cy="5009898"/>
              </a:xfrm>
              <a:prstGeom prst="rect">
                <a:avLst/>
              </a:prstGeom>
              <a:blipFill>
                <a:blip r:embed="rId3"/>
                <a:stretch>
                  <a:fillRect l="-2039" b="-9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86469"/>
              </p:ext>
            </p:extLst>
          </p:nvPr>
        </p:nvGraphicFramePr>
        <p:xfrm>
          <a:off x="3582987" y="5253038"/>
          <a:ext cx="30464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4" imgW="1841400" imgH="279360" progId="Equation.DSMT4">
                  <p:embed/>
                </p:oleObj>
              </mc:Choice>
              <mc:Fallback>
                <p:oleObj name="Equation" r:id="rId4" imgW="1841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2987" y="5253038"/>
                        <a:ext cx="304641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5957455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Calculus– James Stewart - 8</a:t>
            </a:r>
            <a:r>
              <a:rPr lang="en-US" b="1" baseline="30000"/>
              <a:t>th</a:t>
            </a:r>
            <a:r>
              <a:rPr lang="en-US" b="1"/>
              <a:t> edition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3110" y="5943600"/>
            <a:ext cx="455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P-418 Ex # 7 - 13, 15, 18, 20, 21, 27, 31, 32, 43.</a:t>
            </a:r>
          </a:p>
        </p:txBody>
      </p:sp>
    </p:spTree>
    <p:extLst>
      <p:ext uri="{BB962C8B-B14F-4D97-AF65-F5344CB8AC3E}">
        <p14:creationId xmlns:p14="http://schemas.microsoft.com/office/powerpoint/2010/main" val="162384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/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valuate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(a) …..		(b)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/>
                  <a:t>	(c) …….. 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</a:p>
              <a:p>
                <a:pPr marL="457200" indent="-457200">
                  <a:buAutoNum type="arabicPeriod" startAt="2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E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valuate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+2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m:rPr>
                        <m:nor/>
                      </m:rPr>
                      <a:rPr lang="en-US" sz="2400" dirty="0"/>
                      <m:t>,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             (a)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⁡3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ln</m:t>
                    </m:r>
                    <m:r>
                      <a:rPr lang="en-US" sz="2400" b="0" i="1" smtClean="0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+1</m:t>
                    </m:r>
                    <m:r>
                      <a:rPr lang="en-US" sz="2400" b="0" i="1" smtClean="0">
                        <a:latin typeface="Cambria Math"/>
                      </a:rPr>
                      <m:t>)+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/>
                  <a:t>	(b) ….		(c)…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3.    Evaluate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(1+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/>
                  <a:t>,</a:t>
                </a:r>
              </a:p>
              <a:p>
                <a:pPr marL="0" indent="0">
                  <a:buNone/>
                </a:pPr>
                <a:r>
                  <a:rPr lang="en-US" sz="2400"/>
                  <a:t>             (a) …		(b) ….		(c)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𝑙𝑛𝑥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4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1.2 Definite Integrals</a:t>
            </a:r>
          </a:p>
        </p:txBody>
      </p:sp>
    </p:spTree>
    <p:extLst>
      <p:ext uri="{BB962C8B-B14F-4D97-AF65-F5344CB8AC3E}">
        <p14:creationId xmlns:p14="http://schemas.microsoft.com/office/powerpoint/2010/main" val="343937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971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1.1Indefinite Integrals</a:t>
            </a:r>
          </a:p>
        </p:txBody>
      </p:sp>
    </p:spTree>
    <p:extLst>
      <p:ext uri="{BB962C8B-B14F-4D97-AF65-F5344CB8AC3E}">
        <p14:creationId xmlns:p14="http://schemas.microsoft.com/office/powerpoint/2010/main" val="281763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00200" y="427038"/>
            <a:ext cx="58674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1.2.1 </a:t>
            </a:r>
            <a:r>
              <a:rPr lang="en-US" sz="2400" b="1">
                <a:solidFill>
                  <a:srgbClr val="FF0000"/>
                </a:solidFill>
              </a:rPr>
              <a:t>Riemann and Trapezoidal Sum</a:t>
            </a:r>
            <a:endParaRPr 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81000" y="4563070"/>
                <a:ext cx="8382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This partition corresponds to the subintervals</a:t>
                </a:r>
              </a:p>
              <a:p>
                <a:endParaRPr lang="en-US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, ∙ ∙ ∙ 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63070"/>
                <a:ext cx="8382000" cy="1015663"/>
              </a:xfrm>
              <a:prstGeom prst="rect">
                <a:avLst/>
              </a:prstGeom>
              <a:blipFill>
                <a:blip r:embed="rId2"/>
                <a:stretch>
                  <a:fillRect l="-800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81000" y="2209800"/>
                <a:ext cx="63892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Consider a partition </a:t>
                </a:r>
                <a:r>
                  <a:rPr lang="en-US" i="1"/>
                  <a:t>P</a:t>
                </a:r>
                <a:r>
                  <a:rPr lang="en-US"/>
                  <a:t>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</a:t>
                </a:r>
                <a:r>
                  <a:rPr lang="en-US" sz="2000"/>
                  <a:t>subintervals</a:t>
                </a:r>
                <a:r>
                  <a:rPr lang="en-US"/>
                  <a:t> by the points</a:t>
                </a: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09800"/>
                <a:ext cx="6389232" cy="400110"/>
              </a:xfrm>
              <a:prstGeom prst="rect">
                <a:avLst/>
              </a:prstGeom>
              <a:blipFill>
                <a:blip r:embed="rId3"/>
                <a:stretch>
                  <a:fillRect l="-859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81000" y="1374338"/>
                <a:ext cx="8382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Consider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which is defined (i.e. bounded) over the closed </a:t>
                </a:r>
                <a:r>
                  <a:rPr lang="en-US" sz="2000"/>
                  <a:t>interval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. </a:t>
                </a: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4338"/>
                <a:ext cx="8382000" cy="400110"/>
              </a:xfrm>
              <a:prstGeom prst="rect">
                <a:avLst/>
              </a:prstGeom>
              <a:blipFill>
                <a:blip r:embed="rId4"/>
                <a:stretch>
                  <a:fillRect l="-655" t="-7576" r="-2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55277"/>
            <a:ext cx="3311208" cy="49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72456"/>
            <a:ext cx="5708650" cy="61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54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4800" y="1143000"/>
                <a:ext cx="8610600" cy="4373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/>
                  <a:t>In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2400"/>
                  <a:t> choose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/>
                  <a:t>. Then the sum</a:t>
                </a:r>
              </a:p>
              <a:p>
                <a:r>
                  <a:rPr lang="en-US" sz="240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                             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,           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eqArr>
                    </m:oMath>
                  </m:oMathPara>
                </a14:m>
                <a:endParaRPr lang="en-US" sz="2400"/>
              </a:p>
              <a:p>
                <a:r>
                  <a:rPr lang="en-US" sz="2400"/>
                  <a:t> </a:t>
                </a:r>
              </a:p>
              <a:p>
                <a:r>
                  <a:rPr lang="en-US" sz="2400"/>
                  <a:t>is called a </a:t>
                </a:r>
                <a:r>
                  <a:rPr lang="en-US" sz="2400" b="1"/>
                  <a:t>Riemann sum </a:t>
                </a:r>
                <a:r>
                  <a:rPr lang="en-US" sz="2400"/>
                  <a:t>for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/>
                  <a:t>.</a:t>
                </a:r>
              </a:p>
              <a:p>
                <a:r>
                  <a:rPr lang="en-US" sz="2400"/>
                  <a:t> 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43000"/>
                <a:ext cx="8610600" cy="4373826"/>
              </a:xfrm>
              <a:prstGeom prst="rect">
                <a:avLst/>
              </a:prstGeom>
              <a:blipFill>
                <a:blip r:embed="rId2"/>
                <a:stretch>
                  <a:fillRect l="-1062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69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74964" y="1144631"/>
                <a:ext cx="8416636" cy="2208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)≥0,</m:t>
                    </m:r>
                  </m:oMath>
                </a14:m>
                <a:r>
                  <a:rPr lang="en-US"/>
                  <a:t> on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 . Then the Riemann sum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  <m:e/>
                      </m:eqArr>
                    </m:oMath>
                  </m:oMathPara>
                </a14:m>
                <a:endParaRPr lang="en-US"/>
              </a:p>
              <a:p>
                <a:r>
                  <a:rPr lang="en-US"/>
                  <a:t>is the sum of the areas of the </a:t>
                </a:r>
                <a:r>
                  <a:rPr lang="en-US" i="1"/>
                  <a:t>n</a:t>
                </a:r>
                <a:r>
                  <a:rPr lang="en-US"/>
                  <a:t> rectangles shown below, and thus represents an approximation to the area under the graph on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. Figure below illustrates the case where </a:t>
                </a:r>
                <a:r>
                  <a:rPr lang="en-US" i="1"/>
                  <a:t>n</a:t>
                </a:r>
                <a:r>
                  <a:rPr lang="en-US"/>
                  <a:t> = 5.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4" y="1144631"/>
                <a:ext cx="8416636" cy="2208169"/>
              </a:xfrm>
              <a:prstGeom prst="rect">
                <a:avLst/>
              </a:prstGeom>
              <a:blipFill>
                <a:blip r:embed="rId2"/>
                <a:stretch>
                  <a:fillRect l="-579" t="-1657" b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21" y="3514725"/>
            <a:ext cx="6346979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11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51450" y="1143000"/>
                <a:ext cx="8416636" cy="4888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Different choice of the nodal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/>
                  <a:t> give different values of the Riemann sums.</a:t>
                </a:r>
              </a:p>
              <a:p>
                <a:endParaRPr lang="en-US"/>
              </a:p>
              <a:p>
                <a:r>
                  <a:rPr lang="en-US"/>
                  <a:t>Commonly used Riemann sums are :</a:t>
                </a:r>
              </a:p>
              <a:p>
                <a:endParaRPr lang="en-US"/>
              </a:p>
              <a:p>
                <a:r>
                  <a:rPr lang="en-US" b="1"/>
                  <a:t>left Riemann sum</a:t>
                </a:r>
                <a:r>
                  <a:rPr lang="en-US"/>
                  <a:t>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</a:p>
              <a:p>
                <a:endParaRPr lang="en-US"/>
              </a:p>
              <a:p>
                <a:r>
                  <a:rPr lang="en-US" b="1"/>
                  <a:t>right Riemann sum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</a:p>
              <a:p>
                <a:endParaRPr lang="en-US"/>
              </a:p>
              <a:p>
                <a:r>
                  <a:rPr lang="en-US" b="1"/>
                  <a:t>middle Riemann sum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If we use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 </a:t>
                </a:r>
              </a:p>
              <a:p>
                <a:r>
                  <a:rPr lang="en-US"/>
                  <a:t>average of the heights at end points of the subinterval, it is called the </a:t>
                </a:r>
                <a:r>
                  <a:rPr lang="en-US" b="1">
                    <a:solidFill>
                      <a:srgbClr val="FF0000"/>
                    </a:solidFill>
                  </a:rPr>
                  <a:t>Trapezoidal Riemann sum</a:t>
                </a:r>
                <a:r>
                  <a:rPr lang="en-US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0" y="1143000"/>
                <a:ext cx="8416636" cy="4888902"/>
              </a:xfrm>
              <a:prstGeom prst="rect">
                <a:avLst/>
              </a:prstGeom>
              <a:blipFill>
                <a:blip r:embed="rId2"/>
                <a:stretch>
                  <a:fillRect l="-579" t="-749" b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33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09600" y="609600"/>
                <a:ext cx="8153400" cy="3311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Summary of Riemann Sum:</a:t>
                </a:r>
              </a:p>
              <a:p>
                <a:r>
                  <a:rPr lang="en-US"/>
                  <a:t>Let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is defined in the closed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.</a:t>
                </a:r>
              </a:p>
              <a:p>
                <a:endParaRPr lang="en-US"/>
              </a:p>
              <a:p>
                <a:r>
                  <a:rPr lang="en-US"/>
                  <a:t>In evaluation of Riemann sums we commonly use equal subintervals.  Dividing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equal sub-intervals of the length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Riemann sum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over the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 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=∆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09600"/>
                <a:ext cx="8153400" cy="3311932"/>
              </a:xfrm>
              <a:prstGeom prst="rect">
                <a:avLst/>
              </a:prstGeom>
              <a:blipFill>
                <a:blip r:embed="rId2"/>
                <a:stretch>
                  <a:fillRect l="-598" t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1266906"/>
                  </p:ext>
                </p:extLst>
              </p:nvPr>
            </p:nvGraphicFramePr>
            <p:xfrm>
              <a:off x="1524000" y="4114799"/>
              <a:ext cx="6248400" cy="25908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193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29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2805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For all r if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The sum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/>
                            <a:t> will be called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83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left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83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right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83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)/2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middle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7747">
                    <a:tc>
                      <a:txBody>
                        <a:bodyPr/>
                        <a:lstStyle/>
                        <a:p>
                          <a:pPr marL="0" marR="0" indent="-11430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Trapezoidal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1266906"/>
                  </p:ext>
                </p:extLst>
              </p:nvPr>
            </p:nvGraphicFramePr>
            <p:xfrm>
              <a:off x="1524000" y="4114799"/>
              <a:ext cx="6248400" cy="25908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193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29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2805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For all r if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6640" t="-1429" r="-1006" b="-51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8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79" t="-98611" r="-95076" b="-39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left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8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79" t="-195890" r="-95076" b="-2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right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8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79" t="-300000" r="-95076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middle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7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79" t="-207194" r="-95076" b="-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/>
                            <a:t>Trapezoidal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112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219200" y="274638"/>
            <a:ext cx="7162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1.2.2 </a:t>
            </a:r>
            <a:r>
              <a:rPr lang="en-US" sz="2400" b="1">
                <a:solidFill>
                  <a:srgbClr val="FF0000"/>
                </a:solidFill>
              </a:rPr>
              <a:t>Numerical Integration (The Trapezoidal Rule)</a:t>
            </a:r>
            <a:endParaRPr 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1000" y="762000"/>
                <a:ext cx="8458199" cy="1876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First we subdivide the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subintervals of 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𝛥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/>
                  <a:t>. </a:t>
                </a:r>
              </a:p>
              <a:p>
                <a:endParaRPr lang="en-US"/>
              </a:p>
              <a:p>
                <a:r>
                  <a:rPr lang="en-US"/>
                  <a:t>Then on each interval we will approximate the function by a straight line joining the function values at either endpoint on the interval. </a:t>
                </a:r>
              </a:p>
              <a:p>
                <a:endParaRPr lang="en-US"/>
              </a:p>
              <a:p>
                <a:r>
                  <a:rPr lang="en-US"/>
                  <a:t>The following figure illustrates the case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=6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8458199" cy="1876283"/>
              </a:xfrm>
              <a:prstGeom prst="rect">
                <a:avLst/>
              </a:prstGeom>
              <a:blipFill>
                <a:blip r:embed="rId2"/>
                <a:stretch>
                  <a:fillRect l="-649" b="-4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08554"/>
            <a:ext cx="4705351" cy="310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1" y="5629870"/>
            <a:ext cx="8305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Each of these shaded objects is a trapezoid (hence the rule’s name) and as we can see some of them do a very good approximation to the actual area under the corresponding segment of the curve.</a:t>
            </a:r>
          </a:p>
        </p:txBody>
      </p:sp>
    </p:spTree>
    <p:extLst>
      <p:ext uri="{BB962C8B-B14F-4D97-AF65-F5344CB8AC3E}">
        <p14:creationId xmlns:p14="http://schemas.microsoft.com/office/powerpoint/2010/main" val="95637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81000" y="914400"/>
                <a:ext cx="8305798" cy="887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The area of the trapezoid </a:t>
                </a:r>
                <a:r>
                  <a:rPr lang="en-US"/>
                  <a:t>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is given by,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𝛥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14400"/>
                <a:ext cx="8305798" cy="887935"/>
              </a:xfrm>
              <a:prstGeom prst="rect">
                <a:avLst/>
              </a:prstGeom>
              <a:blipFill>
                <a:blip r:embed="rId2"/>
                <a:stretch>
                  <a:fillRect l="-661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8600" y="2069017"/>
                <a:ext cx="8763000" cy="4492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Then sum of the area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trapeziums (e.g.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6</m:t>
                    </m:r>
                  </m:oMath>
                </a14:m>
                <a:r>
                  <a:rPr lang="en-US"/>
                  <a:t> in the above figure) will approximate the area under the curve and is given by,</a:t>
                </a:r>
              </a:p>
              <a:p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𝛥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𝛥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𝛥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+2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+2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+…+2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Which is known as the composite Trapezoidal rule.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69017"/>
                <a:ext cx="8763000" cy="4492448"/>
              </a:xfrm>
              <a:prstGeom prst="rect">
                <a:avLst/>
              </a:prstGeom>
              <a:blipFill>
                <a:blip r:embed="rId3"/>
                <a:stretch>
                  <a:fillRect l="-626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21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8545" y="1295400"/>
                <a:ext cx="8624455" cy="467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Example 1: </a:t>
                </a:r>
              </a:p>
              <a:p>
                <a:endParaRPr lang="en-US" b="1">
                  <a:solidFill>
                    <a:srgbClr val="FF0000"/>
                  </a:solidFill>
                </a:endParaRPr>
              </a:p>
              <a:p>
                <a:r>
                  <a:rPr lang="en-US"/>
                  <a:t>Find the area under the curve</a:t>
                </a:r>
                <a:r>
                  <a:rPr lang="en-US" b="1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+3</m:t>
                    </m:r>
                  </m:oMath>
                </a14:m>
                <a:r>
                  <a:rPr lang="en-US"/>
                  <a:t>  by using different Riemann sum over the interval [0,1.6] using 8 subintervals.</a:t>
                </a:r>
              </a:p>
              <a:p>
                <a:endParaRPr lang="en-US"/>
              </a:p>
              <a:p>
                <a:r>
                  <a:rPr lang="en-US" b="1">
                    <a:solidFill>
                      <a:srgbClr val="FF0000"/>
                    </a:solidFill>
                  </a:rPr>
                  <a:t>Solution:</a:t>
                </a: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/>
                  <a:t>The following table shows the estimated area, using different Riemann sum, under the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+3</m:t>
                    </m:r>
                  </m:oMath>
                </a14:m>
                <a:r>
                  <a:rPr lang="en-US"/>
                  <a:t> over the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[0,1.6]</m:t>
                    </m:r>
                  </m:oMath>
                </a14:m>
                <a:r>
                  <a:rPr lang="en-US"/>
                  <a:t>using 8 equal subintervals .</a:t>
                </a:r>
              </a:p>
              <a:p>
                <a:endParaRPr lang="en-US"/>
              </a:p>
              <a:p>
                <a:pPr algn="ctr"/>
                <a:r>
                  <a:rPr lang="en-US"/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=1.6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=8</m:t>
                    </m:r>
                  </m:oMath>
                </a14:m>
                <a:endParaRPr lang="en-US" b="0"/>
              </a:p>
              <a:p>
                <a:pPr algn="ctr"/>
                <a:endParaRPr lang="en-US" b="0"/>
              </a:p>
              <a:p>
                <a:pPr algn="ctr"/>
                <a:r>
                  <a:rPr lang="en-US"/>
                  <a:t>Then the length of each subintervals is,</a:t>
                </a:r>
              </a:p>
              <a:p>
                <a:endParaRPr lang="en-US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Δ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1.6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=0.2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5" y="1295400"/>
                <a:ext cx="8624455" cy="4671600"/>
              </a:xfrm>
              <a:prstGeom prst="rect">
                <a:avLst/>
              </a:prstGeom>
              <a:blipFill>
                <a:blip r:embed="rId2"/>
                <a:stretch>
                  <a:fillRect l="-636" t="-783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3095174" y="655638"/>
            <a:ext cx="3129188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Example set 1.2.1</a:t>
            </a:r>
          </a:p>
        </p:txBody>
      </p:sp>
    </p:spTree>
    <p:extLst>
      <p:ext uri="{BB962C8B-B14F-4D97-AF65-F5344CB8AC3E}">
        <p14:creationId xmlns:p14="http://schemas.microsoft.com/office/powerpoint/2010/main" val="3436395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621430"/>
                  </p:ext>
                </p:extLst>
              </p:nvPr>
            </p:nvGraphicFramePr>
            <p:xfrm>
              <a:off x="152400" y="304803"/>
              <a:ext cx="8839199" cy="64007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87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75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01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21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721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042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042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96709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Riemann sum</a:t>
                          </a:r>
                        </a:p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left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right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middle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625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[0.0, 0.2]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2.8816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2.9701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[0.2, 0.4]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2.8816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2.5456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2.7381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[0.4, 0.6]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2.5456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2.0496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2.3125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[0.6, 0.8]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2.0496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1.4896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1.7701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[0.8, 1.0]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1.4896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1.0000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1.2261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[1.0, 1.2]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1.0000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0.7536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0.8341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[1.2, 1.4]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0.7536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0.9616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0.7861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[1.4, 1.6]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0.9616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1.8736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1.3125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71854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14.6816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13.5552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13.9496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71854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∗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2.9363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2.7110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2.7899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148866">
                    <a:tc gridSpan="7"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The Trapezoidal Riemann sum is, 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3+2×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2.8816+2.5456+2.0496+1.4896+1.0000+0.7536+0.9616</m:t>
                                        </m:r>
                                      </m:e>
                                    </m:d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+1.8736</m:t>
                                    </m:r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0.2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1143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=2.8237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621430"/>
                  </p:ext>
                </p:extLst>
              </p:nvPr>
            </p:nvGraphicFramePr>
            <p:xfrm>
              <a:off x="152400" y="304803"/>
              <a:ext cx="8839199" cy="64007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87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75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01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21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721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042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042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96709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04" t="-1600" r="-412324" b="-7424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left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right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middle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625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6842" t="-67105" r="-460287" b="-1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379" t="-67105" r="-563448" b="-1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5714" t="-67105" r="-366857" b="-1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3068" t="-67105" r="-264773" b="-1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9004" t="-67105" r="-101732" b="-1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31304" t="-67105" r="-2174" b="-1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04" t="-201587" r="-412324" b="-13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6842" t="-201587" r="-460287" b="-13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379" t="-201587" r="-563448" b="-13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5714" t="-201587" r="-366857" b="-13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3068" t="-201587" r="-264773" b="-13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9004" t="-201587" r="-101732" b="-13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31304" t="-201587" r="-2174" b="-1373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04" t="-306452" r="-412324" b="-12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6842" t="-306452" r="-460287" b="-12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379" t="-306452" r="-563448" b="-12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5714" t="-306452" r="-366857" b="-12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3068" t="-306452" r="-264773" b="-12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9004" t="-306452" r="-101732" b="-12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31304" t="-306452" r="-2174" b="-129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04" t="-400000" r="-412324" b="-1174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6842" t="-400000" r="-460287" b="-1174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379" t="-400000" r="-563448" b="-1174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5714" t="-400000" r="-366857" b="-1174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3068" t="-400000" r="-264773" b="-1174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9004" t="-400000" r="-101732" b="-1174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31304" t="-400000" r="-2174" b="-11746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04" t="-508065" r="-412324" b="-10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6842" t="-508065" r="-460287" b="-10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379" t="-508065" r="-563448" b="-10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5714" t="-508065" r="-366857" b="-10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3068" t="-508065" r="-264773" b="-10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9004" t="-508065" r="-101732" b="-10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31304" t="-508065" r="-2174" b="-10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04" t="-598413" r="-412324" b="-9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6842" t="-598413" r="-460287" b="-9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379" t="-598413" r="-563448" b="-9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5714" t="-598413" r="-366857" b="-9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3068" t="-598413" r="-264773" b="-9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9004" t="-598413" r="-101732" b="-9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31304" t="-598413" r="-2174" b="-9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04" t="-698413" r="-412324" b="-8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6842" t="-698413" r="-460287" b="-8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379" t="-698413" r="-563448" b="-8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5714" t="-698413" r="-366857" b="-8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3068" t="-698413" r="-264773" b="-8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9004" t="-698413" r="-101732" b="-8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31304" t="-698413" r="-2174" b="-8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04" t="-811290" r="-412324" b="-7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6842" t="-811290" r="-460287" b="-7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379" t="-811290" r="-563448" b="-7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5714" t="-811290" r="-366857" b="-7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3068" t="-811290" r="-264773" b="-7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9004" t="-811290" r="-101732" b="-7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31304" t="-811290" r="-2174" b="-7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04" t="-896825" r="-412324" b="-6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6842" t="-896825" r="-460287" b="-6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379" t="-896825" r="-563448" b="-6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5714" t="-896825" r="-366857" b="-6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3068" t="-896825" r="-264773" b="-6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9004" t="-896825" r="-101732" b="-6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31304" t="-896825" r="-2174" b="-6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718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04" t="-532203" r="-412324" b="-261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80791" t="-532203" r="-230791" b="-261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2336" t="-532203" r="-132764" b="-261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4967" t="-532203" r="-1085" b="-261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718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04" t="-632203" r="-412324" b="-161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80791" t="-632203" r="-230791" b="-161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2336" t="-632203" r="-132764" b="-161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4967" t="-632203" r="-1085" b="-161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148866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8" t="-459574" r="-345" b="-159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937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fferent Riemann Sum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96200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09600" y="545068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following figures show the geometrical interpretation of the above Riemann sums,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81000" y="6059269"/>
                <a:ext cx="8534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Note that</a:t>
                </a:r>
                <a:r>
                  <a:rPr lang="en-US"/>
                  <a:t> the exact value of the area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2.80115</m:t>
                    </m:r>
                  </m:oMath>
                </a14:m>
                <a:r>
                  <a:rPr lang="en-US"/>
                  <a:t> which is calculated using the integration will be considered later.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59269"/>
                <a:ext cx="8534400" cy="646331"/>
              </a:xfrm>
              <a:prstGeom prst="rect">
                <a:avLst/>
              </a:prstGeom>
              <a:blipFill>
                <a:blip r:embed="rId3"/>
                <a:stretch>
                  <a:fillRect l="-643" t="-5660" r="-7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54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410200" cy="411162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1.1.1 Definition of  Indefinite Integrals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36" y="725269"/>
            <a:ext cx="8880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Indefinite integration </a:t>
            </a:r>
            <a:r>
              <a:rPr lang="en-US"/>
              <a:t>may be regarded as the inverse operation to differentiation. This means that the derivative of an indefinite integral of a function is the function itself.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3683" y="38216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Example 1.1.1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0" y="1524000"/>
                <a:ext cx="8880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Given a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𝐹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is an anti-derivative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such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𝑭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r>
                  <a:rPr lang="en-US" b="1"/>
                  <a:t> </a:t>
                </a:r>
                <a:r>
                  <a:rPr lang="en-US"/>
                  <a:t>Then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𝐹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 is said to </a:t>
                </a:r>
                <a:r>
                  <a:rPr lang="en-US" b="1"/>
                  <a:t>be indefinite integral </a:t>
                </a:r>
                <a:r>
                  <a:rPr lang="en-US"/>
                  <a:t>or </a:t>
                </a:r>
                <a:r>
                  <a:rPr lang="en-US" b="1"/>
                  <a:t>anti derivative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,which can be written as         </a:t>
                </a: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8880764" cy="646331"/>
              </a:xfrm>
              <a:prstGeom prst="rect">
                <a:avLst/>
              </a:prstGeom>
              <a:blipFill>
                <a:blip r:embed="rId2"/>
                <a:stretch>
                  <a:fillRect l="-549" t="-4717" r="-528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32" y="2209800"/>
            <a:ext cx="3085824" cy="685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152400" y="3163669"/>
                <a:ext cx="8880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Here,       is called integral symbol,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is called integrand,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/>
                  <a:t> is called integration variable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 called constant of integration.</a:t>
                </a: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63669"/>
                <a:ext cx="8880764" cy="646331"/>
              </a:xfrm>
              <a:prstGeom prst="rect">
                <a:avLst/>
              </a:prstGeom>
              <a:blipFill>
                <a:blip r:embed="rId4"/>
                <a:stretch>
                  <a:fillRect l="-549" t="-5660" r="-82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3" y="2962275"/>
            <a:ext cx="285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600200" y="4172690"/>
                <a:ext cx="6909122" cy="2228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/>
                  <a:t>, 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𝐶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sz="2000"/>
                  <a:t>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sinh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𝑡𝑎𝑛𝑥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/>
                  <a:t>, 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𝑡𝑎𝑛𝑥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ec</m:t>
                            </m:r>
                          </m:e>
                          <m:sup>
                            <m:r>
                              <a:rPr lang="en-US" sz="2000" b="0" i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/>
                  <a:t>, 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/>
                    </m:func>
                  </m:oMath>
                </a14:m>
                <a:endParaRPr lang="en-US" sz="2000" i="1"/>
              </a:p>
              <a:p>
                <a:endParaRPr lang="en-US" sz="200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72690"/>
                <a:ext cx="6909122" cy="2228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120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52400" y="699298"/>
                <a:ext cx="8839200" cy="1053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Example 2:</a:t>
                </a:r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/>
                  <a:t>Use the Trapezoidal rule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=5</m:t>
                    </m:r>
                  </m:oMath>
                </a14:m>
                <a:r>
                  <a:rPr lang="en-US"/>
                  <a:t> to approximate the integral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0.5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rad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 to 3 decimal places.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99298"/>
                <a:ext cx="8839200" cy="1053302"/>
              </a:xfrm>
              <a:prstGeom prst="rect">
                <a:avLst/>
              </a:prstGeom>
              <a:blipFill>
                <a:blip r:embed="rId2"/>
                <a:stretch>
                  <a:fillRect l="-552" t="-17919" b="-48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2400" y="1487108"/>
                <a:ext cx="8686800" cy="4989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b="1"/>
              </a:p>
              <a:p>
                <a:endParaRPr lang="en-US" b="1"/>
              </a:p>
              <a:p>
                <a:r>
                  <a:rPr lang="en-US" b="1"/>
                  <a:t>Solution:</a:t>
                </a:r>
                <a:endParaRPr lang="en-US"/>
              </a:p>
              <a:p>
                <a:r>
                  <a:rPr lang="en-US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=0.5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=5</m:t>
                    </m:r>
                  </m:oMath>
                </a14:m>
                <a:r>
                  <a:rPr lang="en-US"/>
                  <a:t>. 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1−0.5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=0.1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and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rad>
                  </m:oMath>
                </a14:m>
                <a:r>
                  <a:rPr lang="en-US"/>
                  <a:t>.</a:t>
                </a:r>
              </a:p>
              <a:p>
                <a:endParaRPr lang="en-US"/>
              </a:p>
              <a:p>
                <a:r>
                  <a:rPr lang="en-US"/>
                  <a:t>Hence,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Using the Trapezoidal rule,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0.5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0.1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[1.5113+2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1.5599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1.6224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r>
                  <a:rPr lang="en-US" i="1"/>
                  <a:t>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+2(1.7019)+2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1.8022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+1.9283]</m:t>
                    </m:r>
                  </m:oMath>
                </a14:m>
                <a:endParaRPr lang="en-US"/>
              </a:p>
              <a:p>
                <a:r>
                  <a:rPr lang="en-US"/>
                  <a:t>					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0.8406≈0.841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87108"/>
                <a:ext cx="8686800" cy="4989892"/>
              </a:xfrm>
              <a:prstGeom prst="rect">
                <a:avLst/>
              </a:prstGeom>
              <a:blipFill>
                <a:blip r:embed="rId3"/>
                <a:stretch>
                  <a:fillRect l="-561" b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594884"/>
                  </p:ext>
                </p:extLst>
              </p:nvPr>
            </p:nvGraphicFramePr>
            <p:xfrm>
              <a:off x="1615441" y="3234608"/>
              <a:ext cx="5242559" cy="9563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89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07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x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0.5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0.6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0.7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0.8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0.9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7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f(x)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1.5113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1.5599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1.6224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1.7019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1.8022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1.9283</m:t>
                                </m:r>
                              </m:oMath>
                            </m:oMathPara>
                          </a14:m>
                          <a:endParaRPr lang="en-US"/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594884"/>
                  </p:ext>
                </p:extLst>
              </p:nvPr>
            </p:nvGraphicFramePr>
            <p:xfrm>
              <a:off x="1615441" y="3234608"/>
              <a:ext cx="5242559" cy="9563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89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07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x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0.5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0.6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0.7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0.8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0.9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f(x)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1626" t="-86813" r="-503252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1626" t="-86813" r="-403252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4098" t="-86813" r="-306557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13" t="-86813" r="-204065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00813" t="-86813" r="-104065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00813" t="-86813" r="-4065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933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8600" y="975347"/>
                <a:ext cx="8610600" cy="1005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Example 3:</a:t>
                </a:r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/>
                  <a:t>Evaluate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(3+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rad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. to three decimal places using Trapezoidal rule with four subintervals.[Note that in calculating the values of </a:t>
                </a:r>
                <a:r>
                  <a:rPr lang="en-US" err="1"/>
                  <a:t>cos</a:t>
                </a:r>
                <a:r>
                  <a:rPr lang="en-US"/>
                  <a:t> </a:t>
                </a:r>
                <a:r>
                  <a:rPr lang="en-US" i="1"/>
                  <a:t>x</a:t>
                </a:r>
                <a:r>
                  <a:rPr lang="en-US"/>
                  <a:t> use radian mode]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75347"/>
                <a:ext cx="8610600" cy="1005853"/>
              </a:xfrm>
              <a:prstGeom prst="rect">
                <a:avLst/>
              </a:prstGeom>
              <a:blipFill>
                <a:blip r:embed="rId2"/>
                <a:stretch>
                  <a:fillRect l="-637" t="-23030" b="-5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63236" y="2089863"/>
                <a:ext cx="8382000" cy="1567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Solution:</a:t>
                </a:r>
              </a:p>
              <a:p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</m:oMath>
                </a14:m>
                <a:r>
                  <a:rPr lang="en-US"/>
                  <a:t>.  So,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/>
                  <a:t>    and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3+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/>
                  <a:t>.</a:t>
                </a:r>
              </a:p>
              <a:p>
                <a:endParaRPr lang="en-US"/>
              </a:p>
              <a:p>
                <a:r>
                  <a:rPr lang="en-US"/>
                  <a:t>Hence, 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2089863"/>
                <a:ext cx="8382000" cy="1567737"/>
              </a:xfrm>
              <a:prstGeom prst="rect">
                <a:avLst/>
              </a:prstGeom>
              <a:blipFill>
                <a:blip r:embed="rId3"/>
                <a:stretch>
                  <a:fillRect l="-582" t="-2335" b="-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52213"/>
              </p:ext>
            </p:extLst>
          </p:nvPr>
        </p:nvGraphicFramePr>
        <p:xfrm>
          <a:off x="1981200" y="3756496"/>
          <a:ext cx="5242560" cy="815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π/4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π/2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3π/4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π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f(x)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2.0000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1.9254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1.7321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1.5142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1.4142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63236" y="4781778"/>
                <a:ext cx="8382000" cy="1847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Using Trapezoidal rule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(3+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rad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[2+2∗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1.9254+1.7321+1.5142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+1.4142]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×13.7576 ≈5.403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4781778"/>
                <a:ext cx="8382000" cy="1847622"/>
              </a:xfrm>
              <a:prstGeom prst="rect">
                <a:avLst/>
              </a:prstGeom>
              <a:blipFill>
                <a:blip r:embed="rId4"/>
                <a:stretch>
                  <a:fillRect l="-582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821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95600" y="655638"/>
            <a:ext cx="3129188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Exercise set 1.2.1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1027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Estimate the value the following integrals to 3 decimal places using ‘</a:t>
            </a:r>
            <a:r>
              <a:rPr lang="en-US" i="1"/>
              <a:t>n</a:t>
            </a:r>
            <a:r>
              <a:rPr lang="en-US"/>
              <a:t>’ subintervals of equal length using </a:t>
            </a:r>
            <a:r>
              <a:rPr lang="en-US" b="1"/>
              <a:t>(i) left Riemann sum, (ii) right Riemann sum, (iii) middle Riemann sum and (iv) Trapezoidal rule.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38200" y="2596013"/>
                <a:ext cx="7315200" cy="1152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(a)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/>
                  <a:t>(n = 4),      (b) 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7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/>
                  <a:t>(n = 6),     (c)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/>
                  <a:t>(</a:t>
                </a:r>
                <a:r>
                  <a:rPr lang="en-US" i="1"/>
                  <a:t>n</a:t>
                </a:r>
                <a:r>
                  <a:rPr lang="en-US"/>
                  <a:t> = 4),</a:t>
                </a:r>
              </a:p>
              <a:p>
                <a:r>
                  <a:rPr lang="en-US"/>
                  <a:t> </a:t>
                </a:r>
              </a:p>
              <a:p>
                <a:r>
                  <a:rPr lang="en-US"/>
                  <a:t>(d)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/>
                  <a:t> (n = 4),           (e)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  (</a:t>
                </a:r>
                <a:r>
                  <a:rPr lang="en-US" i="1"/>
                  <a:t>n</a:t>
                </a:r>
                <a:r>
                  <a:rPr lang="en-US"/>
                  <a:t> = 5).</a:t>
                </a: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6013"/>
                <a:ext cx="7315200" cy="1152303"/>
              </a:xfrm>
              <a:prstGeom prst="rect">
                <a:avLst/>
              </a:prstGeom>
              <a:blipFill>
                <a:blip r:embed="rId2"/>
                <a:stretch>
                  <a:fillRect l="-1583" t="-42857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3400" y="4419600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 Calculus– James Stewart - 8</a:t>
            </a:r>
            <a:r>
              <a:rPr lang="en-US" b="1" baseline="30000"/>
              <a:t>th</a:t>
            </a:r>
            <a:r>
              <a:rPr lang="en-US" b="1"/>
              <a:t> edition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4788932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P- 388 Ex # 1, 3, 7, 9</a:t>
            </a:r>
          </a:p>
          <a:p>
            <a:r>
              <a:rPr lang="en-US" b="1"/>
              <a:t>P- 524 Ex # 7, 8, 9 (n= 4, 6) LRS, RRS, MRS, TR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0" y="11546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800" y="44312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69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eriod"/>
                </a:pPr>
                <a:r>
                  <a:rPr lang="en-US" sz="240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/>
                  <a:t> is the number of subintervals then how to calculate the length of subintervals of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[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(a) …..		(b)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∆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/>
                  <a:t>	(c) …….. 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</a:p>
              <a:p>
                <a:pPr marL="0" indent="0">
                  <a:buNone/>
                </a:pPr>
                <a:r>
                  <a:rPr lang="en-US" sz="2400"/>
                  <a:t>2. When Riemann sum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/>
                  <a:t> over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=∆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is called </a:t>
                </a:r>
              </a:p>
              <a:p>
                <a:pPr marL="0" indent="0">
                  <a:buNone/>
                </a:pPr>
                <a:r>
                  <a:rPr lang="en-US" sz="2400"/>
                  <a:t>(a) Left Riemann sum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sz="2400"/>
                  <a:t>	(b) ….		(c)…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3. Evaluate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(3+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rad>
                      </m:e>
                    </m:nary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/>
                  <a:t>. to three decimal places using Trapezoidal rule with n=4.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            (a) …		(b) ….		(c)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5.403</m:t>
                    </m:r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>
                <a:blip r:embed="rId2"/>
                <a:stretch>
                  <a:fillRect l="-1005" t="-1436" b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730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3000" y="655638"/>
            <a:ext cx="6891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1.2.3 </a:t>
            </a:r>
            <a:r>
              <a:rPr lang="en-US" sz="2400" b="1">
                <a:solidFill>
                  <a:srgbClr val="FF0000"/>
                </a:solidFill>
              </a:rPr>
              <a:t>The Fundamental Theorem of Calculus</a:t>
            </a:r>
            <a:endParaRPr 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77091" y="1371600"/>
                <a:ext cx="8305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Theorem:</a:t>
                </a:r>
                <a:r>
                  <a:rPr lang="en-US">
                    <a:solidFill>
                      <a:srgbClr val="FF0000"/>
                    </a:solidFill>
                  </a:rPr>
                  <a:t>  </a:t>
                </a: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is a </a:t>
                </a:r>
                <a:r>
                  <a:rPr lang="en-US" b="1"/>
                  <a:t>continuous</a:t>
                </a:r>
                <a:r>
                  <a:rPr lang="en-US"/>
                  <a:t> function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is an indefinite integral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then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1371600"/>
                <a:ext cx="8305800" cy="646331"/>
              </a:xfrm>
              <a:prstGeom prst="rect">
                <a:avLst/>
              </a:prstGeom>
              <a:blipFill>
                <a:blip r:embed="rId2"/>
                <a:stretch>
                  <a:fillRect l="-587" t="-4717" r="-11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029200" y="2514600"/>
                <a:ext cx="3372937" cy="37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where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14600"/>
                <a:ext cx="3372937" cy="379848"/>
              </a:xfrm>
              <a:prstGeom prst="rect">
                <a:avLst/>
              </a:prstGeom>
              <a:blipFill>
                <a:blip r:embed="rId3"/>
                <a:stretch>
                  <a:fillRect l="-1447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3276600" cy="68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376199" y="3516868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Example: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52" y="3886200"/>
            <a:ext cx="6044248" cy="731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/>
          <p:cNvSpPr/>
          <p:nvPr/>
        </p:nvSpPr>
        <p:spPr>
          <a:xfrm>
            <a:off x="1905000" y="4020106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1.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92" y="4724400"/>
            <a:ext cx="3721464" cy="655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/>
          <p:cNvSpPr/>
          <p:nvPr/>
        </p:nvSpPr>
        <p:spPr>
          <a:xfrm>
            <a:off x="1905000" y="48884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2.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88" y="5638800"/>
            <a:ext cx="45838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25"/>
          <p:cNvSpPr/>
          <p:nvPr/>
        </p:nvSpPr>
        <p:spPr>
          <a:xfrm>
            <a:off x="1905000" y="57150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27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71600" y="4270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1.2.4 </a:t>
            </a:r>
            <a:r>
              <a:rPr lang="en-US" sz="2400" b="1">
                <a:solidFill>
                  <a:srgbClr val="FF0000"/>
                </a:solidFill>
              </a:rPr>
              <a:t>Substitution Rule For Definite Integrals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01359"/>
            <a:ext cx="7772400" cy="189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2713037"/>
            <a:ext cx="12954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000" b="1">
                <a:solidFill>
                  <a:srgbClr val="FF0000"/>
                </a:solidFill>
              </a:rPr>
              <a:t>Example:</a:t>
            </a:r>
            <a:endParaRPr lang="en-US" sz="200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107"/>
              </p:ext>
            </p:extLst>
          </p:nvPr>
        </p:nvGraphicFramePr>
        <p:xfrm>
          <a:off x="4294188" y="3278187"/>
          <a:ext cx="1612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Equation" r:id="rId4" imgW="965160" imgH="203040" progId="Equation.DSMT4">
                  <p:embed/>
                </p:oleObj>
              </mc:Choice>
              <mc:Fallback>
                <p:oleObj name="Equation" r:id="rId4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278187"/>
                        <a:ext cx="1612900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67536"/>
              </p:ext>
            </p:extLst>
          </p:nvPr>
        </p:nvGraphicFramePr>
        <p:xfrm>
          <a:off x="6483350" y="3255962"/>
          <a:ext cx="11303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6" imgW="723600" imgH="228600" progId="Equation.DSMT4">
                  <p:embed/>
                </p:oleObj>
              </mc:Choice>
              <mc:Fallback>
                <p:oleObj name="Equation" r:id="rId6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3350" y="3255962"/>
                        <a:ext cx="1130300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5979"/>
              </p:ext>
            </p:extLst>
          </p:nvPr>
        </p:nvGraphicFramePr>
        <p:xfrm>
          <a:off x="838200" y="3076575"/>
          <a:ext cx="1235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8" imgW="736560" imgH="482400" progId="Equation.DSMT4">
                  <p:embed/>
                </p:oleObj>
              </mc:Choice>
              <mc:Fallback>
                <p:oleObj name="Equation" r:id="rId8" imgW="736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3076575"/>
                        <a:ext cx="12350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78575"/>
              </p:ext>
            </p:extLst>
          </p:nvPr>
        </p:nvGraphicFramePr>
        <p:xfrm>
          <a:off x="2528455" y="3294928"/>
          <a:ext cx="1433946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10" imgW="876240" imgH="203040" progId="Equation.DSMT4">
                  <p:embed/>
                </p:oleObj>
              </mc:Choice>
              <mc:Fallback>
                <p:oleObj name="Equation" r:id="rId10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8455" y="3294928"/>
                        <a:ext cx="1433946" cy="332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12399"/>
              </p:ext>
            </p:extLst>
          </p:nvPr>
        </p:nvGraphicFramePr>
        <p:xfrm>
          <a:off x="838200" y="5334000"/>
          <a:ext cx="7029450" cy="124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12" imgW="3466800" imgH="812520" progId="Equation.DSMT4">
                  <p:embed/>
                </p:oleObj>
              </mc:Choice>
              <mc:Fallback>
                <p:oleObj name="Equation" r:id="rId12" imgW="34668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200" y="5334000"/>
                        <a:ext cx="7029450" cy="1247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768588"/>
                  </p:ext>
                </p:extLst>
              </p:nvPr>
            </p:nvGraphicFramePr>
            <p:xfrm>
              <a:off x="2971800" y="4236720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768588"/>
                  </p:ext>
                </p:extLst>
              </p:nvPr>
            </p:nvGraphicFramePr>
            <p:xfrm>
              <a:off x="2971800" y="4236720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49" t="-208333" r="-10194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1307" t="-208333" r="-2614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3086631" y="374546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Changing Limit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7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90460" y="193963"/>
            <a:ext cx="292934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Exercise set 1.2.2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78430" y="1219200"/>
                <a:ext cx="8153400" cy="2631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(a)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,   </m:t>
                    </m:r>
                  </m:oMath>
                </a14:m>
                <a:r>
                  <a:rPr lang="en-US"/>
                  <a:t>                  (b)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,</a:t>
                </a:r>
              </a:p>
              <a:p>
                <a:endParaRPr lang="en-US"/>
              </a:p>
              <a:p>
                <a:r>
                  <a:rPr lang="en-US"/>
                  <a:t>(c)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(1+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/>
                      </a:rPr>
                      <m:t>                                         </m:t>
                    </m:r>
                  </m:oMath>
                </a14:m>
                <a:r>
                  <a:rPr lang="en-US"/>
                  <a:t>(d)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 ,</a:t>
                </a:r>
              </a:p>
              <a:p>
                <a:endParaRPr lang="en-US"/>
              </a:p>
              <a:p>
                <a:r>
                  <a:rPr lang="en-US"/>
                  <a:t>(e)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25+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,</m:t>
                    </m:r>
                  </m:oMath>
                </a14:m>
                <a:r>
                  <a:rPr lang="en-US"/>
                  <a:t>	                                    (f)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3−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(g)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arctan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	           (h)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64−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 , 	           (i)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9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30" y="1219200"/>
                <a:ext cx="8153400" cy="2631618"/>
              </a:xfrm>
              <a:prstGeom prst="rect">
                <a:avLst/>
              </a:prstGeom>
              <a:blipFill>
                <a:blip r:embed="rId2"/>
                <a:stretch>
                  <a:fillRect l="-1271" b="-27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057400" y="4454236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Calculus– James Stewart - 8</a:t>
            </a:r>
            <a:r>
              <a:rPr lang="en-US" b="1" baseline="30000"/>
              <a:t>th</a:t>
            </a:r>
            <a:r>
              <a:rPr lang="en-US" b="1"/>
              <a:t> edition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502027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P-400 Ex # 19, 23, 24, 25, 27, 29, 35, 43</a:t>
            </a:r>
          </a:p>
          <a:p>
            <a:r>
              <a:rPr lang="en-US" b="1"/>
              <a:t>P-409 Ex # 21 – 30</a:t>
            </a:r>
          </a:p>
          <a:p>
            <a:r>
              <a:rPr lang="en-US" b="1"/>
              <a:t>P- 419 Ex # 53, 54, 55, 59, 60, 70, 71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3070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4312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05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</a:rPr>
                              <m:t>+6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(a) …..		(b)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60</m:t>
                    </m:r>
                  </m:oMath>
                </a14:m>
                <a:r>
                  <a:rPr lang="en-US" sz="2400"/>
                  <a:t>	             (c) …….. 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</a:p>
              <a:p>
                <a:pPr marL="0" indent="0">
                  <a:buNone/>
                </a:pPr>
                <a:r>
                  <a:rPr lang="en-US" sz="2400"/>
                  <a:t>2. Evaluate 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          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26</m:t>
                        </m:r>
                      </m:num>
                      <m:den>
                        <m:r>
                          <a:rPr lang="en-US" sz="2400" b="0" i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sz="2400"/>
                  <a:t>	                (b) ….		(c)…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+6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nary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          (a)3(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+6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+2</m:t>
                    </m:r>
                  </m:oMath>
                </a14:m>
                <a:r>
                  <a:rPr lang="en-US" sz="2400"/>
                  <a:t>)        (b)            (c)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>
                <a:blip r:embed="rId3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55329"/>
              </p:ext>
            </p:extLst>
          </p:nvPr>
        </p:nvGraphicFramePr>
        <p:xfrm>
          <a:off x="2514600" y="2238375"/>
          <a:ext cx="1235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4" imgW="1235160" imgH="809640" progId="Equation.DSMT4">
                  <p:embed/>
                </p:oleObj>
              </mc:Choice>
              <mc:Fallback>
                <p:oleObj name="Equation" r:id="rId4" imgW="1235160" imgH="80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2238375"/>
                        <a:ext cx="12350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547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556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1.2.5 </a:t>
            </a:r>
            <a:r>
              <a:rPr lang="en-US" sz="2400" b="1">
                <a:solidFill>
                  <a:srgbClr val="FF0000"/>
                </a:solidFill>
              </a:rPr>
              <a:t>Even and Odd Function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61246"/>
            <a:ext cx="8490778" cy="134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38433"/>
            <a:ext cx="8839200" cy="117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168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838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State whether the following functions are odd, even or neither.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108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Example: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47642" cy="48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2221468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Solution: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1100" y="2221468"/>
            <a:ext cx="49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(a)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09800"/>
            <a:ext cx="3505200" cy="117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857500" y="3352800"/>
            <a:ext cx="30099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FF0000"/>
                </a:solidFill>
              </a:rPr>
              <a:t>  So, f(x) is  an odd function</a:t>
            </a: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58" y="4173138"/>
            <a:ext cx="3985242" cy="47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2857500" y="4648200"/>
            <a:ext cx="33147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FF0000"/>
                </a:solidFill>
              </a:rPr>
              <a:t>  So, g(x) is  an even function</a:t>
            </a: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45" y="5181600"/>
            <a:ext cx="4223655" cy="56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2209800" y="6019800"/>
            <a:ext cx="4685133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FF0000"/>
                </a:solidFill>
              </a:rPr>
              <a:t>  So, h(x) is  neither  even nor odd function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43000" y="4202668"/>
            <a:ext cx="49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(b)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43000" y="5269468"/>
            <a:ext cx="49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56208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39949"/>
            <a:ext cx="7924800" cy="520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427038"/>
            <a:ext cx="7543800" cy="411162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Integral properties and table of indefinite integrals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24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00200" y="7318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1.2.6 </a:t>
            </a:r>
            <a:r>
              <a:rPr lang="en-US" sz="2400" b="1">
                <a:solidFill>
                  <a:srgbClr val="FF0000"/>
                </a:solidFill>
              </a:rPr>
              <a:t>Some properties of definite integral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1" y="1807812"/>
            <a:ext cx="8911429" cy="40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335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4853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422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90600" y="4270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Exercise set 1.2.3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272902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State whether the following functions are odd, even or neither.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90600" y="1806302"/>
                <a:ext cx="7543800" cy="1013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,	       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+25)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,            (c)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/>
                  <a:t>,  </a:t>
                </a:r>
              </a:p>
              <a:p>
                <a:r>
                  <a:rPr lang="en-US"/>
                  <a:t>               </a:t>
                </a:r>
              </a:p>
              <a:p>
                <a:r>
                  <a:rPr lang="en-US"/>
                  <a:t> (d)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/>
                  <a:t>,        (e)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/>
                  <a:t>,    (f)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𝑡𝑎𝑛𝑥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𝑐𝑜𝑡𝑥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06302"/>
                <a:ext cx="7543800" cy="1013098"/>
              </a:xfrm>
              <a:prstGeom prst="rect">
                <a:avLst/>
              </a:prstGeom>
              <a:blipFill>
                <a:blip r:embed="rId2"/>
                <a:stretch>
                  <a:fillRect l="-728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97341" y="3049207"/>
            <a:ext cx="577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Evaluate the following integrals by using integral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85800" y="3570939"/>
                <a:ext cx="7620000" cy="1915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(a)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   (b)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</m:oMath>
                </a14:m>
                <a:r>
                  <a:rPr lang="en-US"/>
                  <a:t>(c)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−4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(2+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</a:t>
                </a:r>
              </a:p>
              <a:p>
                <a:pPr marL="342900" indent="-342900">
                  <a:buAutoNum type="alphaLcParenBoth"/>
                </a:pPr>
                <a:endParaRPr lang="en-US"/>
              </a:p>
              <a:p>
                <a:r>
                  <a:rPr lang="en-US"/>
                  <a:t>(d)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−5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	                 (e)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8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	                  (f)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/>
                  <a:t> ,</a:t>
                </a:r>
              </a:p>
              <a:p>
                <a:endParaRPr lang="en-US"/>
              </a:p>
              <a:p>
                <a:r>
                  <a:rPr lang="en-US"/>
                  <a:t>(g)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	(h)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	  (i)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70939"/>
                <a:ext cx="7620000" cy="1915461"/>
              </a:xfrm>
              <a:prstGeom prst="rect">
                <a:avLst/>
              </a:prstGeom>
              <a:blipFill>
                <a:blip r:embed="rId3"/>
                <a:stretch>
                  <a:fillRect l="-1920" t="-25796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167016" y="6183868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P- 419 Ex # 61, 66, P-422 Ex # 22, 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5701145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Calculus– James Stewart - 8</a:t>
            </a:r>
            <a:r>
              <a:rPr lang="en-US" b="1" baseline="30000"/>
              <a:t>th</a:t>
            </a:r>
            <a:r>
              <a:rPr lang="en-US" b="1"/>
              <a:t> edition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12192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600" y="29834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56388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03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/>
                  <a:t>Which one is even function</a:t>
                </a:r>
              </a:p>
              <a:p>
                <a:pPr marL="457200" indent="-457200">
                  <a:buAutoNum type="arabicPeriod"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(a) …..		(b)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/>
                  <a:t>	             (c) …….. 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</a:p>
              <a:p>
                <a:pPr marL="0" indent="0">
                  <a:buNone/>
                </a:pPr>
                <a:r>
                  <a:rPr lang="en-US" sz="2400"/>
                  <a:t>2. Which one is odd function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            (a)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𝑠𝑖𝑛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sz="2400"/>
                  <a:t>	                (b) ….		(c)…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nary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          (a) 0             (b)                       (c)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>
                <a:blip r:embed="rId2"/>
                <a:stretch>
                  <a:fillRect l="-1236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98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Useful Technique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57200" y="2209800"/>
                <a:ext cx="8382000" cy="4327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                                  1.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𝑎𝑥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/>
                  <a:t> </a:t>
                </a:r>
              </a:p>
              <a:p>
                <a:r>
                  <a:rPr lang="en-US" sz="2000"/>
                  <a:t>		  2.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𝑎𝑥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/>
                  <a:t>,</a:t>
                </a:r>
              </a:p>
              <a:p>
                <a:r>
                  <a:rPr lang="en-US" sz="2000"/>
                  <a:t>		  3.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sinh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𝑎𝑥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/>
                  <a:t> ,              </a:t>
                </a:r>
              </a:p>
              <a:p>
                <a:r>
                  <a:rPr lang="en-US" sz="2000"/>
                  <a:t>		  4.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/>
                  <a:t>,</a:t>
                </a:r>
              </a:p>
              <a:p>
                <a:r>
                  <a:rPr lang="en-US" sz="2000"/>
                  <a:t>		  5.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𝑎𝑥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  <m:r>
                      <a:rPr lang="en-US" sz="2000" i="1">
                        <a:latin typeface="Cambria Math"/>
                      </a:rPr>
                      <m:t> 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≠−1)</m:t>
                    </m:r>
                  </m:oMath>
                </a14:m>
                <a:r>
                  <a:rPr lang="en-US" sz="2000"/>
                  <a:t>,    </a:t>
                </a:r>
              </a:p>
              <a:p>
                <a:r>
                  <a:rPr lang="en-US" sz="2000"/>
                  <a:t>		  6.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𝑎𝑥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/>
                  <a:t>, </a:t>
                </a:r>
              </a:p>
              <a:p>
                <a:r>
                  <a:rPr lang="en-US" sz="2000"/>
                  <a:t>                      </a:t>
                </a:r>
              </a:p>
              <a:p>
                <a:r>
                  <a:rPr lang="en-US" sz="2000"/>
                  <a:t>		  7.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000"/>
              </a:p>
              <a:p>
                <a:endParaRPr lang="en-US" sz="2000"/>
              </a:p>
              <a:p>
                <a:r>
                  <a:rPr lang="en-US" sz="2000"/>
                  <a:t>		  8.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ta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n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0"/>
                <a:ext cx="8382000" cy="4327147"/>
              </a:xfrm>
              <a:prstGeom prst="rect">
                <a:avLst/>
              </a:prstGeom>
              <a:blipFill>
                <a:blip r:embed="rId2"/>
                <a:stretch>
                  <a:fillRect t="-13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81000" y="846819"/>
                <a:ext cx="7467600" cy="1692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, then using chain rule of differentiation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𝑎𝑥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Thus </a:t>
                </a:r>
              </a:p>
              <a:p>
                <a:pPr algn="ctr"/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46819"/>
                <a:ext cx="7467600" cy="1692002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85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2400" y="1816526"/>
                <a:ext cx="6781800" cy="3212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                            1.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; </m:t>
                    </m:r>
                  </m:oMath>
                </a14:m>
                <a:r>
                  <a:rPr lang="en-US" i="1">
                    <a:latin typeface="Cambria Math"/>
                  </a:rPr>
                  <a:t> </a:t>
                </a:r>
              </a:p>
              <a:p>
                <a:endParaRPr lang="en-US" i="1">
                  <a:latin typeface="Cambria Math"/>
                </a:endParaRPr>
              </a:p>
              <a:p>
                <a:r>
                  <a:rPr lang="en-US"/>
                  <a:t>	           2.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;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                            3.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9−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;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                            4.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16+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;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                            5.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3)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4×2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16526"/>
                <a:ext cx="6781800" cy="3212674"/>
              </a:xfrm>
              <a:prstGeom prst="rect">
                <a:avLst/>
              </a:prstGeom>
              <a:blipFill>
                <a:blip r:embed="rId2"/>
                <a:stretch>
                  <a:fillRect t="-15370" b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0686" y="8498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Example 1.1.2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Example set-1.1.1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4619" y="967859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1.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101" name="Picture 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52" y="838200"/>
            <a:ext cx="4664830" cy="7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51788"/>
            <a:ext cx="2514600" cy="7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78" y="1704415"/>
            <a:ext cx="2181922" cy="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6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590800"/>
            <a:ext cx="5500688" cy="5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6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51" y="3472536"/>
            <a:ext cx="2145749" cy="64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26670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2.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33" y="4492661"/>
            <a:ext cx="2798167" cy="69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52400" y="4580529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3.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2971800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97" y="5105399"/>
            <a:ext cx="2448703" cy="70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05" y="5809601"/>
            <a:ext cx="2509695" cy="5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94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723417" y="4921579"/>
                <a:ext cx="2534383" cy="519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−6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/>
                  <a:t>? 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17" y="4921579"/>
                <a:ext cx="2534383" cy="519116"/>
              </a:xfrm>
              <a:prstGeom prst="rect">
                <a:avLst/>
              </a:prstGeom>
              <a:blipFill>
                <a:blip r:embed="rId2"/>
                <a:stretch>
                  <a:fillRect l="-22596" t="-140698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533400"/>
            <a:ext cx="396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599" y="6974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4.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416312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23400" y="49646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7.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047015" y="1541692"/>
                <a:ext cx="7688108" cy="1125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/>
                              </a:rPr>
                              <m:t>−6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200" b="0" i="1" smtClean="0">
                        <a:latin typeface="Cambria Math"/>
                      </a:rPr>
                      <m:t>  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/>
                  <a:t>2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</a:rPr>
                          <m:t>𝑑𝑥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−6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  <m:r>
                          <a:rPr lang="en-US" sz="2200" b="0" i="1" smtClean="0">
                            <a:latin typeface="Cambria Math"/>
                          </a:rPr>
                          <m:t>+3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sz="2200" i="1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sz="220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                                                 </m:t>
                    </m:r>
                    <m:r>
                      <a:rPr lang="en-US" sz="2200" i="1">
                        <a:latin typeface="Cambria Math"/>
                      </a:rPr>
                      <m:t>=2.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200" i="1">
                        <a:latin typeface="Cambria Math"/>
                      </a:rPr>
                      <m:t>−6.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/>
                      </a:rPr>
                      <m:t>+3.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sz="2200"/>
                  <a:t> 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15" y="1541692"/>
                <a:ext cx="7688108" cy="1125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27999" y="171949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5.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47015" y="2971800"/>
                <a:ext cx="7258784" cy="1183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rad>
                                <m:r>
                                  <a:rPr lang="en-US" sz="2200" b="0" i="0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200"/>
                  <a:t> 2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i="1">
                            <a:latin typeface="Cambria Math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2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𝑡</m:t>
                            </m:r>
                          </m:e>
                        </m:nary>
                        <m:r>
                          <a:rPr lang="en-US" sz="2200" b="0" i="1" smtClean="0">
                            <a:latin typeface="Cambria Math"/>
                          </a:rPr>
                          <m:t>+2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𝑡</m:t>
                            </m:r>
                          </m:e>
                        </m:nary>
                      </m:e>
                    </m:nary>
                  </m:oMath>
                </a14:m>
                <a:endParaRPr lang="en-US" sz="220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                                  </m:t>
                    </m:r>
                    <m:r>
                      <a:rPr lang="en-US" sz="2200" i="1">
                        <a:latin typeface="Cambria Math"/>
                      </a:rPr>
                      <m:t>=2.</m:t>
                    </m:r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p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200" i="1">
                        <a:latin typeface="Cambria Math"/>
                      </a:rPr>
                      <m:t>.−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200"/>
                  <a:t>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15" y="2971800"/>
                <a:ext cx="7258784" cy="1183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09600" y="31242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6.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</a:rPr>
              <a:t>  Exercise set-1.1.1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34906" y="1151556"/>
                <a:ext cx="8153400" cy="4699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(a)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	                        (b)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5 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         (c)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3/2 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(d)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</a:t>
                </a:r>
              </a:p>
              <a:p>
                <a:endParaRPr lang="en-US"/>
              </a:p>
              <a:p>
                <a:r>
                  <a:rPr lang="en-US"/>
                  <a:t>(e)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(f)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         (g)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/3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(h)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</a:t>
                </a:r>
              </a:p>
              <a:p>
                <a:endParaRPr lang="en-US"/>
              </a:p>
              <a:p>
                <a:r>
                  <a:rPr lang="en-US"/>
                  <a:t>(i)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              (j)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/>
                  <a:t>,                    (k)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(l)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/>
                  <a:t>,</a:t>
                </a:r>
              </a:p>
              <a:p>
                <a:endParaRPr lang="en-US"/>
              </a:p>
              <a:p>
                <a:r>
                  <a:rPr lang="en-US"/>
                  <a:t>(m)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n-US"/>
                  <a:t>,                   (n)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(o)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(p)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3/2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  <a:p>
                <a:r>
                  <a:rPr lang="en-US"/>
                  <a:t>(q)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(r)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+3 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   (s)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      (t)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</a:t>
                </a:r>
              </a:p>
              <a:p>
                <a:endParaRPr lang="en-US"/>
              </a:p>
              <a:p>
                <a:r>
                  <a:rPr lang="en-US"/>
                  <a:t>(u)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      (v)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(1−2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    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</a:t>
                </a:r>
              </a:p>
              <a:p>
                <a:endParaRPr lang="en-US"/>
              </a:p>
              <a:p>
                <a:r>
                  <a:rPr lang="en-US"/>
                  <a:t> (x)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9+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	           (y)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,	     (z)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4−9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/>
                  <a:t>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6" y="1151556"/>
                <a:ext cx="8153400" cy="4699876"/>
              </a:xfrm>
              <a:prstGeom prst="rect">
                <a:avLst/>
              </a:prstGeom>
              <a:blipFill>
                <a:blip r:embed="rId2"/>
                <a:stretch>
                  <a:fillRect l="-2018" t="-1141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99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2" ma:contentTypeDescription="Create a new document." ma:contentTypeScope="" ma:versionID="01cd2af3c6253c2d50fd4c6d7798aebc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08ec22ff5490d06271bd68cebc77660a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06AED3-C332-4934-901E-ACB161E672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F5543E-3F0F-4161-AAB1-EB4C84B7EC6D}"/>
</file>

<file path=customXml/itemProps3.xml><?xml version="1.0" encoding="utf-8"?>
<ds:datastoreItem xmlns:ds="http://schemas.openxmlformats.org/officeDocument/2006/customXml" ds:itemID="{9ED30DB9-21A5-47A7-9C31-DCDB7FFB8C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Chapter-1</vt:lpstr>
      <vt:lpstr>1.1Indefinite Integrals</vt:lpstr>
      <vt:lpstr>1.1.1 Definition of  Indefinite Integrals</vt:lpstr>
      <vt:lpstr>Integral properties and table of indefinite integrals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1.2 Definite Integrals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teacher</dc:creator>
  <cp:revision>1</cp:revision>
  <dcterms:created xsi:type="dcterms:W3CDTF">2006-08-16T00:00:00Z</dcterms:created>
  <dcterms:modified xsi:type="dcterms:W3CDTF">2021-09-14T14:36:20Z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