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s/slide25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2" r:id="rId4"/>
    <p:sldId id="303" r:id="rId5"/>
    <p:sldId id="304" r:id="rId6"/>
    <p:sldId id="306" r:id="rId7"/>
    <p:sldId id="307" r:id="rId8"/>
    <p:sldId id="308" r:id="rId9"/>
    <p:sldId id="305" r:id="rId10"/>
    <p:sldId id="309" r:id="rId11"/>
    <p:sldId id="310" r:id="rId12"/>
    <p:sldId id="311" r:id="rId13"/>
    <p:sldId id="312" r:id="rId14"/>
    <p:sldId id="324" r:id="rId15"/>
    <p:sldId id="259" r:id="rId16"/>
    <p:sldId id="313" r:id="rId17"/>
    <p:sldId id="315" r:id="rId18"/>
    <p:sldId id="316" r:id="rId19"/>
    <p:sldId id="322" r:id="rId20"/>
    <p:sldId id="317" r:id="rId21"/>
    <p:sldId id="318" r:id="rId22"/>
    <p:sldId id="319" r:id="rId23"/>
    <p:sldId id="325" r:id="rId24"/>
    <p:sldId id="320" r:id="rId25"/>
    <p:sldId id="321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3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customXml" Target="../customXml/item2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image" Target="../media/image69.wmf"/><Relationship Id="rId1" Type="http://schemas.openxmlformats.org/officeDocument/2006/relationships/image" Target="../media/image6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9.png"/><Relationship Id="rId7" Type="http://schemas.openxmlformats.org/officeDocument/2006/relationships/image" Target="../media/image2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11" Type="http://schemas.openxmlformats.org/officeDocument/2006/relationships/image" Target="../media/image37.png"/><Relationship Id="rId5" Type="http://schemas.openxmlformats.org/officeDocument/2006/relationships/image" Target="../media/image41.png"/><Relationship Id="rId10" Type="http://schemas.openxmlformats.org/officeDocument/2006/relationships/image" Target="../media/image46.png"/><Relationship Id="rId4" Type="http://schemas.openxmlformats.org/officeDocument/2006/relationships/image" Target="../media/image40.png"/><Relationship Id="rId9" Type="http://schemas.openxmlformats.org/officeDocument/2006/relationships/image" Target="../media/image4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3.png"/><Relationship Id="rId4" Type="http://schemas.openxmlformats.org/officeDocument/2006/relationships/image" Target="../media/image5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47.png"/><Relationship Id="rId4" Type="http://schemas.openxmlformats.org/officeDocument/2006/relationships/image" Target="../media/image5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8.png"/><Relationship Id="rId7" Type="http://schemas.openxmlformats.org/officeDocument/2006/relationships/image" Target="../media/image56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50.png"/><Relationship Id="rId4" Type="http://schemas.openxmlformats.org/officeDocument/2006/relationships/image" Target="../media/image53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2.png"/><Relationship Id="rId11" Type="http://schemas.openxmlformats.org/officeDocument/2006/relationships/image" Target="../media/image70.emf"/><Relationship Id="rId5" Type="http://schemas.openxmlformats.org/officeDocument/2006/relationships/image" Target="../media/image71.png"/><Relationship Id="rId10" Type="http://schemas.openxmlformats.org/officeDocument/2006/relationships/oleObject" Target="../embeddings/oleObject3.bin"/><Relationship Id="rId4" Type="http://schemas.openxmlformats.org/officeDocument/2006/relationships/image" Target="../media/image68.emf"/><Relationship Id="rId9" Type="http://schemas.openxmlformats.org/officeDocument/2006/relationships/image" Target="../media/image7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jpeg"/><Relationship Id="rId5" Type="http://schemas.openxmlformats.org/officeDocument/2006/relationships/image" Target="../media/image4.png"/><Relationship Id="rId4" Type="http://schemas.openxmlformats.org/officeDocument/2006/relationships/image" Target="../media/image1.jpeg"/><Relationship Id="rId9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8.png"/><Relationship Id="rId5" Type="http://schemas.openxmlformats.org/officeDocument/2006/relationships/image" Target="../media/image77.wmf"/><Relationship Id="rId4" Type="http://schemas.openxmlformats.org/officeDocument/2006/relationships/oleObject" Target="../embeddings/oleObject4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3" Type="http://schemas.openxmlformats.org/officeDocument/2006/relationships/image" Target="../media/image84.png"/><Relationship Id="rId7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81.png"/><Relationship Id="rId5" Type="http://schemas.openxmlformats.org/officeDocument/2006/relationships/image" Target="../media/image79.wmf"/><Relationship Id="rId4" Type="http://schemas.openxmlformats.org/officeDocument/2006/relationships/oleObject" Target="../embeddings/oleObject5.bin"/><Relationship Id="rId9" Type="http://schemas.openxmlformats.org/officeDocument/2006/relationships/image" Target="../media/image80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7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10" Type="http://schemas.openxmlformats.org/officeDocument/2006/relationships/image" Target="../media/image36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0" y="739775"/>
            <a:ext cx="4419600" cy="1470025"/>
          </a:xfrm>
        </p:spPr>
        <p:txBody>
          <a:bodyPr>
            <a:normAutofit/>
          </a:bodyPr>
          <a:lstStyle/>
          <a:p>
            <a:r>
              <a:rPr lang="en-US" sz="5400" dirty="0" smtClean="0"/>
              <a:t>Chapter-2</a:t>
            </a:r>
            <a:endParaRPr lang="en-US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7800" y="2667000"/>
            <a:ext cx="7142018" cy="914400"/>
          </a:xfrm>
        </p:spPr>
        <p:txBody>
          <a:bodyPr>
            <a:noAutofit/>
          </a:bodyPr>
          <a:lstStyle/>
          <a:p>
            <a:r>
              <a:rPr lang="en-US" sz="4000" b="1" dirty="0" smtClean="0">
                <a:solidFill>
                  <a:srgbClr val="FF0000"/>
                </a:solidFill>
              </a:rPr>
              <a:t>Applications of Definite Integrals</a:t>
            </a:r>
            <a:endParaRPr lang="en-US" sz="4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2898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3.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Sketch </a:t>
                </a:r>
                <a:r>
                  <a:rPr lang="en-US" dirty="0"/>
                  <a:t>the region enclosed </a:t>
                </a:r>
                <a:r>
                  <a:rPr lang="en-US" dirty="0" smtClean="0"/>
                  <a:t>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. Hence find its area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7" t="-833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230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752600" y="1905000"/>
                <a:ext cx="170540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1905000"/>
                <a:ext cx="170540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5376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719464" y="3124200"/>
                <a:ext cx="9127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9464" y="3124200"/>
                <a:ext cx="912749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8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3204231" y="3505200"/>
                <a:ext cx="117109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=0,1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4231" y="3505200"/>
                <a:ext cx="1171090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625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1000" y="4038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71600" y="4542668"/>
                <a:ext cx="2015745" cy="7145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ad>
                            <m:radPr>
                              <m:degHide m:val="on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rad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4542668"/>
                <a:ext cx="2015745" cy="714555"/>
              </a:xfrm>
              <a:prstGeom prst="rect">
                <a:avLst/>
              </a:prstGeom>
              <a:blipFill rotWithShape="1">
                <a:blip r:embed="rId6"/>
                <a:stretch>
                  <a:fillRect r="-33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" name="Picture 23"/>
          <p:cNvPicPr/>
          <p:nvPr/>
        </p:nvPicPr>
        <p:blipFill>
          <a:blip r:embed="rId7"/>
          <a:stretch>
            <a:fillRect/>
          </a:stretch>
        </p:blipFill>
        <p:spPr>
          <a:xfrm>
            <a:off x="4876800" y="2133600"/>
            <a:ext cx="3442970" cy="2590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1752600" y="2297668"/>
                <a:ext cx="169104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297668"/>
                <a:ext cx="1691040" cy="372410"/>
              </a:xfrm>
              <a:prstGeom prst="rect">
                <a:avLst/>
              </a:prstGeom>
              <a:blipFill rotWithShape="1">
                <a:blip r:embed="rId8"/>
                <a:stretch>
                  <a:fillRect t="-6557" r="-5415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1752600" y="2751790"/>
                <a:ext cx="1064330" cy="3724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radPr>
                        <m:deg/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2600" y="2751790"/>
                <a:ext cx="1064330" cy="372410"/>
              </a:xfrm>
              <a:prstGeom prst="rect">
                <a:avLst/>
              </a:prstGeom>
              <a:blipFill rotWithShape="1">
                <a:blip r:embed="rId9"/>
                <a:stretch>
                  <a:fillRect t="-6452" r="-6897" b="-241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/>
              <p:cNvSpPr/>
              <p:nvPr/>
            </p:nvSpPr>
            <p:spPr>
              <a:xfrm>
                <a:off x="1600200" y="3505200"/>
                <a:ext cx="15090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(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−1)=</m:t>
                    </m:r>
                  </m:oMath>
                </a14:m>
                <a:r>
                  <a:rPr lang="en-US" dirty="0" smtClean="0"/>
                  <a:t>0</a:t>
                </a:r>
                <a:endParaRPr lang="en-US" dirty="0"/>
              </a:p>
            </p:txBody>
          </p:sp>
        </mc:Choice>
        <mc:Fallback xmlns="">
          <p:sp>
            <p:nvSpPr>
              <p:cNvPr id="27" name="Rectangle 2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200" y="3505200"/>
                <a:ext cx="1509067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607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5372100"/>
            <a:ext cx="1581150" cy="1333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37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4.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Sketch </a:t>
                </a:r>
                <a:r>
                  <a:rPr lang="en-US" dirty="0"/>
                  <a:t>the region enclosed </a:t>
                </a:r>
                <a:r>
                  <a:rPr lang="en-US" dirty="0" smtClean="0"/>
                  <a:t>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+16.</m:t>
                    </m:r>
                  </m:oMath>
                </a14:m>
                <a:r>
                  <a:rPr lang="en-US" dirty="0"/>
                  <a:t> Hence find its area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457200" y="12308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228600" y="3657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005" y="1676400"/>
            <a:ext cx="3918595" cy="2472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09800"/>
            <a:ext cx="2428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604" name="Picture 4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3733800"/>
            <a:ext cx="3200400" cy="2857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0780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5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Sketch </a:t>
                </a:r>
                <a:r>
                  <a:rPr lang="en-US" dirty="0"/>
                  <a:t>the region enclosed </a:t>
                </a:r>
                <a:r>
                  <a:rPr lang="en-US" dirty="0" smtClean="0"/>
                  <a:t>by the parabolas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 smtClean="0">
                        <a:latin typeface="Cambria Math"/>
                      </a:rPr>
                      <m:t>4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+16,</m:t>
                    </m:r>
                  </m:oMath>
                </a14:m>
                <a:endParaRPr lang="en-US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=−2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=5 </m:t>
                    </m:r>
                  </m:oMath>
                </a14:m>
                <a:r>
                  <a:rPr lang="en-US" dirty="0" smtClean="0"/>
                  <a:t>Hence </a:t>
                </a:r>
                <a:r>
                  <a:rPr lang="en-US" dirty="0"/>
                  <a:t>find its area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83058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587" t="-660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3832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/>
                  <a:t> ,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+16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9200" y="1752600"/>
                <a:ext cx="2913233" cy="369332"/>
              </a:xfrm>
              <a:prstGeom prst="rect">
                <a:avLst/>
              </a:prstGeom>
              <a:blipFill rotWithShape="1">
                <a:blip r:embed="rId3"/>
                <a:stretch>
                  <a:fillRect t="-8333" r="-2720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=−1,3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3352800"/>
                <a:ext cx="1344214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228600" y="36576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5603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4925" y="2209800"/>
            <a:ext cx="2428875" cy="100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8250" y="1600200"/>
            <a:ext cx="3618550" cy="2362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63" y="4222825"/>
            <a:ext cx="6815137" cy="25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8373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76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6858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6.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688216"/>
                <a:ext cx="5981700" cy="48346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Determine the area enclosed by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688216"/>
                <a:ext cx="5981700" cy="483466"/>
              </a:xfrm>
              <a:prstGeom prst="rect">
                <a:avLst/>
              </a:prstGeom>
              <a:blipFill rotWithShape="1">
                <a:blip r:embed="rId2"/>
                <a:stretch>
                  <a:fillRect l="-815" r="-204" b="-88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383268"/>
            <a:ext cx="11525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</a:t>
            </a:r>
            <a:r>
              <a:rPr lang="en-US" b="1" dirty="0" smtClean="0">
                <a:solidFill>
                  <a:srgbClr val="FF0000"/>
                </a:solidFill>
              </a:rPr>
              <a:t>: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533400" y="1720334"/>
                <a:ext cx="283475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1720334"/>
                <a:ext cx="2834750" cy="483466"/>
              </a:xfrm>
              <a:prstGeom prst="rect">
                <a:avLst/>
              </a:prstGeom>
              <a:blipFill rotWithShape="1">
                <a:blip r:embed="rId3"/>
                <a:stretch>
                  <a:fillRect r="-279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785988" y="4812268"/>
                <a:ext cx="13476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𝑦</m:t>
                      </m:r>
                      <m:r>
                        <a:rPr lang="en-US" b="0" i="1" smtClean="0">
                          <a:latin typeface="Cambria Math"/>
                        </a:rPr>
                        <m:t>=−2,4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988" y="4812268"/>
                <a:ext cx="1347612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197" r="-497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86200" y="3810000"/>
            <a:ext cx="1752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So the area is, 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533400" y="2640734"/>
                <a:ext cx="2834750" cy="4834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𝑥</m:t>
                    </m:r>
                    <m:r>
                      <a:rPr lang="en-US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−3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400" y="2640734"/>
                <a:ext cx="2834750" cy="483466"/>
              </a:xfrm>
              <a:prstGeom prst="rect">
                <a:avLst/>
              </a:prstGeom>
              <a:blipFill rotWithShape="1">
                <a:blip r:embed="rId5"/>
                <a:stretch>
                  <a:fillRect r="-2796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325" y="3135868"/>
            <a:ext cx="2276475" cy="1619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800" y="3657600"/>
            <a:ext cx="2895600" cy="3018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2" name="Picture 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237" y="1090613"/>
            <a:ext cx="2754163" cy="24907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381000" y="2209800"/>
            <a:ext cx="673806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So,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55340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200" dirty="0" smtClean="0"/>
                  <a:t>1.If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:r>
                  <a:rPr lang="en-US" sz="2200" dirty="0" smtClean="0"/>
                  <a:t>and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is defined in the interval [</a:t>
                </a:r>
                <a:r>
                  <a:rPr lang="en-US" sz="2200" i="1" dirty="0" err="1" smtClean="0"/>
                  <a:t>a,b</a:t>
                </a:r>
                <a:r>
                  <a:rPr lang="en-US" sz="2200" dirty="0" smtClean="0"/>
                  <a:t>] where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𝑓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  <a:ea typeface="Cambria Math"/>
                      </a:rPr>
                      <m:t>≥</m:t>
                    </m:r>
                    <m:r>
                      <a:rPr lang="en-US" sz="2200" b="0" i="1" smtClean="0">
                        <a:latin typeface="Cambria Math"/>
                        <a:ea typeface="Cambria Math"/>
                      </a:rPr>
                      <m:t>𝑔</m:t>
                    </m:r>
                    <m:d>
                      <m:dPr>
                        <m:ctrlPr>
                          <a:rPr lang="en-US" sz="22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/>
                            <a:ea typeface="Cambria Math"/>
                          </a:rPr>
                          <m:t>𝑥</m:t>
                        </m:r>
                      </m:e>
                    </m:d>
                  </m:oMath>
                </a14:m>
                <a:endParaRPr lang="en-US" sz="22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200" dirty="0" smtClean="0"/>
                  <a:t>      then area between them could be found by 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457200" indent="-457200">
                  <a:buAutoNum type="alphaLcParenBoth"/>
                </a:pPr>
                <a:r>
                  <a:rPr lang="en-US" sz="2200" dirty="0" smtClean="0"/>
                  <a:t>…..		(b)  </a:t>
                </a:r>
                <a14:m>
                  <m:oMath xmlns:m="http://schemas.openxmlformats.org/officeDocument/2006/math">
                    <m:nary>
                      <m:naryPr>
                        <m:limLoc m:val="undOvr"/>
                        <m:ctrlPr>
                          <a:rPr lang="en-US" sz="2200" i="1" smtClean="0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4"/>
                          </m:rPr>
                          <a:rPr lang="en-US" sz="2200" b="0" i="1" smtClean="0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200" b="0" i="1" smtClean="0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200" b="0" i="1" smtClean="0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en-US" sz="22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200" b="0" i="1" smtClean="0">
                                <a:latin typeface="Cambria Math"/>
                              </a:rPr>
                              <m:t>𝑥</m:t>
                            </m:r>
                          </m:e>
                        </m:d>
                        <m:r>
                          <a:rPr lang="en-US" sz="2200" b="0" i="1" smtClean="0">
                            <a:latin typeface="Cambria Math"/>
                          </a:rPr>
                          <m:t>−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𝑔</m:t>
                        </m:r>
                        <m:r>
                          <a:rPr lang="en-US" sz="2200" b="0" i="1" smtClean="0">
                            <a:latin typeface="Cambria Math"/>
                          </a:rPr>
                          <m:t>(</m:t>
                        </m:r>
                        <m:r>
                          <a:rPr lang="en-US" sz="2200" b="0" i="1" smtClean="0">
                            <a:latin typeface="Cambria Math"/>
                          </a:rPr>
                          <m:t>𝑥</m:t>
                        </m:r>
                        <m:r>
                          <a:rPr lang="en-US" sz="2200" b="0" i="1" smtClean="0">
                            <a:latin typeface="Cambria Math"/>
                          </a:rPr>
                          <m:t>)</m:t>
                        </m:r>
                      </m:e>
                    </m:nary>
                    <m:r>
                      <a:rPr lang="en-US" sz="22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200" dirty="0" smtClean="0"/>
                  <a:t> 	 (c) …….. 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200" dirty="0" smtClean="0"/>
                  <a:t>2. What is the  the area bounded by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200" dirty="0"/>
                  <a:t> and the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200" dirty="0"/>
                  <a:t>axis. </a:t>
                </a:r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457200" indent="-457200">
                  <a:buAutoNum type="alphaLcParenBoth"/>
                </a:pPr>
                <a:r>
                  <a:rPr lang="en-US" sz="2200" dirty="0" smtClean="0"/>
                  <a:t>17       	(b) ….		(c)…</a:t>
                </a:r>
              </a:p>
              <a:p>
                <a:pPr marL="0" indent="0">
                  <a:buNone/>
                </a:pPr>
                <a:endParaRPr lang="en-US" sz="2200" dirty="0" smtClean="0"/>
              </a:p>
              <a:p>
                <a:pPr marL="0" indent="0">
                  <a:buNone/>
                </a:pPr>
                <a:r>
                  <a:rPr lang="en-US" sz="2200" dirty="0"/>
                  <a:t>3.What is the  the area bounded by</a:t>
                </a:r>
                <a14:m>
                  <m:oMath xmlns:m="http://schemas.openxmlformats.org/officeDocument/2006/math">
                    <m:r>
                      <a:rPr lang="en-US" sz="2200" b="0" i="0" smtClean="0">
                        <a:latin typeface="Cambria Math"/>
                      </a:rPr>
                      <m:t> 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2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2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den>
                    </m:f>
                    <m:sSup>
                      <m:sSupPr>
                        <m:ctrlPr>
                          <a:rPr lang="en-US" sz="22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200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sz="22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200" i="1">
                        <a:latin typeface="Cambria Math"/>
                      </a:rPr>
                      <m:t>−3</m:t>
                    </m:r>
                  </m:oMath>
                </a14:m>
                <a:r>
                  <a:rPr lang="en-US" sz="2200" dirty="0"/>
                  <a:t> and </a:t>
                </a:r>
                <a14:m>
                  <m:oMath xmlns:m="http://schemas.openxmlformats.org/officeDocument/2006/math">
                    <m:r>
                      <a:rPr lang="en-US" sz="2200" i="1">
                        <a:latin typeface="Cambria Math"/>
                      </a:rPr>
                      <m:t>𝑦</m:t>
                    </m:r>
                    <m:r>
                      <a:rPr lang="en-US" sz="2200" i="1">
                        <a:latin typeface="Cambria Math"/>
                      </a:rPr>
                      <m:t>=</m:t>
                    </m:r>
                    <m:r>
                      <a:rPr lang="en-US" sz="2200" i="1">
                        <a:latin typeface="Cambria Math"/>
                      </a:rPr>
                      <m:t>𝑥</m:t>
                    </m:r>
                    <m:r>
                      <a:rPr lang="en-US" sz="2200" i="1">
                        <a:latin typeface="Cambria Math"/>
                      </a:rPr>
                      <m:t>−1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  <a:p>
                <a:pPr marL="0" indent="0">
                  <a:buNone/>
                </a:pPr>
                <a:r>
                  <a:rPr lang="en-US" sz="2200" dirty="0" smtClean="0"/>
                  <a:t>             (a) …		(b) ….		(c)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/>
                      </a:rPr>
                      <m:t>1</m:t>
                    </m:r>
                    <m:r>
                      <a:rPr lang="en-US" sz="2200" b="0" i="1" smtClean="0">
                        <a:latin typeface="Cambria Math"/>
                      </a:rPr>
                      <m:t>8</m:t>
                    </m:r>
                  </m:oMath>
                </a14:m>
                <a:endParaRPr lang="en-US" sz="2200" dirty="0" smtClean="0"/>
              </a:p>
              <a:p>
                <a:pPr marL="0" indent="0">
                  <a:buNone/>
                </a:pPr>
                <a:endParaRPr lang="en-US" sz="22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969818"/>
                <a:ext cx="7886700" cy="5514109"/>
              </a:xfrm>
              <a:blipFill rotWithShape="1">
                <a:blip r:embed="rId2"/>
                <a:stretch>
                  <a:fillRect l="-1005" t="-663" r="-1391" b="-3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9955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Rectangle 26"/>
          <p:cNvSpPr>
            <a:spLocks noChangeArrowheads="1"/>
          </p:cNvSpPr>
          <p:nvPr/>
        </p:nvSpPr>
        <p:spPr bwMode="auto">
          <a:xfrm>
            <a:off x="0" y="30765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3200400" y="198438"/>
            <a:ext cx="2590800" cy="411162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Exercise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20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1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773668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Sketch the region enclosed by the </a:t>
            </a:r>
            <a:r>
              <a:rPr lang="en-US" dirty="0" smtClean="0"/>
              <a:t>following curves </a:t>
            </a:r>
            <a:r>
              <a:rPr lang="en-US" dirty="0"/>
              <a:t>and </a:t>
            </a:r>
            <a:r>
              <a:rPr lang="en-US" dirty="0" smtClean="0"/>
              <a:t>then find </a:t>
            </a:r>
            <a:r>
              <a:rPr lang="en-US" dirty="0"/>
              <a:t>its area.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676400" y="1495022"/>
                <a:ext cx="6019800" cy="467717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        (</a:t>
                </a: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≤3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      (b)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≤2</m:t>
                    </m:r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      (c)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+4,  1≤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≤3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      (d)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func>
                    <m:r>
                      <a:rPr lang="en-US" i="1">
                        <a:latin typeface="Cambria Math"/>
                      </a:rPr>
                      <m:t>,0≤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≤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3</m:t>
                        </m:r>
                        <m:r>
                          <a:rPr lang="en-US" i="1">
                            <a:latin typeface="Cambria Math"/>
                          </a:rPr>
                          <m:t>𝜋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x</a:t>
                </a:r>
                <a:r>
                  <a:rPr lang="en-US" dirty="0"/>
                  <a:t>-axis</a:t>
                </a:r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/>
                  <a:t>        (e)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+2, </m:t>
                    </m:r>
                  </m:oMath>
                </a14:m>
                <a:r>
                  <a:rPr lang="en-US" dirty="0"/>
                  <a:t>the </a:t>
                </a:r>
                <a:r>
                  <a:rPr lang="en-US" i="1" dirty="0"/>
                  <a:t>x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=2.</m:t>
                    </m:r>
                  </m:oMath>
                </a14:m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        (f)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−4  </m:t>
                    </m:r>
                  </m:oMath>
                </a14:m>
                <a:r>
                  <a:rPr lang="en-US" dirty="0"/>
                  <a:t>and the </a:t>
                </a:r>
                <a:r>
                  <a:rPr lang="en-US" i="1" dirty="0"/>
                  <a:t>x</a:t>
                </a:r>
                <a:r>
                  <a:rPr lang="en-US" dirty="0"/>
                  <a:t>-axis.		</a:t>
                </a:r>
              </a:p>
              <a:p>
                <a:r>
                  <a:rPr lang="en-US" dirty="0"/>
                  <a:t>     	</a:t>
                </a:r>
              </a:p>
              <a:p>
                <a:r>
                  <a:rPr lang="en-US" dirty="0"/>
                  <a:t>        </a:t>
                </a:r>
                <a:r>
                  <a:rPr lang="en-US" dirty="0" smtClean="0"/>
                  <a:t>(g)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the </a:t>
                </a:r>
                <a:r>
                  <a:rPr lang="en-US" i="1" dirty="0"/>
                  <a:t>y</a:t>
                </a:r>
                <a:r>
                  <a:rPr lang="en-US" dirty="0"/>
                  <a:t>-axis</a:t>
                </a:r>
                <a:r>
                  <a:rPr lang="en-US" dirty="0" smtClean="0"/>
                  <a:t>.</a:t>
                </a:r>
              </a:p>
              <a:p>
                <a:r>
                  <a:rPr lang="en-US" dirty="0"/>
                  <a:t>		</a:t>
                </a:r>
              </a:p>
              <a:p>
                <a:r>
                  <a:rPr lang="en-US" dirty="0"/>
                  <a:t>        </a:t>
                </a:r>
                <a:r>
                  <a:rPr lang="en-US" dirty="0" smtClean="0"/>
                  <a:t>(h)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1−</m:t>
                        </m:r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/>
                      </a:rPr>
                      <m:t>(2−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 and the </a:t>
                </a:r>
                <a:r>
                  <a:rPr lang="en-US" i="1" dirty="0"/>
                  <a:t>x</a:t>
                </a:r>
                <a:r>
                  <a:rPr lang="en-US" dirty="0"/>
                  <a:t>-axis.    </a:t>
                </a:r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400" y="1495022"/>
                <a:ext cx="6019800" cy="4677178"/>
              </a:xfrm>
              <a:prstGeom prst="rect">
                <a:avLst/>
              </a:prstGeom>
              <a:blipFill rotWithShape="1">
                <a:blip r:embed="rId2"/>
                <a:stretch>
                  <a:fillRect l="-810" t="-651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9124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21"/>
          <p:cNvSpPr>
            <a:spLocks noChangeArrowheads="1"/>
          </p:cNvSpPr>
          <p:nvPr/>
        </p:nvSpPr>
        <p:spPr bwMode="auto">
          <a:xfrm>
            <a:off x="0" y="9334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8" name="Rectangle 23"/>
          <p:cNvSpPr>
            <a:spLocks noChangeArrowheads="1"/>
          </p:cNvSpPr>
          <p:nvPr/>
        </p:nvSpPr>
        <p:spPr bwMode="auto">
          <a:xfrm>
            <a:off x="0" y="2171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0" y="2133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Times New Roman" pitchFamily="18" charset="0"/>
                <a:cs typeface="Arial" pitchFamily="34" charset="0"/>
              </a:rPr>
              <a:t>.</a:t>
            </a: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57200" y="7620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 smtClean="0">
                <a:solidFill>
                  <a:srgbClr val="FF0000"/>
                </a:solidFill>
              </a:rPr>
              <a:t>2.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914400" y="773668"/>
            <a:ext cx="7467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Sketch the region enclosed by the </a:t>
            </a:r>
            <a:r>
              <a:rPr lang="en-US" dirty="0" smtClean="0"/>
              <a:t>following curves </a:t>
            </a:r>
            <a:r>
              <a:rPr lang="en-US" dirty="0"/>
              <a:t>and </a:t>
            </a:r>
            <a:r>
              <a:rPr lang="en-US" dirty="0" smtClean="0"/>
              <a:t>then find </a:t>
            </a:r>
            <a:r>
              <a:rPr lang="en-US" dirty="0"/>
              <a:t>its area.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1447800" y="1371600"/>
                <a:ext cx="6553200" cy="34163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(</a:t>
                </a:r>
                <a:r>
                  <a:rPr lang="en-US" dirty="0"/>
                  <a:t>a)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    </a:t>
                </a:r>
                <a:endParaRPr lang="en-US" dirty="0" smtClean="0"/>
              </a:p>
              <a:p>
                <a:r>
                  <a:rPr lang="en-US" dirty="0" smtClean="0"/>
                  <a:t>                         </a:t>
                </a:r>
              </a:p>
              <a:p>
                <a:r>
                  <a:rPr lang="en-US" dirty="0" smtClean="0"/>
                  <a:t>(</a:t>
                </a:r>
                <a:r>
                  <a:rPr lang="en-US" dirty="0"/>
                  <a:t>b)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−3)</m:t>
                    </m:r>
                  </m:oMath>
                </a14:m>
                <a:r>
                  <a:rPr lang="en-US" dirty="0"/>
                  <a:t> and the ordinates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=5</m:t>
                    </m:r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(c)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=2−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≥0</m:t>
                    </m:r>
                  </m:oMath>
                </a14:m>
                <a:r>
                  <a:rPr lang="en-US" dirty="0"/>
                  <a:t>  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 smtClean="0"/>
                  <a:t>(</a:t>
                </a:r>
                <a:r>
                  <a:rPr lang="en-US" dirty="0"/>
                  <a:t>d)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endParaRPr lang="en-US" dirty="0" smtClean="0"/>
              </a:p>
              <a:p>
                <a:r>
                  <a:rPr lang="en-US" dirty="0"/>
                  <a:t> </a:t>
                </a:r>
              </a:p>
              <a:p>
                <a:r>
                  <a:rPr lang="en-US" dirty="0"/>
                  <a:t>(e)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 </m:t>
                    </m:r>
                    <m:r>
                      <m:rPr>
                        <m:nor/>
                      </m:rPr>
                      <a:rPr lang="en-US"/>
                      <m:t>and</m:t>
                    </m:r>
                    <m:r>
                      <a:rPr lang="en-US" i="1">
                        <a:latin typeface="Cambria Math"/>
                      </a:rPr>
                      <m:t> 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−2</m:t>
                    </m:r>
                  </m:oMath>
                </a14:m>
                <a:r>
                  <a:rPr lang="en-US" dirty="0"/>
                  <a:t>	</a:t>
                </a:r>
                <a:endParaRPr lang="en-US" dirty="0" smtClean="0"/>
              </a:p>
              <a:p>
                <a:endParaRPr lang="en-US" dirty="0"/>
              </a:p>
              <a:p>
                <a:r>
                  <a:rPr lang="en-US" dirty="0"/>
                  <a:t>(g)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=4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+4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=16</m:t>
                    </m:r>
                  </m:oMath>
                </a14:m>
                <a:r>
                  <a:rPr lang="en-US" dirty="0"/>
                  <a:t>           </a:t>
                </a:r>
              </a:p>
              <a:p>
                <a:r>
                  <a:rPr lang="en-US" dirty="0"/>
                  <a:t> </a:t>
                </a:r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1371600"/>
                <a:ext cx="6553200" cy="3416320"/>
              </a:xfrm>
              <a:prstGeom prst="rect">
                <a:avLst/>
              </a:prstGeom>
              <a:blipFill rotWithShape="1">
                <a:blip r:embed="rId2"/>
                <a:stretch>
                  <a:fillRect l="-837" t="-893" b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Rectangle 29"/>
          <p:cNvSpPr/>
          <p:nvPr/>
        </p:nvSpPr>
        <p:spPr>
          <a:xfrm>
            <a:off x="1219200" y="4870771"/>
            <a:ext cx="4114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34" name="Rectangle 33"/>
          <p:cNvSpPr/>
          <p:nvPr/>
        </p:nvSpPr>
        <p:spPr>
          <a:xfrm>
            <a:off x="2362200" y="5498068"/>
            <a:ext cx="38972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P- 434 Ex # 1, 3, 5 – 9, 13, 14, 17, 18, 22</a:t>
            </a: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533400" y="4856018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FF0000"/>
                </a:solidFill>
              </a:rPr>
              <a:t>3</a:t>
            </a:r>
            <a:r>
              <a:rPr lang="en-US" sz="2000" dirty="0" smtClean="0">
                <a:solidFill>
                  <a:srgbClr val="FF0000"/>
                </a:solidFill>
              </a:rPr>
              <a:t>.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3314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514600" y="152400"/>
            <a:ext cx="54864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rgbClr val="FF0000"/>
                </a:solidFill>
              </a:rPr>
              <a:t> 2.2 Volumes of Solids of Revolution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8600" y="762000"/>
            <a:ext cx="2859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What is Solids </a:t>
            </a:r>
            <a:r>
              <a:rPr lang="en-US" b="1" dirty="0">
                <a:solidFill>
                  <a:srgbClr val="FF0000"/>
                </a:solidFill>
              </a:rPr>
              <a:t>of Revolution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28600" y="1143000"/>
            <a:ext cx="8534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If a region is rotated completely (i.e. through 2π radians) about a straight line, the solid formed is a solid of revolution. Any cross section perpendicular to the axis of rotation is circular.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228600" y="2048470"/>
                <a:ext cx="8534400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To get a solid of revolution let’s start with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on an interval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 smtClean="0"/>
                  <a:t>(Left side graph).  Let’s rotate the curve about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axis(although it could be any vertical or horizontal axis) so that we get the following(right-side graph) three dimensional region.</a:t>
                </a:r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2048470"/>
                <a:ext cx="8534400" cy="923330"/>
              </a:xfrm>
              <a:prstGeom prst="rect">
                <a:avLst/>
              </a:prstGeom>
              <a:blipFill rotWithShape="1">
                <a:blip r:embed="rId2"/>
                <a:stretch>
                  <a:fillRect l="-64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200400"/>
            <a:ext cx="4114800" cy="2743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6759" y="3200400"/>
            <a:ext cx="2781441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2" name="Rectangle 21"/>
          <p:cNvSpPr/>
          <p:nvPr/>
        </p:nvSpPr>
        <p:spPr>
          <a:xfrm>
            <a:off x="2013711" y="6183868"/>
            <a:ext cx="49966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Now we are going to find the volume of the object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5694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2828388" y="849868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Volume of Solids </a:t>
            </a:r>
            <a:r>
              <a:rPr lang="en-US" b="1" dirty="0">
                <a:solidFill>
                  <a:srgbClr val="FF0000"/>
                </a:solidFill>
              </a:rPr>
              <a:t>of Revolution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304800" y="1600200"/>
                <a:ext cx="8534400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Let us consider a solid generated by revolving about the </a:t>
                </a:r>
                <a:r>
                  <a:rPr lang="en-US" i="1" dirty="0"/>
                  <a:t>x</a:t>
                </a:r>
                <a:r>
                  <a:rPr lang="en-US" dirty="0"/>
                  <a:t>-axis of a region </a:t>
                </a:r>
                <a:r>
                  <a:rPr lang="en-US" i="1" dirty="0"/>
                  <a:t>R</a:t>
                </a:r>
                <a:r>
                  <a:rPr lang="en-US" dirty="0"/>
                  <a:t> bounded by a curve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the </a:t>
                </a:r>
                <a:r>
                  <a:rPr lang="en-US" i="1" dirty="0"/>
                  <a:t>x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= </m:t>
                    </m:r>
                    <m:r>
                      <a:rPr lang="en-US" i="1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.</a:t>
                </a:r>
              </a:p>
              <a:p>
                <a:endParaRPr lang="en-US" dirty="0"/>
              </a:p>
              <a:p>
                <a:r>
                  <a:rPr lang="en-US" dirty="0" smtClean="0"/>
                  <a:t> </a:t>
                </a:r>
                <a:r>
                  <a:rPr lang="en-US" dirty="0"/>
                  <a:t>The region </a:t>
                </a:r>
                <a:r>
                  <a:rPr lang="en-US" i="1" dirty="0"/>
                  <a:t>R</a:t>
                </a:r>
                <a:r>
                  <a:rPr lang="en-US" dirty="0"/>
                  <a:t> can be divided into small strips. When a typical strip of length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</m:oMath>
                </a14:m>
                <a:r>
                  <a:rPr lang="en-US" dirty="0"/>
                  <a:t> and width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</m:oMath>
                </a14:m>
                <a:r>
                  <a:rPr lang="en-US" dirty="0"/>
                  <a:t> is rotated completely about the </a:t>
                </a:r>
                <a:r>
                  <a:rPr lang="en-US" i="1" dirty="0"/>
                  <a:t>x</a:t>
                </a:r>
                <a:r>
                  <a:rPr lang="en-US" dirty="0"/>
                  <a:t>-axis, it forms a circular disc. </a:t>
                </a:r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1600200"/>
                <a:ext cx="85344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571" t="-2066" r="-571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3508249"/>
            <a:ext cx="3886200" cy="24353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3350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140906"/>
              </p:ext>
            </p:extLst>
          </p:nvPr>
        </p:nvGraphicFramePr>
        <p:xfrm>
          <a:off x="5140854" y="1143000"/>
          <a:ext cx="1336146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4" name="Equation" r:id="rId3" imgW="801955" imgH="228544" progId="Equation.DSMT4">
                  <p:embed/>
                </p:oleObj>
              </mc:Choice>
              <mc:Fallback>
                <p:oleObj name="Equation" r:id="rId3" imgW="801955" imgH="22854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40854" y="1143000"/>
                        <a:ext cx="1336146" cy="381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143849" y="1143000"/>
                <a:ext cx="29646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The volume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𝛥</m:t>
                    </m:r>
                    <m:r>
                      <a:rPr lang="en-US" i="1">
                        <a:latin typeface="Cambria Math"/>
                      </a:rPr>
                      <m:t>𝑉</m:t>
                    </m:r>
                  </m:oMath>
                </a14:m>
                <a:r>
                  <a:rPr lang="en-US" dirty="0"/>
                  <a:t> of the disc is </a:t>
                </a:r>
                <a:r>
                  <a:rPr lang="en-US" dirty="0" smtClean="0"/>
                  <a:t>,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849" y="1143000"/>
                <a:ext cx="2964658" cy="369332"/>
              </a:xfrm>
              <a:prstGeom prst="rect">
                <a:avLst/>
              </a:prstGeom>
              <a:blipFill rotWithShape="1">
                <a:blip r:embed="rId5"/>
                <a:stretch>
                  <a:fillRect l="-1852" t="-8333" r="-26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736794" y="2020669"/>
                <a:ext cx="8102405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The volume of the solid can be divided into small discs. Summing all the discs as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  <a:ea typeface="Cambria Math"/>
                      </a:rPr>
                      <m:t>∆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→0</m:t>
                    </m:r>
                  </m:oMath>
                </a14:m>
                <a:r>
                  <a:rPr lang="en-US" dirty="0" smtClean="0"/>
                  <a:t>we have the volume of revolution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 smtClean="0"/>
                  <a:t>, </a:t>
                </a:r>
                <a:r>
                  <a:rPr lang="en-US" b="1" dirty="0" smtClean="0"/>
                  <a:t>about the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axis</a:t>
                </a:r>
                <a:endParaRPr lang="en-US" b="1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94" y="2020669"/>
                <a:ext cx="8102405" cy="646331"/>
              </a:xfrm>
              <a:prstGeom prst="rect">
                <a:avLst/>
              </a:prstGeom>
              <a:blipFill rotWithShape="1">
                <a:blip r:embed="rId6"/>
                <a:stretch>
                  <a:fillRect l="-677" t="-4673" b="-13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569613"/>
              </p:ext>
            </p:extLst>
          </p:nvPr>
        </p:nvGraphicFramePr>
        <p:xfrm>
          <a:off x="2874715" y="2860894"/>
          <a:ext cx="3068885" cy="7205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5" name="Equation" r:id="rId7" imgW="1841400" imgH="431640" progId="Equation.DSMT4">
                  <p:embed/>
                </p:oleObj>
              </mc:Choice>
              <mc:Fallback>
                <p:oleObj name="Equation" r:id="rId7" imgW="184140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874715" y="2860894"/>
                        <a:ext cx="3068885" cy="72050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838199" y="3773269"/>
                <a:ext cx="8000999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In the same way, when a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, , the </a:t>
                </a:r>
                <a:r>
                  <a:rPr lang="en-US" i="1" dirty="0"/>
                  <a:t>y</a:t>
                </a:r>
                <a:r>
                  <a:rPr lang="en-US" dirty="0"/>
                  <a:t>-axis and the lines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/>
                  <a:t>is rotated </a:t>
                </a:r>
                <a:r>
                  <a:rPr lang="en-US" b="1" dirty="0"/>
                  <a:t>about the </a:t>
                </a:r>
                <a:r>
                  <a:rPr lang="en-US" b="1" i="1" dirty="0"/>
                  <a:t>y</a:t>
                </a:r>
                <a:r>
                  <a:rPr lang="en-US" b="1" dirty="0"/>
                  <a:t>-axis</a:t>
                </a:r>
                <a:r>
                  <a:rPr lang="en-US" dirty="0"/>
                  <a:t>, the solid formed has volume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773269"/>
                <a:ext cx="8000999" cy="646331"/>
              </a:xfrm>
              <a:prstGeom prst="rect">
                <a:avLst/>
              </a:prstGeom>
              <a:blipFill rotWithShape="1">
                <a:blip r:embed="rId9"/>
                <a:stretch>
                  <a:fillRect l="-609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5057041"/>
              </p:ext>
            </p:extLst>
          </p:nvPr>
        </p:nvGraphicFramePr>
        <p:xfrm>
          <a:off x="3581400" y="4629384"/>
          <a:ext cx="1676400" cy="7046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6" name="Equation" r:id="rId10" imgW="906935" imgH="380786" progId="Equation.DSMT4">
                  <p:embed/>
                </p:oleObj>
              </mc:Choice>
              <mc:Fallback>
                <p:oleObj name="Equation" r:id="rId10" imgW="906935" imgH="380786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3581400" y="4629384"/>
                        <a:ext cx="1676400" cy="7046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9"/>
          <p:cNvSpPr/>
          <p:nvPr/>
        </p:nvSpPr>
        <p:spPr>
          <a:xfrm>
            <a:off x="990599" y="5574268"/>
            <a:ext cx="67818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This method is often called </a:t>
            </a:r>
            <a:r>
              <a:rPr lang="en-US" b="1" dirty="0" smtClean="0"/>
              <a:t>method of disks </a:t>
            </a:r>
            <a:r>
              <a:rPr lang="en-US" dirty="0" smtClean="0"/>
              <a:t>or the </a:t>
            </a:r>
            <a:r>
              <a:rPr lang="en-US" b="1" dirty="0" smtClean="0"/>
              <a:t>method of rings</a:t>
            </a:r>
            <a:endParaRPr lang="en-US" b="1" dirty="0"/>
          </a:p>
        </p:txBody>
      </p:sp>
      <p:sp>
        <p:nvSpPr>
          <p:cNvPr id="11" name="Rectangle 10"/>
          <p:cNvSpPr/>
          <p:nvPr/>
        </p:nvSpPr>
        <p:spPr>
          <a:xfrm>
            <a:off x="2895600" y="228600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Volume of Solids </a:t>
            </a:r>
            <a:r>
              <a:rPr lang="en-US" b="1" dirty="0">
                <a:solidFill>
                  <a:srgbClr val="FF0000"/>
                </a:solidFill>
              </a:rPr>
              <a:t>of Revolution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7317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5000" y="457200"/>
            <a:ext cx="5867400" cy="45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2.1 Area of Regions Between Two Graphs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28600" y="1030069"/>
            <a:ext cx="8686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Definite integrals could be used to determine the area of the region between the graph of a function and the </a:t>
            </a:r>
            <a:r>
              <a:rPr lang="en-US" i="1" dirty="0"/>
              <a:t>x</a:t>
            </a:r>
            <a:r>
              <a:rPr lang="en-US" dirty="0"/>
              <a:t>-axis or the </a:t>
            </a:r>
            <a:r>
              <a:rPr lang="en-US" i="1" dirty="0"/>
              <a:t>y</a:t>
            </a:r>
            <a:r>
              <a:rPr lang="en-US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/>
              <p:cNvSpPr/>
              <p:nvPr/>
            </p:nvSpPr>
            <p:spPr>
              <a:xfrm>
                <a:off x="228600" y="1524000"/>
                <a:ext cx="8686800" cy="147732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Recall that:</a:t>
                </a:r>
              </a:p>
              <a:p>
                <a:endParaRPr lang="en-US" dirty="0" smtClean="0"/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)≤0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then the area of the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axis and the line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is </a:t>
                </a:r>
              </a:p>
            </p:txBody>
          </p:sp>
        </mc:Choice>
        <mc:Fallback xmlns=""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524000"/>
                <a:ext cx="8686800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32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295400" y="3253421"/>
                <a:ext cx="1839799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5400" y="3253421"/>
                <a:ext cx="1839799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3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14" descr="http://media.wiley.com/Lux/29/39829.nfg001.jpg"/>
          <p:cNvPicPr/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429000" y="3034903"/>
            <a:ext cx="2057400" cy="1320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267200" y="4050268"/>
                <a:ext cx="1028700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)≥0</m:t>
                    </m:r>
                  </m:oMath>
                </a14:m>
                <a:r>
                  <a:rPr lang="en-US" sz="1600" dirty="0"/>
                  <a:t> 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7200" y="4050268"/>
                <a:ext cx="1028700" cy="338554"/>
              </a:xfrm>
              <a:prstGeom prst="rect">
                <a:avLst/>
              </a:prstGeom>
              <a:blipFill rotWithShape="1">
                <a:blip r:embed="rId5"/>
                <a:stretch>
                  <a:fillRect t="-5357" r="-5325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" name="Picture 18" descr="http://media.wiley.com/Lux/30/39830.nfg002.jpg"/>
          <p:cNvPicPr/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252210" y="2983468"/>
            <a:ext cx="1748790" cy="11703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6819900" y="4126468"/>
                <a:ext cx="10287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𝑓</m:t>
                    </m:r>
                    <m:r>
                      <a:rPr lang="en-US" sz="1600" i="1">
                        <a:latin typeface="Cambria Math"/>
                      </a:rPr>
                      <m:t>(</m:t>
                    </m:r>
                    <m:r>
                      <a:rPr lang="en-US" sz="1600" i="1">
                        <a:latin typeface="Cambria Math"/>
                      </a:rPr>
                      <m:t>𝑥</m:t>
                    </m:r>
                    <m:r>
                      <a:rPr lang="en-US" sz="1600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sz="1600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900" y="4126468"/>
                <a:ext cx="1028700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592" t="-8197" r="-1124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4800" y="4267200"/>
                <a:ext cx="868680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endParaRPr lang="en-US" dirty="0" smtClean="0"/>
              </a:p>
              <a:p>
                <a:r>
                  <a:rPr lang="en-US" dirty="0" smtClean="0"/>
                  <a:t>Similarly.</a:t>
                </a:r>
              </a:p>
              <a:p>
                <a:r>
                  <a:rPr lang="en-US" dirty="0" smtClean="0"/>
                  <a:t>If g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 smtClean="0"/>
                  <a:t> or  g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i="1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for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≤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then the area of the region bounded by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0" smtClean="0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axis and the line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𝑑</m:t>
                    </m:r>
                  </m:oMath>
                </a14:m>
                <a:r>
                  <a:rPr lang="en-US" dirty="0" smtClean="0"/>
                  <a:t> is </a:t>
                </a:r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4267200"/>
                <a:ext cx="8686800" cy="1200329"/>
              </a:xfrm>
              <a:prstGeom prst="rect">
                <a:avLst/>
              </a:prstGeom>
              <a:blipFill rotWithShape="1">
                <a:blip r:embed="rId8"/>
                <a:stretch>
                  <a:fillRect l="-561" t="-2538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3265601" y="5661430"/>
                <a:ext cx="1908278" cy="739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5601" y="5661430"/>
                <a:ext cx="1908278" cy="739370"/>
              </a:xfrm>
              <a:prstGeom prst="rect">
                <a:avLst/>
              </a:prstGeom>
              <a:blipFill rotWithShape="1">
                <a:blip r:embed="rId9"/>
                <a:stretch>
                  <a:fillRect r="-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3120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209388" y="457200"/>
            <a:ext cx="31152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Volume of Solids </a:t>
            </a:r>
            <a:r>
              <a:rPr lang="en-US" b="1" dirty="0">
                <a:solidFill>
                  <a:srgbClr val="FF0000"/>
                </a:solidFill>
              </a:rPr>
              <a:t>of Revolution</a:t>
            </a:r>
            <a:endParaRPr lang="en-US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28600" y="1752600"/>
                <a:ext cx="8534400" cy="64633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If we have two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𝑓</m:t>
                    </m:r>
                    <m:r>
                      <a:rPr lang="en-US" b="0" i="1" smtClean="0">
                        <a:latin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𝑔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where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)&gt;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(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and bounded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b="0" i="0" smtClean="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r>
                  <a:rPr lang="en-US" dirty="0" smtClean="0"/>
                  <a:t> then volume solid of revolution is </a:t>
                </a:r>
                <a:r>
                  <a:rPr lang="en-US" b="1" dirty="0" smtClean="0"/>
                  <a:t>about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/>
                      </a:rPr>
                      <m:t>𝒙</m:t>
                    </m:r>
                    <m:r>
                      <a:rPr lang="en-US" b="1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b="1" dirty="0" smtClean="0"/>
                  <a:t>axis </a:t>
                </a:r>
                <a:r>
                  <a:rPr lang="en-US" dirty="0" smtClean="0"/>
                  <a:t>is given by 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" y="1752600"/>
                <a:ext cx="8534400" cy="646331"/>
              </a:xfrm>
              <a:prstGeom prst="rect">
                <a:avLst/>
              </a:prstGeom>
              <a:blipFill rotWithShape="1">
                <a:blip r:embed="rId2"/>
                <a:stretch>
                  <a:fillRect l="-643" t="-4717" b="-13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743200" y="2784553"/>
                <a:ext cx="3423694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784553"/>
                <a:ext cx="3423694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17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13"/>
              <p:cNvSpPr/>
              <p:nvPr/>
            </p:nvSpPr>
            <p:spPr>
              <a:xfrm>
                <a:off x="2698096" y="3775153"/>
                <a:ext cx="4895058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outer</m:t>
                              </m:r>
                              <m:r>
                                <a:rPr lang="en-US" b="0" i="0" smtClean="0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radius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/>
                                </a:rPr>
                                <m:t>inner</m:t>
                              </m:r>
                              <m:r>
                                <a:rPr lang="en-US">
                                  <a:latin typeface="Cambria Math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/>
                                </a:rPr>
                                <m:t>radius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8096" y="3775153"/>
                <a:ext cx="4895058" cy="720647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/>
          <p:cNvSpPr/>
          <p:nvPr/>
        </p:nvSpPr>
        <p:spPr>
          <a:xfrm>
            <a:off x="534602" y="4964668"/>
            <a:ext cx="582306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Similarly for the volume of solid of revolution about </a:t>
            </a:r>
            <a:r>
              <a:rPr lang="en-US" b="1" dirty="0" smtClean="0"/>
              <a:t>y-axis </a:t>
            </a:r>
            <a:r>
              <a:rPr lang="en-US" dirty="0" smtClean="0"/>
              <a:t>is,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3049202" y="5527753"/>
                <a:ext cx="3427798" cy="72064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V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y</m:t>
                          </m:r>
                        </m:sub>
                      </m:sSub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  <a:ea typeface="Cambria Math"/>
                            </a:rPr>
                            <m:t>𝜋</m:t>
                          </m:r>
                        </m:e>
                      </m:nary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  <m:r>
                        <a:rPr lang="en-US" b="0" i="1" smtClean="0">
                          <a:latin typeface="Cambria Math"/>
                        </a:rPr>
                        <m:t>𝑑𝑦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9202" y="5527753"/>
                <a:ext cx="3427798" cy="720647"/>
              </a:xfrm>
              <a:prstGeom prst="rect">
                <a:avLst/>
              </a:prstGeom>
              <a:blipFill rotWithShape="1">
                <a:blip r:embed="rId5"/>
                <a:stretch>
                  <a:fillRect r="-17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418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429000" y="798391"/>
            <a:ext cx="207204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Example set-2.2.1</a:t>
            </a:r>
            <a:endParaRPr lang="en-US" sz="2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1255591"/>
                <a:ext cx="7848600" cy="64940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/>
                  <a:t>Find the volume of the solid that is obtained when the region under </a:t>
                </a:r>
                <a:r>
                  <a:rPr lang="en-US" dirty="0" smtClean="0"/>
                  <a:t>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i="1" dirty="0" smtClean="0"/>
                  <a:t> </a:t>
                </a:r>
                <a:r>
                  <a:rPr lang="en-US" dirty="0"/>
                  <a:t>over the interval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[1,4]</m:t>
                    </m:r>
                  </m:oMath>
                </a14:m>
                <a:r>
                  <a:rPr lang="en-US" dirty="0"/>
                  <a:t> is revolved about the </a:t>
                </a:r>
                <a:r>
                  <a:rPr lang="en-US" b="1" i="1" dirty="0"/>
                  <a:t>x</a:t>
                </a:r>
                <a:r>
                  <a:rPr lang="en-US" b="1" dirty="0"/>
                  <a:t>-axis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255591"/>
                <a:ext cx="7848600" cy="649409"/>
              </a:xfrm>
              <a:prstGeom prst="rect">
                <a:avLst/>
              </a:prstGeom>
              <a:blipFill rotWithShape="1">
                <a:blip r:embed="rId3"/>
                <a:stretch>
                  <a:fillRect l="-699" t="-4673" b="-140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0302" y="1255591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812" y="2145268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963185" y="4936691"/>
            <a:ext cx="15915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The volume is ,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31853399"/>
              </p:ext>
            </p:extLst>
          </p:nvPr>
        </p:nvGraphicFramePr>
        <p:xfrm>
          <a:off x="1252998" y="5365750"/>
          <a:ext cx="6519402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Equation" r:id="rId4" imgW="3924000" imgH="393480" progId="Equation.DSMT4">
                  <p:embed/>
                </p:oleObj>
              </mc:Choice>
              <mc:Fallback>
                <p:oleObj name="Equation" r:id="rId4" imgW="392400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252998" y="5365750"/>
                        <a:ext cx="6519402" cy="6540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18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05200" y="2720974"/>
            <a:ext cx="2107566" cy="1927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33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838200" y="762000"/>
                <a:ext cx="7848600" cy="73847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1" dirty="0" smtClean="0">
                    <a:solidFill>
                      <a:srgbClr val="FF0000"/>
                    </a:solidFill>
                  </a:rPr>
                  <a:t> </a:t>
                </a:r>
                <a:r>
                  <a:rPr lang="en-US" dirty="0" smtClean="0"/>
                  <a:t>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b="0" i="1" smtClean="0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that lies in the first quadrant and is </a:t>
                </a:r>
                <a:r>
                  <a:rPr lang="en-US" dirty="0"/>
                  <a:t>revolved about the </a:t>
                </a:r>
                <a:r>
                  <a:rPr lang="en-US" b="1" i="1" dirty="0"/>
                  <a:t>y</a:t>
                </a:r>
                <a:r>
                  <a:rPr lang="en-US" b="1" dirty="0" smtClean="0"/>
                  <a:t>-axis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2000"/>
                <a:ext cx="7848600" cy="738472"/>
              </a:xfrm>
              <a:prstGeom prst="rect">
                <a:avLst/>
              </a:prstGeom>
              <a:blipFill rotWithShape="1">
                <a:blip r:embed="rId3"/>
                <a:stretch>
                  <a:fillRect l="-699" t="-4132" b="-4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270302" y="762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89812" y="1411409"/>
            <a:ext cx="109677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Solution: 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70302" y="5214234"/>
            <a:ext cx="18903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So, the </a:t>
            </a:r>
            <a:r>
              <a:rPr lang="en-US" dirty="0"/>
              <a:t>volume is ,</a:t>
            </a:r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093756"/>
              </p:ext>
            </p:extLst>
          </p:nvPr>
        </p:nvGraphicFramePr>
        <p:xfrm>
          <a:off x="1546225" y="5670550"/>
          <a:ext cx="6643148" cy="730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8" name="Equation" r:id="rId4" imgW="3581280" imgH="393480" progId="Equation.DSMT4">
                  <p:embed/>
                </p:oleObj>
              </mc:Choice>
              <mc:Fallback>
                <p:oleObj name="Equation" r:id="rId4" imgW="3581280" imgH="3934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46225" y="5670550"/>
                        <a:ext cx="6643148" cy="730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1600200"/>
            <a:ext cx="525641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3962400"/>
            <a:ext cx="2869107" cy="11756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4434200"/>
              </p:ext>
            </p:extLst>
          </p:nvPr>
        </p:nvGraphicFramePr>
        <p:xfrm>
          <a:off x="5332414" y="3962400"/>
          <a:ext cx="1414062" cy="1218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39" name="Equation" r:id="rId8" imgW="825480" imgH="711000" progId="Equation.DSMT4">
                  <p:embed/>
                </p:oleObj>
              </mc:Choice>
              <mc:Fallback>
                <p:oleObj name="Equation" r:id="rId8" imgW="82548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5332414" y="3962400"/>
                        <a:ext cx="1414062" cy="121826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6204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438400" y="193963"/>
            <a:ext cx="4038600" cy="411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 Sample MCQ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762000"/>
                <a:ext cx="7886700" cy="5514109"/>
              </a:xfrm>
            </p:spPr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100" dirty="0" smtClean="0"/>
                  <a:t>1.If </a:t>
                </a:r>
                <a:r>
                  <a:rPr lang="en-US" sz="2100" dirty="0"/>
                  <a:t>we have two function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</a:rPr>
                      <m:t>𝑓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</a:rPr>
                      <m:t>𝑔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where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𝑓</m:t>
                    </m:r>
                    <m:r>
                      <a:rPr lang="en-US" sz="2100" i="1">
                        <a:latin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</a:rPr>
                      <m:t>)&gt;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𝑔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)</m:t>
                    </m:r>
                  </m:oMath>
                </a14:m>
                <a:r>
                  <a:rPr lang="en-US" sz="2100" dirty="0"/>
                  <a:t> and bounded by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𝑎</m:t>
                    </m:r>
                    <m:r>
                      <a:rPr lang="en-US" sz="2100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𝑥</m:t>
                    </m:r>
                    <m:r>
                      <a:rPr lang="en-US" sz="2100" i="1">
                        <a:latin typeface="Cambria Math"/>
                        <a:ea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100">
                        <a:latin typeface="Cambria Math"/>
                        <a:ea typeface="Cambria Math"/>
                      </a:rPr>
                      <m:t>b</m:t>
                    </m:r>
                  </m:oMath>
                </a14:m>
                <a:r>
                  <a:rPr lang="en-US" sz="2100" dirty="0"/>
                  <a:t> then volume solid of revolution is </a:t>
                </a:r>
                <a:r>
                  <a:rPr lang="en-US" sz="2100" b="1" dirty="0"/>
                  <a:t>about </a:t>
                </a:r>
                <a14:m>
                  <m:oMath xmlns:m="http://schemas.openxmlformats.org/officeDocument/2006/math">
                    <m:r>
                      <a:rPr lang="en-US" sz="2100" b="1" i="1">
                        <a:latin typeface="Cambria Math"/>
                      </a:rPr>
                      <m:t>𝒙</m:t>
                    </m:r>
                    <m:r>
                      <a:rPr lang="en-US" sz="2100" b="1" i="1">
                        <a:latin typeface="Cambria Math"/>
                      </a:rPr>
                      <m:t>−</m:t>
                    </m:r>
                  </m:oMath>
                </a14:m>
                <a:r>
                  <a:rPr lang="en-US" sz="2100" b="1" dirty="0"/>
                  <a:t>axis </a:t>
                </a:r>
                <a:r>
                  <a:rPr lang="en-US" sz="2100" dirty="0"/>
                  <a:t>is given by </a:t>
                </a:r>
                <a:endParaRPr lang="en-US" sz="2100" dirty="0" smtClean="0"/>
              </a:p>
              <a:p>
                <a:pPr marL="457200" indent="-457200">
                  <a:buFont typeface="Arial" pitchFamily="34" charset="0"/>
                  <a:buAutoNum type="alphaLcParenBoth"/>
                </a:pPr>
                <a:r>
                  <a:rPr lang="en-US" sz="2100" dirty="0" smtClean="0"/>
                  <a:t>…..		(b) 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sz="2100" i="1">
                            <a:latin typeface="Cambria Math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100" i="1">
                            <a:latin typeface="Cambria Math"/>
                          </a:rPr>
                          <m:t>𝑎</m:t>
                        </m:r>
                      </m:sub>
                      <m:sup>
                        <m:r>
                          <a:rPr lang="en-US" sz="2100" i="1">
                            <a:latin typeface="Cambria Math"/>
                          </a:rPr>
                          <m:t>𝑏</m:t>
                        </m:r>
                      </m:sup>
                      <m:e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𝜋</m:t>
                        </m:r>
                      </m:e>
                    </m:nary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100" i="1">
                            <a:latin typeface="Cambria Math"/>
                          </a:rPr>
                          <m:t>(</m:t>
                        </m:r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sz="21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21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sz="2100" i="1">
                                <a:latin typeface="Cambria Math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100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sz="2100" i="1">
                                    <a:latin typeface="Cambria Math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e>
                      <m:sup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100" i="1">
                        <a:latin typeface="Cambria Math"/>
                      </a:rPr>
                      <m:t>)</m:t>
                    </m:r>
                    <m:r>
                      <a:rPr lang="en-US" sz="2100" i="1">
                        <a:latin typeface="Cambria Math"/>
                      </a:rPr>
                      <m:t>𝑑𝑥</m:t>
                    </m:r>
                  </m:oMath>
                </a14:m>
                <a:r>
                  <a:rPr lang="en-US" sz="2100" dirty="0" smtClean="0"/>
                  <a:t>  (c) …….. </a:t>
                </a:r>
              </a:p>
              <a:p>
                <a:pPr marL="0" indent="0">
                  <a:buNone/>
                </a:pPr>
                <a:r>
                  <a:rPr lang="en-US" sz="2100" dirty="0" smtClean="0"/>
                  <a:t>	</a:t>
                </a:r>
              </a:p>
              <a:p>
                <a:pPr marL="0" indent="0">
                  <a:buNone/>
                </a:pPr>
                <a:r>
                  <a:rPr lang="en-US" sz="2100" dirty="0" smtClean="0"/>
                  <a:t>2. </a:t>
                </a:r>
                <a:r>
                  <a:rPr lang="en-US" sz="2100" dirty="0"/>
                  <a:t>Find 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100" i="1" dirty="0"/>
                  <a:t> </a:t>
                </a:r>
                <a:r>
                  <a:rPr lang="en-US" sz="21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[1,4]</m:t>
                    </m:r>
                  </m:oMath>
                </a14:m>
                <a:r>
                  <a:rPr lang="en-US" sz="2100" dirty="0"/>
                  <a:t> is revolved about the </a:t>
                </a:r>
                <a:r>
                  <a:rPr lang="en-US" sz="2100" b="1" i="1" dirty="0"/>
                  <a:t>x</a:t>
                </a:r>
                <a:r>
                  <a:rPr lang="en-US" sz="2100" b="1" dirty="0"/>
                  <a:t>-axis</a:t>
                </a:r>
                <a:r>
                  <a:rPr lang="en-US" sz="2100" dirty="0" smtClean="0"/>
                  <a:t>.</a:t>
                </a:r>
                <a:endParaRPr lang="en-US" sz="2100" dirty="0"/>
              </a:p>
              <a:p>
                <a:pPr marL="457200" indent="-457200">
                  <a:buAutoNum type="alphaL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100" i="1" smtClean="0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b="0" i="1" smtClean="0">
                            <a:latin typeface="Cambria Math"/>
                          </a:rPr>
                          <m:t>15</m:t>
                        </m:r>
                        <m:r>
                          <a:rPr lang="en-US" sz="21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100" b="0" i="1" smtClean="0">
                            <a:latin typeface="Cambria Math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100" dirty="0" smtClean="0"/>
                  <a:t>       	(b) ….		(c)…</a:t>
                </a:r>
              </a:p>
              <a:p>
                <a:pPr marL="0" indent="0">
                  <a:buNone/>
                </a:pPr>
                <a:endParaRPr lang="en-US" sz="2100" dirty="0" smtClean="0"/>
              </a:p>
              <a:p>
                <a:pPr marL="0" indent="0">
                  <a:buNone/>
                </a:pPr>
                <a:r>
                  <a:rPr lang="en-US" sz="2100" dirty="0" smtClean="0"/>
                  <a:t>3.Find </a:t>
                </a:r>
                <a:r>
                  <a:rPr lang="en-US" sz="2100" dirty="0"/>
                  <a:t>the volume of the solid that is obtained when the region under the curve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rad>
                      <m:radPr>
                        <m:ctrlPr>
                          <a:rPr lang="en-US" sz="2100" i="1">
                            <a:latin typeface="Cambria Math"/>
                          </a:rPr>
                        </m:ctrlPr>
                      </m:radPr>
                      <m:deg>
                        <m:r>
                          <m:rPr>
                            <m:brk m:alnAt="7"/>
                          </m:rPr>
                          <a:rPr lang="en-US" sz="2100" i="1">
                            <a:latin typeface="Cambria Math"/>
                          </a:rPr>
                          <m:t>3</m:t>
                        </m:r>
                      </m:deg>
                      <m:e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sz="2100" dirty="0"/>
                  <a:t> and </a:t>
                </a:r>
                <a14:m>
                  <m:oMath xmlns:m="http://schemas.openxmlformats.org/officeDocument/2006/math">
                    <m:r>
                      <a:rPr lang="en-US" sz="2100" i="1">
                        <a:latin typeface="Cambria Math"/>
                      </a:rPr>
                      <m:t>𝑦</m:t>
                    </m:r>
                    <m:r>
                      <a:rPr lang="en-US" sz="2100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𝑥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4</m:t>
                        </m:r>
                      </m:den>
                    </m:f>
                    <m:r>
                      <a:rPr lang="en-US" sz="21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100" dirty="0"/>
                  <a:t> that lies in the first quadrant and is revolved about the </a:t>
                </a:r>
                <a:r>
                  <a:rPr lang="en-US" sz="2100" b="1" i="1" dirty="0"/>
                  <a:t>y</a:t>
                </a:r>
                <a:r>
                  <a:rPr lang="en-US" sz="2100" b="1" dirty="0"/>
                  <a:t>-axis</a:t>
                </a:r>
                <a:r>
                  <a:rPr lang="en-US" sz="2100" dirty="0" smtClean="0"/>
                  <a:t>.</a:t>
                </a:r>
                <a:endParaRPr lang="en-US" sz="2100" dirty="0"/>
              </a:p>
              <a:p>
                <a:pPr marL="0" indent="0">
                  <a:buNone/>
                </a:pPr>
                <a:r>
                  <a:rPr lang="en-US" sz="2100" dirty="0" smtClean="0"/>
                  <a:t>             (a) …		(b) ….		(c)</a:t>
                </a:r>
                <a14:m>
                  <m:oMath xmlns:m="http://schemas.openxmlformats.org/officeDocument/2006/math">
                    <m:r>
                      <a:rPr lang="en-US" sz="2100" b="0" i="0" smtClean="0">
                        <a:latin typeface="Cambria Math"/>
                      </a:rPr>
                      <m:t>  </m:t>
                    </m:r>
                    <m:f>
                      <m:fPr>
                        <m:ctrlPr>
                          <a:rPr lang="en-US" sz="2100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sz="2100" i="1">
                            <a:latin typeface="Cambria Math"/>
                          </a:rPr>
                          <m:t>5</m:t>
                        </m:r>
                        <m:r>
                          <a:rPr lang="en-US" sz="2100" b="0" i="1" smtClean="0">
                            <a:latin typeface="Cambria Math"/>
                          </a:rPr>
                          <m:t>12</m:t>
                        </m:r>
                        <m:r>
                          <a:rPr lang="en-US" sz="2100" i="1">
                            <a:latin typeface="Cambria Math"/>
                            <a:ea typeface="Cambria Math"/>
                          </a:rPr>
                          <m:t>𝜋</m:t>
                        </m:r>
                      </m:num>
                      <m:den>
                        <m:r>
                          <a:rPr lang="en-US" sz="2100" i="1">
                            <a:latin typeface="Cambria Math"/>
                          </a:rPr>
                          <m:t>2</m:t>
                        </m:r>
                        <m:r>
                          <a:rPr lang="en-US" sz="2100" b="0" i="1" smtClean="0">
                            <a:latin typeface="Cambria Math"/>
                          </a:rPr>
                          <m:t>1</m:t>
                        </m:r>
                      </m:den>
                    </m:f>
                  </m:oMath>
                </a14:m>
                <a:endParaRPr lang="en-US" sz="2100" dirty="0"/>
              </a:p>
            </p:txBody>
          </p:sp>
        </mc:Choice>
        <mc:Fallback xmlns="">
          <p:sp>
            <p:nvSpPr>
              <p:cNvPr id="6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762000"/>
                <a:ext cx="7886700" cy="5514109"/>
              </a:xfrm>
              <a:blipFill rotWithShape="1">
                <a:blip r:embed="rId2"/>
                <a:stretch>
                  <a:fillRect l="-927" t="-663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90543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02" y="15634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1. </a:t>
            </a:r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3429000" y="304800"/>
            <a:ext cx="202459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Exercise set-2.2.1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692727" y="1563469"/>
            <a:ext cx="805634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that results when the shaded region is revolved about </a:t>
            </a:r>
            <a:r>
              <a:rPr lang="en-US" dirty="0" smtClean="0"/>
              <a:t>the </a:t>
            </a:r>
            <a:r>
              <a:rPr lang="en-US" dirty="0"/>
              <a:t>indicated axis:</a:t>
            </a:r>
          </a:p>
        </p:txBody>
      </p:sp>
      <p:pic>
        <p:nvPicPr>
          <p:cNvPr id="15" name="Picture 14"/>
          <p:cNvPicPr/>
          <p:nvPr/>
        </p:nvPicPr>
        <p:blipFill>
          <a:blip r:embed="rId2"/>
          <a:stretch>
            <a:fillRect/>
          </a:stretch>
        </p:blipFill>
        <p:spPr>
          <a:xfrm>
            <a:off x="685800" y="2881747"/>
            <a:ext cx="2362200" cy="1969532"/>
          </a:xfrm>
          <a:prstGeom prst="rect">
            <a:avLst/>
          </a:prstGeom>
        </p:spPr>
      </p:pic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3676650" y="2881747"/>
            <a:ext cx="2571750" cy="1969532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6858000" y="2743200"/>
            <a:ext cx="2057400" cy="210807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1143000" y="4964668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(a) 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4102720" y="4888468"/>
            <a:ext cx="5052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(b) 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7303120" y="4888468"/>
            <a:ext cx="4780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(c)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220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70302" y="762000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n-US" b="1" dirty="0" smtClean="0">
                <a:solidFill>
                  <a:srgbClr val="FF0000"/>
                </a:solidFill>
              </a:rPr>
              <a:t>. 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78873" y="685800"/>
            <a:ext cx="806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when the region enclosed by the given curves is revolved </a:t>
            </a:r>
            <a:r>
              <a:rPr lang="en-US" dirty="0" smtClean="0"/>
              <a:t> about </a:t>
            </a:r>
            <a:r>
              <a:rPr lang="en-US" dirty="0"/>
              <a:t>the </a:t>
            </a:r>
            <a:r>
              <a:rPr lang="en-US" b="1" i="1" dirty="0"/>
              <a:t>x</a:t>
            </a:r>
            <a:r>
              <a:rPr lang="en-US" b="1" dirty="0"/>
              <a:t>-axis.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38200" y="1589480"/>
                <a:ext cx="4572000" cy="121584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r>
                  <a:rPr lang="en-US" dirty="0"/>
                  <a:t> </a:t>
                </a:r>
                <a:r>
                  <a:rPr lang="en-US" dirty="0" smtClean="0"/>
                  <a:t>    (</a:t>
                </a:r>
                <a:r>
                  <a:rPr lang="en-US" dirty="0"/>
                  <a:t>a)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=9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(b)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=2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(c)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−4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+5, 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=4.</m:t>
                    </m:r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     (d)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589480"/>
                <a:ext cx="4572000" cy="1215846"/>
              </a:xfrm>
              <a:prstGeom prst="rect">
                <a:avLst/>
              </a:prstGeom>
              <a:blipFill rotWithShape="1">
                <a:blip r:embed="rId2"/>
                <a:stretch>
                  <a:fillRect l="-1200" t="-2010" b="-7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/>
          <p:cNvSpPr/>
          <p:nvPr/>
        </p:nvSpPr>
        <p:spPr>
          <a:xfrm>
            <a:off x="381000" y="3011269"/>
            <a:ext cx="4154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3. 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89571" y="2935069"/>
            <a:ext cx="80632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Find the volume of the solid when the region enclosed by the given curves is revolved </a:t>
            </a:r>
            <a:r>
              <a:rPr lang="en-US" dirty="0" smtClean="0"/>
              <a:t> about </a:t>
            </a:r>
            <a:r>
              <a:rPr lang="en-US" dirty="0"/>
              <a:t>the </a:t>
            </a:r>
            <a:r>
              <a:rPr lang="en-US" b="1" i="1" dirty="0"/>
              <a:t>y</a:t>
            </a:r>
            <a:r>
              <a:rPr lang="en-US" b="1" dirty="0" smtClean="0"/>
              <a:t>-axis</a:t>
            </a:r>
            <a:r>
              <a:rPr lang="en-US" b="1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838200" y="3733800"/>
                <a:ext cx="3048000" cy="105567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     (</a:t>
                </a:r>
                <a:r>
                  <a:rPr lang="en-US" dirty="0"/>
                  <a:t>a)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</m:rad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=3.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(b)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=1−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/>
                      </a:rPr>
                      <m:t>,  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    (c)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/>
                          </a:rPr>
                        </m:ctrlPr>
                      </m:fPr>
                      <m:num>
                        <m:r>
                          <a:rPr lang="en-US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den>
                    </m:f>
                    <m:r>
                      <a:rPr lang="en-US" i="1">
                        <a:latin typeface="Cambria Math"/>
                      </a:rPr>
                      <m:t>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=1, </m:t>
                    </m:r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=2.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733800"/>
                <a:ext cx="3048000" cy="1055674"/>
              </a:xfrm>
              <a:prstGeom prst="rect">
                <a:avLst/>
              </a:prstGeom>
              <a:blipFill rotWithShape="1">
                <a:blip r:embed="rId3"/>
                <a:stretch>
                  <a:fillRect l="-1800" t="-2312" b="-23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/>
          <p:cNvSpPr/>
          <p:nvPr/>
        </p:nvSpPr>
        <p:spPr>
          <a:xfrm>
            <a:off x="878912" y="4888468"/>
            <a:ext cx="36791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Calculus– James Stewart - 8</a:t>
            </a:r>
            <a:r>
              <a:rPr lang="en-US" b="1" baseline="30000" dirty="0"/>
              <a:t>th</a:t>
            </a:r>
            <a:r>
              <a:rPr lang="en-US" b="1" dirty="0"/>
              <a:t> edition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81000" y="4812268"/>
            <a:ext cx="3626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4.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2166487" y="5260170"/>
            <a:ext cx="16850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P- 446 Ex # 1-10</a:t>
            </a:r>
          </a:p>
        </p:txBody>
      </p:sp>
    </p:spTree>
    <p:extLst>
      <p:ext uri="{BB962C8B-B14F-4D97-AF65-F5344CB8AC3E}">
        <p14:creationId xmlns:p14="http://schemas.microsoft.com/office/powerpoint/2010/main" val="1400226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339436" y="808672"/>
                <a:ext cx="8423564" cy="147732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>
                    <a:solidFill>
                      <a:srgbClr val="FF0000"/>
                    </a:solidFill>
                  </a:rPr>
                  <a:t>Also,</a:t>
                </a:r>
              </a:p>
              <a:p>
                <a:endParaRPr lang="en-US" dirty="0" smtClean="0">
                  <a:solidFill>
                    <a:srgbClr val="FF0000"/>
                  </a:solidFill>
                </a:endParaRPr>
              </a:p>
              <a:p>
                <a:r>
                  <a:rPr lang="en-US" dirty="0" smtClean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)≥0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b="0" i="1" smtClean="0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b="0" i="1" smtClean="0">
                        <a:latin typeface="Cambria Math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)≤0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[</m:t>
                    </m:r>
                    <m:r>
                      <a:rPr lang="en-US" b="0" i="1" smtClean="0">
                        <a:latin typeface="Cambria Math"/>
                      </a:rPr>
                      <m:t>𝑐</m:t>
                    </m:r>
                    <m:r>
                      <a:rPr lang="en-US" i="1">
                        <a:latin typeface="Cambria Math"/>
                      </a:rPr>
                      <m:t>,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  <m:r>
                      <a:rPr lang="en-US" i="1">
                        <a:latin typeface="Cambria Math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, </a:t>
                </a:r>
                <a:r>
                  <a:rPr lang="en-US" dirty="0"/>
                  <a:t>then the area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of the region bounded by the graph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𝑓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axis, and the lines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𝑎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𝑏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would be determined by the following definite integrals:</a:t>
                </a:r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436" y="808672"/>
                <a:ext cx="8423564" cy="1477328"/>
              </a:xfrm>
              <a:prstGeom prst="rect">
                <a:avLst/>
              </a:prstGeom>
              <a:blipFill rotWithShape="1">
                <a:blip r:embed="rId2"/>
                <a:stretch>
                  <a:fillRect l="-651" t="-2066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2109273" y="5070553"/>
                <a:ext cx="1839799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𝑓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9273" y="5070553"/>
                <a:ext cx="1839799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39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3938073" y="5070553"/>
                <a:ext cx="284372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  <m:r>
                        <a:rPr lang="en-US" b="0" i="1" smtClean="0">
                          <a:latin typeface="Cambria Math"/>
                        </a:rPr>
                        <m:t>−</m:t>
                      </m:r>
                      <m:nary>
                        <m:naryPr>
                          <m:ctrlPr>
                            <a:rPr lang="en-US" i="1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i="1">
                              <a:latin typeface="Cambria Math"/>
                            </a:rPr>
                            <m:t>𝑓</m:t>
                          </m:r>
                          <m:r>
                            <a:rPr lang="en-US" i="1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  <m:r>
                            <a:rPr lang="en-US" i="1">
                              <a:latin typeface="Cambria Math"/>
                            </a:rPr>
                            <m:t>)</m:t>
                          </m:r>
                          <m:r>
                            <a:rPr lang="en-US" i="1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073" y="5070553"/>
                <a:ext cx="2843727" cy="720647"/>
              </a:xfrm>
              <a:prstGeom prst="rect">
                <a:avLst/>
              </a:prstGeom>
              <a:blipFill rotWithShape="1">
                <a:blip r:embed="rId4"/>
                <a:stretch>
                  <a:fillRect r="-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17" descr="http://media.wiley.com/Lux/31/39831.nfg003.jp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514600" y="2628187"/>
            <a:ext cx="3886200" cy="20200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044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971800" y="152400"/>
            <a:ext cx="3581400" cy="457200"/>
          </a:xfrm>
        </p:spPr>
        <p:txBody>
          <a:bodyPr>
            <a:no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 Area Between Two Curves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685800"/>
            <a:ext cx="1600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First Case: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4029" y="1129878"/>
            <a:ext cx="7370371" cy="35945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14739" y="4953000"/>
                <a:ext cx="2628861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14739" y="4953000"/>
                <a:ext cx="2628861" cy="720647"/>
              </a:xfrm>
              <a:prstGeom prst="rect">
                <a:avLst/>
              </a:prstGeom>
              <a:blipFill rotWithShape="1">
                <a:blip r:embed="rId3"/>
                <a:stretch>
                  <a:fillRect r="-23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945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400" y="5838825"/>
            <a:ext cx="5257800" cy="803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itle 1"/>
          <p:cNvSpPr txBox="1">
            <a:spLocks/>
          </p:cNvSpPr>
          <p:nvPr/>
        </p:nvSpPr>
        <p:spPr>
          <a:xfrm>
            <a:off x="76200" y="5105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So the Area is,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5867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In other words,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7691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0" y="5334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Second Case: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3349543" y="4953000"/>
                <a:ext cx="2746457" cy="7206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𝑐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𝑑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9543" y="4953000"/>
                <a:ext cx="2746457" cy="720647"/>
              </a:xfrm>
              <a:prstGeom prst="rect">
                <a:avLst/>
              </a:prstGeom>
              <a:blipFill rotWithShape="1">
                <a:blip r:embed="rId2"/>
                <a:stretch>
                  <a:fillRect r="-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itle 1"/>
          <p:cNvSpPr txBox="1">
            <a:spLocks/>
          </p:cNvSpPr>
          <p:nvPr/>
        </p:nvSpPr>
        <p:spPr>
          <a:xfrm>
            <a:off x="76200" y="5105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So the Area is,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5867400"/>
            <a:ext cx="2209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In other words,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3013" y="1130946"/>
            <a:ext cx="6300787" cy="3441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877046"/>
            <a:ext cx="4953000" cy="7523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7004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3810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914400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1.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09600" y="926068"/>
            <a:ext cx="66294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Write down the area in integral form and hence evaluate it</a:t>
            </a:r>
          </a:p>
        </p:txBody>
      </p:sp>
      <p:pic>
        <p:nvPicPr>
          <p:cNvPr id="11" name="Picture 10"/>
          <p:cNvPicPr/>
          <p:nvPr/>
        </p:nvPicPr>
        <p:blipFill>
          <a:blip r:embed="rId2"/>
          <a:stretch>
            <a:fillRect/>
          </a:stretch>
        </p:blipFill>
        <p:spPr>
          <a:xfrm>
            <a:off x="2438400" y="1447800"/>
            <a:ext cx="4038600" cy="2133600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228600" y="3891979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457200" y="1600200"/>
            <a:ext cx="6858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(a)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1007918" y="4349179"/>
                <a:ext cx="3342390" cy="98482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+1</m:t>
                    </m:r>
                  </m:oMath>
                </a14:m>
                <a:r>
                  <a:rPr lang="en-US" dirty="0" smtClean="0"/>
                  <a:t>(Upper function)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 smtClean="0"/>
                  <a:t>(Lower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=0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b="0" i="1" smtClean="0">
                        <a:latin typeface="Cambria Math"/>
                      </a:rPr>
                      <m:t>=2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918" y="4349179"/>
                <a:ext cx="3342390" cy="984821"/>
              </a:xfrm>
              <a:prstGeom prst="rect">
                <a:avLst/>
              </a:prstGeom>
              <a:blipFill rotWithShape="1">
                <a:blip r:embed="rId3"/>
                <a:stretch>
                  <a:fillRect l="-1457" t="-3086" r="-2732"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>
          <a:xfrm>
            <a:off x="5105400" y="38100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4435111"/>
            <a:ext cx="2968562" cy="23466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5400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4572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/>
          <a:stretch>
            <a:fillRect/>
          </a:stretch>
        </p:blipFill>
        <p:spPr>
          <a:xfrm>
            <a:off x="3409950" y="1044892"/>
            <a:ext cx="3143250" cy="2384108"/>
          </a:xfrm>
          <a:prstGeom prst="rect">
            <a:avLst/>
          </a:prstGeom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-2831" y="364867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28600" y="1371600"/>
            <a:ext cx="68580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(b)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776487" y="4182070"/>
                <a:ext cx="3643113" cy="92333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+10</m:t>
                    </m:r>
                  </m:oMath>
                </a14:m>
                <a:r>
                  <a:rPr lang="en-US" dirty="0" smtClean="0"/>
                  <a:t>(Right function)</a:t>
                </a:r>
              </a:p>
              <a:p>
                <a:r>
                  <a:rPr lang="en-US" dirty="0"/>
                  <a:t> </a:t>
                </a:r>
                <a:r>
                  <a:rPr lang="en-US" dirty="0" smtClean="0"/>
                  <a:t>   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−2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(Left function)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=−1 </m:t>
                    </m:r>
                  </m:oMath>
                </a14:m>
                <a:r>
                  <a:rPr lang="en-US" dirty="0" smtClean="0"/>
                  <a:t>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y</m:t>
                    </m:r>
                    <m:r>
                      <a:rPr lang="en-US" b="0" i="1" smtClean="0">
                        <a:latin typeface="Cambria Math"/>
                      </a:rPr>
                      <m:t>=3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487" y="4182070"/>
                <a:ext cx="3643113" cy="923330"/>
              </a:xfrm>
              <a:prstGeom prst="rect">
                <a:avLst/>
              </a:prstGeom>
              <a:blipFill rotWithShape="1">
                <a:blip r:embed="rId3"/>
                <a:stretch>
                  <a:fillRect l="-1338" t="-3289" r="-117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419600" y="3986506"/>
                <a:ext cx="3550331" cy="7378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𝑦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−2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0" y="3986506"/>
                <a:ext cx="3550331" cy="737894"/>
              </a:xfrm>
              <a:prstGeom prst="rect">
                <a:avLst/>
              </a:prstGeom>
              <a:blipFill rotWithShape="1">
                <a:blip r:embed="rId4"/>
                <a:stretch>
                  <a:fillRect r="-15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itle 1"/>
          <p:cNvSpPr txBox="1">
            <a:spLocks/>
          </p:cNvSpPr>
          <p:nvPr/>
        </p:nvSpPr>
        <p:spPr>
          <a:xfrm>
            <a:off x="4267200" y="3505200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572000" y="4849200"/>
                <a:ext cx="3770648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/>
                            </a:rPr>
                            <m:t>+10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−4))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4849200"/>
                <a:ext cx="3770648" cy="713400"/>
              </a:xfrm>
              <a:prstGeom prst="rect">
                <a:avLst/>
              </a:prstGeom>
              <a:blipFill rotWithShape="1">
                <a:blip r:embed="rId5"/>
                <a:stretch>
                  <a:fillRect r="-14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4603069" y="5611200"/>
                <a:ext cx="2746329" cy="7134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+6)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03069" y="5611200"/>
                <a:ext cx="2746329" cy="713400"/>
              </a:xfrm>
              <a:prstGeom prst="rect">
                <a:avLst/>
              </a:prstGeom>
              <a:blipFill rotWithShape="1">
                <a:blip r:embed="rId6"/>
                <a:stretch>
                  <a:fillRect r="-24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itle 1"/>
          <p:cNvSpPr txBox="1">
            <a:spLocks/>
          </p:cNvSpPr>
          <p:nvPr/>
        </p:nvSpPr>
        <p:spPr>
          <a:xfrm>
            <a:off x="7419109" y="579120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?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96932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3048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5" name="Title 1"/>
          <p:cNvSpPr txBox="1">
            <a:spLocks/>
          </p:cNvSpPr>
          <p:nvPr/>
        </p:nvSpPr>
        <p:spPr>
          <a:xfrm>
            <a:off x="457200" y="3810000"/>
            <a:ext cx="15724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Solution: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28600" y="1066800"/>
            <a:ext cx="68580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(c)</a:t>
            </a:r>
            <a:endParaRPr lang="en-US" sz="2400" dirty="0">
              <a:solidFill>
                <a:srgbClr val="FF0000"/>
              </a:solidFill>
            </a:endParaRPr>
          </a:p>
        </p:txBody>
      </p:sp>
      <p:pic>
        <p:nvPicPr>
          <p:cNvPr id="18" name="Picture 17"/>
          <p:cNvPicPr/>
          <p:nvPr/>
        </p:nvPicPr>
        <p:blipFill>
          <a:blip r:embed="rId2"/>
          <a:stretch>
            <a:fillRect/>
          </a:stretch>
        </p:blipFill>
        <p:spPr>
          <a:xfrm>
            <a:off x="2057400" y="1066800"/>
            <a:ext cx="4876800" cy="2514600"/>
          </a:xfrm>
          <a:prstGeom prst="rect">
            <a:avLst/>
          </a:prstGeom>
        </p:spPr>
      </p:pic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4267200"/>
            <a:ext cx="4419600" cy="224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3" name="Title 1"/>
          <p:cNvSpPr txBox="1">
            <a:spLocks/>
          </p:cNvSpPr>
          <p:nvPr/>
        </p:nvSpPr>
        <p:spPr>
          <a:xfrm>
            <a:off x="2237509" y="3810000"/>
            <a:ext cx="1496291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 smtClean="0"/>
              <a:t>The area is,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3386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3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2819400" y="685800"/>
            <a:ext cx="36576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 Example set-2.1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14" name="Title 1"/>
          <p:cNvSpPr txBox="1">
            <a:spLocks/>
          </p:cNvSpPr>
          <p:nvPr/>
        </p:nvSpPr>
        <p:spPr>
          <a:xfrm>
            <a:off x="152400" y="1304652"/>
            <a:ext cx="457200" cy="32558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FF0000"/>
                </a:solidFill>
              </a:rPr>
              <a:t>2</a:t>
            </a:r>
            <a:r>
              <a:rPr lang="en-US" sz="2400" dirty="0" smtClean="0">
                <a:solidFill>
                  <a:srgbClr val="FF0000"/>
                </a:solidFill>
              </a:rPr>
              <a:t>.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495300" y="1307068"/>
                <a:ext cx="8305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smtClean="0"/>
                  <a:t>Sketch </a:t>
                </a:r>
                <a:r>
                  <a:rPr lang="en-US" dirty="0"/>
                  <a:t>the region enclosed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=9−</m:t>
                    </m:r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and the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/>
                  <a:t>axis. Hence find its area</a:t>
                </a:r>
                <a:r>
                  <a:rPr lang="en-US" dirty="0" smtClean="0"/>
                  <a:t>.</a:t>
                </a:r>
                <a:endParaRPr lang="en-US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300" y="1307068"/>
                <a:ext cx="8305800" cy="369332"/>
              </a:xfrm>
              <a:prstGeom prst="rect">
                <a:avLst/>
              </a:prstGeom>
              <a:blipFill rotWithShape="1">
                <a:blip r:embed="rId2"/>
                <a:stretch>
                  <a:fillRect l="-587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152400" y="1840468"/>
            <a:ext cx="7620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Solution: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The region is shown in the Figure given below,</a:t>
            </a:r>
          </a:p>
        </p:txBody>
      </p:sp>
      <p:pic>
        <p:nvPicPr>
          <p:cNvPr id="16" name="Picture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24400" y="2971800"/>
            <a:ext cx="3093086" cy="25146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1447800" y="2514600"/>
                <a:ext cx="28902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smtClean="0">
                        <a:latin typeface="Cambria Math"/>
                      </a:rPr>
                      <m:t>𝑦</m:t>
                    </m:r>
                    <m:r>
                      <a:rPr lang="en-US" i="1" smtClean="0">
                        <a:latin typeface="Cambria Math"/>
                      </a:rPr>
                      <m:t>=9−</m:t>
                    </m:r>
                    <m:sSup>
                      <m:sSupPr>
                        <m:ctrlPr>
                          <a:rPr lang="en-US" i="1">
                            <a:latin typeface="Cambria Math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𝑦</m:t>
                    </m:r>
                    <m:r>
                      <a:rPr lang="en-US" b="0" i="1" smtClean="0">
                        <a:latin typeface="Cambria Math"/>
                      </a:rPr>
                      <m:t>=0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dirty="0" smtClean="0"/>
                  <a:t>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𝑥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 b="0" i="1" smtClean="0">
                        <a:latin typeface="Cambria Math"/>
                      </a:rPr>
                      <m:t>−</m:t>
                    </m:r>
                  </m:oMath>
                </a14:m>
                <a:r>
                  <a:rPr lang="en-US" dirty="0" smtClean="0"/>
                  <a:t>axis)</a:t>
                </a:r>
                <a:endParaRPr lang="en-US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7800" y="2514600"/>
                <a:ext cx="2890278" cy="369332"/>
              </a:xfrm>
              <a:prstGeom prst="rect">
                <a:avLst/>
              </a:prstGeom>
              <a:blipFill rotWithShape="1">
                <a:blip r:embed="rId4"/>
                <a:stretch>
                  <a:fillRect t="-8333" r="-316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2038274" y="3048000"/>
                <a:ext cx="131452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</a:rPr>
                        <m:t>9−</m:t>
                      </m:r>
                      <m:sSup>
                        <m:sSupPr>
                          <m:ctrlPr>
                            <a:rPr lang="en-US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274" y="3048000"/>
                <a:ext cx="1314526" cy="369332"/>
              </a:xfrm>
              <a:prstGeom prst="rect">
                <a:avLst/>
              </a:prstGeom>
              <a:blipFill rotWithShape="1">
                <a:blip r:embed="rId5"/>
                <a:stretch>
                  <a:fillRect t="-8197" r="-555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1962074" y="3440668"/>
                <a:ext cx="91056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/>
                        </a:rPr>
                        <m:t>=9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2074" y="3440668"/>
                <a:ext cx="910569" cy="369332"/>
              </a:xfrm>
              <a:prstGeom prst="rect">
                <a:avLst/>
              </a:prstGeom>
              <a:blipFill rotWithShape="1">
                <a:blip r:embed="rId6"/>
                <a:stretch>
                  <a:fillRect t="-8197" r="-8054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/>
              <p:cNvSpPr/>
              <p:nvPr/>
            </p:nvSpPr>
            <p:spPr>
              <a:xfrm>
                <a:off x="2899431" y="3429000"/>
                <a:ext cx="11678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/>
                          <a:ea typeface="Cambria Math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=±3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Rectangle 1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9431" y="3429000"/>
                <a:ext cx="1167884" cy="369332"/>
              </a:xfrm>
              <a:prstGeom prst="rect">
                <a:avLst/>
              </a:prstGeom>
              <a:blipFill rotWithShape="1">
                <a:blip r:embed="rId7"/>
                <a:stretch>
                  <a:fillRect t="-8333" r="-6283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1143000" y="4519906"/>
                <a:ext cx="2511072" cy="714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A</m:t>
                      </m:r>
                      <m:r>
                        <a:rPr lang="en-US" b="0" i="0" smtClean="0">
                          <a:latin typeface="Cambria Math"/>
                        </a:rPr>
                        <m:t>=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(9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−0)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00" y="4519906"/>
                <a:ext cx="2511072" cy="714811"/>
              </a:xfrm>
              <a:prstGeom prst="rect">
                <a:avLst/>
              </a:prstGeom>
              <a:blipFill rotWithShape="1">
                <a:blip r:embed="rId8"/>
                <a:stretch>
                  <a:fillRect r="-26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itle 1"/>
          <p:cNvSpPr txBox="1">
            <a:spLocks/>
          </p:cNvSpPr>
          <p:nvPr/>
        </p:nvSpPr>
        <p:spPr>
          <a:xfrm>
            <a:off x="381000" y="4062706"/>
            <a:ext cx="1981200" cy="4572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 smtClean="0">
                <a:solidFill>
                  <a:srgbClr val="FF0000"/>
                </a:solidFill>
              </a:rPr>
              <a:t>So the area is, </a:t>
            </a:r>
            <a:endParaRPr 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1371600" y="5457068"/>
                <a:ext cx="2028697" cy="7151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=2</m:t>
                      </m:r>
                      <m:nary>
                        <m:naryPr>
                          <m:ctrlPr>
                            <a:rPr lang="en-US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3</m:t>
                          </m:r>
                        </m:sup>
                        <m:e>
                          <m:r>
                            <a:rPr lang="en-US" b="0" i="1" smtClean="0">
                              <a:latin typeface="Cambria Math"/>
                            </a:rPr>
                            <m:t>(9</m:t>
                          </m:r>
                          <m:r>
                            <a:rPr lang="en-US" i="1">
                              <a:latin typeface="Cambria Math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𝑑𝑥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1600" y="5457068"/>
                <a:ext cx="2028697" cy="715132"/>
              </a:xfrm>
              <a:prstGeom prst="rect">
                <a:avLst/>
              </a:prstGeom>
              <a:blipFill rotWithShape="1">
                <a:blip r:embed="rId9"/>
                <a:stretch>
                  <a:fillRect r="-3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402310" y="6336268"/>
                <a:ext cx="73129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/>
                        </a:rPr>
                        <m:t>=36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2310" y="6336268"/>
                <a:ext cx="731290" cy="369332"/>
              </a:xfrm>
              <a:prstGeom prst="rect">
                <a:avLst/>
              </a:prstGeom>
              <a:blipFill rotWithShape="1">
                <a:blip r:embed="rId10"/>
                <a:stretch>
                  <a:fillRect t="-8197" r="-1083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00170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386DCD58A38264EA2006590E480489B" ma:contentTypeVersion="0" ma:contentTypeDescription="Create a new document." ma:contentTypeScope="" ma:versionID="51e7367a591b9fac62af896e4ee3d09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24E0CB7-1340-42A7-9D71-D1F2403C642F}"/>
</file>

<file path=customXml/itemProps2.xml><?xml version="1.0" encoding="utf-8"?>
<ds:datastoreItem xmlns:ds="http://schemas.openxmlformats.org/officeDocument/2006/customXml" ds:itemID="{C4398065-6687-404F-B13F-5A0D3A95EB1F}"/>
</file>

<file path=customXml/itemProps3.xml><?xml version="1.0" encoding="utf-8"?>
<ds:datastoreItem xmlns:ds="http://schemas.openxmlformats.org/officeDocument/2006/customXml" ds:itemID="{CC748D09-E2FD-445D-BABD-C4542B5B4B7F}"/>
</file>

<file path=docProps/app.xml><?xml version="1.0" encoding="utf-8"?>
<Properties xmlns="http://schemas.openxmlformats.org/officeDocument/2006/extended-properties" xmlns:vt="http://schemas.openxmlformats.org/officeDocument/2006/docPropsVTypes">
  <TotalTime>3167</TotalTime>
  <Words>2138</Words>
  <Application>Microsoft Office PowerPoint</Application>
  <PresentationFormat>On-screen Show (4:3)</PresentationFormat>
  <Paragraphs>212</Paragraphs>
  <Slides>25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7" baseType="lpstr">
      <vt:lpstr>Office Theme</vt:lpstr>
      <vt:lpstr>Equation</vt:lpstr>
      <vt:lpstr>Chapter-2</vt:lpstr>
      <vt:lpstr>2.1 Area of Regions Between Two Graphs</vt:lpstr>
      <vt:lpstr>PowerPoint Presentation</vt:lpstr>
      <vt:lpstr> Area Between Two Curves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Exercise set-2.1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Chapter-3</dc:title>
  <dc:creator>teacher</dc:creator>
  <cp:lastModifiedBy>Teacher</cp:lastModifiedBy>
  <cp:revision>232</cp:revision>
  <dcterms:created xsi:type="dcterms:W3CDTF">2006-08-16T00:00:00Z</dcterms:created>
  <dcterms:modified xsi:type="dcterms:W3CDTF">2020-07-21T06:18:58Z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0x0101000386DCD58A38264EA2006590E480489B</vt:lpwstr>
  </property>
</Properties>
</file>