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7" r:id="rId14"/>
    <p:sldId id="275" r:id="rId15"/>
    <p:sldId id="267" r:id="rId16"/>
    <p:sldId id="268" r:id="rId17"/>
    <p:sldId id="269" r:id="rId18"/>
    <p:sldId id="266" r:id="rId19"/>
    <p:sldId id="27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E090-BDC0-41A6-A224-F811A3BECD3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A876-4594-4F0E-AE32-F533F60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0B82-AC19-4BBF-9CA1-DFFEC38D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177BC-1724-4861-A2C6-D1D8F762F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166F-5CCE-4A4E-807D-082350E8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683-5213-44B2-BFF9-55025479F1C0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D790-FEC2-497B-ACB5-63CBBA27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2BCA-06AC-4E42-8F69-DC47C6BF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4CA7-1F1A-4FF9-BCB5-F7D8327C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3442-B63A-4B42-971F-227CAD4C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8539-BC76-40C4-ACFC-FDC6A113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779E-CFB4-4D4C-9DF2-AA170F077F80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E73E-A782-4920-9E87-584CFEAD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F572-D7F4-49CE-9DBE-13518A81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3C5DF-6796-4705-95FD-3BBD7074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0747A-38EE-4192-9A80-E9322AA2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7867D-A90A-44D1-B089-4EC54435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70E2-3D4D-4676-BAEF-C126BD68A107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089A-A2A6-4AA4-B6F6-66ACB2AB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7327-0004-469D-B00D-14F087B0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1BA6-F22C-474F-9DF3-3FB4A91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E4FB-CB31-4F79-89FF-475B1D88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292D-D4E1-4AE4-B04A-5D0E523D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84C-4B11-4CE3-AD06-79B83CB1118C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9A60-D217-4A57-B286-C691EEB0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ED1A-4C00-48FE-A6AE-D358E1F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ED5E-51FC-430F-874B-45C121D7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4404-E9C4-4C21-8595-0F6848F0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B992-8034-41C0-8BC4-793C273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F6C0-0046-40DC-B59A-1B24A48EF4D5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93C4-076A-40F9-B7ED-BF16A224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EB48-AFEA-42F6-94A1-10DE08FD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420A-CD7C-4762-B0CA-E42F13CF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81B7-9DB6-48BC-8A4B-A685094BC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90966-B636-48D9-A867-71425C3C0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26DE-CE81-4B17-930D-807C376E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62-FA82-4AC3-9E17-CAF151ECA5B8}" type="datetime1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9D526-7C6F-454C-B000-BD55DD9F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11205-3707-44AA-B4A2-BC684B9C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299B-FB70-48D3-AD9D-60EFF054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3C5D-66D1-4605-852A-A883D20B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71F2D-7FBF-4647-BCD7-8EBC51D4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BD7E-F0B1-4A5D-8FC8-906C53880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997E3-4AF5-4FCB-9328-093A10E16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05DDC-D259-4D01-B6F9-E884081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11C3-56C8-467E-A967-6FAD0160E46E}" type="datetime1">
              <a:rPr lang="en-US" smtClean="0"/>
              <a:t>20/06/16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94AC1-EE29-4DD9-935C-DF3413F8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8BD99-A5E9-4D0C-89F5-AA269D3D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B1D3-7F9E-4F85-832B-C0DD2DD9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4DA24-205F-404D-91DC-3B55FA40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40F-D641-42B8-8576-5A7330424299}" type="datetime1">
              <a:rPr lang="en-US" smtClean="0"/>
              <a:t>20/06/16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15F18-298F-41ED-92BC-1BC03DA4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72E5-1E56-4E6E-83BD-0D8E3321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B3098-5999-46F1-A0B2-948F4172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F26-7865-4FF8-AECD-C63620DC31CA}" type="datetime1">
              <a:rPr lang="en-US" smtClean="0"/>
              <a:t>20/06/16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0CB13-DE1F-4AC9-80E9-C877439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130C-1AC4-4B2C-8376-D15A74E4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6557-6603-4801-A5D3-DA615C3F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243B-4E62-4CD1-BEE6-9B476968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7B5F-0FF1-46EF-84CC-B79F9F732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31B33-B511-472D-9001-8D3B36A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017C-F682-4E6C-82BA-3329BFE0B18F}" type="datetime1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2B6A-5008-4393-AF0B-F5C5A78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8BFDC-A6F8-4472-811F-D36BFB4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51E-02BB-4A17-B12A-36814F1B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F9A9A-F872-4385-BE18-7D2085141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A2320-568F-4396-8B3E-9F2011EB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9486-3B40-4D37-BF8D-1E3BDF17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F35-E16F-4029-8F87-50730437691D}" type="datetime1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18DB-349E-4951-82CE-94A0CD54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05F99-F6F3-4691-8A2A-9F239BE6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2D88-9A61-4D34-B248-2863B237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404A-8D85-424A-8410-E20C0FCC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9D1C8-CF5D-4BDF-A7F6-FB04EBB9D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A6F2-6559-4770-87B9-DFE1B3F499DC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F795-AB5F-4575-94AF-9E9497248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2E9F-FA27-4805-B90A-2D04E84D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B0DC-0E3E-463F-A219-FE76DC9C3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INTEGRAL CALCULUS </a:t>
            </a:r>
            <a:br>
              <a:rPr lang="en-US" sz="3600" b="1" dirty="0"/>
            </a:br>
            <a:r>
              <a:rPr lang="en-US" sz="3600" b="1" dirty="0"/>
              <a:t>AND </a:t>
            </a:r>
            <a:br>
              <a:rPr lang="en-US" sz="3600" b="1" dirty="0"/>
            </a:br>
            <a:r>
              <a:rPr lang="en-US" sz="3600" b="1" dirty="0"/>
              <a:t>ORDINARY DIFFERENTIAL EQUATIOSNS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8EB85-2740-4F5B-8698-3880F60A8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800" dirty="0"/>
              <a:t>METHODS OF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8888A-4A85-49C2-83E0-8A33551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6FB40-3B9E-430F-B55F-35AF3A1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1C03A15-98F8-4AD8-B836-EDDDB9E59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Evaluate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4−4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1C03A15-98F8-4AD8-B836-EDDDB9E59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1217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47B23A34-2E6F-4A86-A555-908E1F1165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70" y="2709227"/>
            <a:ext cx="2646678" cy="2459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60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41C22-8469-434E-860D-56AF86289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dirty="0"/>
                  <a:t>Evaluate the following:</a:t>
                </a:r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Trigonometric Substitution (P-486) Example # 1, 6, 7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 – 491 Ex # 1-6, 10-14, 21-24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41C22-8469-434E-860D-56AF86289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  <a:blipFill>
                <a:blip r:embed="rId2"/>
                <a:stretch>
                  <a:fillRect l="-1217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A365F-F631-436A-A5FD-5C9DDEE9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8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Integration of the form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1217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A46F-9227-4110-9664-091C029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503BE-8966-4048-A962-2B340289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16" y="823209"/>
            <a:ext cx="6326236" cy="60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Integration of the form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Solution: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b="0" dirty="0"/>
                  <a:t>				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			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			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1217" t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A46F-9227-4110-9664-091C029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84671-BA08-4024-B01F-5ECAD4733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574"/>
                <a:ext cx="10515600" cy="57263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Class practice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/6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Page 484. Ex: 1, 2, 11, 17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84671-BA08-4024-B01F-5ECAD4733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574"/>
                <a:ext cx="10515600" cy="5726389"/>
              </a:xfrm>
              <a:blipFill>
                <a:blip r:embed="rId2"/>
                <a:stretch>
                  <a:fillRect l="-1217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47714-9E01-411E-80D2-8EA65818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A2B2-2BF3-4405-B4FB-FD4021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573599"/>
            <a:ext cx="10515600" cy="5602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Partial Fraction</a:t>
            </a:r>
          </a:p>
          <a:p>
            <a:r>
              <a:rPr lang="en-US" b="1" dirty="0"/>
              <a:t>The Cover-up Rule - or how to make partial fractions easy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6F2B3-82E5-4DE1-A7EE-5C91600E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47" y="1689927"/>
            <a:ext cx="5645170" cy="49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A2B2-2BF3-4405-B4FB-FD4021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573599"/>
            <a:ext cx="10515600" cy="5602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Partial Fraction</a:t>
            </a:r>
          </a:p>
          <a:p>
            <a:r>
              <a:rPr lang="en-US" b="1" dirty="0"/>
              <a:t>The Cover-up Rule - or how to make partial fractions easy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F6B9E2-3BB1-4A52-B5C9-9018B8EF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75" y="1588172"/>
            <a:ext cx="7023453" cy="33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A2B2-2BF3-4405-B4FB-FD4021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573599"/>
            <a:ext cx="10515600" cy="5602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Partial Fraction</a:t>
            </a:r>
          </a:p>
          <a:p>
            <a:r>
              <a:rPr lang="en-US" b="1" dirty="0"/>
              <a:t>The Cover-up Rule - or how to make partial fractions easy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294E1-A6FD-4337-882D-CD6F0C15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29" y="1497721"/>
            <a:ext cx="7708007" cy="52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Integration of the 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by Partial fraction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Example: </a:t>
                </a:r>
                <a:r>
                  <a:rPr lang="en-US" sz="2400" dirty="0"/>
                  <a:t>Evaluate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≡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Using cover –up rules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(2+1)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Similarly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(−1−2)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  <a:blipFill>
                <a:blip r:embed="rId2"/>
                <a:stretch>
                  <a:fillRect l="-580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Integration of the 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by Partial fraction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Class practice: 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−18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b="1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sz="2400" dirty="0"/>
                  <a:t>Partial Fraction (P-493) Example # 2, 3, 5</a:t>
                </a:r>
              </a:p>
              <a:p>
                <a:pPr marL="0" indent="0">
                  <a:buNone/>
                </a:pPr>
                <a:r>
                  <a:rPr lang="en-US" sz="2400" dirty="0"/>
                  <a:t>P-501 Ex # 9-12, 19-23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Calculus– James Stewart - 8</a:t>
                </a:r>
                <a:r>
                  <a:rPr lang="en-US" sz="2400" b="1" baseline="30000" dirty="0"/>
                  <a:t>th</a:t>
                </a:r>
                <a:r>
                  <a:rPr lang="en-US" sz="2400" b="1" dirty="0"/>
                  <a:t> edition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4DC05E-FFA6-4985-9E94-93C4F51B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Integration by Parts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Evaluate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nary>
                                      <m:naryPr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638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B19CA-6390-4911-8ED4-91A327C7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6372-39A8-4E15-AFCE-55ABF5D0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D43D-8D28-4541-8AC6-437E22348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3670"/>
                <a:ext cx="10515600" cy="514329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(b)………………….(c)………………..(d)……………</a:t>
                </a:r>
              </a:p>
              <a:p>
                <a:pPr marL="0" indent="0">
                  <a:buNone/>
                </a:pPr>
                <a:r>
                  <a:rPr lang="en-US" dirty="0"/>
                  <a:t>2.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(a)………………(b)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/>
                  <a:t>  (c)…………………(d)……………. </a:t>
                </a:r>
              </a:p>
              <a:p>
                <a:pPr marL="0" indent="0">
                  <a:buNone/>
                </a:pPr>
                <a:r>
                  <a:rPr lang="en-US" dirty="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(b)……………….  (c)………………… (d)………………</a:t>
                </a:r>
              </a:p>
              <a:p>
                <a:pPr marL="0" indent="0">
                  <a:buNone/>
                </a:pPr>
                <a:r>
                  <a:rPr lang="en-US" dirty="0"/>
                  <a:t>4. Evaluate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(b)………………..  (c)………………… (d)………………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D43D-8D28-4541-8AC6-437E22348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3670"/>
                <a:ext cx="10515600" cy="5143293"/>
              </a:xfrm>
              <a:blipFill>
                <a:blip r:embed="rId2"/>
                <a:stretch>
                  <a:fillRect l="-1217" t="-1779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CB99C-15DC-47D2-AB76-AB2CC43B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Evaluate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+2∙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1217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D31FB5D-1DCE-4E1B-A087-3FD03B86E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237127"/>
                  </p:ext>
                </p:extLst>
              </p:nvPr>
            </p:nvGraphicFramePr>
            <p:xfrm>
              <a:off x="5393635" y="1603513"/>
              <a:ext cx="3692937" cy="230145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230979">
                      <a:extLst>
                        <a:ext uri="{9D8B030D-6E8A-4147-A177-3AD203B41FA5}">
                          <a16:colId xmlns:a16="http://schemas.microsoft.com/office/drawing/2014/main" val="2662356677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829307256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649880744"/>
                        </a:ext>
                      </a:extLst>
                    </a:gridCol>
                  </a:tblGrid>
                  <a:tr h="390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205918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146199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9531408"/>
                      </a:ext>
                    </a:extLst>
                  </a:tr>
                  <a:tr h="636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6350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D31FB5D-1DCE-4E1B-A087-3FD03B86E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237127"/>
                  </p:ext>
                </p:extLst>
              </p:nvPr>
            </p:nvGraphicFramePr>
            <p:xfrm>
              <a:off x="5393635" y="1603513"/>
              <a:ext cx="3692937" cy="230145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230979">
                      <a:extLst>
                        <a:ext uri="{9D8B030D-6E8A-4147-A177-3AD203B41FA5}">
                          <a16:colId xmlns:a16="http://schemas.microsoft.com/office/drawing/2014/main" val="2662356677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829307256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649880744"/>
                        </a:ext>
                      </a:extLst>
                    </a:gridCol>
                  </a:tblGrid>
                  <a:tr h="390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1563" r="-201980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563" r="-100985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1563" r="-1485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05918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61905" r="-201980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1905" r="-100985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61905" r="-1485" b="-2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146199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163462" r="-201980" b="-1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462" r="-100985" b="-1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163462" r="-1485" b="-102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531408"/>
                      </a:ext>
                    </a:extLst>
                  </a:tr>
                  <a:tr h="636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260952" r="-20198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60952" r="-100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260952" r="-148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3504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F8AD9-A36B-4751-B2E3-475E3000BBD7}"/>
              </a:ext>
            </a:extLst>
          </p:cNvPr>
          <p:cNvCxnSpPr/>
          <p:nvPr/>
        </p:nvCxnSpPr>
        <p:spPr>
          <a:xfrm>
            <a:off x="7673008" y="1855304"/>
            <a:ext cx="304800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1E320-815D-49F8-9479-1862BA6B5679}"/>
              </a:ext>
            </a:extLst>
          </p:cNvPr>
          <p:cNvCxnSpPr/>
          <p:nvPr/>
        </p:nvCxnSpPr>
        <p:spPr>
          <a:xfrm>
            <a:off x="7673008" y="2442813"/>
            <a:ext cx="30480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9812D2-F1D6-4BB4-87D4-23E262F7B083}"/>
              </a:ext>
            </a:extLst>
          </p:cNvPr>
          <p:cNvCxnSpPr/>
          <p:nvPr/>
        </p:nvCxnSpPr>
        <p:spPr>
          <a:xfrm>
            <a:off x="7673008" y="3077442"/>
            <a:ext cx="30480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01AB6-1AB9-4521-A1FA-EC20E970370E}"/>
              </a:ext>
            </a:extLst>
          </p:cNvPr>
          <p:cNvCxnSpPr/>
          <p:nvPr/>
        </p:nvCxnSpPr>
        <p:spPr>
          <a:xfrm>
            <a:off x="6414053" y="1802296"/>
            <a:ext cx="477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BCC34B-D88B-4A49-B964-250ED5B481B2}"/>
              </a:ext>
            </a:extLst>
          </p:cNvPr>
          <p:cNvCxnSpPr/>
          <p:nvPr/>
        </p:nvCxnSpPr>
        <p:spPr>
          <a:xfrm>
            <a:off x="6397641" y="2207915"/>
            <a:ext cx="477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7C9C47-B8BC-4CCC-A9F6-C0F0BD863EC5}"/>
              </a:ext>
            </a:extLst>
          </p:cNvPr>
          <p:cNvCxnSpPr/>
          <p:nvPr/>
        </p:nvCxnSpPr>
        <p:spPr>
          <a:xfrm>
            <a:off x="6395295" y="2824548"/>
            <a:ext cx="477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D329B4D-9700-42A5-AE31-694AE3AD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nary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𝒅𝒖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:r>
                  <a:rPr lang="en-US" sz="1600" b="1" dirty="0"/>
                  <a:t>Example: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func>
                      </m:e>
                    </m:nary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subHide m:val="on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</m:fNam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func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600" b="1" i="0" smtClean="0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nary>
                                        <m:naryPr>
                                          <m:limLoc m:val="undOvr"/>
                                          <m:subHide m:val="on"/>
                                          <m:supHide m:val="on"/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func>
                        <m:func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func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1" dirty="0"/>
                  <a:t>				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func>
                      <m:func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func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nary>
                      <m:naryPr>
                        <m:limLoc m:val="subSup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fun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600" b="1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pPr marL="1828800" lvl="4" indent="0">
                  <a:buNone/>
                </a:pPr>
                <a:r>
                  <a:rPr lang="en-US" sz="1600" b="1" dirty="0"/>
                  <a:t>	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1600" b="1" dirty="0"/>
              </a:p>
              <a:p>
                <a:pPr marL="1828800" lvl="4" indent="0">
                  <a:buNone/>
                </a:pPr>
                <a:r>
                  <a:rPr lang="en-US" sz="1600" b="1" dirty="0"/>
                  <a:t>	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func>
                      <m:func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</m:e>
                    </m:func>
                  </m:oMath>
                </a14:m>
                <a:endParaRPr lang="en-US" sz="1600" b="1" dirty="0"/>
              </a:p>
              <a:p>
                <a:pPr marL="1828800" lvl="4" indent="0">
                  <a:buNone/>
                </a:pPr>
                <a:r>
                  <a:rPr lang="en-US" sz="1600" b="1" dirty="0"/>
                  <a:t>	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func>
                      <m:func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</m:e>
                    </m:func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348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4A5BA-7D48-4B10-A52F-03146991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E977E1E-84AB-4CCC-BE3B-E3178EC73B7E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9ABDF-0CD1-4DDB-A544-EAE20642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Evaluate </a:t>
                </a:r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800" b="0" dirty="0"/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sz="1800" dirty="0"/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1800" dirty="0"/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Integration by parts (P-472) Example # 1, 2, 3, 4, 5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Page – 476 Ex # 3, 5, 6, 8, 17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Calculus– James Stewart - 8</a:t>
                </a:r>
                <a:r>
                  <a:rPr lang="en-US" sz="1600" b="1" baseline="30000" dirty="0"/>
                  <a:t>th</a:t>
                </a:r>
                <a:r>
                  <a:rPr lang="en-US" sz="1600" b="1" dirty="0"/>
                  <a:t> edition</a:t>
                </a:r>
              </a:p>
              <a:p>
                <a:pPr marL="0" indent="0">
                  <a:buNone/>
                </a:pPr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342900" indent="-342900">
                  <a:buAutoNum type="arabicPeriod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928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634016-E474-44E7-B536-F75BD3FC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41F15-6DA2-4452-94A8-2E631281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Integrals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b="1" dirty="0"/>
                  <a:t>Necessary Trigonometric Formulas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754" t="-1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DA4C-AD8D-4375-B355-4634E7DE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DE8E-8B9E-459C-9AFC-B083054F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Integrals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sz="2400" dirty="0"/>
                  <a:t>			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1217" t="-1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85D89-AA2A-4883-A89C-98090717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dirty="0"/>
                  <a:t>Evaluate the following: 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i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/6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Page 485. Ex: 41, 42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1217" t="-1741" b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AA9A89E-30C3-4288-B240-AECA7CE1765E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20348" y="1171932"/>
              <a:ext cx="4932211" cy="23844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7120">
                      <a:extLst>
                        <a:ext uri="{9D8B030D-6E8A-4147-A177-3AD203B41FA5}">
                          <a16:colId xmlns:a16="http://schemas.microsoft.com/office/drawing/2014/main" val="253474791"/>
                        </a:ext>
                      </a:extLst>
                    </a:gridCol>
                    <a:gridCol w="2545091">
                      <a:extLst>
                        <a:ext uri="{9D8B030D-6E8A-4147-A177-3AD203B41FA5}">
                          <a16:colId xmlns:a16="http://schemas.microsoft.com/office/drawing/2014/main" val="3997686377"/>
                        </a:ext>
                      </a:extLst>
                    </a:gridCol>
                  </a:tblGrid>
                  <a:tr h="5360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Expression in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the integrand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Substitution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07323446"/>
                      </a:ext>
                    </a:extLst>
                  </a:tr>
                  <a:tr h="3487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3520016"/>
                      </a:ext>
                    </a:extLst>
                  </a:tr>
                  <a:tr h="3464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25390061"/>
                      </a:ext>
                    </a:extLst>
                  </a:tr>
                  <a:tr h="3487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2686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AA9A89E-30C3-4288-B240-AECA7CE176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1547600"/>
                  </p:ext>
                </p:extLst>
              </p:nvPr>
            </p:nvGraphicFramePr>
            <p:xfrm>
              <a:off x="2120348" y="1171932"/>
              <a:ext cx="4932211" cy="24006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7120">
                      <a:extLst>
                        <a:ext uri="{9D8B030D-6E8A-4147-A177-3AD203B41FA5}">
                          <a16:colId xmlns:a16="http://schemas.microsoft.com/office/drawing/2014/main" val="253474791"/>
                        </a:ext>
                      </a:extLst>
                    </a:gridCol>
                    <a:gridCol w="2545091">
                      <a:extLst>
                        <a:ext uri="{9D8B030D-6E8A-4147-A177-3AD203B41FA5}">
                          <a16:colId xmlns:a16="http://schemas.microsoft.com/office/drawing/2014/main" val="3997686377"/>
                        </a:ext>
                      </a:extLst>
                    </a:gridCol>
                  </a:tblGrid>
                  <a:tr h="8146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Expression in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the integrand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Substitution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07323446"/>
                      </a:ext>
                    </a:extLst>
                  </a:tr>
                  <a:tr h="5298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5" t="-165517" r="-10790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019" t="-165517" r="-1196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520016"/>
                      </a:ext>
                    </a:extLst>
                  </a:tr>
                  <a:tr h="526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5" t="-265517" r="-10790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019" t="-265517" r="-1196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390061"/>
                      </a:ext>
                    </a:extLst>
                  </a:tr>
                  <a:tr h="5298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5" t="-365517" r="-10790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019" t="-365517" r="-1196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86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3CE6C-89CB-4705-BD68-B2FF6531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99B6AA-6866-427B-8F25-36B67E8EF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58574"/>
            <a:ext cx="893866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irrational functions using trigonometric substitution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6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0" ma:contentTypeDescription="Create a new document." ma:contentTypeScope="" ma:versionID="51e7367a591b9fac62af896e4ee3d0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CC844D-592F-4381-A294-EBF4034C80C1}"/>
</file>

<file path=customXml/itemProps2.xml><?xml version="1.0" encoding="utf-8"?>
<ds:datastoreItem xmlns:ds="http://schemas.openxmlformats.org/officeDocument/2006/customXml" ds:itemID="{4893AEBF-A2E4-4C54-B70F-7B898F515D36}"/>
</file>

<file path=customXml/itemProps3.xml><?xml version="1.0" encoding="utf-8"?>
<ds:datastoreItem xmlns:ds="http://schemas.openxmlformats.org/officeDocument/2006/customXml" ds:itemID="{C1C81F38-39AD-431D-9C27-5F1C8F9763B2}"/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663</Words>
  <Application>Microsoft Office PowerPoint</Application>
  <PresentationFormat>Widescreen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INTEGRAL CALCULUS  AND  ORDINARY DIFFERENTIAL EQUATIOSNS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Integration of irrational functions using trigonometric substitution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 CALCULUS  AND  ORDINARY DIFFERENTIAL EQUATIOSNS</dc:title>
  <dc:creator>mohammed mostafizur rahman</dc:creator>
  <cp:lastModifiedBy>mohammed mostafizur rahman</cp:lastModifiedBy>
  <cp:revision>36</cp:revision>
  <dcterms:created xsi:type="dcterms:W3CDTF">2020-04-17T03:41:00Z</dcterms:created>
  <dcterms:modified xsi:type="dcterms:W3CDTF">2020-06-16T07:56:21Z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