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4"/>
  </p:notesMasterIdLst>
  <p:sldIdLst>
    <p:sldId id="256" r:id="rId2"/>
    <p:sldId id="298" r:id="rId3"/>
    <p:sldId id="299" r:id="rId4"/>
    <p:sldId id="300" r:id="rId5"/>
    <p:sldId id="301" r:id="rId6"/>
    <p:sldId id="314" r:id="rId7"/>
    <p:sldId id="315" r:id="rId8"/>
    <p:sldId id="316" r:id="rId9"/>
    <p:sldId id="317" r:id="rId10"/>
    <p:sldId id="318" r:id="rId11"/>
    <p:sldId id="304" r:id="rId12"/>
    <p:sldId id="305" r:id="rId13"/>
    <p:sldId id="320" r:id="rId14"/>
    <p:sldId id="323" r:id="rId15"/>
    <p:sldId id="324" r:id="rId16"/>
    <p:sldId id="302" r:id="rId17"/>
    <p:sldId id="319" r:id="rId18"/>
    <p:sldId id="326" r:id="rId19"/>
    <p:sldId id="327" r:id="rId20"/>
    <p:sldId id="328" r:id="rId21"/>
    <p:sldId id="329" r:id="rId22"/>
    <p:sldId id="30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85" d="100"/>
          <a:sy n="85" d="100"/>
        </p:scale>
        <p:origin x="36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18/07/2022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18-Jul-22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18-Jul-22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18-Jul-22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18-Jul-22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18-Jul-22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18-Jul-22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18-Jul-22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18-Jul-22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18-Jul-22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18-Jul-22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18-Jul-22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18-Jul-22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a:solidFill>
                  <a:srgbClr val="C00000"/>
                </a:solidFill>
              </a:rPr>
              <a:t>Chapter 4</a:t>
            </a:r>
            <a:br>
              <a:rPr lang="en-US" sz="3000" dirty="0">
                <a:solidFill>
                  <a:srgbClr val="C00000"/>
                </a:solidFill>
              </a:rPr>
            </a:br>
            <a:br>
              <a:rPr lang="en-US" sz="3000" dirty="0">
                <a:solidFill>
                  <a:schemeClr val="tx2"/>
                </a:solidFill>
              </a:rPr>
            </a:br>
            <a:r>
              <a:rPr lang="en-US" sz="3000" dirty="0">
                <a:solidFill>
                  <a:schemeClr val="tx2"/>
                </a:solidFill>
              </a:rPr>
              <a:t>sequence diagram</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32"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Victor Stany Rozario</a:t>
            </a:r>
          </a:p>
          <a:p>
            <a:r>
              <a:rPr lang="en-US" sz="2000" dirty="0">
                <a:solidFill>
                  <a:schemeClr val="tx1"/>
                </a:solidFill>
              </a:rPr>
              <a:t>Assistant Professor</a:t>
            </a:r>
          </a:p>
          <a:p>
            <a:r>
              <a:rPr lang="en-US" sz="2000" dirty="0">
                <a:solidFill>
                  <a:schemeClr val="tx1"/>
                </a:solidFill>
              </a:rPr>
              <a:t>Department of Computer Science,  AIUB</a:t>
            </a:r>
          </a:p>
          <a:p>
            <a:r>
              <a:rPr lang="en-US" sz="2400" cap="none" dirty="0">
                <a:solidFill>
                  <a:srgbClr val="0070C0"/>
                </a:solidFill>
              </a:rPr>
              <a:t>Web:</a:t>
            </a:r>
            <a:r>
              <a:rPr lang="en-US" sz="2400" cap="none" dirty="0">
                <a:solidFill>
                  <a:srgbClr val="F49100"/>
                </a:solidFill>
              </a:rPr>
              <a:t> 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 Identifier Examples</a:t>
            </a:r>
            <a:endParaRPr lang="en-US" b="1" dirty="0">
              <a:solidFill>
                <a:srgbClr val="0070C0"/>
              </a:solidFill>
              <a:effectLst>
                <a:outerShdw blurRad="38100" dist="38100" dir="2700000" algn="tl">
                  <a:srgbClr val="000000">
                    <a:alpha val="43137"/>
                  </a:srgbClr>
                </a:outerShdw>
              </a:effectLst>
            </a:endParaRP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4"/>
          <p:cNvSpPr txBox="1">
            <a:spLocks noChangeArrowheads="1"/>
          </p:cNvSpPr>
          <p:nvPr/>
        </p:nvSpPr>
        <p:spPr>
          <a:xfrm>
            <a:off x="3001040" y="1435328"/>
            <a:ext cx="5883275" cy="6381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buFontTx/>
              <a:buNone/>
            </a:pPr>
            <a:r>
              <a:rPr lang="en-US" sz="2800" i="1" dirty="0"/>
              <a:t>name</a:t>
            </a:r>
            <a:r>
              <a:rPr lang="en-US" sz="2800" dirty="0"/>
              <a:t>[ </a:t>
            </a:r>
            <a:r>
              <a:rPr lang="en-US" sz="2800" i="1" dirty="0"/>
              <a:t>selector </a:t>
            </a:r>
            <a:r>
              <a:rPr lang="en-US" sz="2800" dirty="0"/>
              <a:t>] :</a:t>
            </a:r>
            <a:r>
              <a:rPr lang="en-US" sz="2800" i="1" dirty="0"/>
              <a:t> </a:t>
            </a:r>
            <a:r>
              <a:rPr lang="en-US" sz="2800" i="1" dirty="0" err="1"/>
              <a:t>typeName</a:t>
            </a:r>
            <a:endParaRPr lang="en-CA" sz="2800" i="1" dirty="0"/>
          </a:p>
        </p:txBody>
      </p:sp>
      <p:sp>
        <p:nvSpPr>
          <p:cNvPr id="12" name="Rectangle 3"/>
          <p:cNvSpPr txBox="1">
            <a:spLocks noChangeArrowheads="1"/>
          </p:cNvSpPr>
          <p:nvPr/>
        </p:nvSpPr>
        <p:spPr>
          <a:xfrm>
            <a:off x="581192" y="2180496"/>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player[</a:t>
            </a:r>
            <a:r>
              <a:rPr lang="en-US" sz="2400" dirty="0" err="1"/>
              <a:t>i</a:t>
            </a:r>
            <a:r>
              <a:rPr lang="en-US" sz="2400" dirty="0"/>
              <a:t>] : Player</a:t>
            </a:r>
          </a:p>
          <a:p>
            <a:r>
              <a:rPr lang="en-US" sz="2400" dirty="0"/>
              <a:t>player[</a:t>
            </a:r>
            <a:r>
              <a:rPr lang="en-US" sz="2400" dirty="0" err="1"/>
              <a:t>i</a:t>
            </a:r>
            <a:r>
              <a:rPr lang="en-US" sz="2400" dirty="0"/>
              <a:t>]</a:t>
            </a:r>
          </a:p>
          <a:p>
            <a:r>
              <a:rPr lang="en-US" sz="2400" dirty="0"/>
              <a:t>: Player</a:t>
            </a:r>
          </a:p>
          <a:p>
            <a:r>
              <a:rPr lang="en-US" sz="2400" dirty="0"/>
              <a:t>board</a:t>
            </a:r>
            <a:endParaRPr lang="en-CA" sz="2400" dirty="0"/>
          </a:p>
        </p:txBody>
      </p:sp>
    </p:spTree>
    <p:extLst>
      <p:ext uri="{BB962C8B-B14F-4D97-AF65-F5344CB8AC3E}">
        <p14:creationId xmlns:p14="http://schemas.microsoft.com/office/powerpoint/2010/main" val="168425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9"/>
            <a:ext cx="11029950" cy="551938"/>
          </a:xfrm>
        </p:spPr>
        <p:txBody>
          <a:bodyPr/>
          <a:lstStyle/>
          <a:p>
            <a:pPr algn="ctr"/>
            <a:r>
              <a:rPr lang="en-US" altLang="en-US" b="1" dirty="0">
                <a:solidFill>
                  <a:srgbClr val="0070C0"/>
                </a:solidFill>
                <a:latin typeface="Book Antiqua" pitchFamily="18" charset="0"/>
              </a:rPr>
              <a:t>Sequence  diagram  heuristics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27703" y="1355315"/>
            <a:ext cx="11222038" cy="2125304"/>
          </a:xfrm>
        </p:spPr>
        <p:txBody>
          <a:bodyPr>
            <a:noAutofit/>
          </a:bodyPr>
          <a:lstStyle/>
          <a:p>
            <a:pPr>
              <a:buFont typeface="Wingdings" pitchFamily="2" charset="2"/>
              <a:buChar char="§"/>
            </a:pPr>
            <a:r>
              <a:rPr lang="en-US" altLang="en-US" sz="2200" dirty="0">
                <a:latin typeface="+mj-lt"/>
              </a:rPr>
              <a:t>Put the sender of the first message </a:t>
            </a:r>
            <a:r>
              <a:rPr lang="en-US" altLang="en-US" sz="2200" dirty="0">
                <a:solidFill>
                  <a:srgbClr val="7030A0"/>
                </a:solidFill>
                <a:latin typeface="+mj-lt"/>
              </a:rPr>
              <a:t>leftmost</a:t>
            </a:r>
            <a:r>
              <a:rPr lang="en-US" altLang="en-US" sz="2200" dirty="0">
                <a:latin typeface="+mj-lt"/>
              </a:rPr>
              <a:t>.</a:t>
            </a:r>
          </a:p>
          <a:p>
            <a:pPr>
              <a:buFont typeface="Wingdings" pitchFamily="2" charset="2"/>
              <a:buChar char="§"/>
            </a:pPr>
            <a:r>
              <a:rPr lang="en-US" altLang="en-US" sz="2200" dirty="0">
                <a:latin typeface="+mj-lt"/>
              </a:rPr>
              <a:t>Put pairs of individuals that interact heavily </a:t>
            </a:r>
            <a:r>
              <a:rPr lang="en-US" altLang="en-US" sz="2200" dirty="0">
                <a:solidFill>
                  <a:srgbClr val="7030A0"/>
                </a:solidFill>
                <a:latin typeface="+mj-lt"/>
              </a:rPr>
              <a:t>next to one another</a:t>
            </a:r>
            <a:r>
              <a:rPr lang="en-US" altLang="en-US" sz="2200" dirty="0">
                <a:latin typeface="+mj-lt"/>
              </a:rPr>
              <a:t>.</a:t>
            </a:r>
          </a:p>
          <a:p>
            <a:pPr>
              <a:buFont typeface="Wingdings" pitchFamily="2" charset="2"/>
              <a:buChar char="§"/>
            </a:pPr>
            <a:r>
              <a:rPr lang="en-US" altLang="en-US" sz="2200" dirty="0">
                <a:latin typeface="+mj-lt"/>
              </a:rPr>
              <a:t>Position individuals to make </a:t>
            </a:r>
            <a:r>
              <a:rPr lang="en-US" altLang="en-US" sz="2200" dirty="0">
                <a:solidFill>
                  <a:srgbClr val="7030A0"/>
                </a:solidFill>
                <a:latin typeface="+mj-lt"/>
              </a:rPr>
              <a:t>message arrows as short as possible</a:t>
            </a:r>
            <a:r>
              <a:rPr lang="en-US" altLang="en-US" sz="2200" dirty="0">
                <a:latin typeface="+mj-lt"/>
              </a:rPr>
              <a:t>.</a:t>
            </a:r>
          </a:p>
          <a:p>
            <a:pPr>
              <a:buFont typeface="Wingdings" pitchFamily="2" charset="2"/>
              <a:buChar char="§"/>
            </a:pPr>
            <a:r>
              <a:rPr lang="en-US" altLang="en-US" sz="2200" dirty="0">
                <a:latin typeface="+mj-lt"/>
              </a:rPr>
              <a:t>Position individuals to make message </a:t>
            </a:r>
            <a:r>
              <a:rPr lang="en-US" altLang="en-US" sz="2200" dirty="0">
                <a:solidFill>
                  <a:srgbClr val="7030A0"/>
                </a:solidFill>
                <a:latin typeface="+mj-lt"/>
              </a:rPr>
              <a:t>arrows go from left to right</a:t>
            </a:r>
            <a:r>
              <a:rPr lang="en-US" altLang="en-US" sz="2200" dirty="0">
                <a:latin typeface="+mj-lt"/>
              </a:rPr>
              <a:t>.</a:t>
            </a:r>
          </a:p>
        </p:txBody>
      </p:sp>
      <p:sp>
        <p:nvSpPr>
          <p:cNvPr id="6" name="Slide Number Placeholder 3">
            <a:extLst>
              <a:ext uri="{FF2B5EF4-FFF2-40B4-BE49-F238E27FC236}">
                <a16:creationId xmlns:a16="http://schemas.microsoft.com/office/drawing/2014/main" id="{3579D623-6A7D-4EA6-A450-B187EB4503A2}"/>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7" name="Content Placeholder 2">
            <a:extLst>
              <a:ext uri="{FF2B5EF4-FFF2-40B4-BE49-F238E27FC236}">
                <a16:creationId xmlns:a16="http://schemas.microsoft.com/office/drawing/2014/main" id="{926BFE36-A102-4673-91C3-177583BAF7A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208240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581435"/>
          </a:xfrm>
        </p:spPr>
        <p:txBody>
          <a:bodyPr/>
          <a:lstStyle/>
          <a:p>
            <a:pPr algn="ctr"/>
            <a:r>
              <a:rPr lang="en-US" altLang="en-US" dirty="0">
                <a:solidFill>
                  <a:srgbClr val="0070C0"/>
                </a:solidFill>
                <a:latin typeface="Book Antiqua" pitchFamily="18" charset="0"/>
              </a:rPr>
              <a:t>Sequence  diagram  elements</a:t>
            </a:r>
            <a:endParaRPr lang="en-US" dirty="0">
              <a:solidFill>
                <a:srgbClr val="0070C0"/>
              </a:solidFill>
              <a:effectLst>
                <a:outerShdw blurRad="38100" dist="38100" dir="2700000" algn="tl">
                  <a:srgbClr val="000000">
                    <a:alpha val="43137"/>
                  </a:srgbClr>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798" y="1613895"/>
            <a:ext cx="7772400" cy="4676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429389" y="1870693"/>
            <a:ext cx="3265714" cy="4389437"/>
          </a:xfrm>
          <a:prstGeom prst="rect">
            <a:avLst/>
          </a:prstGeom>
        </p:spPr>
        <p:txBody>
          <a:bodyPr/>
          <a:lstStyle/>
          <a:p>
            <a:pPr marL="405957" marR="0" lvl="0" indent="-405957" algn="l" defTabSz="1082553" rtl="0" eaLnBrk="1" fontAlgn="auto" latinLnBrk="0" hangingPunct="1">
              <a:lnSpc>
                <a:spcPct val="100000"/>
              </a:lnSpc>
              <a:spcBef>
                <a:spcPct val="20000"/>
              </a:spcBef>
              <a:spcAft>
                <a:spcPts val="0"/>
              </a:spcAft>
              <a:buClrTx/>
              <a:buSzTx/>
              <a:tabLst/>
              <a:defRPr/>
            </a:pPr>
            <a:r>
              <a:rPr kumimoji="0" lang="en-US" altLang="en-US" sz="1800" b="1" i="0" u="none" strike="noStrike" kern="1200" cap="none" spc="0" normalizeH="0" baseline="0" noProof="0" dirty="0">
                <a:ln>
                  <a:noFill/>
                </a:ln>
                <a:solidFill>
                  <a:srgbClr val="C00000"/>
                </a:solidFill>
                <a:effectLst/>
                <a:uLnTx/>
                <a:uFillTx/>
                <a:latin typeface="+mn-lt"/>
                <a:ea typeface="+mn-ea"/>
                <a:cs typeface="+mn-cs"/>
              </a:rPr>
              <a:t>The reference numbers</a:t>
            </a:r>
          </a:p>
          <a:p>
            <a:pPr marL="405957" marR="0" lvl="0" indent="-405957" algn="l" defTabSz="1082553" rtl="0" eaLnBrk="1" fontAlgn="auto" latinLnBrk="0" hangingPunct="1">
              <a:lnSpc>
                <a:spcPct val="100000"/>
              </a:lnSpc>
              <a:spcBef>
                <a:spcPct val="20000"/>
              </a:spcBef>
              <a:spcAft>
                <a:spcPts val="0"/>
              </a:spcAft>
              <a:buClrTx/>
              <a:buSzTx/>
              <a:tabLst/>
              <a:defRPr/>
            </a:pPr>
            <a:r>
              <a:rPr kumimoji="0" lang="en-US" altLang="en-US" sz="1800" b="1" i="0" u="none" strike="noStrike" kern="1200" cap="none" spc="0" normalizeH="0" baseline="0" noProof="0" dirty="0">
                <a:ln>
                  <a:noFill/>
                </a:ln>
                <a:solidFill>
                  <a:srgbClr val="C00000"/>
                </a:solidFill>
                <a:effectLst/>
                <a:uLnTx/>
                <a:uFillTx/>
                <a:latin typeface="+mn-lt"/>
                <a:ea typeface="+mn-ea"/>
                <a:cs typeface="+mn-cs"/>
              </a:rPr>
              <a:t>on the  figure denotes:</a:t>
            </a:r>
            <a:br>
              <a:rPr kumimoji="0" lang="en-US" altLang="en-US" sz="1800" b="1" i="0" u="none" strike="noStrike" kern="1200" cap="none" spc="0" normalizeH="0" baseline="0" noProof="0" dirty="0">
                <a:ln>
                  <a:noFill/>
                </a:ln>
                <a:solidFill>
                  <a:srgbClr val="C00000"/>
                </a:solidFill>
                <a:effectLst/>
                <a:uLnTx/>
                <a:uFillTx/>
                <a:latin typeface="+mn-lt"/>
                <a:ea typeface="+mn-ea"/>
                <a:cs typeface="+mn-cs"/>
              </a:rPr>
            </a:br>
            <a:endParaRPr kumimoji="0" lang="en-US" altLang="en-US" sz="1800" b="1" i="0" u="none" strike="noStrike" kern="1200" cap="none" spc="0" normalizeH="0" baseline="0" noProof="0" dirty="0">
              <a:ln>
                <a:noFill/>
              </a:ln>
              <a:solidFill>
                <a:srgbClr val="C00000"/>
              </a:solidFill>
              <a:effectLst/>
              <a:uLnTx/>
              <a:uFillTx/>
              <a:latin typeface="+mn-lt"/>
              <a:ea typeface="+mn-ea"/>
              <a:cs typeface="+mn-cs"/>
            </a:endParaRP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Object lifeline</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Message/Stimulus</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Iteration</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Self-reference</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Return</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Anonymous object</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Object name</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Sequence number</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Condition</a:t>
            </a:r>
          </a:p>
          <a:p>
            <a:pPr marL="709613" marR="0" lvl="1" indent="-342900" algn="l" defTabSz="1082553" rtl="0" eaLnBrk="1" fontAlgn="auto" latinLnBrk="0" hangingPunct="1">
              <a:lnSpc>
                <a:spcPct val="100000"/>
              </a:lnSpc>
              <a:spcBef>
                <a:spcPct val="20000"/>
              </a:spcBef>
              <a:spcAft>
                <a:spcPts val="0"/>
              </a:spcAft>
              <a:buClrTx/>
              <a:buSzTx/>
              <a:buFont typeface="Calibri" panose="020F0502020204030204" pitchFamily="34" charset="0"/>
              <a:buAutoNum type="arabicPeriod"/>
              <a:tabLst/>
              <a:defRPr/>
            </a:pPr>
            <a:r>
              <a:rPr kumimoji="0" lang="en-US" altLang="en-US" sz="1600" b="1" i="0" u="none" strike="noStrike" kern="1200" cap="none" spc="0" normalizeH="0" baseline="0" noProof="0" dirty="0">
                <a:ln>
                  <a:noFill/>
                </a:ln>
                <a:solidFill>
                  <a:schemeClr val="tx1"/>
                </a:solidFill>
                <a:effectLst/>
                <a:uLnTx/>
                <a:uFillTx/>
                <a:latin typeface="+mn-lt"/>
                <a:ea typeface="+mn-ea"/>
                <a:cs typeface="+mn-cs"/>
              </a:rPr>
              <a:t>Basic comment</a:t>
            </a:r>
            <a:endParaRPr kumimoji="0" lang="en-US"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lide Number Placeholder 3">
            <a:extLst>
              <a:ext uri="{FF2B5EF4-FFF2-40B4-BE49-F238E27FC236}">
                <a16:creationId xmlns:a16="http://schemas.microsoft.com/office/drawing/2014/main" id="{8957090D-E3D9-417F-AFCE-38590A06B2B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8" name="Content Placeholder 2">
            <a:extLst>
              <a:ext uri="{FF2B5EF4-FFF2-40B4-BE49-F238E27FC236}">
                <a16:creationId xmlns:a16="http://schemas.microsoft.com/office/drawing/2014/main" id="{08388C12-7D6A-47FB-9A61-0EFC16B91730}"/>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TextBox 9">
            <a:extLst>
              <a:ext uri="{FF2B5EF4-FFF2-40B4-BE49-F238E27FC236}">
                <a16:creationId xmlns:a16="http://schemas.microsoft.com/office/drawing/2014/main" id="{CBF16C34-0E1B-460F-93DB-DA35982C62C1}"/>
              </a:ext>
            </a:extLst>
          </p:cNvPr>
          <p:cNvSpPr txBox="1"/>
          <p:nvPr/>
        </p:nvSpPr>
        <p:spPr>
          <a:xfrm>
            <a:off x="8650996" y="4838674"/>
            <a:ext cx="1295400" cy="646331"/>
          </a:xfrm>
          <a:prstGeom prst="rect">
            <a:avLst/>
          </a:prstGeom>
          <a:noFill/>
        </p:spPr>
        <p:txBody>
          <a:bodyPr wrap="square" rtlCol="0">
            <a:spAutoFit/>
          </a:bodyPr>
          <a:lstStyle/>
          <a:p>
            <a:r>
              <a:rPr lang="en-US" sz="1800" dirty="0">
                <a:solidFill>
                  <a:srgbClr val="0070C0"/>
                </a:solidFill>
              </a:rPr>
              <a:t>Self Execution</a:t>
            </a:r>
          </a:p>
        </p:txBody>
      </p:sp>
    </p:spTree>
    <p:extLst>
      <p:ext uri="{BB962C8B-B14F-4D97-AF65-F5344CB8AC3E}">
        <p14:creationId xmlns:p14="http://schemas.microsoft.com/office/powerpoint/2010/main" val="123473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581435"/>
          </a:xfrm>
        </p:spPr>
        <p:txBody>
          <a:bodyPr/>
          <a:lstStyle/>
          <a:p>
            <a:pPr algn="ctr"/>
            <a:r>
              <a:rPr lang="en-US" altLang="en-US" dirty="0">
                <a:solidFill>
                  <a:srgbClr val="0070C0"/>
                </a:solidFill>
                <a:latin typeface="Book Antiqua" pitchFamily="18" charset="0"/>
              </a:rPr>
              <a:t>Elements (extended)</a:t>
            </a:r>
            <a:endParaRPr lang="en-US" dirty="0">
              <a:solidFill>
                <a:srgbClr val="0070C0"/>
              </a:solidFill>
              <a:effectLst>
                <a:outerShdw blurRad="38100" dist="38100" dir="2700000" algn="tl">
                  <a:srgbClr val="000000">
                    <a:alpha val="43137"/>
                  </a:srgbClr>
                </a:outerShdw>
              </a:effectLst>
            </a:endParaRPr>
          </a:p>
        </p:txBody>
      </p:sp>
      <p:sp>
        <p:nvSpPr>
          <p:cNvPr id="6" name="Slide Number Placeholder 3">
            <a:extLst>
              <a:ext uri="{FF2B5EF4-FFF2-40B4-BE49-F238E27FC236}">
                <a16:creationId xmlns:a16="http://schemas.microsoft.com/office/drawing/2014/main" id="{8957090D-E3D9-417F-AFCE-38590A06B2B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8" name="Content Placeholder 2">
            <a:extLst>
              <a:ext uri="{FF2B5EF4-FFF2-40B4-BE49-F238E27FC236}">
                <a16:creationId xmlns:a16="http://schemas.microsoft.com/office/drawing/2014/main" id="{08388C12-7D6A-47FB-9A61-0EFC16B91730}"/>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pic>
        <p:nvPicPr>
          <p:cNvPr id="4" name="Picture 3"/>
          <p:cNvPicPr>
            <a:picLocks noChangeAspect="1"/>
          </p:cNvPicPr>
          <p:nvPr/>
        </p:nvPicPr>
        <p:blipFill>
          <a:blip r:embed="rId2"/>
          <a:stretch>
            <a:fillRect/>
          </a:stretch>
        </p:blipFill>
        <p:spPr>
          <a:xfrm>
            <a:off x="502919" y="1798107"/>
            <a:ext cx="8272989" cy="4907705"/>
          </a:xfrm>
          <a:prstGeom prst="rect">
            <a:avLst/>
          </a:prstGeom>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6949" y="1614700"/>
            <a:ext cx="5904411" cy="509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78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581435"/>
          </a:xfrm>
        </p:spPr>
        <p:txBody>
          <a:bodyPr/>
          <a:lstStyle/>
          <a:p>
            <a:pPr algn="ctr"/>
            <a:r>
              <a:rPr lang="en-US" altLang="en-US" dirty="0">
                <a:solidFill>
                  <a:srgbClr val="0070C0"/>
                </a:solidFill>
                <a:latin typeface="Book Antiqua" pitchFamily="18" charset="0"/>
              </a:rPr>
              <a:t>Sequence Diagram 2.0</a:t>
            </a:r>
            <a:endParaRPr lang="en-US" dirty="0">
              <a:solidFill>
                <a:srgbClr val="0070C0"/>
              </a:solidFill>
              <a:effectLst>
                <a:outerShdw blurRad="38100" dist="38100" dir="2700000" algn="tl">
                  <a:srgbClr val="000000">
                    <a:alpha val="43137"/>
                  </a:srgbClr>
                </a:outerShdw>
              </a:effectLst>
            </a:endParaRPr>
          </a:p>
        </p:txBody>
      </p:sp>
      <p:sp>
        <p:nvSpPr>
          <p:cNvPr id="6" name="Slide Number Placeholder 3">
            <a:extLst>
              <a:ext uri="{FF2B5EF4-FFF2-40B4-BE49-F238E27FC236}">
                <a16:creationId xmlns:a16="http://schemas.microsoft.com/office/drawing/2014/main" id="{8957090D-E3D9-417F-AFCE-38590A06B2B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8" name="Content Placeholder 2">
            <a:extLst>
              <a:ext uri="{FF2B5EF4-FFF2-40B4-BE49-F238E27FC236}">
                <a16:creationId xmlns:a16="http://schemas.microsoft.com/office/drawing/2014/main" id="{08388C12-7D6A-47FB-9A61-0EFC16B91730}"/>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Content Placeholder 2"/>
          <p:cNvSpPr txBox="1">
            <a:spLocks/>
          </p:cNvSpPr>
          <p:nvPr/>
        </p:nvSpPr>
        <p:spPr>
          <a:xfrm>
            <a:off x="815797" y="1710233"/>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800" b="1" dirty="0">
                <a:highlight>
                  <a:srgbClr val="FFFF00"/>
                </a:highlight>
              </a:rPr>
              <a:t>Structured Control Operators</a:t>
            </a:r>
          </a:p>
          <a:p>
            <a:pPr lvl="1"/>
            <a:r>
              <a:rPr lang="en-US" altLang="en-US" sz="2400" b="1" dirty="0">
                <a:highlight>
                  <a:srgbClr val="FFFF00"/>
                </a:highlight>
              </a:rPr>
              <a:t>‘OPT’: Optional</a:t>
            </a:r>
          </a:p>
          <a:p>
            <a:pPr lvl="1"/>
            <a:r>
              <a:rPr lang="en-US" altLang="en-US" sz="2400" b="1" dirty="0">
                <a:highlight>
                  <a:srgbClr val="FFFF00"/>
                </a:highlight>
              </a:rPr>
              <a:t>‘ALT’: Alternate</a:t>
            </a:r>
          </a:p>
          <a:p>
            <a:pPr lvl="1"/>
            <a:r>
              <a:rPr lang="en-US" altLang="en-US" sz="2400" b="1" dirty="0">
                <a:highlight>
                  <a:srgbClr val="FFFF00"/>
                </a:highlight>
              </a:rPr>
              <a:t>‘PAR’: Parallel</a:t>
            </a:r>
          </a:p>
          <a:p>
            <a:pPr lvl="1"/>
            <a:r>
              <a:rPr lang="en-US" altLang="en-US" sz="2400" b="1" dirty="0">
                <a:highlight>
                  <a:srgbClr val="FFFF00"/>
                </a:highlight>
              </a:rPr>
              <a:t>‘Loop’: Iterative</a:t>
            </a:r>
          </a:p>
          <a:p>
            <a:pPr lvl="1"/>
            <a:r>
              <a:rPr lang="en-US" altLang="en-US" sz="2400" b="1" dirty="0">
                <a:highlight>
                  <a:srgbClr val="FFFF00"/>
                </a:highlight>
              </a:rPr>
              <a:t>‘Ref’: Reference</a:t>
            </a:r>
          </a:p>
          <a:p>
            <a:pPr lvl="1"/>
            <a:r>
              <a:rPr lang="en-US" altLang="en-US" sz="2400" b="1" i="1" dirty="0">
                <a:highlight>
                  <a:srgbClr val="FFFF00"/>
                </a:highlight>
              </a:rPr>
              <a:t>There are many operators, but these are most common</a:t>
            </a:r>
            <a:endParaRPr lang="en-US" altLang="en-US" sz="2400" i="1" dirty="0">
              <a:highlight>
                <a:srgbClr val="FFFF00"/>
              </a:highlight>
            </a:endParaRPr>
          </a:p>
        </p:txBody>
      </p:sp>
    </p:spTree>
    <p:extLst>
      <p:ext uri="{BB962C8B-B14F-4D97-AF65-F5344CB8AC3E}">
        <p14:creationId xmlns:p14="http://schemas.microsoft.com/office/powerpoint/2010/main" val="170374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39"/>
            <a:ext cx="11029950" cy="581435"/>
          </a:xfrm>
        </p:spPr>
        <p:txBody>
          <a:bodyPr/>
          <a:lstStyle/>
          <a:p>
            <a:pPr algn="ctr"/>
            <a:r>
              <a:rPr lang="en-US" altLang="en-US" dirty="0">
                <a:solidFill>
                  <a:srgbClr val="0070C0"/>
                </a:solidFill>
                <a:latin typeface="Book Antiqua" pitchFamily="18" charset="0"/>
              </a:rPr>
              <a:t>Sequence Diagram with Structured Controls</a:t>
            </a:r>
            <a:endParaRPr lang="en-US" dirty="0">
              <a:solidFill>
                <a:srgbClr val="0070C0"/>
              </a:solidFill>
              <a:effectLst>
                <a:outerShdw blurRad="38100" dist="38100" dir="2700000" algn="tl">
                  <a:srgbClr val="000000">
                    <a:alpha val="43137"/>
                  </a:srgbClr>
                </a:outerShdw>
              </a:effectLst>
            </a:endParaRPr>
          </a:p>
        </p:txBody>
      </p:sp>
      <p:sp>
        <p:nvSpPr>
          <p:cNvPr id="6" name="Slide Number Placeholder 3">
            <a:extLst>
              <a:ext uri="{FF2B5EF4-FFF2-40B4-BE49-F238E27FC236}">
                <a16:creationId xmlns:a16="http://schemas.microsoft.com/office/drawing/2014/main" id="{8957090D-E3D9-417F-AFCE-38590A06B2B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8" name="Content Placeholder 2">
            <a:extLst>
              <a:ext uri="{FF2B5EF4-FFF2-40B4-BE49-F238E27FC236}">
                <a16:creationId xmlns:a16="http://schemas.microsoft.com/office/drawing/2014/main" id="{08388C12-7D6A-47FB-9A61-0EFC16B91730}"/>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4274" y="1343054"/>
            <a:ext cx="5721532" cy="516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847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a:solidFill>
                  <a:srgbClr val="0070C0"/>
                </a:solidFill>
                <a:latin typeface="Book Antiqua" pitchFamily="18" charset="0"/>
              </a:rPr>
              <a:t>Execution  occurrence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39214" y="1335499"/>
            <a:ext cx="11636476" cy="1671637"/>
          </a:xfrm>
        </p:spPr>
        <p:txBody>
          <a:bodyPr>
            <a:noAutofit/>
          </a:bodyPr>
          <a:lstStyle/>
          <a:p>
            <a:pPr>
              <a:buFont typeface="Wingdings" pitchFamily="2" charset="2"/>
              <a:buChar char="q"/>
            </a:pPr>
            <a:r>
              <a:rPr lang="en-US" altLang="en-US" sz="2200" dirty="0">
                <a:highlight>
                  <a:srgbClr val="FFFF00"/>
                </a:highlight>
                <a:latin typeface="+mj-lt"/>
              </a:rPr>
              <a:t>An operation is </a:t>
            </a:r>
            <a:r>
              <a:rPr lang="en-US" altLang="en-US" sz="2200" b="1" dirty="0">
                <a:highlight>
                  <a:srgbClr val="FFFF00"/>
                </a:highlight>
                <a:latin typeface="+mj-lt"/>
              </a:rPr>
              <a:t>executing</a:t>
            </a:r>
            <a:r>
              <a:rPr lang="en-US" altLang="en-US" sz="2200" dirty="0">
                <a:highlight>
                  <a:srgbClr val="FFFF00"/>
                </a:highlight>
                <a:latin typeface="+mj-lt"/>
              </a:rPr>
              <a:t> when some process is running its code.</a:t>
            </a:r>
          </a:p>
          <a:p>
            <a:pPr>
              <a:buFont typeface="Wingdings" pitchFamily="2" charset="2"/>
              <a:buChar char="q"/>
            </a:pPr>
            <a:r>
              <a:rPr lang="en-US" altLang="en-US" sz="2200" dirty="0">
                <a:highlight>
                  <a:srgbClr val="FFFF00"/>
                </a:highlight>
                <a:latin typeface="+mj-lt"/>
              </a:rPr>
              <a:t>An operation is </a:t>
            </a:r>
            <a:r>
              <a:rPr lang="en-US" altLang="en-US" sz="2200" b="1" dirty="0">
                <a:highlight>
                  <a:srgbClr val="FFFF00"/>
                </a:highlight>
                <a:latin typeface="+mj-lt"/>
              </a:rPr>
              <a:t>suspended</a:t>
            </a:r>
            <a:r>
              <a:rPr lang="en-US" altLang="en-US" sz="2200" dirty="0">
                <a:highlight>
                  <a:srgbClr val="FFFF00"/>
                </a:highlight>
                <a:latin typeface="+mj-lt"/>
              </a:rPr>
              <a:t> when it sends a synchronous message and is waiting for it to return.</a:t>
            </a:r>
          </a:p>
          <a:p>
            <a:pPr>
              <a:buFont typeface="Wingdings" pitchFamily="2" charset="2"/>
              <a:buChar char="q"/>
            </a:pPr>
            <a:r>
              <a:rPr lang="en-US" altLang="en-US" sz="2200" dirty="0">
                <a:highlight>
                  <a:srgbClr val="FFFF00"/>
                </a:highlight>
                <a:latin typeface="+mj-lt"/>
              </a:rPr>
              <a:t>An operation is </a:t>
            </a:r>
            <a:r>
              <a:rPr lang="en-US" altLang="en-US" sz="2200" b="1" dirty="0">
                <a:highlight>
                  <a:srgbClr val="FFFF00"/>
                </a:highlight>
                <a:latin typeface="+mj-lt"/>
              </a:rPr>
              <a:t>active</a:t>
            </a:r>
            <a:r>
              <a:rPr lang="en-US" altLang="en-US" sz="2200" dirty="0">
                <a:highlight>
                  <a:srgbClr val="FFFF00"/>
                </a:highlight>
                <a:latin typeface="+mj-lt"/>
              </a:rPr>
              <a:t> when it is executing or suspended. The period when an object is active can be shown using an </a:t>
            </a:r>
            <a:r>
              <a:rPr lang="en-US" altLang="en-US" sz="2200" b="1" i="1" dirty="0">
                <a:highlight>
                  <a:srgbClr val="FFFF00"/>
                </a:highlight>
                <a:latin typeface="+mj-lt"/>
              </a:rPr>
              <a:t>execution occurrence </a:t>
            </a:r>
            <a:r>
              <a:rPr lang="en-US" altLang="en-US" sz="2200" dirty="0">
                <a:highlight>
                  <a:srgbClr val="FFFF00"/>
                </a:highlight>
                <a:latin typeface="+mj-lt"/>
              </a:rPr>
              <a:t>(Thin white or grey rectangle over lifeline dashed line)</a:t>
            </a:r>
            <a:endParaRPr lang="en-GB" altLang="en-US" sz="2200" dirty="0">
              <a:highlight>
                <a:srgbClr val="FFFF00"/>
              </a:highlight>
              <a:latin typeface="+mj-l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114650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a:solidFill>
                  <a:srgbClr val="0070C0"/>
                </a:solidFill>
                <a:latin typeface="Book Antiqua" pitchFamily="18" charset="0"/>
              </a:rPr>
              <a:t>Execution Occurrence Example</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7144" y="1534025"/>
            <a:ext cx="8470891" cy="409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995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p:cNvSpPr/>
          <p:nvPr/>
        </p:nvSpPr>
        <p:spPr>
          <a:xfrm>
            <a:off x="1284513" y="1491065"/>
            <a:ext cx="9583783" cy="3970318"/>
          </a:xfrm>
          <a:prstGeom prst="rect">
            <a:avLst/>
          </a:prstGeom>
        </p:spPr>
        <p:txBody>
          <a:bodyPr wrap="square">
            <a:spAutoFit/>
          </a:bodyPr>
          <a:lstStyle/>
          <a:p>
            <a:pPr algn="just"/>
            <a:r>
              <a:rPr lang="en-US" sz="2800" b="1" u="sng" dirty="0">
                <a:latin typeface="Cambria" panose="02040503050406030204" pitchFamily="18" charset="0"/>
                <a:ea typeface="Cambria" panose="02040503050406030204" pitchFamily="18" charset="0"/>
              </a:rPr>
              <a:t>Case 1</a:t>
            </a:r>
            <a:endParaRPr lang="en-US" sz="2800" dirty="0">
              <a:latin typeface="Cambria" panose="02040503050406030204" pitchFamily="18" charset="0"/>
              <a:ea typeface="Cambria" panose="02040503050406030204" pitchFamily="18" charset="0"/>
            </a:endParaRPr>
          </a:p>
          <a:p>
            <a:pPr algn="just"/>
            <a:r>
              <a:rPr lang="en-US" sz="2800" dirty="0">
                <a:latin typeface="Cambria" panose="02040503050406030204" pitchFamily="18" charset="0"/>
                <a:ea typeface="Cambria" panose="02040503050406030204" pitchFamily="18" charset="0"/>
              </a:rPr>
              <a:t>In a withdrawal transaction of an ATM Machine system the customer inserts his ATM card in the machine. The machine then verifies the customer authentication using the information provided in customer account. After successful verification the machine takes withdrawal request from the customer and checks whether the request is valid or not. A valid request is carried out by the machine. In case of unsuccessful verification the customer request is denied. </a:t>
            </a:r>
          </a:p>
        </p:txBody>
      </p:sp>
    </p:spTree>
    <p:extLst>
      <p:ext uri="{BB962C8B-B14F-4D97-AF65-F5344CB8AC3E}">
        <p14:creationId xmlns:p14="http://schemas.microsoft.com/office/powerpoint/2010/main" val="53263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p:cNvSpPr/>
          <p:nvPr/>
        </p:nvSpPr>
        <p:spPr>
          <a:xfrm>
            <a:off x="1136037" y="1106130"/>
            <a:ext cx="9583783" cy="5262979"/>
          </a:xfrm>
          <a:prstGeom prst="rect">
            <a:avLst/>
          </a:prstGeom>
        </p:spPr>
        <p:txBody>
          <a:bodyPr wrap="square">
            <a:spAutoFit/>
          </a:bodyPr>
          <a:lstStyle/>
          <a:p>
            <a:pPr algn="just"/>
            <a:r>
              <a:rPr lang="en-US" sz="2800" b="1" u="sng" dirty="0">
                <a:latin typeface="Cambria" panose="02040503050406030204" pitchFamily="18" charset="0"/>
                <a:ea typeface="Cambria" panose="02040503050406030204" pitchFamily="18" charset="0"/>
              </a:rPr>
              <a:t>Case 2</a:t>
            </a:r>
          </a:p>
          <a:p>
            <a:pPr algn="just"/>
            <a:r>
              <a:rPr lang="en-US" sz="2800" dirty="0">
                <a:latin typeface="Cambria" panose="02040503050406030204" pitchFamily="18" charset="0"/>
                <a:ea typeface="Cambria" panose="02040503050406030204" pitchFamily="18" charset="0"/>
              </a:rPr>
              <a:t>In a library management system of a university a member can place a request to book a journal to the librarian. Before the librarian can complete the booking the member has to be verified of his status whether he is allowed to borrow journals or not. The journal then has to be located whether it is in the campus where the request was made or it is in a different campus. If the journal is in a different campus the librarian makes a request for the journal to be sent at the requested campus. The librarian then informs the member about the time required for the journal to reach and completes the booking.</a:t>
            </a:r>
          </a:p>
        </p:txBody>
      </p:sp>
    </p:spTree>
    <p:extLst>
      <p:ext uri="{BB962C8B-B14F-4D97-AF65-F5344CB8AC3E}">
        <p14:creationId xmlns:p14="http://schemas.microsoft.com/office/powerpoint/2010/main" val="25957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54192"/>
            <a:ext cx="11029950" cy="551938"/>
          </a:xfrm>
        </p:spPr>
        <p:txBody>
          <a:bodyPr/>
          <a:lstStyle/>
          <a:p>
            <a:pPr algn="ctr"/>
            <a:r>
              <a:rPr lang="en-US" altLang="en-US" b="1" dirty="0">
                <a:solidFill>
                  <a:srgbClr val="0070C0"/>
                </a:solidFill>
                <a:latin typeface="Book Antiqua" pitchFamily="18" charset="0"/>
              </a:rPr>
              <a:t>Sequence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89935" y="1208856"/>
            <a:ext cx="11220450" cy="4300538"/>
          </a:xfrm>
        </p:spPr>
        <p:txBody>
          <a:bodyPr>
            <a:noAutofit/>
          </a:bodyPr>
          <a:lstStyle/>
          <a:p>
            <a:pPr>
              <a:buFont typeface="Wingdings" pitchFamily="2" charset="2"/>
              <a:buChar char="q"/>
            </a:pPr>
            <a:r>
              <a:rPr lang="en-US" sz="2200" dirty="0">
                <a:highlight>
                  <a:srgbClr val="FFFF00"/>
                </a:highlight>
                <a:latin typeface="+mj-lt"/>
              </a:rPr>
              <a:t>Sequence Diagrams are </a:t>
            </a:r>
            <a:r>
              <a:rPr lang="en-US" sz="2200" b="1" dirty="0">
                <a:highlight>
                  <a:srgbClr val="FFFF00"/>
                </a:highlight>
                <a:latin typeface="+mj-lt"/>
              </a:rPr>
              <a:t>interaction diagrams </a:t>
            </a:r>
            <a:r>
              <a:rPr lang="en-US" sz="2200" dirty="0">
                <a:latin typeface="+mj-lt"/>
              </a:rPr>
              <a:t>that detail how operations are carried out</a:t>
            </a:r>
            <a:r>
              <a:rPr lang="en-GB" sz="2200" dirty="0">
                <a:latin typeface="+mj-lt"/>
              </a:rPr>
              <a:t> and models: </a:t>
            </a:r>
          </a:p>
          <a:p>
            <a:pPr lvl="1">
              <a:buFont typeface="Wingdings" pitchFamily="2" charset="2"/>
              <a:buChar char="§"/>
            </a:pPr>
            <a:r>
              <a:rPr lang="en-GB" sz="2200" dirty="0">
                <a:highlight>
                  <a:srgbClr val="FFFF00"/>
                </a:highlight>
                <a:latin typeface="+mj-lt"/>
              </a:rPr>
              <a:t>a single scenario executing in the system</a:t>
            </a:r>
          </a:p>
          <a:p>
            <a:pPr lvl="1">
              <a:buFont typeface="Wingdings" pitchFamily="2" charset="2"/>
              <a:buChar char="§"/>
            </a:pPr>
            <a:r>
              <a:rPr lang="en-US" altLang="en-US" sz="2200" dirty="0">
                <a:latin typeface="+mj-lt"/>
              </a:rPr>
              <a:t>communication behavior of individuals exchanging information to accomplish some task.</a:t>
            </a:r>
            <a:endParaRPr lang="en-US" sz="2200" dirty="0">
              <a:latin typeface="+mj-lt"/>
            </a:endParaRPr>
          </a:p>
          <a:p>
            <a:pPr>
              <a:buFont typeface="Wingdings" pitchFamily="2" charset="2"/>
              <a:buChar char="q"/>
            </a:pPr>
            <a:r>
              <a:rPr lang="en-US" altLang="en-US" sz="2200" i="1" dirty="0">
                <a:latin typeface="+mj-lt"/>
              </a:rPr>
              <a:t>Sequence</a:t>
            </a:r>
            <a:r>
              <a:rPr lang="en-US" altLang="en-US" sz="2200" dirty="0">
                <a:latin typeface="+mj-lt"/>
              </a:rPr>
              <a:t> </a:t>
            </a:r>
            <a:r>
              <a:rPr lang="en-US" altLang="en-US" sz="2200" i="1" dirty="0">
                <a:latin typeface="+mj-lt"/>
              </a:rPr>
              <a:t>diagram</a:t>
            </a:r>
            <a:r>
              <a:rPr lang="en-US" altLang="en-US" sz="2200" dirty="0">
                <a:latin typeface="+mj-lt"/>
              </a:rPr>
              <a:t>—shows interacting individuals along the top and message exchange down the page.</a:t>
            </a:r>
          </a:p>
          <a:p>
            <a:pPr>
              <a:buFont typeface="Wingdings" pitchFamily="2" charset="2"/>
              <a:buChar char="q"/>
            </a:pPr>
            <a:r>
              <a:rPr lang="en-GB" sz="2200" dirty="0">
                <a:latin typeface="+mj-lt"/>
              </a:rPr>
              <a:t>Relation of UML diagrams to other exercises:</a:t>
            </a:r>
            <a:endParaRPr lang="en-GB" sz="2200" dirty="0">
              <a:solidFill>
                <a:srgbClr val="C00000"/>
              </a:solidFill>
              <a:latin typeface="+mj-lt"/>
            </a:endParaRPr>
          </a:p>
          <a:p>
            <a:pPr lvl="1"/>
            <a:r>
              <a:rPr lang="en-GB" sz="2200" dirty="0">
                <a:solidFill>
                  <a:srgbClr val="C00000"/>
                </a:solidFill>
                <a:highlight>
                  <a:srgbClr val="FFFF00"/>
                </a:highlight>
                <a:latin typeface="+mj-lt"/>
              </a:rPr>
              <a:t>CRC cards	-&gt; Class diagram</a:t>
            </a:r>
          </a:p>
          <a:p>
            <a:pPr lvl="1"/>
            <a:r>
              <a:rPr lang="en-GB" sz="2200" dirty="0">
                <a:solidFill>
                  <a:srgbClr val="C00000"/>
                </a:solidFill>
                <a:highlight>
                  <a:srgbClr val="FFFF00"/>
                </a:highlight>
                <a:latin typeface="+mj-lt"/>
              </a:rPr>
              <a:t>Use cases	-&gt; Sequence diagrams</a:t>
            </a:r>
            <a:endParaRPr lang="en-GB" altLang="en-US" sz="2200" dirty="0">
              <a:highlight>
                <a:srgbClr val="FFFF00"/>
              </a:highlight>
              <a:latin typeface="+mj-lt"/>
            </a:endParaRPr>
          </a:p>
        </p:txBody>
      </p:sp>
      <p:sp>
        <p:nvSpPr>
          <p:cNvPr id="6" name="Slide Number Placeholder 3">
            <a:extLst>
              <a:ext uri="{FF2B5EF4-FFF2-40B4-BE49-F238E27FC236}">
                <a16:creationId xmlns:a16="http://schemas.microsoft.com/office/drawing/2014/main" id="{580507D1-F9AE-4210-A4A5-FFC55311B72A}"/>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7" name="Content Placeholder 2">
            <a:extLst>
              <a:ext uri="{FF2B5EF4-FFF2-40B4-BE49-F238E27FC236}">
                <a16:creationId xmlns:a16="http://schemas.microsoft.com/office/drawing/2014/main" id="{144C8921-0B25-4961-9F19-0A2286C025E5}"/>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p:cNvSpPr/>
          <p:nvPr/>
        </p:nvSpPr>
        <p:spPr>
          <a:xfrm>
            <a:off x="1136037" y="1106130"/>
            <a:ext cx="9583783" cy="5262979"/>
          </a:xfrm>
          <a:prstGeom prst="rect">
            <a:avLst/>
          </a:prstGeom>
        </p:spPr>
        <p:txBody>
          <a:bodyPr wrap="square">
            <a:spAutoFit/>
          </a:bodyPr>
          <a:lstStyle/>
          <a:p>
            <a:pPr algn="just"/>
            <a:r>
              <a:rPr lang="en-US" sz="2800" b="1" u="sng" dirty="0">
                <a:latin typeface="Cambria" panose="02040503050406030204" pitchFamily="18" charset="0"/>
                <a:ea typeface="Cambria" panose="02040503050406030204" pitchFamily="18" charset="0"/>
              </a:rPr>
              <a:t>Case 3</a:t>
            </a:r>
          </a:p>
          <a:p>
            <a:pPr algn="just"/>
            <a:r>
              <a:rPr lang="en-US" sz="2800" dirty="0">
                <a:latin typeface="Cambria" panose="02040503050406030204" pitchFamily="18" charset="0"/>
                <a:ea typeface="Cambria" panose="02040503050406030204" pitchFamily="18" charset="0"/>
              </a:rPr>
              <a:t>A doctor includes the instruction in the patient advice when a patient requires a bed or room in the hospital. The advice is then passed to the office clerk. The office clerk checks the present booking database to get the available room and bed list. Facilities of the rooms and the beds are then extracted from the room list. Available room and bed numbers and facilities are sent to the patient. The patient chooses a room or bed and then the office clerk writes </a:t>
            </a:r>
            <a:r>
              <a:rPr lang="en-US" sz="2800" dirty="0" err="1">
                <a:latin typeface="Cambria" panose="02040503050406030204" pitchFamily="18" charset="0"/>
                <a:ea typeface="Cambria" panose="02040503050406030204" pitchFamily="18" charset="0"/>
              </a:rPr>
              <a:t>patientid</a:t>
            </a:r>
            <a:r>
              <a:rPr lang="en-US" sz="2800" dirty="0">
                <a:latin typeface="Cambria" panose="02040503050406030204" pitchFamily="18" charset="0"/>
                <a:ea typeface="Cambria" panose="02040503050406030204" pitchFamily="18" charset="0"/>
              </a:rPr>
              <a:t>, room or bed no, </a:t>
            </a:r>
            <a:r>
              <a:rPr lang="en-US" sz="2800" dirty="0" err="1">
                <a:latin typeface="Cambria" panose="02040503050406030204" pitchFamily="18" charset="0"/>
                <a:ea typeface="Cambria" panose="02040503050406030204" pitchFamily="18" charset="0"/>
              </a:rPr>
              <a:t>doctorid</a:t>
            </a:r>
            <a:r>
              <a:rPr lang="en-US" sz="2800" dirty="0">
                <a:latin typeface="Cambria" panose="02040503050406030204" pitchFamily="18" charset="0"/>
                <a:ea typeface="Cambria" panose="02040503050406030204" pitchFamily="18" charset="0"/>
              </a:rPr>
              <a:t> and doctor advice in the booking database. Finally a copy of the admission is sent to the associated nurse and a copy is given to the patient</a:t>
            </a:r>
          </a:p>
        </p:txBody>
      </p:sp>
    </p:spTree>
    <p:extLst>
      <p:ext uri="{BB962C8B-B14F-4D97-AF65-F5344CB8AC3E}">
        <p14:creationId xmlns:p14="http://schemas.microsoft.com/office/powerpoint/2010/main" val="164342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68940"/>
            <a:ext cx="11029950" cy="537190"/>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7" name="Slide Number Placeholder 3">
            <a:extLst>
              <a:ext uri="{FF2B5EF4-FFF2-40B4-BE49-F238E27FC236}">
                <a16:creationId xmlns:a16="http://schemas.microsoft.com/office/drawing/2014/main" id="{3B2F7756-FC7B-452C-AE76-4BE9121FF0B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8" name="Content Placeholder 2">
            <a:extLst>
              <a:ext uri="{FF2B5EF4-FFF2-40B4-BE49-F238E27FC236}">
                <a16:creationId xmlns:a16="http://schemas.microsoft.com/office/drawing/2014/main" id="{8A3456F5-ADD7-4757-A316-CB28B1746BDF}"/>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p:cNvSpPr/>
          <p:nvPr/>
        </p:nvSpPr>
        <p:spPr>
          <a:xfrm>
            <a:off x="1136037" y="1106130"/>
            <a:ext cx="9583783" cy="4216539"/>
          </a:xfrm>
          <a:prstGeom prst="rect">
            <a:avLst/>
          </a:prstGeom>
        </p:spPr>
        <p:txBody>
          <a:bodyPr wrap="square">
            <a:spAutoFit/>
          </a:bodyPr>
          <a:lstStyle/>
          <a:p>
            <a:pPr algn="just"/>
            <a:r>
              <a:rPr lang="en-US" sz="2800" b="1" u="sng" dirty="0">
                <a:latin typeface="Cambria" panose="02040503050406030204" pitchFamily="18" charset="0"/>
                <a:ea typeface="Cambria" panose="02040503050406030204" pitchFamily="18" charset="0"/>
              </a:rPr>
              <a:t>Case 4</a:t>
            </a:r>
          </a:p>
          <a:p>
            <a:pPr algn="just"/>
            <a:r>
              <a:rPr lang="en-US" sz="2400" dirty="0">
                <a:latin typeface="Cambria" panose="02040503050406030204" pitchFamily="18" charset="0"/>
                <a:ea typeface="Cambria" panose="02040503050406030204" pitchFamily="18" charset="0"/>
              </a:rPr>
              <a:t>When an air cooler starts, the control switch sends signal to the blower fan to start at the level that is already set in the control switch. Then the control switch sends the level of temperature to the sensor. The sensor senses the outside temperature by sending a request to the thermostat and if the outside temperature is higher then the level sent by the control switch, the sensor send signal to the compressor to switch on. When the sensor outside temperature goes down to the set level, the thermostat sends signal to the sensor and the sensor in turn sends signal to the compressor to switch off. The process keeps on running in a cycle as long as the air cooler stays on.</a:t>
            </a:r>
          </a:p>
        </p:txBody>
      </p:sp>
    </p:spTree>
    <p:extLst>
      <p:ext uri="{BB962C8B-B14F-4D97-AF65-F5344CB8AC3E}">
        <p14:creationId xmlns:p14="http://schemas.microsoft.com/office/powerpoint/2010/main" val="240706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684673"/>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0724" y="1328891"/>
            <a:ext cx="11754464" cy="1340567"/>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C91F627D-0853-4198-8DF1-79CD45BC192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7" name="Content Placeholder 2">
            <a:extLst>
              <a:ext uri="{FF2B5EF4-FFF2-40B4-BE49-F238E27FC236}">
                <a16:creationId xmlns:a16="http://schemas.microsoft.com/office/drawing/2014/main" id="{4CED9F15-6470-4EF7-81E4-4B0E3749DC03}"/>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341968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39443"/>
            <a:ext cx="11029950" cy="551938"/>
          </a:xfrm>
        </p:spPr>
        <p:txBody>
          <a:bodyPr/>
          <a:lstStyle/>
          <a:p>
            <a:pPr algn="ctr"/>
            <a:r>
              <a:rPr lang="en-US" altLang="en-US" b="1" dirty="0">
                <a:solidFill>
                  <a:srgbClr val="0070C0"/>
                </a:solidFill>
                <a:latin typeface="Book Antiqua" pitchFamily="18" charset="0"/>
              </a:rPr>
              <a:t>Key parts of sequence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24464" y="1149862"/>
            <a:ext cx="11690555" cy="1754188"/>
          </a:xfrm>
        </p:spPr>
        <p:txBody>
          <a:bodyPr>
            <a:normAutofit/>
          </a:bodyPr>
          <a:lstStyle/>
          <a:p>
            <a:pPr>
              <a:buFont typeface="Wingdings" pitchFamily="2" charset="2"/>
              <a:buChar char="q"/>
            </a:pPr>
            <a:r>
              <a:rPr lang="en-US" altLang="en-US" sz="2400" dirty="0">
                <a:latin typeface="Bell MT" pitchFamily="18" charset="0"/>
              </a:rPr>
              <a:t> </a:t>
            </a:r>
            <a:r>
              <a:rPr lang="en-US" altLang="en-US" sz="2200" b="1" dirty="0">
                <a:highlight>
                  <a:srgbClr val="FFFF00"/>
                </a:highlight>
                <a:latin typeface="+mj-lt"/>
              </a:rPr>
              <a:t>Frame:  </a:t>
            </a:r>
            <a:r>
              <a:rPr lang="en-US" altLang="en-US" sz="2200" dirty="0">
                <a:highlight>
                  <a:srgbClr val="FFFF00"/>
                </a:highlight>
                <a:latin typeface="+mj-lt"/>
              </a:rPr>
              <a:t>a rectangle with a pentagon in the upper left-hand corner called the name compartment.</a:t>
            </a:r>
          </a:p>
          <a:p>
            <a:pPr marL="514350" lvl="1">
              <a:buFont typeface="Wingdings" pitchFamily="2" charset="2"/>
              <a:buChar char="§"/>
            </a:pPr>
            <a:r>
              <a:rPr lang="en-US" altLang="en-US" sz="2200" b="1" dirty="0" err="1">
                <a:latin typeface="+mj-lt"/>
              </a:rPr>
              <a:t>sd</a:t>
            </a:r>
            <a:r>
              <a:rPr lang="en-US" altLang="en-US" sz="2200" dirty="0">
                <a:latin typeface="+mj-lt"/>
              </a:rPr>
              <a:t> - interaction Identifier is either a simple name or an operation specification as in</a:t>
            </a:r>
            <a:br>
              <a:rPr lang="en-US" altLang="en-US" sz="2200" dirty="0">
                <a:latin typeface="+mj-lt"/>
              </a:rPr>
            </a:br>
            <a:r>
              <a:rPr lang="en-US" altLang="en-US" sz="2200" dirty="0">
                <a:latin typeface="+mj-lt"/>
              </a:rPr>
              <a:t>a class diagram</a:t>
            </a:r>
            <a:r>
              <a:rPr lang="en-GB" sz="2200" dirty="0">
                <a:latin typeface="+mj-lt"/>
              </a:rPr>
              <a:t> </a:t>
            </a:r>
            <a:endParaRPr lang="en-GB" altLang="en-US" sz="2200" dirty="0">
              <a:latin typeface="+mj-lt"/>
            </a:endParaRPr>
          </a:p>
        </p:txBody>
      </p:sp>
      <p:pic>
        <p:nvPicPr>
          <p:cNvPr id="6" name="Picture 3"/>
          <p:cNvPicPr>
            <a:picLocks noChangeAspect="1" noChangeArrowheads="1"/>
          </p:cNvPicPr>
          <p:nvPr/>
        </p:nvPicPr>
        <p:blipFill>
          <a:blip r:embed="rId2"/>
          <a:srcRect/>
          <a:stretch>
            <a:fillRect/>
          </a:stretch>
        </p:blipFill>
        <p:spPr bwMode="auto">
          <a:xfrm>
            <a:off x="2188660" y="3081279"/>
            <a:ext cx="8553157" cy="3052688"/>
          </a:xfrm>
          <a:prstGeom prst="rect">
            <a:avLst/>
          </a:prstGeom>
          <a:noFill/>
          <a:ln w="9525">
            <a:noFill/>
            <a:miter lim="800000"/>
            <a:headEnd/>
            <a:tailEnd/>
          </a:ln>
          <a:effectLst/>
        </p:spPr>
      </p:pic>
      <p:sp>
        <p:nvSpPr>
          <p:cNvPr id="7" name="Slide Number Placeholder 3">
            <a:extLst>
              <a:ext uri="{FF2B5EF4-FFF2-40B4-BE49-F238E27FC236}">
                <a16:creationId xmlns:a16="http://schemas.microsoft.com/office/drawing/2014/main" id="{D1757F46-0580-4BC7-8EF7-D15BB7E288C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D780F4F3-3ACE-4F89-8046-920D1262FDC5}"/>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333641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554192"/>
            <a:ext cx="11029950" cy="566686"/>
          </a:xfrm>
        </p:spPr>
        <p:txBody>
          <a:bodyPr/>
          <a:lstStyle/>
          <a:p>
            <a:pPr algn="ctr"/>
            <a:r>
              <a:rPr lang="en-US" altLang="en-US" b="1" dirty="0">
                <a:solidFill>
                  <a:srgbClr val="0070C0"/>
                </a:solidFill>
                <a:latin typeface="Book Antiqua" pitchFamily="18" charset="0"/>
              </a:rPr>
              <a:t>Key parts of Sequence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57199" y="1148324"/>
            <a:ext cx="11208776" cy="3659649"/>
          </a:xfrm>
        </p:spPr>
        <p:txBody>
          <a:bodyPr>
            <a:noAutofit/>
          </a:bodyPr>
          <a:lstStyle/>
          <a:p>
            <a:pPr>
              <a:buFont typeface="Wingdings" pitchFamily="2" charset="2"/>
              <a:buChar char="q"/>
            </a:pPr>
            <a:r>
              <a:rPr lang="en-US" altLang="en-US" sz="2200" dirty="0">
                <a:solidFill>
                  <a:srgbClr val="0070C0"/>
                </a:solidFill>
                <a:highlight>
                  <a:srgbClr val="FFFF00"/>
                </a:highlight>
                <a:latin typeface="+mj-lt"/>
              </a:rPr>
              <a:t>Participant: </a:t>
            </a:r>
            <a:r>
              <a:rPr lang="en-US" altLang="en-US" sz="2200" dirty="0">
                <a:highlight>
                  <a:srgbClr val="FFFF00"/>
                </a:highlight>
                <a:latin typeface="+mj-lt"/>
              </a:rPr>
              <a:t>an object or entity (actor, system) that acts in the sequence diagram (rectangle identifier)</a:t>
            </a:r>
          </a:p>
          <a:p>
            <a:pPr>
              <a:buFont typeface="Wingdings" pitchFamily="2" charset="2"/>
              <a:buChar char="q"/>
            </a:pPr>
            <a:r>
              <a:rPr lang="en-US" altLang="en-US" sz="2200" dirty="0">
                <a:solidFill>
                  <a:srgbClr val="0070C0"/>
                </a:solidFill>
                <a:highlight>
                  <a:srgbClr val="FFFF00"/>
                </a:highlight>
                <a:latin typeface="+mj-lt"/>
              </a:rPr>
              <a:t>Lifelines/Axes: </a:t>
            </a:r>
            <a:r>
              <a:rPr lang="en-US" altLang="en-US" sz="2200" dirty="0">
                <a:highlight>
                  <a:srgbClr val="FFFF00"/>
                </a:highlight>
                <a:latin typeface="+mj-lt"/>
              </a:rPr>
              <a:t>Participating individuals are arrayed across the diagram as </a:t>
            </a:r>
            <a:r>
              <a:rPr lang="en-US" altLang="en-US" sz="2200" i="1" dirty="0">
                <a:highlight>
                  <a:srgbClr val="FFFF00"/>
                </a:highlight>
                <a:latin typeface="+mj-lt"/>
              </a:rPr>
              <a:t>lifelines</a:t>
            </a:r>
            <a:r>
              <a:rPr lang="en-US" altLang="en-US" sz="2200" i="1" dirty="0">
                <a:latin typeface="+mj-lt"/>
              </a:rPr>
              <a:t>. </a:t>
            </a:r>
            <a:r>
              <a:rPr lang="en-US" altLang="en-US" sz="2200" dirty="0">
                <a:highlight>
                  <a:srgbClr val="FFFF00"/>
                </a:highlight>
                <a:latin typeface="+mj-lt"/>
              </a:rPr>
              <a:t>The dashed line shows the period</a:t>
            </a:r>
            <a:r>
              <a:rPr lang="en-US" altLang="en-US" sz="2200" dirty="0">
                <a:latin typeface="+mj-lt"/>
              </a:rPr>
              <a:t> when an individual exists.</a:t>
            </a:r>
          </a:p>
          <a:p>
            <a:pPr lvl="1">
              <a:buFont typeface="Wingdings" pitchFamily="2" charset="2"/>
              <a:buChar char="§"/>
            </a:pPr>
            <a:r>
              <a:rPr lang="en-US" altLang="en-US" sz="2200" b="1" dirty="0">
                <a:solidFill>
                  <a:srgbClr val="C00000"/>
                </a:solidFill>
                <a:latin typeface="+mj-lt"/>
              </a:rPr>
              <a:t>Horizontal:</a:t>
            </a:r>
            <a:r>
              <a:rPr lang="en-US" altLang="en-US" sz="2200" dirty="0">
                <a:latin typeface="+mj-lt"/>
              </a:rPr>
              <a:t> which object/participant is interacting</a:t>
            </a:r>
          </a:p>
          <a:p>
            <a:pPr lvl="1">
              <a:buFont typeface="Wingdings" pitchFamily="2" charset="2"/>
              <a:buChar char="§"/>
            </a:pPr>
            <a:r>
              <a:rPr lang="en-US" altLang="en-US" sz="2200" b="1" dirty="0">
                <a:solidFill>
                  <a:srgbClr val="C00000"/>
                </a:solidFill>
                <a:latin typeface="+mj-lt"/>
              </a:rPr>
              <a:t>Vertical: </a:t>
            </a:r>
            <a:r>
              <a:rPr lang="en-US" altLang="en-US" sz="2200" dirty="0">
                <a:latin typeface="+mj-lt"/>
              </a:rPr>
              <a:t>time (down -&gt; forward in time)</a:t>
            </a:r>
          </a:p>
          <a:p>
            <a:pPr>
              <a:buFont typeface="Wingdings" pitchFamily="2" charset="2"/>
              <a:buChar char="q"/>
            </a:pPr>
            <a:r>
              <a:rPr lang="en-US" altLang="en-US" sz="2200" dirty="0">
                <a:solidFill>
                  <a:srgbClr val="0070C0"/>
                </a:solidFill>
                <a:highlight>
                  <a:srgbClr val="FFFF00"/>
                </a:highlight>
                <a:latin typeface="+mj-lt"/>
              </a:rPr>
              <a:t>Message: </a:t>
            </a:r>
            <a:r>
              <a:rPr lang="en-US" altLang="en-US" sz="2200" dirty="0">
                <a:highlight>
                  <a:srgbClr val="FFFF00"/>
                </a:highlight>
                <a:latin typeface="+mj-lt"/>
              </a:rPr>
              <a:t>communication between</a:t>
            </a:r>
            <a:br>
              <a:rPr lang="en-US" altLang="en-US" sz="2200" dirty="0">
                <a:highlight>
                  <a:srgbClr val="FFFF00"/>
                </a:highlight>
                <a:latin typeface="+mj-lt"/>
              </a:rPr>
            </a:br>
            <a:r>
              <a:rPr lang="en-US" altLang="en-US" sz="2200" dirty="0">
                <a:highlight>
                  <a:srgbClr val="FFFF00"/>
                </a:highlight>
                <a:latin typeface="+mj-lt"/>
              </a:rPr>
              <a:t> participant objects.</a:t>
            </a:r>
            <a:endParaRPr lang="en-GB" altLang="en-US" sz="2200" dirty="0">
              <a:highlight>
                <a:srgbClr val="FFFF00"/>
              </a:highlight>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473" y="3470359"/>
            <a:ext cx="6323527" cy="309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3">
            <a:extLst>
              <a:ext uri="{FF2B5EF4-FFF2-40B4-BE49-F238E27FC236}">
                <a16:creationId xmlns:a16="http://schemas.microsoft.com/office/drawing/2014/main" id="{E81F013D-0DF8-4BAB-A7D5-F894D2B184FD}"/>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8" name="Content Placeholder 2">
            <a:extLst>
              <a:ext uri="{FF2B5EF4-FFF2-40B4-BE49-F238E27FC236}">
                <a16:creationId xmlns:a16="http://schemas.microsoft.com/office/drawing/2014/main" id="{6FA384A8-6F34-4D54-9F5A-FEC1D1F7DE2D}"/>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78894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Messages  and  message  arrows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17510"/>
            <a:ext cx="11222038" cy="2089150"/>
          </a:xfrm>
        </p:spPr>
        <p:txBody>
          <a:bodyPr>
            <a:normAutofit/>
          </a:bodyPr>
          <a:lstStyle/>
          <a:p>
            <a:pPr>
              <a:lnSpc>
                <a:spcPct val="90000"/>
              </a:lnSpc>
              <a:buFont typeface="Wingdings" pitchFamily="2" charset="2"/>
              <a:buChar char="q"/>
            </a:pPr>
            <a:r>
              <a:rPr lang="en-US" altLang="en-US" sz="2200" i="1" dirty="0">
                <a:solidFill>
                  <a:srgbClr val="C00000"/>
                </a:solidFill>
                <a:highlight>
                  <a:srgbClr val="FFFF00"/>
                </a:highlight>
                <a:latin typeface="+mj-lt"/>
              </a:rPr>
              <a:t>Synchronous</a:t>
            </a:r>
            <a:r>
              <a:rPr lang="en-US" altLang="en-US" sz="2200" dirty="0">
                <a:highlight>
                  <a:srgbClr val="FFFF00"/>
                </a:highlight>
                <a:latin typeface="+mj-lt"/>
              </a:rPr>
              <a:t>—The sender suspends execution until the message is complete</a:t>
            </a:r>
            <a:br>
              <a:rPr lang="en-US" altLang="en-US" sz="2200" dirty="0">
                <a:highlight>
                  <a:srgbClr val="FFFF00"/>
                </a:highlight>
                <a:latin typeface="+mj-lt"/>
              </a:rPr>
            </a:br>
            <a:r>
              <a:rPr lang="en-US" altLang="en-US" sz="2200" dirty="0">
                <a:highlight>
                  <a:srgbClr val="FFFF00"/>
                </a:highlight>
                <a:latin typeface="+mj-lt"/>
              </a:rPr>
              <a:t> (sender waits for reply)</a:t>
            </a:r>
          </a:p>
          <a:p>
            <a:pPr>
              <a:lnSpc>
                <a:spcPct val="90000"/>
              </a:lnSpc>
              <a:buFont typeface="Wingdings" pitchFamily="2" charset="2"/>
              <a:buChar char="q"/>
            </a:pPr>
            <a:r>
              <a:rPr lang="en-US" altLang="en-US" sz="2200" i="1" dirty="0">
                <a:solidFill>
                  <a:srgbClr val="C00000"/>
                </a:solidFill>
                <a:highlight>
                  <a:srgbClr val="FFFF00"/>
                </a:highlight>
                <a:latin typeface="+mj-lt"/>
              </a:rPr>
              <a:t>Asynchronous</a:t>
            </a:r>
            <a:r>
              <a:rPr lang="en-US" altLang="en-US" sz="2200" dirty="0">
                <a:highlight>
                  <a:srgbClr val="FFFF00"/>
                </a:highlight>
                <a:latin typeface="+mj-lt"/>
              </a:rPr>
              <a:t>—The sender continues execution after sending the message</a:t>
            </a:r>
            <a:br>
              <a:rPr lang="en-US" altLang="en-US" sz="2200" dirty="0">
                <a:highlight>
                  <a:srgbClr val="FFFF00"/>
                </a:highlight>
                <a:latin typeface="+mj-lt"/>
              </a:rPr>
            </a:br>
            <a:r>
              <a:rPr lang="en-US" altLang="en-US" sz="2200" dirty="0">
                <a:highlight>
                  <a:srgbClr val="FFFF00"/>
                </a:highlight>
                <a:latin typeface="+mj-lt"/>
              </a:rPr>
              <a:t> (no waiting time)</a:t>
            </a:r>
            <a:endParaRPr lang="en-US" altLang="en-US" sz="2200" i="1" dirty="0">
              <a:highlight>
                <a:srgbClr val="FFFF00"/>
              </a:highlight>
              <a:latin typeface="+mj-lt"/>
            </a:endParaRPr>
          </a:p>
          <a:p>
            <a:pPr>
              <a:lnSpc>
                <a:spcPct val="90000"/>
              </a:lnSpc>
              <a:buFont typeface="Wingdings" pitchFamily="2" charset="2"/>
              <a:buChar char="q"/>
            </a:pPr>
            <a:r>
              <a:rPr lang="en-US" altLang="en-US" sz="2200" i="1" dirty="0">
                <a:solidFill>
                  <a:srgbClr val="C00000"/>
                </a:solidFill>
                <a:highlight>
                  <a:srgbClr val="FFFF00"/>
                </a:highlight>
                <a:latin typeface="+mj-lt"/>
              </a:rPr>
              <a:t>Message return to the sender / instance, object creation</a:t>
            </a:r>
            <a:endParaRPr lang="en-GB" altLang="en-US" sz="2200" i="1" dirty="0">
              <a:solidFill>
                <a:srgbClr val="C00000"/>
              </a:solidFill>
              <a:highlight>
                <a:srgbClr val="FFFF00"/>
              </a:highlight>
              <a:latin typeface="+mj-lt"/>
            </a:endParaRPr>
          </a:p>
        </p:txBody>
      </p:sp>
      <p:sp>
        <p:nvSpPr>
          <p:cNvPr id="6" name="Line 5"/>
          <p:cNvSpPr>
            <a:spLocks noChangeShapeType="1"/>
          </p:cNvSpPr>
          <p:nvPr/>
        </p:nvSpPr>
        <p:spPr bwMode="auto">
          <a:xfrm>
            <a:off x="9948785" y="1544377"/>
            <a:ext cx="1420812" cy="0"/>
          </a:xfrm>
          <a:prstGeom prst="line">
            <a:avLst/>
          </a:prstGeom>
          <a:noFill/>
          <a:ln w="15875">
            <a:solidFill>
              <a:srgbClr val="000066"/>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 name="Line 6"/>
          <p:cNvSpPr>
            <a:spLocks noChangeShapeType="1"/>
          </p:cNvSpPr>
          <p:nvPr/>
        </p:nvSpPr>
        <p:spPr bwMode="auto">
          <a:xfrm>
            <a:off x="9852288" y="2206722"/>
            <a:ext cx="1535112" cy="0"/>
          </a:xfrm>
          <a:prstGeom prst="line">
            <a:avLst/>
          </a:prstGeom>
          <a:noFill/>
          <a:ln w="15875">
            <a:solidFill>
              <a:srgbClr val="000066"/>
            </a:solidFill>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 name="Line 7"/>
          <p:cNvSpPr>
            <a:spLocks noChangeShapeType="1"/>
          </p:cNvSpPr>
          <p:nvPr/>
        </p:nvSpPr>
        <p:spPr bwMode="auto">
          <a:xfrm>
            <a:off x="9832976" y="2903407"/>
            <a:ext cx="1535112" cy="0"/>
          </a:xfrm>
          <a:prstGeom prst="line">
            <a:avLst/>
          </a:prstGeom>
          <a:noFill/>
          <a:ln w="15875">
            <a:solidFill>
              <a:srgbClr val="000066"/>
            </a:solidFill>
            <a:prstDash val="dash"/>
            <a:round/>
            <a:headEnd/>
            <a:tailEnd type="arrow" w="lg" len="lg"/>
          </a:ln>
          <a:extLst>
            <a:ext uri="{909E8E84-426E-40DD-AFC4-6F175D3DCCD1}">
              <a14:hiddenFill xmlns:a14="http://schemas.microsoft.com/office/drawing/2010/main">
                <a:noFill/>
              </a14:hiddenFill>
            </a:ext>
          </a:extLst>
        </p:spPr>
        <p:txBody>
          <a:bodyPr anchor="ctr">
            <a:spAutoFit/>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778" y="3402568"/>
            <a:ext cx="6323527"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200291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17510"/>
            <a:ext cx="11222038" cy="2089150"/>
          </a:xfrm>
        </p:spPr>
        <p:txBody>
          <a:bodyPr>
            <a:normAutofit/>
          </a:bodyPr>
          <a:lstStyle/>
          <a:p>
            <a:pPr>
              <a:lnSpc>
                <a:spcPct val="90000"/>
              </a:lnSpc>
              <a:buFont typeface="Wingdings" pitchFamily="2" charset="2"/>
              <a:buChar char="q"/>
            </a:pPr>
            <a:r>
              <a:rPr lang="en-US" altLang="en-US" sz="2200" i="1" dirty="0">
                <a:solidFill>
                  <a:srgbClr val="C00000"/>
                </a:solidFill>
                <a:latin typeface="+mj-lt"/>
              </a:rPr>
              <a:t>Participating individuals are arrayed across the diagram as lifelines:</a:t>
            </a:r>
          </a:p>
          <a:p>
            <a:pPr lvl="1">
              <a:lnSpc>
                <a:spcPct val="90000"/>
              </a:lnSpc>
              <a:buFont typeface="Wingdings" pitchFamily="2" charset="2"/>
              <a:buChar char="q"/>
            </a:pPr>
            <a:r>
              <a:rPr lang="en-US" altLang="en-US" sz="2000" i="1" dirty="0">
                <a:solidFill>
                  <a:srgbClr val="C00000"/>
                </a:solidFill>
                <a:latin typeface="+mj-lt"/>
              </a:rPr>
              <a:t>Rectangle containing an identifier</a:t>
            </a:r>
          </a:p>
          <a:p>
            <a:pPr lvl="1">
              <a:lnSpc>
                <a:spcPct val="90000"/>
              </a:lnSpc>
              <a:buFont typeface="Wingdings" pitchFamily="2" charset="2"/>
              <a:buChar char="q"/>
            </a:pPr>
            <a:r>
              <a:rPr lang="en-US" altLang="en-US" sz="2000" i="1" dirty="0">
                <a:solidFill>
                  <a:srgbClr val="C00000"/>
                </a:solidFill>
                <a:latin typeface="+mj-lt"/>
              </a:rPr>
              <a:t>Dashed line extending down the page</a:t>
            </a:r>
          </a:p>
          <a:p>
            <a:pPr>
              <a:lnSpc>
                <a:spcPct val="90000"/>
              </a:lnSpc>
              <a:buFont typeface="Wingdings" pitchFamily="2" charset="2"/>
              <a:buChar char="q"/>
            </a:pPr>
            <a:r>
              <a:rPr lang="en-US" altLang="en-US" sz="2200" i="1" dirty="0">
                <a:solidFill>
                  <a:srgbClr val="C00000"/>
                </a:solidFill>
                <a:highlight>
                  <a:srgbClr val="FFFF00"/>
                </a:highlight>
                <a:latin typeface="+mj-lt"/>
              </a:rPr>
              <a:t>The vertical dimension represents time</a:t>
            </a:r>
            <a:r>
              <a:rPr lang="en-US" altLang="en-US" sz="2200" i="1" dirty="0">
                <a:solidFill>
                  <a:srgbClr val="C00000"/>
                </a:solidFill>
                <a:latin typeface="+mj-lt"/>
              </a:rPr>
              <a:t>; </a:t>
            </a:r>
            <a:r>
              <a:rPr lang="en-US" altLang="en-US" sz="2200" i="1" dirty="0">
                <a:solidFill>
                  <a:srgbClr val="C00000"/>
                </a:solidFill>
                <a:highlight>
                  <a:srgbClr val="FFFF00"/>
                </a:highlight>
                <a:latin typeface="+mj-lt"/>
              </a:rPr>
              <a:t>the dashed line shows the period </a:t>
            </a:r>
            <a:r>
              <a:rPr lang="en-US" altLang="en-US" sz="2200" i="1" dirty="0">
                <a:solidFill>
                  <a:srgbClr val="C00000"/>
                </a:solidFill>
                <a:latin typeface="+mj-lt"/>
              </a:rPr>
              <a:t>when an individual exists.</a:t>
            </a: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90172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 Creation and Destruction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17510"/>
            <a:ext cx="11222038" cy="2089150"/>
          </a:xfrm>
        </p:spPr>
        <p:txBody>
          <a:bodyPr>
            <a:normAutofit/>
          </a:bodyPr>
          <a:lstStyle/>
          <a:p>
            <a:pPr>
              <a:lnSpc>
                <a:spcPct val="90000"/>
              </a:lnSpc>
              <a:buFont typeface="Wingdings" pitchFamily="2" charset="2"/>
              <a:buChar char="q"/>
            </a:pPr>
            <a:r>
              <a:rPr lang="en-US" altLang="en-US" sz="2200" i="1" dirty="0">
                <a:solidFill>
                  <a:srgbClr val="C00000"/>
                </a:solidFill>
                <a:latin typeface="+mj-lt"/>
              </a:rPr>
              <a:t>An new object appears at the point it is created.</a:t>
            </a:r>
          </a:p>
          <a:p>
            <a:pPr lvl="1">
              <a:lnSpc>
                <a:spcPct val="90000"/>
              </a:lnSpc>
              <a:buFont typeface="Wingdings" pitchFamily="2" charset="2"/>
              <a:buChar char="q"/>
            </a:pPr>
            <a:r>
              <a:rPr lang="en-US" altLang="en-US" sz="2000" i="1" dirty="0">
                <a:solidFill>
                  <a:srgbClr val="C00000"/>
                </a:solidFill>
                <a:latin typeface="+mj-lt"/>
              </a:rPr>
              <a:t>Not clear from UML specification</a:t>
            </a:r>
          </a:p>
          <a:p>
            <a:pPr>
              <a:lnSpc>
                <a:spcPct val="90000"/>
              </a:lnSpc>
              <a:buFont typeface="Wingdings" pitchFamily="2" charset="2"/>
              <a:buChar char="q"/>
            </a:pPr>
            <a:r>
              <a:rPr lang="en-US" altLang="en-US" sz="2200" i="1" dirty="0">
                <a:solidFill>
                  <a:srgbClr val="C00000"/>
                </a:solidFill>
                <a:latin typeface="+mj-lt"/>
              </a:rPr>
              <a:t>A destroyed object has a truncated lifeline ending in an X.</a:t>
            </a:r>
          </a:p>
          <a:p>
            <a:pPr>
              <a:lnSpc>
                <a:spcPct val="90000"/>
              </a:lnSpc>
              <a:buFont typeface="Wingdings" pitchFamily="2" charset="2"/>
              <a:buChar char="q"/>
            </a:pPr>
            <a:r>
              <a:rPr lang="en-US" altLang="en-US" sz="2200" i="1" dirty="0">
                <a:solidFill>
                  <a:srgbClr val="C00000"/>
                </a:solidFill>
                <a:latin typeface="+mj-lt"/>
              </a:rPr>
              <a:t>Persisting objects have lifelines that run the length of the diagram.</a:t>
            </a: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Tree>
    <p:extLst>
      <p:ext uri="{BB962C8B-B14F-4D97-AF65-F5344CB8AC3E}">
        <p14:creationId xmlns:p14="http://schemas.microsoft.com/office/powerpoint/2010/main" val="256584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Lifelines Example</a:t>
            </a:r>
            <a:endParaRPr lang="en-US" b="1" dirty="0">
              <a:solidFill>
                <a:srgbClr val="0070C0"/>
              </a:solidFill>
              <a:effectLst>
                <a:outerShdw blurRad="38100" dist="38100" dir="2700000" algn="tl">
                  <a:srgbClr val="000000">
                    <a:alpha val="43137"/>
                  </a:srgbClr>
                </a:outerShdw>
              </a:effectLst>
            </a:endParaRP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graphicFrame>
        <p:nvGraphicFramePr>
          <p:cNvPr id="6" name="Object 5"/>
          <p:cNvGraphicFramePr>
            <a:graphicFrameLocks noChangeAspect="1"/>
          </p:cNvGraphicFramePr>
          <p:nvPr>
            <p:extLst>
              <p:ext uri="{D42A27DB-BD31-4B8C-83A1-F6EECF244321}">
                <p14:modId xmlns:p14="http://schemas.microsoft.com/office/powerpoint/2010/main" val="496976356"/>
              </p:ext>
            </p:extLst>
          </p:nvPr>
        </p:nvGraphicFramePr>
        <p:xfrm>
          <a:off x="2642265" y="1798321"/>
          <a:ext cx="6600825" cy="3157537"/>
        </p:xfrm>
        <a:graphic>
          <a:graphicData uri="http://schemas.openxmlformats.org/presentationml/2006/ole">
            <mc:AlternateContent xmlns:mc="http://schemas.openxmlformats.org/markup-compatibility/2006">
              <mc:Choice xmlns:v="urn:schemas-microsoft-com:vml" Requires="v">
                <p:oleObj name="Visio" r:id="rId2" imgW="3066669" imgH="1466469" progId="">
                  <p:embed/>
                </p:oleObj>
              </mc:Choice>
              <mc:Fallback>
                <p:oleObj name="Visio" r:id="rId2" imgW="3066669" imgH="1466469" progId="">
                  <p:embed/>
                  <p:pic>
                    <p:nvPicPr>
                      <p:cNvPr id="1026"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265" y="1798321"/>
                        <a:ext cx="6600825"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702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81435"/>
          </a:xfrm>
        </p:spPr>
        <p:txBody>
          <a:bodyPr/>
          <a:lstStyle/>
          <a:p>
            <a:pPr algn="ctr"/>
            <a:r>
              <a:rPr lang="en-US" altLang="en-US" b="1" dirty="0">
                <a:solidFill>
                  <a:srgbClr val="0070C0"/>
                </a:solidFill>
                <a:latin typeface="Book Antiqua" pitchFamily="18" charset="0"/>
              </a:rPr>
              <a:t>Lifeline Identifier Format</a:t>
            </a:r>
            <a:endParaRPr lang="en-US" b="1" dirty="0">
              <a:solidFill>
                <a:srgbClr val="0070C0"/>
              </a:solidFill>
              <a:effectLst>
                <a:outerShdw blurRad="38100" dist="38100" dir="2700000" algn="tl">
                  <a:srgbClr val="000000">
                    <a:alpha val="43137"/>
                  </a:srgbClr>
                </a:outerShdw>
              </a:effectLst>
            </a:endParaRPr>
          </a:p>
        </p:txBody>
      </p:sp>
      <p:sp>
        <p:nvSpPr>
          <p:cNvPr id="9" name="Slide Number Placeholder 3">
            <a:extLst>
              <a:ext uri="{FF2B5EF4-FFF2-40B4-BE49-F238E27FC236}">
                <a16:creationId xmlns:a16="http://schemas.microsoft.com/office/drawing/2014/main" id="{C8A08DC4-BCB2-4150-9CD9-1A1F19A54FE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10" name="Content Placeholder 2">
            <a:extLst>
              <a:ext uri="{FF2B5EF4-FFF2-40B4-BE49-F238E27FC236}">
                <a16:creationId xmlns:a16="http://schemas.microsoft.com/office/drawing/2014/main" id="{D7DB6DA2-18E2-4E4A-AA94-241D3ABCEF2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4"/>
          <p:cNvSpPr txBox="1">
            <a:spLocks noChangeArrowheads="1"/>
          </p:cNvSpPr>
          <p:nvPr/>
        </p:nvSpPr>
        <p:spPr>
          <a:xfrm>
            <a:off x="3001040" y="1435328"/>
            <a:ext cx="5883275" cy="6381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buFontTx/>
              <a:buNone/>
            </a:pPr>
            <a:r>
              <a:rPr lang="en-US" sz="2800" i="1" dirty="0"/>
              <a:t>name</a:t>
            </a:r>
            <a:r>
              <a:rPr lang="en-US" sz="2800" dirty="0"/>
              <a:t>[ </a:t>
            </a:r>
            <a:r>
              <a:rPr lang="en-US" sz="2800" i="1" dirty="0"/>
              <a:t>selector </a:t>
            </a:r>
            <a:r>
              <a:rPr lang="en-US" sz="2800" dirty="0"/>
              <a:t>] :</a:t>
            </a:r>
            <a:r>
              <a:rPr lang="en-US" sz="2800" i="1" dirty="0"/>
              <a:t> </a:t>
            </a:r>
            <a:r>
              <a:rPr lang="en-US" sz="2800" i="1" dirty="0" err="1"/>
              <a:t>typeName</a:t>
            </a:r>
            <a:endParaRPr lang="en-CA" sz="2800" i="1" dirty="0"/>
          </a:p>
        </p:txBody>
      </p:sp>
      <p:sp>
        <p:nvSpPr>
          <p:cNvPr id="11" name="Rectangle 3"/>
          <p:cNvSpPr txBox="1">
            <a:spLocks noChangeArrowheads="1"/>
          </p:cNvSpPr>
          <p:nvPr/>
        </p:nvSpPr>
        <p:spPr>
          <a:xfrm>
            <a:off x="2209800" y="2154238"/>
            <a:ext cx="8001000" cy="39163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i="1"/>
              <a:t>name</a:t>
            </a:r>
            <a:r>
              <a:rPr lang="en-US" sz="2400"/>
              <a:t>—simple name or “self”; optional</a:t>
            </a:r>
          </a:p>
          <a:p>
            <a:r>
              <a:rPr lang="en-US" sz="2400"/>
              <a:t>selector—expression picking out an individual from a collection</a:t>
            </a:r>
          </a:p>
          <a:p>
            <a:pPr lvl="1"/>
            <a:r>
              <a:rPr lang="en-US" sz="2000"/>
              <a:t>Format not specified in UML</a:t>
            </a:r>
          </a:p>
          <a:p>
            <a:pPr lvl="1"/>
            <a:r>
              <a:rPr lang="en-US" sz="2000"/>
              <a:t>Optional; if omitted, so are the brackets</a:t>
            </a:r>
          </a:p>
          <a:p>
            <a:r>
              <a:rPr lang="en-US" sz="2400" i="1"/>
              <a:t>typeName</a:t>
            </a:r>
            <a:r>
              <a:rPr lang="en-US" sz="2400"/>
              <a:t>—Type of the individual</a:t>
            </a:r>
          </a:p>
          <a:p>
            <a:pPr lvl="1"/>
            <a:r>
              <a:rPr lang="en-US" sz="2000"/>
              <a:t>Format not specified in UML</a:t>
            </a:r>
          </a:p>
          <a:p>
            <a:pPr lvl="1"/>
            <a:r>
              <a:rPr lang="en-US" sz="2000"/>
              <a:t>Optional; if omitted, so is the colon</a:t>
            </a:r>
          </a:p>
          <a:p>
            <a:r>
              <a:rPr lang="en-US" sz="2400"/>
              <a:t>Either </a:t>
            </a:r>
            <a:r>
              <a:rPr lang="en-US" sz="2400" i="1"/>
              <a:t>name</a:t>
            </a:r>
            <a:r>
              <a:rPr lang="en-US" sz="2400"/>
              <a:t>, </a:t>
            </a:r>
            <a:r>
              <a:rPr lang="en-US" sz="2400" i="1"/>
              <a:t>typeName</a:t>
            </a:r>
            <a:r>
              <a:rPr lang="en-US" sz="2400"/>
              <a:t>, or both must appear</a:t>
            </a:r>
            <a:endParaRPr lang="en-CA" sz="2400" dirty="0"/>
          </a:p>
        </p:txBody>
      </p:sp>
    </p:spTree>
    <p:extLst>
      <p:ext uri="{BB962C8B-B14F-4D97-AF65-F5344CB8AC3E}">
        <p14:creationId xmlns:p14="http://schemas.microsoft.com/office/powerpoint/2010/main" val="269576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1263</Words>
  <Application>Microsoft Office PowerPoint</Application>
  <PresentationFormat>Widescreen</PresentationFormat>
  <Paragraphs>148</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Bell MT</vt:lpstr>
      <vt:lpstr>Book Antiqua</vt:lpstr>
      <vt:lpstr>Calibri</vt:lpstr>
      <vt:lpstr>Cambria</vt:lpstr>
      <vt:lpstr>Gill Sans MT</vt:lpstr>
      <vt:lpstr>Wingdings</vt:lpstr>
      <vt:lpstr>Wingdings 2</vt:lpstr>
      <vt:lpstr>Dividend</vt:lpstr>
      <vt:lpstr>Visio</vt:lpstr>
      <vt:lpstr>PowerPoint Presentation</vt:lpstr>
      <vt:lpstr>Sequence diagram</vt:lpstr>
      <vt:lpstr>Key parts of sequence diagram</vt:lpstr>
      <vt:lpstr>Key parts of Sequence diagram</vt:lpstr>
      <vt:lpstr>Messages  and  message  arrows</vt:lpstr>
      <vt:lpstr>Lifelines</vt:lpstr>
      <vt:lpstr>Lifeline Creation and Destruction</vt:lpstr>
      <vt:lpstr>Lifelines Example</vt:lpstr>
      <vt:lpstr>Lifeline Identifier Format</vt:lpstr>
      <vt:lpstr>Lifeline Identifier Examples</vt:lpstr>
      <vt:lpstr>Sequence  diagram  heuristics</vt:lpstr>
      <vt:lpstr>Sequence  diagram  elements</vt:lpstr>
      <vt:lpstr>Elements (extended)</vt:lpstr>
      <vt:lpstr>Sequence Diagram 2.0</vt:lpstr>
      <vt:lpstr>Sequence Diagram with Structured Controls</vt:lpstr>
      <vt:lpstr>Execution  occurrence</vt:lpstr>
      <vt:lpstr>Execution Occurrence Example</vt:lpstr>
      <vt:lpstr>Case studies</vt:lpstr>
      <vt:lpstr>Case studies</vt:lpstr>
      <vt:lpstr>Case studies</vt:lpstr>
      <vt:lpstr>Case studies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Ch.03 - Sequence Diagram</dc:title>
  <dc:subject>Object Oriented Analysis and Design (OOAD)</dc:subject>
  <dc:creator>M. Mahmudul Hasan</dc:creator>
  <cp:lastModifiedBy>MD. AL FAIAZ RAHMAN FAHIM</cp:lastModifiedBy>
  <cp:revision>47</cp:revision>
  <cp:lastPrinted>2022-07-18T10:09:02Z</cp:lastPrinted>
  <dcterms:created xsi:type="dcterms:W3CDTF">2019-05-13T08:37:20Z</dcterms:created>
  <dcterms:modified xsi:type="dcterms:W3CDTF">2022-07-18T21:17:39Z</dcterms:modified>
</cp:coreProperties>
</file>