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6" r:id="rId2"/>
    <p:sldId id="299" r:id="rId3"/>
    <p:sldId id="331" r:id="rId4"/>
    <p:sldId id="332" r:id="rId5"/>
    <p:sldId id="337" r:id="rId6"/>
    <p:sldId id="340" r:id="rId7"/>
    <p:sldId id="341" r:id="rId8"/>
    <p:sldId id="333" r:id="rId9"/>
    <p:sldId id="334" r:id="rId10"/>
    <p:sldId id="335" r:id="rId11"/>
    <p:sldId id="336" r:id="rId12"/>
    <p:sldId id="338" r:id="rId13"/>
    <p:sldId id="339" r:id="rId14"/>
    <p:sldId id="33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1" clrIdx="0">
    <p:extLst>
      <p:ext uri="{19B8F6BF-5375-455C-9EA6-DF929625EA0E}">
        <p15:presenceInfo xmlns:p15="http://schemas.microsoft.com/office/powerpoint/2012/main" userId="stud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>
      <p:cViewPr varScale="1">
        <p:scale>
          <a:sx n="73" d="100"/>
          <a:sy n="73" d="100"/>
        </p:scale>
        <p:origin x="41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04/17/2022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researchgate.net/profile/M_Mahmudul_Hasan" TargetMode="External"/><Relationship Id="rId7" Type="http://schemas.openxmlformats.org/officeDocument/2006/relationships/hyperlink" Target="https://scholar.google.com/citations?user=VqMvaIIAAAAJ&amp;hl=e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m-mahmudul-hasan-93043a87/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606035" y="486697"/>
            <a:ext cx="3405526" cy="2934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u="sng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/>
            </a: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object oriented analysis and design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2210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10</a:t>
            </a:r>
            <a:r>
              <a:rPr lang="en-US" sz="3000" dirty="0">
                <a:solidFill>
                  <a:schemeClr val="tx2"/>
                </a:solidFill>
              </a:rPr>
              <a:t/>
            </a: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design pattern</a:t>
            </a:r>
          </a:p>
        </p:txBody>
      </p:sp>
      <p:pic>
        <p:nvPicPr>
          <p:cNvPr id="25" name="Picture 24">
            <a:hlinkClick r:id="rId3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5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7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0" name="Picture 1" descr="C:\Users\teacher\Desktop\download.jpg">
            <a:extLst>
              <a:ext uri="{FF2B5EF4-FFF2-40B4-BE49-F238E27FC236}">
                <a16:creationId xmlns:a16="http://schemas.microsoft.com/office/drawing/2014/main" id="{1799BA9A-E3B9-47F7-BB6C-545ACE6A8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486697" y="3333135"/>
            <a:ext cx="3598606" cy="1887793"/>
          </a:xfrm>
          <a:prstGeom prst="rect">
            <a:avLst/>
          </a:prstGeom>
          <a:noFill/>
        </p:spPr>
      </p:pic>
      <p:pic>
        <p:nvPicPr>
          <p:cNvPr id="31" name="Picture 3" descr="https://encrypted-tbn2.gstatic.com/images?q=tbn:ANd9GcTZSqWmbgJA9IY9oTGf6ls2w158A103Jg2WEGhWbMSOl3O_igInBAxJpJ9N">
            <a:extLst>
              <a:ext uri="{FF2B5EF4-FFF2-40B4-BE49-F238E27FC236}">
                <a16:creationId xmlns:a16="http://schemas.microsoft.com/office/drawing/2014/main" id="{ACD720F7-42BA-49BE-A110-5F8547544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86697" y="5279921"/>
            <a:ext cx="3598606" cy="1080425"/>
          </a:xfrm>
          <a:prstGeom prst="rect">
            <a:avLst/>
          </a:prstGeom>
          <a:noFill/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31837" y="3495942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Victor Stany Rozario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>
                <a:solidFill>
                  <a:schemeClr val="tx1"/>
                </a:solidFill>
              </a:rPr>
              <a:t>Department of Computer Science,  AIUB</a:t>
            </a:r>
          </a:p>
          <a:p>
            <a:r>
              <a:rPr lang="en-US" sz="2400" cap="none" dirty="0">
                <a:solidFill>
                  <a:srgbClr val="0070C0"/>
                </a:solidFill>
              </a:rPr>
              <a:t>Web:</a:t>
            </a:r>
            <a:r>
              <a:rPr lang="en-US" sz="2400" cap="none" dirty="0">
                <a:solidFill>
                  <a:srgbClr val="F49100"/>
                </a:solidFill>
              </a:rPr>
              <a:t> https://cs.aiub.edu/profile/stany</a:t>
            </a:r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FAÇADE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5249" y="1929930"/>
            <a:ext cx="11029616" cy="435305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A façade is used when you need to simplify and unify a large interface or a complex set of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interfaces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The </a:t>
            </a:r>
            <a:r>
              <a:rPr lang="en-US" altLang="en-US" sz="2200" b="1" dirty="0">
                <a:latin typeface="+mj-lt"/>
              </a:rPr>
              <a:t>Façade Pattern</a:t>
            </a:r>
            <a:r>
              <a:rPr lang="en-US" altLang="en-US" sz="2200" dirty="0">
                <a:latin typeface="+mj-lt"/>
              </a:rPr>
              <a:t> provides a unified interface to a set of interfaces in a subsystem.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Façade defines a higher-level interface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makes the subsystem easier to use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façade decouples the client from a complex subsystem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Implementing a façade requires that we compose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the façade with its subsystem and use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delegation to perform the work of the façade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 </a:t>
            </a:r>
            <a:r>
              <a:rPr lang="en-US" altLang="en-US" sz="2200" dirty="0">
                <a:solidFill>
                  <a:srgbClr val="7030A0"/>
                </a:solidFill>
              </a:rPr>
              <a:t>façade “wraps” a set of objects to simplify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This pattern hides all the complexity behind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23" y="3984171"/>
            <a:ext cx="4898572" cy="287382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1A88A4-0863-45A9-AAAF-D20DFE77A33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10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E7816B-4391-4D79-B2CE-424B8BD4EF8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585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observer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16868"/>
            <a:ext cx="11029616" cy="3399716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Observer pattern </a:t>
            </a:r>
            <a:r>
              <a:rPr lang="en-US" sz="2200" dirty="0">
                <a:latin typeface="+mj-lt"/>
              </a:rPr>
              <a:t>is used when there is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one-to-many relationship between objects </a:t>
            </a:r>
            <a:r>
              <a:rPr lang="en-US" sz="2200" dirty="0">
                <a:latin typeface="+mj-lt"/>
              </a:rPr>
              <a:t>such as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if one object is modified, its dependent objects are to be notified automatically</a:t>
            </a:r>
            <a:endParaRPr lang="en-US" altLang="en-US" sz="2200" dirty="0">
              <a:solidFill>
                <a:srgbClr val="0070C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+mj-lt"/>
              </a:rPr>
              <a:t>Example:  </a:t>
            </a:r>
            <a:r>
              <a:rPr lang="en-US" sz="2200" dirty="0">
                <a:latin typeface="+mj-lt"/>
              </a:rPr>
              <a:t>when you subscribe to your local newspaper agent, every time there is a new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edition, it gets delivered to you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It is mainly used to implement distributed event handling systems</a:t>
            </a: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7D70CA4-17F6-4B68-A808-E3DDB48EBE5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11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C43663E-47AC-4102-8F1C-E665C647A907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791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12954" y="554191"/>
            <a:ext cx="11029950" cy="610931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70C0"/>
                </a:solidFill>
                <a:latin typeface="Bell MT" pitchFamily="18" charset="0"/>
              </a:rPr>
              <a:t>Strategy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884903" y="1399920"/>
            <a:ext cx="11029950" cy="3894752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FF0000"/>
                </a:solidFill>
                <a:latin typeface="+mj-lt"/>
              </a:rPr>
              <a:t>Strategy pattern</a:t>
            </a:r>
            <a:r>
              <a:rPr lang="en-US" altLang="en-US" sz="2200" dirty="0">
                <a:latin typeface="+mj-lt"/>
              </a:rPr>
              <a:t> allows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selection of one of several algorithms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dynamically</a:t>
            </a:r>
            <a:endParaRPr lang="en-US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a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behavior or its algorithm can be changed at run time</a:t>
            </a:r>
            <a:r>
              <a:rPr lang="en-US" sz="2200" dirty="0">
                <a:latin typeface="+mj-lt"/>
              </a:rPr>
              <a:t>. </a:t>
            </a: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Strategies don’t hide everything --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client code is typically aware that there are a number of </a:t>
            </a:r>
            <a:br>
              <a:rPr lang="en-US" altLang="en-US" sz="2200" dirty="0">
                <a:solidFill>
                  <a:srgbClr val="0070C0"/>
                </a:solidFill>
                <a:latin typeface="+mj-lt"/>
              </a:rPr>
            </a:b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      strategies and has some criteria to choose among them </a:t>
            </a:r>
            <a:r>
              <a:rPr lang="en-US" altLang="en-US" sz="2200" dirty="0">
                <a:latin typeface="+mj-lt"/>
              </a:rPr>
              <a:t>--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shifts the algorithm decision to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  the client.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In Strategy pattern, we create objects which represent various strategies and a context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object whose behavior varies as per its strategy object. The strategy object changes the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  executing algorithm of the context object. </a:t>
            </a:r>
            <a:endParaRPr lang="en-GB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7D3FB65-8FAF-4F99-8A31-F629DE40032E}"/>
              </a:ext>
            </a:extLst>
          </p:cNvPr>
          <p:cNvSpPr txBox="1">
            <a:spLocks/>
          </p:cNvSpPr>
          <p:nvPr/>
        </p:nvSpPr>
        <p:spPr>
          <a:xfrm rot="5400000">
            <a:off x="11771670" y="199102"/>
            <a:ext cx="250723" cy="58993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12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75B916-B6B7-4855-9374-D7719212460A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618524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factory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2138936"/>
            <a:ext cx="11029616" cy="227630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200" dirty="0">
                <a:latin typeface="+mj-lt"/>
              </a:rPr>
              <a:t> 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When a method returns one of several possible classes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that share a common super class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Class is chosen at run time 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  Factory pattern allows to </a:t>
            </a:r>
            <a:r>
              <a:rPr lang="en-US" sz="2200" dirty="0">
                <a:solidFill>
                  <a:srgbClr val="0070C0"/>
                </a:solidFill>
                <a:latin typeface="+mj-lt"/>
              </a:rPr>
              <a:t>create objects 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without specifying the exact class of object that </a:t>
            </a:r>
            <a:br>
              <a:rPr lang="en-US" sz="2200" dirty="0">
                <a:solidFill>
                  <a:srgbClr val="7030A0"/>
                </a:solidFill>
                <a:latin typeface="+mj-lt"/>
              </a:rPr>
            </a:br>
            <a:r>
              <a:rPr lang="en-US" sz="2200" dirty="0">
                <a:solidFill>
                  <a:srgbClr val="7030A0"/>
                </a:solidFill>
                <a:latin typeface="+mj-lt"/>
              </a:rPr>
              <a:t>  will be created</a:t>
            </a:r>
            <a:endParaRPr lang="en-GB" sz="2200" dirty="0">
              <a:solidFill>
                <a:srgbClr val="7030A0"/>
              </a:solidFill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endParaRPr lang="en-GB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ED96127-2973-4671-8B7A-C0CB2AF8E8FC}"/>
              </a:ext>
            </a:extLst>
          </p:cNvPr>
          <p:cNvSpPr txBox="1">
            <a:spLocks/>
          </p:cNvSpPr>
          <p:nvPr/>
        </p:nvSpPr>
        <p:spPr>
          <a:xfrm rot="5400000">
            <a:off x="11852787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13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6F0BB1-3D05-4056-B756-5AACFBAA5EFA}"/>
              </a:ext>
            </a:extLst>
          </p:cNvPr>
          <p:cNvSpPr>
            <a:spLocks noGrp="1"/>
          </p:cNvSpPr>
          <p:nvPr/>
        </p:nvSpPr>
        <p:spPr>
          <a:xfrm>
            <a:off x="-152401" y="376258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2562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731518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>
                <a:ea typeface="ＭＳ Ｐゴシック" pitchFamily="34" charset="-128"/>
              </a:rPr>
              <a:t>R.S. Pressman &amp; Associates, Inc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AD0CE9-9E54-4FF6-B6A8-3472BC6CE3F6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191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What is design pattern?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5183" y="2165309"/>
            <a:ext cx="11065625" cy="179273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 design pattern 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describes a problem that occurs over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and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 in software engineering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2200" dirty="0">
                <a:latin typeface="+mj-lt"/>
              </a:rPr>
              <a:t>  And then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describes the solution in a sufficiently generic manner </a:t>
            </a:r>
            <a:r>
              <a:rPr lang="en-US" altLang="en-US" sz="2200" dirty="0">
                <a:latin typeface="+mj-lt"/>
              </a:rPr>
              <a:t>as to be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applicable in a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wide variety of contexts.</a:t>
            </a:r>
          </a:p>
          <a:p>
            <a:pPr>
              <a:spcBef>
                <a:spcPct val="0"/>
              </a:spcBef>
              <a:buFont typeface="Wingdings" pitchFamily="2" charset="2"/>
              <a:buChar char="§"/>
            </a:pP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73909242-2972-42A4-84A9-8E5626AE150C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2</a:t>
            </a:fld>
            <a:r>
              <a:rPr lang="en-US" sz="1400" b="1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B503AA-C18A-47EF-9E6D-75BF6BC33DFF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189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Typical pattern format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05394" y="2165309"/>
            <a:ext cx="10905414" cy="334721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pattern name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  <a:cs typeface="Times New Roman" panose="02020603050405020304" pitchFamily="18" charset="0"/>
              </a:rPr>
              <a:t>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Specification of the problem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Explanation why it is important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Applications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</a:rPr>
              <a:t>Examples of known uses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462C849-AD8D-4EAE-AA60-962AB714C290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3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6B467A-009C-4DBF-BE31-A60CA3C5FC08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6871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Software measurement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31520" y="1943240"/>
            <a:ext cx="10879288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The solution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description of classes possibly with a structure diagram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language independent implementation, with language-specific issues as appropriate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Sample code</a:t>
            </a:r>
          </a:p>
          <a:p>
            <a:pPr lvl="1">
              <a:buFont typeface="Wingdings" pitchFamily="2" charset="2"/>
              <a:buChar char="§"/>
            </a:pPr>
            <a:endParaRPr lang="en-US" altLang="en-US" sz="2000" dirty="0">
              <a:solidFill>
                <a:srgbClr val="002060"/>
              </a:solidFill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b="1" dirty="0">
                <a:latin typeface="+mj-lt"/>
              </a:rPr>
              <a:t>Consequences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Results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Trade-offs of using the pattern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en-US" sz="2000" dirty="0">
                <a:solidFill>
                  <a:srgbClr val="002060"/>
                </a:solidFill>
                <a:latin typeface="+mj-lt"/>
              </a:rPr>
              <a:t>A discussion of related patterns</a:t>
            </a:r>
            <a:endParaRPr lang="en-US" altLang="en-US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613FB-ACB9-40F7-A749-AB8B7BA5B8E9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4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75B468C-8210-4553-BC13-1DDAC708486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7077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singleton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1" y="1916868"/>
            <a:ext cx="11261763" cy="3423758"/>
          </a:xfrm>
        </p:spPr>
        <p:txBody>
          <a:bodyPr>
            <a:noAutofit/>
          </a:bodyPr>
          <a:lstStyle/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The Singleton pattern ensures </a:t>
            </a:r>
            <a:r>
              <a:rPr lang="en-US" altLang="en-US" sz="2200" dirty="0">
                <a:latin typeface="+mj-lt"/>
              </a:rPr>
              <a:t>you have </a:t>
            </a:r>
            <a:r>
              <a:rPr lang="en-US" altLang="en-US" sz="2200" dirty="0">
                <a:solidFill>
                  <a:srgbClr val="0070C0"/>
                </a:solidFill>
                <a:latin typeface="+mj-lt"/>
              </a:rPr>
              <a:t>at most one instance of a class </a:t>
            </a:r>
            <a:r>
              <a:rPr lang="en-US" altLang="en-US" sz="2200" dirty="0">
                <a:latin typeface="+mj-lt"/>
              </a:rPr>
              <a:t>in your application </a:t>
            </a:r>
            <a:br>
              <a:rPr lang="en-US" altLang="en-US" sz="2200" dirty="0">
                <a:latin typeface="+mj-lt"/>
              </a:rPr>
            </a:br>
            <a:r>
              <a:rPr lang="en-US" altLang="en-US" sz="2200" dirty="0">
                <a:latin typeface="+mj-lt"/>
              </a:rPr>
              <a:t>    (</a:t>
            </a:r>
            <a:r>
              <a:rPr lang="en-US" sz="2200" dirty="0">
                <a:solidFill>
                  <a:srgbClr val="7030A0"/>
                </a:solidFill>
                <a:latin typeface="+mj-lt"/>
              </a:rPr>
              <a:t>One of a Kind Objects</a:t>
            </a:r>
            <a:r>
              <a:rPr lang="en-US" sz="2200" dirty="0">
                <a:latin typeface="+mj-lt"/>
              </a:rPr>
              <a:t>)</a:t>
            </a:r>
          </a:p>
          <a:p>
            <a:pPr marL="0" lvl="1">
              <a:buFont typeface="Wingdings" pitchFamily="2" charset="2"/>
              <a:buChar char="q"/>
            </a:pPr>
            <a:r>
              <a:rPr lang="en-US" sz="2200" dirty="0">
                <a:latin typeface="+mj-lt"/>
              </a:rPr>
              <a:t>For example, in a system there should be only one window manager (or only a file system </a:t>
            </a:r>
            <a:br>
              <a:rPr lang="en-US" sz="2200" dirty="0">
                <a:latin typeface="+mj-lt"/>
              </a:rPr>
            </a:br>
            <a:r>
              <a:rPr lang="en-US" sz="2200" dirty="0">
                <a:latin typeface="+mj-lt"/>
              </a:rPr>
              <a:t>    or only a print spooler)</a:t>
            </a:r>
            <a:endParaRPr lang="en-US" altLang="en-US" sz="2200" dirty="0">
              <a:latin typeface="+mj-lt"/>
            </a:endParaRPr>
          </a:p>
          <a:p>
            <a:pPr marL="0" lvl="1">
              <a:buFont typeface="Wingdings" pitchFamily="2" charset="2"/>
              <a:buChar char="q"/>
            </a:pP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If more than one instantiated: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Incorrect program behavior</a:t>
            </a:r>
            <a:r>
              <a:rPr lang="en-US" altLang="en-US" sz="2200" dirty="0">
                <a:latin typeface="+mj-lt"/>
              </a:rPr>
              <a:t>, </a:t>
            </a: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overuse of resources,  inconsistent </a:t>
            </a:r>
            <a:br>
              <a:rPr lang="en-US" altLang="en-US" sz="2200" dirty="0">
                <a:solidFill>
                  <a:srgbClr val="7030A0"/>
                </a:solidFill>
                <a:latin typeface="+mj-lt"/>
              </a:rPr>
            </a:br>
            <a:r>
              <a:rPr lang="en-US" altLang="en-US" sz="2200" dirty="0">
                <a:solidFill>
                  <a:srgbClr val="7030A0"/>
                </a:solidFill>
                <a:latin typeface="+mj-lt"/>
              </a:rPr>
              <a:t>    results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5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4615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The Little Singleton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6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graphicFrame>
        <p:nvGraphicFramePr>
          <p:cNvPr id="10" name="Group 5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0633997"/>
              </p:ext>
            </p:extLst>
          </p:nvPr>
        </p:nvGraphicFramePr>
        <p:xfrm>
          <a:off x="1558833" y="2048827"/>
          <a:ext cx="8735876" cy="4576687"/>
        </p:xfrm>
        <a:graphic>
          <a:graphicData uri="http://schemas.openxmlformats.org/drawingml/2006/table">
            <a:tbl>
              <a:tblPr/>
              <a:tblGrid>
                <a:gridCol w="4367938">
                  <a:extLst>
                    <a:ext uri="{9D8B030D-6E8A-4147-A177-3AD203B41FA5}">
                      <a16:colId xmlns:a16="http://schemas.microsoft.com/office/drawing/2014/main" val="2880285110"/>
                    </a:ext>
                  </a:extLst>
                </a:gridCol>
                <a:gridCol w="4367938">
                  <a:extLst>
                    <a:ext uri="{9D8B030D-6E8A-4147-A177-3AD203B41FA5}">
                      <a16:colId xmlns:a16="http://schemas.microsoft.com/office/drawing/2014/main" val="3017087641"/>
                    </a:ext>
                  </a:extLst>
                </a:gridCol>
              </a:tblGrid>
              <a:tr h="5295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How would you create a single object?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749494"/>
                  </a:ext>
                </a:extLst>
              </a:tr>
              <a:tr h="7911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what if another object wanted to create a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? Could it call new on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MyObject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again?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576609"/>
                  </a:ext>
                </a:extLst>
              </a:tr>
              <a:tr h="55703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Can we always instantiate a class one or more times?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476799"/>
                  </a:ext>
                </a:extLst>
              </a:tr>
              <a:tr h="60434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And if not?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469399"/>
                  </a:ext>
                </a:extLst>
              </a:tr>
              <a:tr h="1269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Is this possible?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public MyClass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     private MyClass ( ) { 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</a:rPr>
                        <a:t> 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5218082"/>
                  </a:ext>
                </a:extLst>
              </a:tr>
              <a:tr h="770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What does it mean?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6396762"/>
                  </a:ext>
                </a:extLst>
              </a:tr>
            </a:tbl>
          </a:graphicData>
        </a:graphic>
      </p:graphicFrame>
      <p:sp>
        <p:nvSpPr>
          <p:cNvPr id="11" name="Rectangle 52"/>
          <p:cNvSpPr>
            <a:spLocks noChangeArrowheads="1"/>
          </p:cNvSpPr>
          <p:nvPr/>
        </p:nvSpPr>
        <p:spPr bwMode="auto">
          <a:xfrm>
            <a:off x="6013223" y="2048826"/>
            <a:ext cx="1893887" cy="37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>
                <a:latin typeface="Comic Sans MS" panose="030F0702030302020204" pitchFamily="66" charset="0"/>
              </a:rPr>
              <a:t>new </a:t>
            </a:r>
            <a:r>
              <a:rPr lang="en-US" altLang="en-US" sz="1600" dirty="0" err="1">
                <a:latin typeface="Comic Sans MS" panose="030F0702030302020204" pitchFamily="66" charset="0"/>
              </a:rPr>
              <a:t>MyObject</a:t>
            </a:r>
            <a:r>
              <a:rPr lang="en-US" altLang="en-US" sz="1600" dirty="0">
                <a:latin typeface="Comic Sans MS" panose="030F0702030302020204" pitchFamily="66" charset="0"/>
              </a:rPr>
              <a:t> ( );</a:t>
            </a:r>
          </a:p>
        </p:txBody>
      </p:sp>
      <p:sp>
        <p:nvSpPr>
          <p:cNvPr id="12" name="Rectangle 54"/>
          <p:cNvSpPr>
            <a:spLocks noChangeArrowheads="1"/>
          </p:cNvSpPr>
          <p:nvPr/>
        </p:nvSpPr>
        <p:spPr bwMode="auto">
          <a:xfrm>
            <a:off x="6032273" y="2688589"/>
            <a:ext cx="550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/>
              <a:t>Yes.</a:t>
            </a:r>
          </a:p>
        </p:txBody>
      </p:sp>
      <p:sp>
        <p:nvSpPr>
          <p:cNvPr id="13" name="Rectangle 55"/>
          <p:cNvSpPr>
            <a:spLocks noChangeArrowheads="1"/>
          </p:cNvSpPr>
          <p:nvPr/>
        </p:nvSpPr>
        <p:spPr bwMode="auto">
          <a:xfrm>
            <a:off x="6059260" y="3504564"/>
            <a:ext cx="32083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/>
              <a:t>Yes. Caveat: Only if it is public class</a:t>
            </a:r>
          </a:p>
        </p:txBody>
      </p:sp>
      <p:sp>
        <p:nvSpPr>
          <p:cNvPr id="14" name="Rectangle 56"/>
          <p:cNvSpPr>
            <a:spLocks noChangeArrowheads="1"/>
          </p:cNvSpPr>
          <p:nvPr/>
        </p:nvSpPr>
        <p:spPr bwMode="auto">
          <a:xfrm>
            <a:off x="5914798" y="3976051"/>
            <a:ext cx="437991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/>
              <a:t>Only classes in the same package can instantiate it - but they can instantiate it more than once.</a:t>
            </a:r>
          </a:p>
        </p:txBody>
      </p: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6022748" y="4847589"/>
            <a:ext cx="2339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Yes. It is a legal definition</a:t>
            </a:r>
          </a:p>
        </p:txBody>
      </p:sp>
      <p:sp>
        <p:nvSpPr>
          <p:cNvPr id="16" name="Rectangle 58"/>
          <p:cNvSpPr>
            <a:spLocks noChangeArrowheads="1"/>
          </p:cNvSpPr>
          <p:nvPr/>
        </p:nvSpPr>
        <p:spPr bwMode="auto">
          <a:xfrm>
            <a:off x="5987823" y="5990589"/>
            <a:ext cx="38068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1600" dirty="0"/>
              <a:t>A class that can’t be instantiated because it has a private constructor</a:t>
            </a:r>
          </a:p>
        </p:txBody>
      </p:sp>
    </p:spTree>
    <p:extLst>
      <p:ext uri="{BB962C8B-B14F-4D97-AF65-F5344CB8AC3E}">
        <p14:creationId xmlns:p14="http://schemas.microsoft.com/office/powerpoint/2010/main" val="6556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Bell MT" pitchFamily="18" charset="0"/>
              </a:rPr>
              <a:t>The Classic Singleton Pattern</a:t>
            </a:r>
            <a:endParaRPr lang="en-US" b="1" dirty="0">
              <a:latin typeface="Bell MT" pitchFamily="18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6FE651E-5588-4194-9104-78005CFA7415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7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A7B4A4-26FF-46C2-B9C7-EC9DF217B4F5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668486" y="2057400"/>
            <a:ext cx="5181600" cy="464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public class Singleton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private static Singleton uniqueInstance;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// other useful instance variables</a:t>
            </a:r>
          </a:p>
          <a:p>
            <a:pPr>
              <a:buFontTx/>
              <a:buNone/>
            </a:pPr>
            <a:endParaRPr lang="en-US" altLang="en-US" sz="1600" smtClean="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private Singleton  ( ) {  }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public static Singleton getInstance  ( 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       if (uniqueInstance == null) {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              uniqueInstance = new Singleton ( );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       }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       return uniqueInstance;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 }    </a:t>
            </a:r>
          </a:p>
          <a:p>
            <a:pPr>
              <a:buFontTx/>
              <a:buNone/>
            </a:pPr>
            <a:endParaRPr lang="en-US" altLang="en-US" sz="1600" smtClean="0">
              <a:latin typeface="Arial Rounded MT Bold" panose="020F0704030504030204" pitchFamily="34" charset="0"/>
            </a:endParaRP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     // other useful methods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1600" smtClean="0">
                <a:latin typeface="Arial Rounded MT Bold" panose="020F0704030504030204" pitchFamily="34" charset="0"/>
              </a:rPr>
              <a:t>    </a:t>
            </a:r>
            <a:endParaRPr lang="en-US" altLang="en-US" sz="1600" dirty="0">
              <a:latin typeface="Arial Rounded MT Bold" panose="020F0704030504030204" pitchFamily="34" charset="0"/>
            </a:endParaRPr>
          </a:p>
        </p:txBody>
      </p:sp>
      <p:sp>
        <p:nvSpPr>
          <p:cNvPr id="18" name="Line 4"/>
          <p:cNvSpPr>
            <a:spLocks noChangeShapeType="1"/>
          </p:cNvSpPr>
          <p:nvPr/>
        </p:nvSpPr>
        <p:spPr bwMode="auto">
          <a:xfrm flipH="1" flipV="1">
            <a:off x="8088086" y="2667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9002486" y="2992437"/>
            <a:ext cx="16160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We have a static variable to hold our one instance of the class Singleton.</a:t>
            </a:r>
          </a:p>
        </p:txBody>
      </p:sp>
      <p:sp>
        <p:nvSpPr>
          <p:cNvPr id="20" name="Line 6"/>
          <p:cNvSpPr>
            <a:spLocks noChangeShapeType="1"/>
          </p:cNvSpPr>
          <p:nvPr/>
        </p:nvSpPr>
        <p:spPr bwMode="auto">
          <a:xfrm>
            <a:off x="3668486" y="31242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1900011" y="2422525"/>
            <a:ext cx="169227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Constructor is declared private; only singleton can instantiate this class!</a:t>
            </a: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3516086" y="3810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1214211" y="4648200"/>
            <a:ext cx="26828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The </a:t>
            </a:r>
            <a:r>
              <a:rPr lang="en-US" altLang="en-US" sz="1400" dirty="0" err="1">
                <a:solidFill>
                  <a:schemeClr val="accent2"/>
                </a:solidFill>
                <a:latin typeface="Comic Sans MS" panose="030F0702030302020204" pitchFamily="66" charset="0"/>
              </a:rPr>
              <a:t>getInstance</a:t>
            </a:r>
            <a:r>
              <a:rPr lang="en-US" altLang="en-US" sz="1400" dirty="0">
                <a:solidFill>
                  <a:schemeClr val="accent2"/>
                </a:solidFill>
                <a:latin typeface="Comic Sans MS" panose="030F0702030302020204" pitchFamily="66" charset="0"/>
              </a:rPr>
              <a:t> ( ) method gives us a way to instantiate the class and also return an instance of it.</a:t>
            </a:r>
          </a:p>
        </p:txBody>
      </p:sp>
      <p:sp>
        <p:nvSpPr>
          <p:cNvPr id="24" name="Line 11"/>
          <p:cNvSpPr>
            <a:spLocks noChangeShapeType="1"/>
          </p:cNvSpPr>
          <p:nvPr/>
        </p:nvSpPr>
        <p:spPr bwMode="auto">
          <a:xfrm flipH="1" flipV="1">
            <a:off x="6564086" y="57912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7767411" y="5775325"/>
            <a:ext cx="2530475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400">
                <a:solidFill>
                  <a:schemeClr val="accent2"/>
                </a:solidFill>
                <a:latin typeface="Comic Sans MS" panose="030F0702030302020204" pitchFamily="66" charset="0"/>
              </a:rPr>
              <a:t>Of course, Singleton is a regular class so it has other useful instances and methods. </a:t>
            </a:r>
          </a:p>
        </p:txBody>
      </p:sp>
    </p:spTree>
    <p:extLst>
      <p:ext uri="{BB962C8B-B14F-4D97-AF65-F5344CB8AC3E}">
        <p14:creationId xmlns:p14="http://schemas.microsoft.com/office/powerpoint/2010/main" val="246424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192" y="1943240"/>
            <a:ext cx="11029616" cy="447062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is used when you need to use an existing class, but its interface is not the one you need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70C0"/>
                </a:solidFill>
                <a:latin typeface="+mj-lt"/>
              </a:rPr>
              <a:t>An adapter changes an interface into one that a client expects</a:t>
            </a:r>
            <a:r>
              <a:rPr lang="en-US" altLang="en-US" sz="20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r>
              <a:rPr lang="en-US" sz="2000" dirty="0">
                <a:solidFill>
                  <a:srgbClr val="FF0000"/>
                </a:solidFill>
                <a:latin typeface="+mj-lt"/>
              </a:rPr>
              <a:t>              “Putting a Square Plug in a Round Socket”</a:t>
            </a:r>
            <a:br>
              <a:rPr lang="en-US" sz="2000" dirty="0">
                <a:solidFill>
                  <a:srgbClr val="FF0000"/>
                </a:solidFill>
                <a:latin typeface="+mj-lt"/>
              </a:rPr>
            </a:br>
            <a:endParaRPr lang="en-US" altLang="en-US" sz="20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Implementing an adapter may require little work or a great deal of work depending on the size and complexity of the target interface.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latin typeface="+mj-lt"/>
              </a:rPr>
              <a:t>An adapter wraps an object to change its interface, a decorator wraps an object to add new behaviors and responsibilities. </a:t>
            </a:r>
            <a:endParaRPr lang="en-GB" sz="2000" dirty="0">
              <a:latin typeface="+mj-lt"/>
            </a:endParaRPr>
          </a:p>
        </p:txBody>
      </p:sp>
      <p:pic>
        <p:nvPicPr>
          <p:cNvPr id="8" name="Picture 6" descr="http://cleverbirdbanter.files.wordpress.com/2012/01/plug-and-socket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73146" y="2983822"/>
            <a:ext cx="3905794" cy="142385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5103720-A939-44F4-A98C-58C483FD19DB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8</a:t>
            </a:fld>
            <a:r>
              <a:rPr lang="en-US" sz="1400" b="1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A46E428-B8EE-409A-BBD1-1603B105B832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3295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Book Antiqua" pitchFamily="18" charset="0"/>
              </a:rPr>
              <a:t>adapter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0563" y="1904051"/>
            <a:ext cx="11029616" cy="3334155"/>
          </a:xfrm>
        </p:spPr>
        <p:txBody>
          <a:bodyPr>
            <a:noAutofit/>
          </a:bodyPr>
          <a:lstStyle/>
          <a:p>
            <a:r>
              <a:rPr lang="en-US" altLang="en-US" sz="2200" b="1" dirty="0">
                <a:solidFill>
                  <a:srgbClr val="C00000"/>
                </a:solidFill>
                <a:latin typeface="+mj-lt"/>
              </a:rPr>
              <a:t>Scenario:</a:t>
            </a:r>
            <a:r>
              <a:rPr lang="en-US" altLang="en-US" sz="2200" dirty="0">
                <a:solidFill>
                  <a:srgbClr val="C00000"/>
                </a:solidFill>
                <a:latin typeface="+mj-lt"/>
              </a:rPr>
              <a:t> </a:t>
            </a:r>
            <a:r>
              <a:rPr lang="en-US" altLang="en-US" sz="2200" dirty="0">
                <a:latin typeface="+mj-lt"/>
              </a:rPr>
              <a:t>you have an existing software system that you need to work a new vendor library into it, but the new vendor designed their interfaces differently than the last vendor</a:t>
            </a:r>
          </a:p>
          <a:p>
            <a:r>
              <a:rPr lang="en-US" altLang="en-US" sz="2200" dirty="0">
                <a:latin typeface="+mj-lt"/>
              </a:rPr>
              <a:t> What to do? </a:t>
            </a: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pPr lvl="1"/>
            <a:endParaRPr lang="en-US" altLang="en-US" sz="2200" dirty="0">
              <a:latin typeface="+mj-lt"/>
            </a:endParaRPr>
          </a:p>
          <a:p>
            <a:r>
              <a:rPr lang="en-US" altLang="en-US" sz="2200" dirty="0">
                <a:latin typeface="+mj-lt"/>
              </a:rPr>
              <a:t>Write a class that adapts the new vendor interface into the one you’re expecting</a:t>
            </a:r>
            <a:endParaRPr lang="en-GB" sz="2200" dirty="0">
              <a:latin typeface="+mj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2521131" y="3544275"/>
            <a:ext cx="1904411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0764190">
            <a:off x="4655355" y="3530769"/>
            <a:ext cx="1752504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15350" y="3620372"/>
            <a:ext cx="163780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dirty="0">
                <a:latin typeface="+mj-lt"/>
              </a:rPr>
              <a:t>System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999785" y="3571128"/>
            <a:ext cx="1295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dirty="0">
                <a:latin typeface="+mj-lt"/>
              </a:rPr>
              <a:t>Class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408329" y="3685562"/>
            <a:ext cx="4800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229FF"/>
                </a:solidFill>
                <a:latin typeface="+mj-lt"/>
              </a:rPr>
              <a:t>Their interface doesn’t match the one you’ve written your code against. Not going to work!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427129" y="4142762"/>
            <a:ext cx="1981200" cy="457200"/>
          </a:xfrm>
          <a:custGeom>
            <a:avLst/>
            <a:gdLst>
              <a:gd name="T0" fmla="*/ 2147483647 w 1144"/>
              <a:gd name="T1" fmla="*/ 0 h 496"/>
              <a:gd name="T2" fmla="*/ 2147483647 w 1144"/>
              <a:gd name="T3" fmla="*/ 367056039 h 496"/>
              <a:gd name="T4" fmla="*/ 347551882 w 1144"/>
              <a:gd name="T5" fmla="*/ 326272150 h 496"/>
              <a:gd name="T6" fmla="*/ 102220949 w 1144"/>
              <a:gd name="T7" fmla="*/ 122352647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1144"/>
              <a:gd name="T13" fmla="*/ 0 h 496"/>
              <a:gd name="T14" fmla="*/ 1144 w 1144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44" h="496">
                <a:moveTo>
                  <a:pt x="1144" y="0"/>
                </a:moveTo>
                <a:cubicBezTo>
                  <a:pt x="1084" y="184"/>
                  <a:pt x="1024" y="368"/>
                  <a:pt x="856" y="432"/>
                </a:cubicBezTo>
                <a:cubicBezTo>
                  <a:pt x="688" y="496"/>
                  <a:pt x="272" y="432"/>
                  <a:pt x="136" y="384"/>
                </a:cubicBezTo>
                <a:cubicBezTo>
                  <a:pt x="0" y="336"/>
                  <a:pt x="20" y="240"/>
                  <a:pt x="40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396180" y="5342604"/>
            <a:ext cx="1905000" cy="685800"/>
          </a:xfrm>
          <a:prstGeom prst="homePlate">
            <a:avLst>
              <a:gd name="adj" fmla="val 471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608782" y="5366562"/>
            <a:ext cx="181557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Your Existing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System</a:t>
            </a:r>
          </a:p>
        </p:txBody>
      </p:sp>
      <p:sp>
        <p:nvSpPr>
          <p:cNvPr id="15" name="AutoShape 28"/>
          <p:cNvSpPr>
            <a:spLocks noChangeArrowheads="1"/>
          </p:cNvSpPr>
          <p:nvPr/>
        </p:nvSpPr>
        <p:spPr bwMode="auto">
          <a:xfrm rot="10764190">
            <a:off x="6478677" y="5340609"/>
            <a:ext cx="1905329" cy="685800"/>
          </a:xfrm>
          <a:prstGeom prst="flowChartOnlineStorag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latin typeface="+mj-lt"/>
            </a:endParaRPr>
          </a:p>
        </p:txBody>
      </p:sp>
      <p:sp>
        <p:nvSpPr>
          <p:cNvPr id="16" name="Text Box 30"/>
          <p:cNvSpPr txBox="1">
            <a:spLocks noChangeArrowheads="1"/>
          </p:cNvSpPr>
          <p:nvPr/>
        </p:nvSpPr>
        <p:spPr bwMode="auto">
          <a:xfrm>
            <a:off x="6789329" y="5342604"/>
            <a:ext cx="9262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Vendor </a:t>
            </a:r>
          </a:p>
          <a:p>
            <a:pPr eaLnBrk="1" hangingPunct="1"/>
            <a:r>
              <a:rPr lang="en-US" altLang="en-US" sz="1800" dirty="0">
                <a:latin typeface="+mj-lt"/>
              </a:rPr>
              <a:t>Class</a:t>
            </a:r>
          </a:p>
        </p:txBody>
      </p:sp>
      <p:sp>
        <p:nvSpPr>
          <p:cNvPr id="18" name="Text Box 34"/>
          <p:cNvSpPr txBox="1">
            <a:spLocks noChangeArrowheads="1"/>
          </p:cNvSpPr>
          <p:nvPr/>
        </p:nvSpPr>
        <p:spPr bwMode="auto">
          <a:xfrm>
            <a:off x="2979329" y="61046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112929" y="6104604"/>
            <a:ext cx="12215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solidFill>
                  <a:srgbClr val="0229FF"/>
                </a:solidFill>
                <a:latin typeface="+mj-lt"/>
              </a:rPr>
              <a:t> New code</a:t>
            </a:r>
          </a:p>
        </p:txBody>
      </p:sp>
      <p:sp>
        <p:nvSpPr>
          <p:cNvPr id="20" name="Text Box 36"/>
          <p:cNvSpPr txBox="1">
            <a:spLocks noChangeArrowheads="1"/>
          </p:cNvSpPr>
          <p:nvPr/>
        </p:nvSpPr>
        <p:spPr bwMode="auto">
          <a:xfrm>
            <a:off x="6636929" y="6028404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229FF"/>
                </a:solidFill>
                <a:latin typeface="+mj-lt"/>
              </a:rPr>
              <a:t>No code changes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38491FC6-B5A5-4CAD-B27F-278E04A7FEEA}"/>
              </a:ext>
            </a:extLst>
          </p:cNvPr>
          <p:cNvSpPr txBox="1">
            <a:spLocks/>
          </p:cNvSpPr>
          <p:nvPr/>
        </p:nvSpPr>
        <p:spPr>
          <a:xfrm rot="5400000">
            <a:off x="11749548" y="250722"/>
            <a:ext cx="191729" cy="486697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S.</a:t>
            </a:r>
            <a:fld id="{D57F1E4F-1CFF-5643-939E-217C01CDF565}" type="slidenum">
              <a:rPr lang="en-US" sz="1400" b="1" smtClean="0"/>
              <a:pPr/>
              <a:t>9</a:t>
            </a:fld>
            <a:r>
              <a:rPr lang="en-US" sz="1400" b="1" dirty="0"/>
              <a:t> 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DFD68BB-2FD1-4E84-A13A-6220995AA51D}"/>
              </a:ext>
            </a:extLst>
          </p:cNvPr>
          <p:cNvSpPr>
            <a:spLocks noGrp="1"/>
          </p:cNvSpPr>
          <p:nvPr/>
        </p:nvSpPr>
        <p:spPr>
          <a:xfrm>
            <a:off x="-137653" y="39100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sp>
        <p:nvSpPr>
          <p:cNvPr id="26" name="AutoShape 31"/>
          <p:cNvSpPr>
            <a:spLocks noChangeArrowheads="1"/>
          </p:cNvSpPr>
          <p:nvPr/>
        </p:nvSpPr>
        <p:spPr bwMode="auto">
          <a:xfrm>
            <a:off x="5215424" y="5379958"/>
            <a:ext cx="1314995" cy="601530"/>
          </a:xfrm>
          <a:prstGeom prst="chevron">
            <a:avLst>
              <a:gd name="adj" fmla="val 305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/>
          </a:p>
        </p:txBody>
      </p:sp>
      <p:sp>
        <p:nvSpPr>
          <p:cNvPr id="27" name="Flowchart: Stored Data 26"/>
          <p:cNvSpPr/>
          <p:nvPr/>
        </p:nvSpPr>
        <p:spPr>
          <a:xfrm rot="10800000">
            <a:off x="5215424" y="5379957"/>
            <a:ext cx="1314995" cy="594524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5458266" y="5489050"/>
            <a:ext cx="957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>
                <a:latin typeface="+mj-lt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3640174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684</Words>
  <Application>Microsoft Office PowerPoint</Application>
  <PresentationFormat>Widescreen</PresentationFormat>
  <Paragraphs>144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ＭＳ Ｐゴシック</vt:lpstr>
      <vt:lpstr>Arial</vt:lpstr>
      <vt:lpstr>Arial Rounded MT Bold</vt:lpstr>
      <vt:lpstr>Bell MT</vt:lpstr>
      <vt:lpstr>Book Antiqua</vt:lpstr>
      <vt:lpstr>Calibri</vt:lpstr>
      <vt:lpstr>Comic Sans MS</vt:lpstr>
      <vt:lpstr>Gill Sans MT</vt:lpstr>
      <vt:lpstr>Times</vt:lpstr>
      <vt:lpstr>Times New Roman</vt:lpstr>
      <vt:lpstr>Wingdings</vt:lpstr>
      <vt:lpstr>Wingdings 2</vt:lpstr>
      <vt:lpstr>Dividend</vt:lpstr>
      <vt:lpstr>PowerPoint Presentation</vt:lpstr>
      <vt:lpstr>What is design pattern?</vt:lpstr>
      <vt:lpstr>Typical pattern format</vt:lpstr>
      <vt:lpstr>Software measurement</vt:lpstr>
      <vt:lpstr>singleton</vt:lpstr>
      <vt:lpstr>The Little Singleton</vt:lpstr>
      <vt:lpstr>The Classic Singleton Pattern</vt:lpstr>
      <vt:lpstr>adapter</vt:lpstr>
      <vt:lpstr>adapter</vt:lpstr>
      <vt:lpstr>FAÇADE</vt:lpstr>
      <vt:lpstr>observer</vt:lpstr>
      <vt:lpstr>Strategy</vt:lpstr>
      <vt:lpstr>factory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- Ch.10 - Design Pattern</dc:title>
  <dc:subject>Object Oriented Analysis and Design (OOAD)</dc:subject>
  <dc:creator>M. Mahmudul Hasan</dc:creator>
  <cp:lastModifiedBy>Victor Stany Rozario</cp:lastModifiedBy>
  <cp:revision>50</cp:revision>
  <dcterms:created xsi:type="dcterms:W3CDTF">2019-05-13T08:37:20Z</dcterms:created>
  <dcterms:modified xsi:type="dcterms:W3CDTF">2022-04-17T04:06:05Z</dcterms:modified>
</cp:coreProperties>
</file>