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98" r:id="rId3"/>
    <p:sldId id="299" r:id="rId4"/>
    <p:sldId id="300" r:id="rId5"/>
    <p:sldId id="301" r:id="rId6"/>
    <p:sldId id="303" r:id="rId7"/>
    <p:sldId id="302" r:id="rId8"/>
    <p:sldId id="312" r:id="rId9"/>
    <p:sldId id="304" r:id="rId10"/>
    <p:sldId id="306" r:id="rId11"/>
    <p:sldId id="309" r:id="rId12"/>
    <p:sldId id="310" r:id="rId13"/>
    <p:sldId id="307" r:id="rId14"/>
    <p:sldId id="311" r:id="rId15"/>
    <p:sldId id="313" r:id="rId16"/>
    <p:sldId id="314" r:id="rId17"/>
    <p:sldId id="30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nt" initials="s" lastIdx="1" clrIdx="0">
    <p:extLst>
      <p:ext uri="{19B8F6BF-5375-455C-9EA6-DF929625EA0E}">
        <p15:presenceInfo xmlns:p15="http://schemas.microsoft.com/office/powerpoint/2012/main" userId="student" providerId="None"/>
      </p:ext>
    </p:extLst>
  </p:cmAuthor>
  <p:cmAuthor id="2" name="M. Mahmudul Hasan" initials="MMH" lastIdx="1" clrIdx="1">
    <p:extLst>
      <p:ext uri="{19B8F6BF-5375-455C-9EA6-DF929625EA0E}">
        <p15:presenceInfo xmlns:p15="http://schemas.microsoft.com/office/powerpoint/2012/main" userId="M. Mahmudul Has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p:scale>
          <a:sx n="63" d="100"/>
          <a:sy n="63" d="100"/>
        </p:scale>
        <p:origin x="61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1A76C53E-7FBF-4FDF-9FCB-B9498812B894}"/>
    <pc:docChg chg="undo custSel addSld delSld modSld">
      <pc:chgData name="Victor Stany Rozario" userId="dbb37ec6-3e12-44d7-b04d-09b867830cae" providerId="ADAL" clId="{1A76C53E-7FBF-4FDF-9FCB-B9498812B894}" dt="2023-07-19T07:03:25.874" v="9" actId="680"/>
      <pc:docMkLst>
        <pc:docMk/>
      </pc:docMkLst>
      <pc:sldChg chg="new del">
        <pc:chgData name="Victor Stany Rozario" userId="dbb37ec6-3e12-44d7-b04d-09b867830cae" providerId="ADAL" clId="{1A76C53E-7FBF-4FDF-9FCB-B9498812B894}" dt="2023-07-19T07:03:25.874" v="9" actId="680"/>
        <pc:sldMkLst>
          <pc:docMk/>
          <pc:sldMk cId="1958626522" sldId="315"/>
        </pc:sldMkLst>
      </pc:sldChg>
      <pc:sldChg chg="new del">
        <pc:chgData name="Victor Stany Rozario" userId="dbb37ec6-3e12-44d7-b04d-09b867830cae" providerId="ADAL" clId="{1A76C53E-7FBF-4FDF-9FCB-B9498812B894}" dt="2023-07-19T07:03:25.388" v="8" actId="680"/>
        <pc:sldMkLst>
          <pc:docMk/>
          <pc:sldMk cId="1035810277" sldId="316"/>
        </pc:sldMkLst>
      </pc:sldChg>
      <pc:sldChg chg="addSp delSp new del mod">
        <pc:chgData name="Victor Stany Rozario" userId="dbb37ec6-3e12-44d7-b04d-09b867830cae" providerId="ADAL" clId="{1A76C53E-7FBF-4FDF-9FCB-B9498812B894}" dt="2023-07-19T07:03:25.153" v="7" actId="680"/>
        <pc:sldMkLst>
          <pc:docMk/>
          <pc:sldMk cId="3575617214" sldId="317"/>
        </pc:sldMkLst>
        <pc:inkChg chg="add del">
          <ac:chgData name="Victor Stany Rozario" userId="dbb37ec6-3e12-44d7-b04d-09b867830cae" providerId="ADAL" clId="{1A76C53E-7FBF-4FDF-9FCB-B9498812B894}" dt="2023-07-19T07:03:24.895" v="6" actId="9405"/>
          <ac:inkMkLst>
            <pc:docMk/>
            <pc:sldMk cId="3575617214" sldId="317"/>
            <ac:inkMk id="3" creationId="{C89AE21E-689B-B334-298B-F3C2BE2D1851}"/>
          </ac:inkMkLst>
        </pc:inkChg>
        <pc:inkChg chg="add del">
          <ac:chgData name="Victor Stany Rozario" userId="dbb37ec6-3e12-44d7-b04d-09b867830cae" providerId="ADAL" clId="{1A76C53E-7FBF-4FDF-9FCB-B9498812B894}" dt="2023-07-19T07:03:24.546" v="5" actId="9405"/>
          <ac:inkMkLst>
            <pc:docMk/>
            <pc:sldMk cId="3575617214" sldId="317"/>
            <ac:inkMk id="4" creationId="{C89B772B-C767-D856-65DB-06EF940A0A07}"/>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19/07/2023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7/19/2023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7/19/2023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7/19/2023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7/19/2023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7/19/2023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7/19/2023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7/19/2023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linkedin.com/in/m-mahmudul-hasan-93043a87/" TargetMode="External"/><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dirty="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u="sng" cap="all" dirty="0">
                <a:solidFill>
                  <a:srgbClr val="FFFFFF"/>
                </a:solidFill>
              </a:rPr>
            </a:br>
            <a:br>
              <a:rPr lang="en-US" sz="2400" cap="all" dirty="0">
                <a:solidFill>
                  <a:srgbClr val="FFFFFF"/>
                </a:solidFill>
              </a:rPr>
            </a:br>
            <a:r>
              <a:rPr lang="en-US" sz="2400" cap="all" dirty="0">
                <a:solidFill>
                  <a:srgbClr val="FFFFFF"/>
                </a:solidFill>
              </a:rPr>
              <a:t>object oriented analysis and design</a:t>
            </a:r>
          </a:p>
          <a:p>
            <a:pPr marL="0" indent="0" algn="ctr">
              <a:buFont typeface="Wingdings 2" panose="05020102010507070707" pitchFamily="18" charset="2"/>
              <a:buNone/>
            </a:pPr>
            <a:r>
              <a:rPr lang="en-US" sz="2400" cap="all" dirty="0">
                <a:solidFill>
                  <a:srgbClr val="FFFFFF"/>
                </a:solidFill>
              </a:rPr>
              <a:t>CSC 2210</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5</a:t>
            </a:r>
            <a:br>
              <a:rPr lang="en-US" sz="3000" dirty="0">
                <a:solidFill>
                  <a:srgbClr val="C00000"/>
                </a:solidFill>
              </a:rPr>
            </a:br>
            <a:br>
              <a:rPr lang="en-US" sz="3000" dirty="0">
                <a:solidFill>
                  <a:schemeClr val="tx2"/>
                </a:solidFill>
              </a:rPr>
            </a:br>
            <a:r>
              <a:rPr lang="en-US" sz="3000" dirty="0">
                <a:solidFill>
                  <a:schemeClr val="tx2"/>
                </a:solidFill>
              </a:rPr>
              <a:t>activity diagram</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1" descr="C:\Users\teacher\Desktop\download.jpg">
            <a:extLst>
              <a:ext uri="{FF2B5EF4-FFF2-40B4-BE49-F238E27FC236}">
                <a16:creationId xmlns:a16="http://schemas.microsoft.com/office/drawing/2014/main" id="{1799BA9A-E3B9-47F7-BB6C-545ACE6A83B9}"/>
              </a:ext>
            </a:extLst>
          </p:cNvPr>
          <p:cNvPicPr>
            <a:picLocks noChangeAspect="1" noChangeArrowheads="1"/>
          </p:cNvPicPr>
          <p:nvPr/>
        </p:nvPicPr>
        <p:blipFill>
          <a:blip r:embed="rId9"/>
          <a:srcRect/>
          <a:stretch>
            <a:fillRect/>
          </a:stretch>
        </p:blipFill>
        <p:spPr bwMode="auto">
          <a:xfrm>
            <a:off x="486697" y="3333135"/>
            <a:ext cx="3598606" cy="1887793"/>
          </a:xfrm>
          <a:prstGeom prst="rect">
            <a:avLst/>
          </a:prstGeom>
          <a:noFill/>
        </p:spPr>
      </p:pic>
      <p:pic>
        <p:nvPicPr>
          <p:cNvPr id="31" name="Picture 3" descr="https://encrypted-tbn2.gstatic.com/images?q=tbn:ANd9GcTZSqWmbgJA9IY9oTGf6ls2w158A103Jg2WEGhWbMSOl3O_igInBAxJpJ9N">
            <a:extLst>
              <a:ext uri="{FF2B5EF4-FFF2-40B4-BE49-F238E27FC236}">
                <a16:creationId xmlns:a16="http://schemas.microsoft.com/office/drawing/2014/main" id="{ACD720F7-42BA-49BE-A110-5F85475442F6}"/>
              </a:ext>
            </a:extLst>
          </p:cNvPr>
          <p:cNvPicPr>
            <a:picLocks noChangeAspect="1" noChangeArrowheads="1"/>
          </p:cNvPicPr>
          <p:nvPr/>
        </p:nvPicPr>
        <p:blipFill>
          <a:blip r:embed="rId10"/>
          <a:srcRect/>
          <a:stretch>
            <a:fillRect/>
          </a:stretch>
        </p:blipFill>
        <p:spPr bwMode="auto">
          <a:xfrm>
            <a:off x="486697" y="5279921"/>
            <a:ext cx="3598606" cy="1080425"/>
          </a:xfrm>
          <a:prstGeom prst="rect">
            <a:avLst/>
          </a:prstGeom>
          <a:noFill/>
        </p:spPr>
      </p:pic>
      <p:sp>
        <p:nvSpPr>
          <p:cNvPr id="32" name="Title 1">
            <a:extLst>
              <a:ext uri="{FF2B5EF4-FFF2-40B4-BE49-F238E27FC236}">
                <a16:creationId xmlns:a16="http://schemas.microsoft.com/office/drawing/2014/main" id="{C2082529-78D7-4EA7-BFF9-A1D1F62040C8}"/>
              </a:ext>
            </a:extLst>
          </p:cNvPr>
          <p:cNvSpPr txBox="1">
            <a:spLocks/>
          </p:cNvSpPr>
          <p:nvPr/>
        </p:nvSpPr>
        <p:spPr>
          <a:xfrm>
            <a:off x="4531837" y="3495942"/>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Victor Stany Rozario</a:t>
            </a:r>
          </a:p>
          <a:p>
            <a:r>
              <a:rPr lang="en-US" sz="2000" dirty="0">
                <a:solidFill>
                  <a:schemeClr val="tx1"/>
                </a:solidFill>
              </a:rPr>
              <a:t>Assistant Professor</a:t>
            </a:r>
          </a:p>
          <a:p>
            <a:r>
              <a:rPr lang="en-US" sz="2000" dirty="0">
                <a:solidFill>
                  <a:schemeClr val="tx1"/>
                </a:solidFill>
              </a:rPr>
              <a:t>Department of Computer Science,  AIUB</a:t>
            </a:r>
          </a:p>
          <a:p>
            <a:r>
              <a:rPr lang="en-US" sz="2400" cap="none" dirty="0">
                <a:solidFill>
                  <a:srgbClr val="0070C0"/>
                </a:solidFill>
              </a:rPr>
              <a:t>Web:</a:t>
            </a:r>
            <a:r>
              <a:rPr lang="en-US" sz="2400" cap="none" dirty="0">
                <a:solidFill>
                  <a:srgbClr val="F49100"/>
                </a:solidFill>
              </a:rPr>
              <a:t> https://cs.aiub.edu/profile/stany</a:t>
            </a:r>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539443"/>
            <a:ext cx="11029950" cy="537190"/>
          </a:xfrm>
        </p:spPr>
        <p:txBody>
          <a:bodyPr/>
          <a:lstStyle/>
          <a:p>
            <a:pPr algn="ctr"/>
            <a:r>
              <a:rPr lang="en-US" altLang="en-US" b="1" dirty="0">
                <a:solidFill>
                  <a:srgbClr val="0070C0"/>
                </a:solidFill>
                <a:latin typeface="Book Antiqua" pitchFamily="18" charset="0"/>
              </a:rPr>
              <a:t>Object nodes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91729" y="1470281"/>
            <a:ext cx="6828503" cy="4224337"/>
          </a:xfrm>
        </p:spPr>
        <p:txBody>
          <a:bodyPr>
            <a:noAutofit/>
          </a:bodyPr>
          <a:lstStyle/>
          <a:p>
            <a:pPr>
              <a:buFont typeface="Wingdings" pitchFamily="2" charset="2"/>
              <a:buChar char="§"/>
            </a:pPr>
            <a:r>
              <a:rPr lang="en-US" altLang="en-US" sz="2200" dirty="0">
                <a:solidFill>
                  <a:srgbClr val="0070C0"/>
                </a:solidFill>
                <a:latin typeface="+mj-lt"/>
              </a:rPr>
              <a:t>Data and objects are shown as object nodes  </a:t>
            </a:r>
            <a:r>
              <a:rPr lang="en-US" altLang="en-US" sz="2200" dirty="0">
                <a:latin typeface="+mj-lt"/>
              </a:rPr>
              <a:t>(</a:t>
            </a:r>
            <a:r>
              <a:rPr lang="en-US" altLang="en-US" sz="2200" dirty="0">
                <a:solidFill>
                  <a:srgbClr val="7030A0"/>
                </a:solidFill>
                <a:latin typeface="+mj-lt"/>
              </a:rPr>
              <a:t>represented by noun and its state in a rectangular box</a:t>
            </a:r>
            <a:r>
              <a:rPr lang="en-US" altLang="en-US" sz="2200" dirty="0">
                <a:latin typeface="+mj-lt"/>
              </a:rPr>
              <a:t>)</a:t>
            </a:r>
            <a:endParaRPr lang="en-CA" altLang="en-US" sz="2200" dirty="0">
              <a:latin typeface="+mj-lt"/>
            </a:endParaRPr>
          </a:p>
          <a:p>
            <a:pPr>
              <a:buFont typeface="Wingdings" pitchFamily="2" charset="2"/>
              <a:buChar char="§"/>
            </a:pPr>
            <a:r>
              <a:rPr lang="en-US" altLang="en-US" sz="2200" dirty="0">
                <a:solidFill>
                  <a:srgbClr val="C00000"/>
                </a:solidFill>
                <a:latin typeface="+mj-lt"/>
              </a:rPr>
              <a:t>Control tokens </a:t>
            </a:r>
            <a:r>
              <a:rPr lang="en-US" altLang="en-US" sz="2200" dirty="0">
                <a:latin typeface="+mj-lt"/>
              </a:rPr>
              <a:t>do not contain data, </a:t>
            </a:r>
            <a:r>
              <a:rPr lang="en-US" altLang="en-US" sz="2200" dirty="0">
                <a:solidFill>
                  <a:srgbClr val="C00000"/>
                </a:solidFill>
                <a:latin typeface="+mj-lt"/>
              </a:rPr>
              <a:t>data tokens </a:t>
            </a:r>
            <a:r>
              <a:rPr lang="en-US" altLang="en-US" sz="2200" dirty="0">
                <a:latin typeface="+mj-lt"/>
              </a:rPr>
              <a:t>do. </a:t>
            </a:r>
          </a:p>
          <a:p>
            <a:pPr>
              <a:buFont typeface="Wingdings" pitchFamily="2" charset="2"/>
              <a:buChar char="§"/>
            </a:pPr>
            <a:r>
              <a:rPr lang="en-US" altLang="en-US" sz="2200" dirty="0">
                <a:latin typeface="+mj-lt"/>
              </a:rPr>
              <a:t>A </a:t>
            </a:r>
            <a:r>
              <a:rPr lang="en-US" altLang="en-US" sz="2200" dirty="0">
                <a:solidFill>
                  <a:srgbClr val="C00000"/>
                </a:solidFill>
                <a:latin typeface="+mj-lt"/>
              </a:rPr>
              <a:t>control flow </a:t>
            </a:r>
            <a:r>
              <a:rPr lang="en-US" altLang="en-US" sz="2200" dirty="0">
                <a:latin typeface="+mj-lt"/>
              </a:rPr>
              <a:t>is an activity edge that is a channel for </a:t>
            </a:r>
            <a:r>
              <a:rPr lang="en-US" altLang="en-US" sz="2200" dirty="0">
                <a:solidFill>
                  <a:srgbClr val="0070C0"/>
                </a:solidFill>
                <a:latin typeface="+mj-lt"/>
              </a:rPr>
              <a:t>control tokens</a:t>
            </a:r>
            <a:r>
              <a:rPr lang="en-US" altLang="en-US" sz="2200" dirty="0">
                <a:latin typeface="+mj-lt"/>
              </a:rPr>
              <a:t>.</a:t>
            </a:r>
          </a:p>
          <a:p>
            <a:pPr>
              <a:buFont typeface="Wingdings" pitchFamily="2" charset="2"/>
              <a:buChar char="§"/>
            </a:pPr>
            <a:r>
              <a:rPr lang="en-US" altLang="en-US" sz="2200" dirty="0">
                <a:latin typeface="+mj-lt"/>
              </a:rPr>
              <a:t>A </a:t>
            </a:r>
            <a:r>
              <a:rPr lang="en-US" altLang="en-US" sz="2200" dirty="0">
                <a:solidFill>
                  <a:srgbClr val="C00000"/>
                </a:solidFill>
                <a:latin typeface="+mj-lt"/>
              </a:rPr>
              <a:t>data flow </a:t>
            </a:r>
            <a:r>
              <a:rPr lang="en-US" altLang="en-US" sz="2200" dirty="0">
                <a:latin typeface="+mj-lt"/>
              </a:rPr>
              <a:t>is an activity edge that is a channel for </a:t>
            </a:r>
            <a:r>
              <a:rPr lang="en-US" altLang="en-US" sz="2200" dirty="0">
                <a:solidFill>
                  <a:srgbClr val="0070C0"/>
                </a:solidFill>
                <a:latin typeface="+mj-lt"/>
              </a:rPr>
              <a:t>data tokens</a:t>
            </a:r>
            <a:r>
              <a:rPr lang="en-US" altLang="en-US" sz="2200" dirty="0">
                <a:latin typeface="+mj-lt"/>
              </a:rPr>
              <a:t>.</a:t>
            </a:r>
          </a:p>
          <a:p>
            <a:pPr>
              <a:buFont typeface="Wingdings" pitchFamily="2" charset="2"/>
              <a:buChar char="§"/>
            </a:pPr>
            <a:r>
              <a:rPr lang="en-US" altLang="en-US" sz="2200" dirty="0">
                <a:latin typeface="+mj-lt"/>
              </a:rPr>
              <a:t>Rules for token flow through nodes apply to both control and data tokens, except that data is extracted from consumed tokens and added to produced tokens.</a:t>
            </a:r>
            <a:endParaRPr lang="en-GB" sz="2200" dirty="0">
              <a:latin typeface="+mj-lt"/>
            </a:endParaRPr>
          </a:p>
        </p:txBody>
      </p:sp>
      <p:pic>
        <p:nvPicPr>
          <p:cNvPr id="7" name="Picture 2"/>
          <p:cNvPicPr>
            <a:picLocks noChangeAspect="1" noChangeArrowheads="1"/>
          </p:cNvPicPr>
          <p:nvPr/>
        </p:nvPicPr>
        <p:blipFill>
          <a:blip r:embed="rId2"/>
          <a:srcRect/>
          <a:stretch>
            <a:fillRect/>
          </a:stretch>
        </p:blipFill>
        <p:spPr bwMode="auto">
          <a:xfrm>
            <a:off x="7116824" y="1426025"/>
            <a:ext cx="4811585" cy="4867175"/>
          </a:xfrm>
          <a:prstGeom prst="rect">
            <a:avLst/>
          </a:prstGeom>
          <a:noFill/>
          <a:ln w="9525">
            <a:noFill/>
            <a:miter lim="800000"/>
            <a:headEnd/>
            <a:tailEnd/>
          </a:ln>
          <a:effectLst/>
        </p:spPr>
      </p:pic>
      <p:sp>
        <p:nvSpPr>
          <p:cNvPr id="8" name="Slide Number Placeholder 3">
            <a:extLst>
              <a:ext uri="{FF2B5EF4-FFF2-40B4-BE49-F238E27FC236}">
                <a16:creationId xmlns:a16="http://schemas.microsoft.com/office/drawing/2014/main" id="{42CF9CAF-466B-44C5-A13A-B82DD92BC603}"/>
              </a:ext>
            </a:extLst>
          </p:cNvPr>
          <p:cNvSpPr txBox="1">
            <a:spLocks/>
          </p:cNvSpPr>
          <p:nvPr/>
        </p:nvSpPr>
        <p:spPr>
          <a:xfrm rot="5400000">
            <a:off x="11749548"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9" name="Rectangle 8" descr="M. Mhahudul Hasan">
            <a:extLst>
              <a:ext uri="{FF2B5EF4-FFF2-40B4-BE49-F238E27FC236}">
                <a16:creationId xmlns:a16="http://schemas.microsoft.com/office/drawing/2014/main" id="{13B5DA6D-939D-4BE0-8D7C-A35F3F92E03D}"/>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60B4FDE3-15E3-4E2F-8612-773F1A9CFE51}"/>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1" name="Rectangle 10" descr="M. Mhahudul Hasan">
            <a:extLst>
              <a:ext uri="{FF2B5EF4-FFF2-40B4-BE49-F238E27FC236}">
                <a16:creationId xmlns:a16="http://schemas.microsoft.com/office/drawing/2014/main" id="{1C2512F7-CA08-4E73-A727-730DD6F0E1C0}"/>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2" name="Rectangle 11" descr="M. Mhahudul Hasan">
            <a:extLst>
              <a:ext uri="{FF2B5EF4-FFF2-40B4-BE49-F238E27FC236}">
                <a16:creationId xmlns:a16="http://schemas.microsoft.com/office/drawing/2014/main" id="{D7668BA0-2F27-48D4-B307-33A4BF007931}"/>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spTree>
    <p:extLst>
      <p:ext uri="{BB962C8B-B14F-4D97-AF65-F5344CB8AC3E}">
        <p14:creationId xmlns:p14="http://schemas.microsoft.com/office/powerpoint/2010/main" val="382041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539443"/>
            <a:ext cx="11029950" cy="537190"/>
          </a:xfrm>
        </p:spPr>
        <p:txBody>
          <a:bodyPr/>
          <a:lstStyle/>
          <a:p>
            <a:pPr algn="ctr"/>
            <a:r>
              <a:rPr lang="en-US" altLang="en-US" b="1" dirty="0" err="1">
                <a:solidFill>
                  <a:srgbClr val="0070C0"/>
                </a:solidFill>
                <a:latin typeface="Book Antiqua" pitchFamily="18" charset="0"/>
              </a:rPr>
              <a:t>Swimlane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91729" y="1470281"/>
            <a:ext cx="6828503" cy="4224337"/>
          </a:xfrm>
        </p:spPr>
        <p:txBody>
          <a:bodyPr>
            <a:noAutofit/>
          </a:bodyPr>
          <a:lstStyle/>
          <a:p>
            <a:pPr algn="just">
              <a:defRPr/>
            </a:pPr>
            <a:r>
              <a:rPr lang="en-US" altLang="en-US" sz="2400" dirty="0"/>
              <a:t>Modeling workflows of business processes, to partition the activity states on an activity diagram into groups, each group representing the business organization responsible for those activities. Each swim lane has a name unique within its diagram. A swim lane really has no deep semantics, except that it may represent some real-world entity, such as an organizational unit of a company.</a:t>
            </a:r>
          </a:p>
          <a:p>
            <a:pPr marL="0" indent="0">
              <a:buNone/>
            </a:pPr>
            <a:endParaRPr lang="en-GB" sz="2200" dirty="0">
              <a:latin typeface="+mj-lt"/>
            </a:endParaRPr>
          </a:p>
        </p:txBody>
      </p:sp>
      <p:sp>
        <p:nvSpPr>
          <p:cNvPr id="8" name="Slide Number Placeholder 3">
            <a:extLst>
              <a:ext uri="{FF2B5EF4-FFF2-40B4-BE49-F238E27FC236}">
                <a16:creationId xmlns:a16="http://schemas.microsoft.com/office/drawing/2014/main" id="{42CF9CAF-466B-44C5-A13A-B82DD92BC603}"/>
              </a:ext>
            </a:extLst>
          </p:cNvPr>
          <p:cNvSpPr txBox="1">
            <a:spLocks/>
          </p:cNvSpPr>
          <p:nvPr/>
        </p:nvSpPr>
        <p:spPr>
          <a:xfrm rot="5400000">
            <a:off x="11749548"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9" name="Rectangle 8" descr="M. Mhahudul Hasan">
            <a:extLst>
              <a:ext uri="{FF2B5EF4-FFF2-40B4-BE49-F238E27FC236}">
                <a16:creationId xmlns:a16="http://schemas.microsoft.com/office/drawing/2014/main" id="{13B5DA6D-939D-4BE0-8D7C-A35F3F92E03D}"/>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60B4FDE3-15E3-4E2F-8612-773F1A9CFE51}"/>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1" name="Rectangle 10" descr="M. Mhahudul Hasan">
            <a:extLst>
              <a:ext uri="{FF2B5EF4-FFF2-40B4-BE49-F238E27FC236}">
                <a16:creationId xmlns:a16="http://schemas.microsoft.com/office/drawing/2014/main" id="{1C2512F7-CA08-4E73-A727-730DD6F0E1C0}"/>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2" name="Rectangle 11" descr="M. Mhahudul Hasan">
            <a:extLst>
              <a:ext uri="{FF2B5EF4-FFF2-40B4-BE49-F238E27FC236}">
                <a16:creationId xmlns:a16="http://schemas.microsoft.com/office/drawing/2014/main" id="{D7668BA0-2F27-48D4-B307-33A4BF007931}"/>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pic>
        <p:nvPicPr>
          <p:cNvPr id="13" name="Content Placeholde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185434" y="1491378"/>
            <a:ext cx="4518025" cy="4525963"/>
          </a:xfrm>
          <a:prstGeom prst="rect">
            <a:avLst/>
          </a:prstGeom>
        </p:spPr>
      </p:pic>
    </p:spTree>
    <p:extLst>
      <p:ext uri="{BB962C8B-B14F-4D97-AF65-F5344CB8AC3E}">
        <p14:creationId xmlns:p14="http://schemas.microsoft.com/office/powerpoint/2010/main" val="360225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539443"/>
            <a:ext cx="11029950" cy="537190"/>
          </a:xfrm>
        </p:spPr>
        <p:txBody>
          <a:bodyPr/>
          <a:lstStyle/>
          <a:p>
            <a:pPr algn="ctr"/>
            <a:r>
              <a:rPr lang="en-US" altLang="en-US" b="1" dirty="0">
                <a:solidFill>
                  <a:srgbClr val="0070C0"/>
                </a:solidFill>
                <a:latin typeface="Book Antiqua" pitchFamily="18" charset="0"/>
              </a:rPr>
              <a:t>Object Flow</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91730" y="1470281"/>
            <a:ext cx="6189406" cy="4224337"/>
          </a:xfrm>
        </p:spPr>
        <p:txBody>
          <a:bodyPr>
            <a:noAutofit/>
          </a:bodyPr>
          <a:lstStyle/>
          <a:p>
            <a:r>
              <a:rPr lang="en-US" altLang="en-US" sz="2400" dirty="0"/>
              <a:t>Objects may be involved in the control flow associated with an activity. Usually how the state of object changes is shown with object flow.</a:t>
            </a:r>
          </a:p>
          <a:p>
            <a:pPr marL="0" indent="0">
              <a:buNone/>
            </a:pPr>
            <a:endParaRPr lang="en-GB" sz="2200" dirty="0">
              <a:latin typeface="+mj-lt"/>
            </a:endParaRPr>
          </a:p>
        </p:txBody>
      </p:sp>
      <p:sp>
        <p:nvSpPr>
          <p:cNvPr id="8" name="Slide Number Placeholder 3">
            <a:extLst>
              <a:ext uri="{FF2B5EF4-FFF2-40B4-BE49-F238E27FC236}">
                <a16:creationId xmlns:a16="http://schemas.microsoft.com/office/drawing/2014/main" id="{42CF9CAF-466B-44C5-A13A-B82DD92BC603}"/>
              </a:ext>
            </a:extLst>
          </p:cNvPr>
          <p:cNvSpPr txBox="1">
            <a:spLocks/>
          </p:cNvSpPr>
          <p:nvPr/>
        </p:nvSpPr>
        <p:spPr>
          <a:xfrm rot="5400000">
            <a:off x="11749548"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9" name="Rectangle 8" descr="M. Mhahudul Hasan">
            <a:extLst>
              <a:ext uri="{FF2B5EF4-FFF2-40B4-BE49-F238E27FC236}">
                <a16:creationId xmlns:a16="http://schemas.microsoft.com/office/drawing/2014/main" id="{13B5DA6D-939D-4BE0-8D7C-A35F3F92E03D}"/>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60B4FDE3-15E3-4E2F-8612-773F1A9CFE51}"/>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1" name="Rectangle 10" descr="M. Mhahudul Hasan">
            <a:extLst>
              <a:ext uri="{FF2B5EF4-FFF2-40B4-BE49-F238E27FC236}">
                <a16:creationId xmlns:a16="http://schemas.microsoft.com/office/drawing/2014/main" id="{1C2512F7-CA08-4E73-A727-730DD6F0E1C0}"/>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2" name="Rectangle 11" descr="M. Mhahudul Hasan">
            <a:extLst>
              <a:ext uri="{FF2B5EF4-FFF2-40B4-BE49-F238E27FC236}">
                <a16:creationId xmlns:a16="http://schemas.microsoft.com/office/drawing/2014/main" id="{D7668BA0-2F27-48D4-B307-33A4BF007931}"/>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pic>
        <p:nvPicPr>
          <p:cNvPr id="1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81135" y="1439323"/>
            <a:ext cx="5375436" cy="4706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618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480450"/>
            <a:ext cx="11029950" cy="625679"/>
          </a:xfrm>
        </p:spPr>
        <p:txBody>
          <a:bodyPr/>
          <a:lstStyle/>
          <a:p>
            <a:pPr algn="ctr"/>
            <a:r>
              <a:rPr lang="en-US" altLang="en-US" b="1" dirty="0">
                <a:solidFill>
                  <a:srgbClr val="0070C0"/>
                </a:solidFill>
                <a:latin typeface="Book Antiqua" pitchFamily="18" charset="0"/>
              </a:rPr>
              <a:t>Activity diagram heuristics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63678" y="1175314"/>
            <a:ext cx="11126788" cy="5284480"/>
          </a:xfrm>
        </p:spPr>
        <p:txBody>
          <a:bodyPr>
            <a:noAutofit/>
          </a:bodyPr>
          <a:lstStyle/>
          <a:p>
            <a:pPr>
              <a:buFont typeface="Wingdings" pitchFamily="2" charset="2"/>
              <a:buChar char="q"/>
            </a:pPr>
            <a:r>
              <a:rPr lang="en-US" altLang="en-US" sz="2200" dirty="0">
                <a:latin typeface="+mj-lt"/>
              </a:rPr>
              <a:t>  Flow of control and objects goes </a:t>
            </a:r>
            <a:r>
              <a:rPr lang="en-US" altLang="en-US" sz="2200" dirty="0">
                <a:solidFill>
                  <a:srgbClr val="C00000"/>
                </a:solidFill>
                <a:latin typeface="+mj-lt"/>
              </a:rPr>
              <a:t>down the page </a:t>
            </a:r>
            <a:r>
              <a:rPr lang="en-US" altLang="en-US" sz="2200" dirty="0">
                <a:latin typeface="+mj-lt"/>
              </a:rPr>
              <a:t>and from </a:t>
            </a:r>
            <a:r>
              <a:rPr lang="en-US" altLang="en-US" sz="2200" dirty="0">
                <a:solidFill>
                  <a:srgbClr val="C00000"/>
                </a:solidFill>
                <a:latin typeface="+mj-lt"/>
              </a:rPr>
              <a:t>left to right</a:t>
            </a:r>
            <a:r>
              <a:rPr lang="en-US" altLang="en-US" sz="2200" dirty="0">
                <a:latin typeface="+mj-lt"/>
              </a:rPr>
              <a:t>.</a:t>
            </a:r>
          </a:p>
          <a:p>
            <a:pPr>
              <a:buFont typeface="Wingdings" pitchFamily="2" charset="2"/>
              <a:buChar char="q"/>
            </a:pPr>
            <a:r>
              <a:rPr lang="en-US" altLang="en-US" sz="2200" dirty="0">
                <a:latin typeface="+mj-lt"/>
              </a:rPr>
              <a:t>  Name </a:t>
            </a:r>
            <a:r>
              <a:rPr lang="en-US" altLang="en-US" sz="2200" dirty="0">
                <a:solidFill>
                  <a:srgbClr val="C00000"/>
                </a:solidFill>
                <a:latin typeface="+mj-lt"/>
              </a:rPr>
              <a:t>activities and actions </a:t>
            </a:r>
            <a:r>
              <a:rPr lang="en-US" altLang="en-US" sz="2200" dirty="0">
                <a:latin typeface="+mj-lt"/>
              </a:rPr>
              <a:t>with </a:t>
            </a:r>
            <a:r>
              <a:rPr lang="en-US" altLang="en-US" sz="2200" dirty="0">
                <a:solidFill>
                  <a:srgbClr val="0070C0"/>
                </a:solidFill>
                <a:latin typeface="+mj-lt"/>
              </a:rPr>
              <a:t>verb phrases</a:t>
            </a:r>
            <a:r>
              <a:rPr lang="en-US" altLang="en-US" sz="2200" dirty="0">
                <a:latin typeface="+mj-lt"/>
              </a:rPr>
              <a:t>.</a:t>
            </a:r>
          </a:p>
          <a:p>
            <a:pPr>
              <a:buFont typeface="Wingdings" pitchFamily="2" charset="2"/>
              <a:buChar char="q"/>
            </a:pPr>
            <a:r>
              <a:rPr lang="en-US" altLang="en-US" sz="2200" dirty="0">
                <a:latin typeface="+mj-lt"/>
              </a:rPr>
              <a:t>  Name </a:t>
            </a:r>
            <a:r>
              <a:rPr lang="en-US" altLang="en-US" sz="2200" dirty="0">
                <a:solidFill>
                  <a:srgbClr val="C00000"/>
                </a:solidFill>
                <a:latin typeface="+mj-lt"/>
              </a:rPr>
              <a:t>object nodes </a:t>
            </a:r>
            <a:r>
              <a:rPr lang="en-US" altLang="en-US" sz="2200" dirty="0">
                <a:latin typeface="+mj-lt"/>
              </a:rPr>
              <a:t>with </a:t>
            </a:r>
            <a:r>
              <a:rPr lang="en-US" altLang="en-US" sz="2200" dirty="0">
                <a:solidFill>
                  <a:srgbClr val="0070C0"/>
                </a:solidFill>
                <a:latin typeface="+mj-lt"/>
              </a:rPr>
              <a:t>noun phrases</a:t>
            </a:r>
            <a:r>
              <a:rPr lang="en-US" altLang="en-US" sz="2200" dirty="0">
                <a:latin typeface="+mj-lt"/>
              </a:rPr>
              <a:t>.</a:t>
            </a:r>
          </a:p>
          <a:p>
            <a:pPr>
              <a:buFont typeface="Wingdings" pitchFamily="2" charset="2"/>
              <a:buChar char="q"/>
            </a:pPr>
            <a:r>
              <a:rPr lang="en-US" altLang="en-US" sz="2200" dirty="0">
                <a:latin typeface="+mj-lt"/>
              </a:rPr>
              <a:t>Use the </a:t>
            </a:r>
            <a:r>
              <a:rPr lang="en-US" altLang="en-US" sz="2200" dirty="0">
                <a:solidFill>
                  <a:srgbClr val="C00000"/>
                </a:solidFill>
                <a:latin typeface="+mj-lt"/>
              </a:rPr>
              <a:t>[else] </a:t>
            </a:r>
            <a:r>
              <a:rPr lang="en-US" altLang="en-US" sz="2200" dirty="0">
                <a:solidFill>
                  <a:srgbClr val="0070C0"/>
                </a:solidFill>
                <a:latin typeface="+mj-lt"/>
              </a:rPr>
              <a:t>guard</a:t>
            </a:r>
            <a:r>
              <a:rPr lang="en-US" altLang="en-US" sz="2200" dirty="0">
                <a:latin typeface="+mj-lt"/>
              </a:rPr>
              <a:t> at every branch.</a:t>
            </a:r>
          </a:p>
          <a:p>
            <a:pPr>
              <a:buFont typeface="Wingdings" pitchFamily="2" charset="2"/>
              <a:buChar char="q"/>
            </a:pPr>
            <a:r>
              <a:rPr lang="en-US" altLang="en-US" sz="2200" b="1" dirty="0">
                <a:latin typeface="+mj-lt"/>
              </a:rPr>
              <a:t>  When to Use Activity Diagram</a:t>
            </a:r>
          </a:p>
          <a:p>
            <a:pPr lvl="1">
              <a:buFont typeface="Wingdings" pitchFamily="2" charset="2"/>
              <a:buChar char="§"/>
            </a:pPr>
            <a:r>
              <a:rPr lang="en-US" altLang="en-US" sz="2200" dirty="0">
                <a:latin typeface="+mj-lt"/>
              </a:rPr>
              <a:t>  When making a dynamic model of any process.</a:t>
            </a:r>
          </a:p>
          <a:p>
            <a:pPr lvl="2">
              <a:buFont typeface="Wingdings" pitchFamily="2" charset="2"/>
              <a:buChar char="Ø"/>
            </a:pPr>
            <a:r>
              <a:rPr lang="en-US" altLang="en-US" sz="2200" dirty="0">
                <a:latin typeface="+mj-lt"/>
              </a:rPr>
              <a:t>  Design processes (what designers do)</a:t>
            </a:r>
          </a:p>
          <a:p>
            <a:pPr lvl="2">
              <a:buFont typeface="Wingdings" pitchFamily="2" charset="2"/>
              <a:buChar char="Ø"/>
            </a:pPr>
            <a:r>
              <a:rPr lang="en-US" altLang="en-US" sz="2200" dirty="0">
                <a:latin typeface="+mj-lt"/>
              </a:rPr>
              <a:t>  Designed processes (what designers create)</a:t>
            </a:r>
          </a:p>
          <a:p>
            <a:pPr lvl="3">
              <a:buFontTx/>
              <a:buChar char="-"/>
            </a:pPr>
            <a:r>
              <a:rPr lang="en-US" altLang="en-US" sz="2200" dirty="0">
                <a:latin typeface="+mj-lt"/>
              </a:rPr>
              <a:t>  During analysis</a:t>
            </a:r>
          </a:p>
          <a:p>
            <a:pPr lvl="3">
              <a:buFontTx/>
              <a:buChar char="-"/>
            </a:pPr>
            <a:r>
              <a:rPr lang="en-US" altLang="en-US" sz="2200" dirty="0">
                <a:latin typeface="+mj-lt"/>
              </a:rPr>
              <a:t>  During resolution (decision)</a:t>
            </a:r>
            <a:endParaRPr lang="en-CA" altLang="en-US" sz="2200" dirty="0">
              <a:latin typeface="+mj-lt"/>
            </a:endParaRPr>
          </a:p>
        </p:txBody>
      </p:sp>
      <p:sp>
        <p:nvSpPr>
          <p:cNvPr id="7" name="Slide Number Placeholder 3">
            <a:extLst>
              <a:ext uri="{FF2B5EF4-FFF2-40B4-BE49-F238E27FC236}">
                <a16:creationId xmlns:a16="http://schemas.microsoft.com/office/drawing/2014/main" id="{93A15729-14AF-44BA-816E-C5FCEB326FFE}"/>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8" name="Rectangle 7" descr="M. Mhahudul Hasan">
            <a:extLst>
              <a:ext uri="{FF2B5EF4-FFF2-40B4-BE49-F238E27FC236}">
                <a16:creationId xmlns:a16="http://schemas.microsoft.com/office/drawing/2014/main" id="{4770476B-1783-4C13-BA2A-ABA78AA0CFE2}"/>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5B7F4A2D-13E7-401D-8D3A-1AB08B70851D}"/>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2B548EBA-63B9-449B-8912-557A93445FCF}"/>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EDB03964-0754-43F6-BDD6-5E196ECB20AA}"/>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spTree>
    <p:extLst>
      <p:ext uri="{BB962C8B-B14F-4D97-AF65-F5344CB8AC3E}">
        <p14:creationId xmlns:p14="http://schemas.microsoft.com/office/powerpoint/2010/main" val="404352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480450"/>
            <a:ext cx="11029950" cy="625679"/>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63678" y="1106129"/>
            <a:ext cx="11126788" cy="5353665"/>
          </a:xfrm>
        </p:spPr>
        <p:txBody>
          <a:bodyPr>
            <a:noAutofit/>
          </a:bodyPr>
          <a:lstStyle/>
          <a:p>
            <a:pPr>
              <a:defRPr/>
            </a:pPr>
            <a:r>
              <a:rPr lang="en-US" sz="2200" b="1" dirty="0">
                <a:latin typeface="Cambria" panose="02040503050406030204" pitchFamily="18" charset="0"/>
                <a:ea typeface="Cambria" panose="02040503050406030204" pitchFamily="18" charset="0"/>
              </a:rPr>
              <a:t>Case 1</a:t>
            </a:r>
            <a:endParaRPr lang="en-US" sz="2200" dirty="0">
              <a:latin typeface="Cambria" panose="02040503050406030204" pitchFamily="18" charset="0"/>
              <a:ea typeface="Cambria" panose="02040503050406030204" pitchFamily="18" charset="0"/>
            </a:endParaRPr>
          </a:p>
          <a:p>
            <a:pPr marL="0" indent="0" algn="just">
              <a:buFont typeface="Arial" panose="020B0604020202020204" pitchFamily="34" charset="0"/>
              <a:buNone/>
              <a:defRPr/>
            </a:pPr>
            <a:r>
              <a:rPr lang="en-US" sz="2200" dirty="0">
                <a:latin typeface="Cambria" panose="02040503050406030204" pitchFamily="18" charset="0"/>
                <a:ea typeface="Cambria" panose="02040503050406030204" pitchFamily="18" charset="0"/>
              </a:rPr>
              <a:t>In an online movie ticket booking system a customer books ticket using an interface. After the customer places a request for current movies he waits for the information. While the customer is waiting the server creates a Session object which then requests a list of currently running movies from the movie database. The list is then sent to customer. Customer then selects the desired movie and the Session object retrieves the available timing of the selected movie. Before displaying the time to the customer each scheduled time of the movie is checked in the Booking Database for the availability of the seats. Only the time schedules in which seats are available are displayed to the customer. The customer then selects the number of seats he wants to book. The rate of the ticket is taken from the Movie Database and the due amount is calculated by the Session object. Then the customer enters his credit card detail for the calculated amount which is verified by a credit Card Agent. If the card is verified the session object sends a receipt to the customer, writes in the booking database and update the movie database at the same time. If the card is not verified the customer request is denied. The server finally destroys the session object.</a:t>
            </a:r>
          </a:p>
        </p:txBody>
      </p:sp>
      <p:sp>
        <p:nvSpPr>
          <p:cNvPr id="7" name="Slide Number Placeholder 3">
            <a:extLst>
              <a:ext uri="{FF2B5EF4-FFF2-40B4-BE49-F238E27FC236}">
                <a16:creationId xmlns:a16="http://schemas.microsoft.com/office/drawing/2014/main" id="{93A15729-14AF-44BA-816E-C5FCEB326FFE}"/>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8" name="Rectangle 7" descr="M. Mhahudul Hasan">
            <a:extLst>
              <a:ext uri="{FF2B5EF4-FFF2-40B4-BE49-F238E27FC236}">
                <a16:creationId xmlns:a16="http://schemas.microsoft.com/office/drawing/2014/main" id="{4770476B-1783-4C13-BA2A-ABA78AA0CFE2}"/>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5B7F4A2D-13E7-401D-8D3A-1AB08B70851D}"/>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2B548EBA-63B9-449B-8912-557A93445FCF}"/>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EDB03964-0754-43F6-BDD6-5E196ECB20AA}"/>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spTree>
    <p:extLst>
      <p:ext uri="{BB962C8B-B14F-4D97-AF65-F5344CB8AC3E}">
        <p14:creationId xmlns:p14="http://schemas.microsoft.com/office/powerpoint/2010/main" val="401052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480450"/>
            <a:ext cx="11029950" cy="625679"/>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63678" y="1106129"/>
            <a:ext cx="11126788" cy="5353665"/>
          </a:xfrm>
        </p:spPr>
        <p:txBody>
          <a:bodyPr>
            <a:noAutofit/>
          </a:bodyPr>
          <a:lstStyle/>
          <a:p>
            <a:pPr algn="just"/>
            <a:r>
              <a:rPr lang="en-US" sz="1600" b="1" dirty="0"/>
              <a:t>Case 2</a:t>
            </a:r>
            <a:endParaRPr lang="en-US" sz="1600" dirty="0"/>
          </a:p>
          <a:p>
            <a:pPr marL="0" indent="0" algn="just">
              <a:buNone/>
            </a:pPr>
            <a:r>
              <a:rPr lang="en-US" sz="2000" dirty="0">
                <a:latin typeface="Cambria" panose="02040503050406030204" pitchFamily="18" charset="0"/>
                <a:ea typeface="Cambria" panose="02040503050406030204" pitchFamily="18" charset="0"/>
              </a:rPr>
              <a:t>In an online airlines ticket booking system, a customer places a request to the system selecting the departure and arrival destinations and also the date of departure. The system then gets all the carrier names and their time schedule from the flight database. Once the carrier names and their time schedules are received the system displays the options of the carriers and the schedule to the customer. If the customer likes any one of the options, he selects the option. But, if the customer doesn’t like any option he can go back and select a new date of departure or he can close the application. After selecting an option, the system asks for customer details and credit card information. The system verifies the credit card. If the credit card is valid, the system writes all the booking information in the booking database and sends customer information to the carrier simultaneously. If the verification of the credit card fails, the system sends an error message to the customer and requests for credit card information again. The verification process is done again. If the credit card verification fails for three times the system cancels the booking process and sends a warning message to the credit card agent at the same time. Once the booking is done the system passes the message to the interface and the interface generates a bill and sends it to the customer. </a:t>
            </a:r>
          </a:p>
        </p:txBody>
      </p:sp>
      <p:sp>
        <p:nvSpPr>
          <p:cNvPr id="7" name="Slide Number Placeholder 3">
            <a:extLst>
              <a:ext uri="{FF2B5EF4-FFF2-40B4-BE49-F238E27FC236}">
                <a16:creationId xmlns:a16="http://schemas.microsoft.com/office/drawing/2014/main" id="{93A15729-14AF-44BA-816E-C5FCEB326FFE}"/>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
        <p:nvSpPr>
          <p:cNvPr id="8" name="Rectangle 7" descr="M. Mhahudul Hasan">
            <a:extLst>
              <a:ext uri="{FF2B5EF4-FFF2-40B4-BE49-F238E27FC236}">
                <a16:creationId xmlns:a16="http://schemas.microsoft.com/office/drawing/2014/main" id="{4770476B-1783-4C13-BA2A-ABA78AA0CFE2}"/>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5B7F4A2D-13E7-401D-8D3A-1AB08B70851D}"/>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2B548EBA-63B9-449B-8912-557A93445FCF}"/>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EDB03964-0754-43F6-BDD6-5E196ECB20AA}"/>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spTree>
    <p:extLst>
      <p:ext uri="{BB962C8B-B14F-4D97-AF65-F5344CB8AC3E}">
        <p14:creationId xmlns:p14="http://schemas.microsoft.com/office/powerpoint/2010/main" val="39003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480450"/>
            <a:ext cx="11029950" cy="625679"/>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63678" y="1106129"/>
            <a:ext cx="11126788" cy="5353665"/>
          </a:xfrm>
        </p:spPr>
        <p:txBody>
          <a:bodyPr>
            <a:noAutofit/>
          </a:bodyPr>
          <a:lstStyle/>
          <a:p>
            <a:pPr algn="just"/>
            <a:r>
              <a:rPr lang="en-US" b="1" dirty="0"/>
              <a:t>Case 3</a:t>
            </a:r>
            <a:endParaRPr lang="en-US" dirty="0"/>
          </a:p>
          <a:p>
            <a:pPr marL="0" indent="0" algn="just">
              <a:buNone/>
            </a:pPr>
            <a:r>
              <a:rPr lang="en-US" sz="2000" dirty="0">
                <a:latin typeface="Cambria" panose="02040503050406030204" pitchFamily="18" charset="0"/>
                <a:ea typeface="Cambria" panose="02040503050406030204" pitchFamily="18" charset="0"/>
              </a:rPr>
              <a:t>In an ATM machine a customer starts a withdrawal transaction by inserting the card. Then he enters the pin, which is verified by the bank. If the pin is incorrect the machine requests for the pin again and the customer enters pin number. The verification repeated for 3 times for an incorrect pin number. If the pin is incorrect even in 4th attempt, the card is seized by the machine and the transaction is closed. If the pin is correct customer enters the amount he wishes to withdraw. The bank then checks the account balance of the customer. If the balance is greater than or equals to the withdrawal amount then money is dispatched through the machine and the information is written in the log concurrently. If the money is taken form the slot within 5 seconds, the account is debited and a transaction receipt is printed simultaneously. If money is not taken in 5 seconds, it is taken back by the machine. Then the balance is shown to the customer. The card and the receipt are then ejected at the same time, and the transaction is completed.</a:t>
            </a:r>
          </a:p>
        </p:txBody>
      </p:sp>
      <p:sp>
        <p:nvSpPr>
          <p:cNvPr id="7" name="Slide Number Placeholder 3">
            <a:extLst>
              <a:ext uri="{FF2B5EF4-FFF2-40B4-BE49-F238E27FC236}">
                <a16:creationId xmlns:a16="http://schemas.microsoft.com/office/drawing/2014/main" id="{93A15729-14AF-44BA-816E-C5FCEB326FFE}"/>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
        <p:nvSpPr>
          <p:cNvPr id="8" name="Rectangle 7" descr="M. Mhahudul Hasan">
            <a:extLst>
              <a:ext uri="{FF2B5EF4-FFF2-40B4-BE49-F238E27FC236}">
                <a16:creationId xmlns:a16="http://schemas.microsoft.com/office/drawing/2014/main" id="{4770476B-1783-4C13-BA2A-ABA78AA0CFE2}"/>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5B7F4A2D-13E7-401D-8D3A-1AB08B70851D}"/>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2B548EBA-63B9-449B-8912-557A93445FCF}"/>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EDB03964-0754-43F6-BDD6-5E196ECB20AA}"/>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spTree>
    <p:extLst>
      <p:ext uri="{BB962C8B-B14F-4D97-AF65-F5344CB8AC3E}">
        <p14:creationId xmlns:p14="http://schemas.microsoft.com/office/powerpoint/2010/main" val="222428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83688"/>
            <a:ext cx="11029950" cy="581435"/>
          </a:xfrm>
        </p:spPr>
        <p:txBody>
          <a:bodyPr/>
          <a:lstStyle/>
          <a:p>
            <a:pPr algn="ctr"/>
            <a:r>
              <a:rPr lang="en-US" altLang="en-US" b="1" dirty="0">
                <a:solidFill>
                  <a:srgbClr val="0070C0"/>
                </a:solidFill>
                <a:latin typeface="Book Antiqua" pitchFamily="18" charset="0"/>
              </a:rPr>
              <a:t>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07910" y="1387885"/>
            <a:ext cx="10920412" cy="2024063"/>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000" dirty="0" err="1"/>
              <a:t>Booch</a:t>
            </a:r>
            <a:r>
              <a:rPr lang="en-US" sz="2000" dirty="0"/>
              <a:t>, G., Rumbaugh, J. &amp; Jacobson, I. (2005). </a:t>
            </a:r>
            <a:r>
              <a:rPr lang="en-US" sz="2000" i="1" dirty="0"/>
              <a:t>The unified modeling language user guide</a:t>
            </a:r>
            <a:r>
              <a:rPr lang="en-US" sz="2000" dirty="0"/>
              <a:t>. Pearson Education India.</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7" name="Slide Number Placeholder 3">
            <a:extLst>
              <a:ext uri="{FF2B5EF4-FFF2-40B4-BE49-F238E27FC236}">
                <a16:creationId xmlns:a16="http://schemas.microsoft.com/office/drawing/2014/main" id="{08252D56-613F-45E1-99C4-DBA6E9CE6F6B}"/>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
        <p:nvSpPr>
          <p:cNvPr id="8" name="Rectangle 7" descr="M. Mhahudul Hasan">
            <a:extLst>
              <a:ext uri="{FF2B5EF4-FFF2-40B4-BE49-F238E27FC236}">
                <a16:creationId xmlns:a16="http://schemas.microsoft.com/office/drawing/2014/main" id="{1AE15B02-09F6-4C3E-95C7-1C414E0A2ED5}"/>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6FA69BE2-EF1A-4C8C-A800-3FB60F3033C8}"/>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A3FB920E-D316-4659-93F7-438748C590BD}"/>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C17D213A-F35D-4548-BB3B-255F27AE411F}"/>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spTree>
    <p:extLst>
      <p:ext uri="{BB962C8B-B14F-4D97-AF65-F5344CB8AC3E}">
        <p14:creationId xmlns:p14="http://schemas.microsoft.com/office/powerpoint/2010/main" val="133634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68940"/>
            <a:ext cx="11029950" cy="581435"/>
          </a:xfrm>
        </p:spPr>
        <p:txBody>
          <a:bodyPr/>
          <a:lstStyle/>
          <a:p>
            <a:pPr algn="ctr"/>
            <a:r>
              <a:rPr lang="en-US" altLang="en-US" b="1" dirty="0">
                <a:solidFill>
                  <a:srgbClr val="0070C0"/>
                </a:solidFill>
                <a:latin typeface="Book Antiqua" pitchFamily="18" charset="0"/>
              </a:rPr>
              <a:t>process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69119" y="1517088"/>
            <a:ext cx="11645900" cy="2933700"/>
          </a:xfrm>
        </p:spPr>
        <p:txBody>
          <a:bodyPr>
            <a:noAutofit/>
          </a:bodyPr>
          <a:lstStyle/>
          <a:p>
            <a:pPr>
              <a:buFont typeface="Wingdings" pitchFamily="2" charset="2"/>
              <a:buChar char="q"/>
            </a:pPr>
            <a:r>
              <a:rPr lang="en-US" sz="2200" dirty="0">
                <a:latin typeface="+mj-lt"/>
              </a:rPr>
              <a:t>  A </a:t>
            </a:r>
            <a:r>
              <a:rPr lang="en-US" sz="2200" b="1" dirty="0">
                <a:latin typeface="+mj-lt"/>
              </a:rPr>
              <a:t>process</a:t>
            </a:r>
            <a:r>
              <a:rPr lang="en-US" sz="2200" dirty="0">
                <a:latin typeface="+mj-lt"/>
              </a:rPr>
              <a:t> is a collection of related tasks that transforms a set of inputs into a set of outputs.</a:t>
            </a:r>
            <a:endParaRPr lang="en-CA" sz="2200" dirty="0">
              <a:latin typeface="+mj-lt"/>
            </a:endParaRPr>
          </a:p>
          <a:p>
            <a:pPr>
              <a:buFont typeface="Wingdings" pitchFamily="2" charset="2"/>
              <a:buChar char="q"/>
            </a:pPr>
            <a:r>
              <a:rPr lang="en-US" altLang="en-US" sz="2200" dirty="0">
                <a:latin typeface="+mj-lt"/>
              </a:rPr>
              <a:t>  Process description notations describe </a:t>
            </a:r>
            <a:r>
              <a:rPr lang="en-US" altLang="en-US" sz="2200" b="1" dirty="0">
                <a:latin typeface="+mj-lt"/>
              </a:rPr>
              <a:t>design processes </a:t>
            </a:r>
            <a:r>
              <a:rPr lang="en-US" altLang="en-US" sz="2200" dirty="0">
                <a:latin typeface="+mj-lt"/>
              </a:rPr>
              <a:t>as well as </a:t>
            </a:r>
            <a:r>
              <a:rPr lang="en-US" altLang="en-US" sz="2200" b="1" dirty="0">
                <a:latin typeface="+mj-lt"/>
              </a:rPr>
              <a:t>computational </a:t>
            </a:r>
            <a:br>
              <a:rPr lang="en-US" altLang="en-US" sz="2200" b="1" dirty="0">
                <a:latin typeface="+mj-lt"/>
              </a:rPr>
            </a:br>
            <a:r>
              <a:rPr lang="en-US" altLang="en-US" sz="2200" b="1" dirty="0">
                <a:latin typeface="+mj-lt"/>
              </a:rPr>
              <a:t>  processes </a:t>
            </a:r>
            <a:r>
              <a:rPr lang="en-US" altLang="en-US" sz="2200" dirty="0">
                <a:latin typeface="+mj-lt"/>
              </a:rPr>
              <a:t>we design.</a:t>
            </a:r>
            <a:endParaRPr lang="en-US" sz="2200" dirty="0">
              <a:latin typeface="+mj-lt"/>
            </a:endParaRPr>
          </a:p>
          <a:p>
            <a:pPr>
              <a:buFont typeface="Wingdings" pitchFamily="2" charset="2"/>
              <a:buChar char="q"/>
              <a:defRPr/>
            </a:pPr>
            <a:r>
              <a:rPr lang="en-US" sz="2200" dirty="0">
                <a:solidFill>
                  <a:srgbClr val="C00000"/>
                </a:solidFill>
                <a:latin typeface="+mj-lt"/>
              </a:rPr>
              <a:t>  An </a:t>
            </a:r>
            <a:r>
              <a:rPr lang="en-US" sz="2200" b="1" dirty="0">
                <a:solidFill>
                  <a:srgbClr val="C00000"/>
                </a:solidFill>
                <a:latin typeface="+mj-lt"/>
              </a:rPr>
              <a:t>activity</a:t>
            </a:r>
            <a:r>
              <a:rPr lang="en-US" sz="2200" dirty="0">
                <a:solidFill>
                  <a:srgbClr val="C00000"/>
                </a:solidFill>
                <a:latin typeface="+mj-lt"/>
              </a:rPr>
              <a:t> is a non-atomic task or procedure decomposable into actions.</a:t>
            </a:r>
          </a:p>
          <a:p>
            <a:pPr>
              <a:buFont typeface="Wingdings" pitchFamily="2" charset="2"/>
              <a:buChar char="q"/>
              <a:defRPr/>
            </a:pPr>
            <a:r>
              <a:rPr lang="en-US" sz="2200" dirty="0">
                <a:solidFill>
                  <a:srgbClr val="C00000"/>
                </a:solidFill>
                <a:latin typeface="+mj-lt"/>
              </a:rPr>
              <a:t>  An </a:t>
            </a:r>
            <a:r>
              <a:rPr lang="en-US" sz="2200" b="1" dirty="0">
                <a:solidFill>
                  <a:srgbClr val="C00000"/>
                </a:solidFill>
                <a:latin typeface="+mj-lt"/>
              </a:rPr>
              <a:t>action</a:t>
            </a:r>
            <a:r>
              <a:rPr lang="en-US" sz="2200" dirty="0">
                <a:solidFill>
                  <a:srgbClr val="C00000"/>
                </a:solidFill>
                <a:latin typeface="+mj-lt"/>
              </a:rPr>
              <a:t> is a task or procedure that cannot be broken into parts.</a:t>
            </a:r>
            <a:endParaRPr lang="en-GB" sz="2200" dirty="0">
              <a:solidFill>
                <a:srgbClr val="C00000"/>
              </a:solidFill>
              <a:latin typeface="+mj-lt"/>
            </a:endParaRPr>
          </a:p>
          <a:p>
            <a:pPr>
              <a:buFont typeface="Wingdings" pitchFamily="2" charset="2"/>
              <a:buChar char="q"/>
            </a:pPr>
            <a:endParaRPr lang="en-GB" sz="2200" dirty="0">
              <a:latin typeface="+mj-lt"/>
            </a:endParaRPr>
          </a:p>
        </p:txBody>
      </p:sp>
      <p:sp>
        <p:nvSpPr>
          <p:cNvPr id="7" name="Slide Number Placeholder 3">
            <a:extLst>
              <a:ext uri="{FF2B5EF4-FFF2-40B4-BE49-F238E27FC236}">
                <a16:creationId xmlns:a16="http://schemas.microsoft.com/office/drawing/2014/main" id="{B12BBB55-157B-4144-B28E-43AA157D4260}"/>
              </a:ext>
            </a:extLst>
          </p:cNvPr>
          <p:cNvSpPr txBox="1">
            <a:spLocks/>
          </p:cNvSpPr>
          <p:nvPr/>
        </p:nvSpPr>
        <p:spPr>
          <a:xfrm rot="5400000">
            <a:off x="11749548"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8" name="Rectangle 7" descr="M. Mhahudul Hasan">
            <a:extLst>
              <a:ext uri="{FF2B5EF4-FFF2-40B4-BE49-F238E27FC236}">
                <a16:creationId xmlns:a16="http://schemas.microsoft.com/office/drawing/2014/main" id="{A4C19AAF-7313-42F2-B8D1-E65160C8AC23}"/>
              </a:ext>
            </a:extLst>
          </p:cNvPr>
          <p:cNvSpPr/>
          <p:nvPr/>
        </p:nvSpPr>
        <p:spPr>
          <a:xfrm>
            <a:off x="0" y="6651522"/>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M. Mhahudul Hasan">
            <a:extLst>
              <a:ext uri="{FF2B5EF4-FFF2-40B4-BE49-F238E27FC236}">
                <a16:creationId xmlns:a16="http://schemas.microsoft.com/office/drawing/2014/main" id="{561A7D57-C06F-4E83-9DD5-B78D1F47E789}"/>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506A19A4-54B6-4993-A16A-3B13DE943190}"/>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sp>
        <p:nvSpPr>
          <p:cNvPr id="13" name="Rectangle 12" descr="M. Mhahudul Hasan">
            <a:extLst>
              <a:ext uri="{FF2B5EF4-FFF2-40B4-BE49-F238E27FC236}">
                <a16:creationId xmlns:a16="http://schemas.microsoft.com/office/drawing/2014/main" id="{DDD008D5-537F-45D7-8768-0D1292B32AB4}"/>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F57D1178-5950-42F1-8AE4-EA010AB15B83}"/>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5" name="Rectangle 14" descr="M. Mhahudul Hasan">
            <a:extLst>
              <a:ext uri="{FF2B5EF4-FFF2-40B4-BE49-F238E27FC236}">
                <a16:creationId xmlns:a16="http://schemas.microsoft.com/office/drawing/2014/main" id="{C70B9404-A9EF-4B1B-B354-91FCAA12848E}"/>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6" name="Rectangle 15" descr="M. Mhahudul Hasan">
            <a:extLst>
              <a:ext uri="{FF2B5EF4-FFF2-40B4-BE49-F238E27FC236}">
                <a16:creationId xmlns:a16="http://schemas.microsoft.com/office/drawing/2014/main" id="{D9E6DA3A-52E9-4797-9E81-D5D51A24E30A}"/>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583688"/>
            <a:ext cx="11029950" cy="522441"/>
          </a:xfrm>
        </p:spPr>
        <p:txBody>
          <a:bodyPr/>
          <a:lstStyle/>
          <a:p>
            <a:pPr algn="ctr"/>
            <a:r>
              <a:rPr lang="en-US" altLang="en-US" b="1" dirty="0">
                <a:solidFill>
                  <a:srgbClr val="0070C0"/>
                </a:solidFill>
                <a:latin typeface="Book Antiqua" pitchFamily="18" charset="0"/>
              </a:rPr>
              <a:t>Activity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2260" y="1371600"/>
            <a:ext cx="11222037" cy="3575255"/>
          </a:xfrm>
        </p:spPr>
        <p:txBody>
          <a:bodyPr>
            <a:noAutofit/>
          </a:bodyPr>
          <a:lstStyle/>
          <a:p>
            <a:pPr>
              <a:buFont typeface="Wingdings" pitchFamily="2" charset="2"/>
              <a:buChar char="q"/>
            </a:pPr>
            <a:r>
              <a:rPr lang="en-US" sz="2200" dirty="0">
                <a:latin typeface="+mj-lt"/>
              </a:rPr>
              <a:t>  Describes activities and flows of data or decisions between activities </a:t>
            </a:r>
          </a:p>
          <a:p>
            <a:pPr>
              <a:buFont typeface="Wingdings" pitchFamily="2" charset="2"/>
              <a:buChar char="q"/>
            </a:pPr>
            <a:r>
              <a:rPr lang="en-US" sz="2200" dirty="0">
                <a:latin typeface="+mj-lt"/>
              </a:rPr>
              <a:t>  Provides a very broad view of business processes</a:t>
            </a:r>
          </a:p>
          <a:p>
            <a:pPr>
              <a:buFont typeface="Wingdings" pitchFamily="2" charset="2"/>
              <a:buChar char="q"/>
            </a:pPr>
            <a:r>
              <a:rPr lang="en-US" sz="2200" dirty="0">
                <a:latin typeface="+mj-lt"/>
              </a:rPr>
              <a:t>  </a:t>
            </a:r>
            <a:r>
              <a:rPr lang="en-US" sz="2200" dirty="0">
                <a:solidFill>
                  <a:srgbClr val="0070C0"/>
                </a:solidFill>
                <a:latin typeface="+mj-lt"/>
              </a:rPr>
              <a:t>Can be used to break out the activities that occur within a use case</a:t>
            </a:r>
          </a:p>
          <a:p>
            <a:pPr>
              <a:buFont typeface="Wingdings" pitchFamily="2" charset="2"/>
              <a:buChar char="q"/>
            </a:pPr>
            <a:r>
              <a:rPr lang="en-US" sz="2200" dirty="0">
                <a:latin typeface="+mj-lt"/>
              </a:rPr>
              <a:t>  Commonly shows many different activities that will be handled by lots of different symbols</a:t>
            </a:r>
          </a:p>
          <a:p>
            <a:pPr>
              <a:buFont typeface="Wingdings" pitchFamily="2" charset="2"/>
              <a:buChar char="q"/>
            </a:pPr>
            <a:r>
              <a:rPr lang="en-US" sz="2200" dirty="0">
                <a:latin typeface="+mj-lt"/>
              </a:rPr>
              <a:t>  Good for showing parallel threads</a:t>
            </a:r>
          </a:p>
          <a:p>
            <a:pPr>
              <a:buFont typeface="Wingdings" pitchFamily="2" charset="2"/>
              <a:buChar char="q"/>
            </a:pPr>
            <a:r>
              <a:rPr lang="en-US" sz="2200" dirty="0">
                <a:latin typeface="+mj-lt"/>
              </a:rPr>
              <a:t>  Activity diagrams can be used in conjunction with other modeling techniques such as</a:t>
            </a:r>
            <a:br>
              <a:rPr lang="en-US" sz="2200" dirty="0">
                <a:latin typeface="+mj-lt"/>
              </a:rPr>
            </a:br>
            <a:r>
              <a:rPr lang="en-US" sz="2200" dirty="0">
                <a:latin typeface="+mj-lt"/>
              </a:rPr>
              <a:t>  interaction diagrams and state diagrams</a:t>
            </a:r>
          </a:p>
          <a:p>
            <a:pPr>
              <a:buFont typeface="Wingdings" pitchFamily="2" charset="2"/>
              <a:buChar char="q"/>
            </a:pPr>
            <a:endParaRPr lang="en-GB" sz="2200" dirty="0">
              <a:latin typeface="+mj-lt"/>
            </a:endParaRPr>
          </a:p>
        </p:txBody>
      </p:sp>
      <p:sp>
        <p:nvSpPr>
          <p:cNvPr id="7" name="Slide Number Placeholder 3">
            <a:extLst>
              <a:ext uri="{FF2B5EF4-FFF2-40B4-BE49-F238E27FC236}">
                <a16:creationId xmlns:a16="http://schemas.microsoft.com/office/drawing/2014/main" id="{F3406B0C-CF77-4534-B794-CA4625B11A01}"/>
              </a:ext>
            </a:extLst>
          </p:cNvPr>
          <p:cNvSpPr txBox="1">
            <a:spLocks/>
          </p:cNvSpPr>
          <p:nvPr/>
        </p:nvSpPr>
        <p:spPr>
          <a:xfrm rot="5400000">
            <a:off x="11749548"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8" name="Rectangle 7" descr="M. Mhahudul Hasan">
            <a:extLst>
              <a:ext uri="{FF2B5EF4-FFF2-40B4-BE49-F238E27FC236}">
                <a16:creationId xmlns:a16="http://schemas.microsoft.com/office/drawing/2014/main" id="{07E6B15C-53F3-4330-B2C4-CF9BC487B5F8}"/>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F7C64D66-CDAB-4833-B69D-D4B271EC9924}"/>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8D284243-371B-4774-A7A5-48FF423FA952}"/>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455DF959-7DF2-4774-9BD0-73EA80341941}"/>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spTree>
    <p:extLst>
      <p:ext uri="{BB962C8B-B14F-4D97-AF65-F5344CB8AC3E}">
        <p14:creationId xmlns:p14="http://schemas.microsoft.com/office/powerpoint/2010/main" val="214274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6477" y="524694"/>
            <a:ext cx="11029950" cy="566687"/>
          </a:xfrm>
        </p:spPr>
        <p:txBody>
          <a:bodyPr/>
          <a:lstStyle/>
          <a:p>
            <a:pPr algn="ctr"/>
            <a:r>
              <a:rPr lang="en-US" altLang="en-US" b="1" dirty="0">
                <a:solidFill>
                  <a:srgbClr val="0070C0"/>
                </a:solidFill>
                <a:latin typeface="Book Antiqua" pitchFamily="18" charset="0"/>
              </a:rPr>
              <a:t>Activity graph elements</a:t>
            </a:r>
            <a:endParaRPr lang="en-US" b="1" dirty="0">
              <a:solidFill>
                <a:srgbClr val="0070C0"/>
              </a:solidFill>
              <a:effectLst>
                <a:outerShdw blurRad="38100" dist="38100" dir="2700000" algn="tl">
                  <a:srgbClr val="000000">
                    <a:alpha val="43137"/>
                  </a:srgbClr>
                </a:outerShdw>
              </a:effectLst>
            </a:endParaRPr>
          </a:p>
        </p:txBody>
      </p:sp>
      <p:pic>
        <p:nvPicPr>
          <p:cNvPr id="6" name="Picture 3"/>
          <p:cNvPicPr>
            <a:picLocks noChangeAspect="1" noChangeArrowheads="1"/>
          </p:cNvPicPr>
          <p:nvPr/>
        </p:nvPicPr>
        <p:blipFill>
          <a:blip r:embed="rId2"/>
          <a:srcRect/>
          <a:stretch>
            <a:fillRect/>
          </a:stretch>
        </p:blipFill>
        <p:spPr bwMode="auto">
          <a:xfrm>
            <a:off x="1603826" y="1467153"/>
            <a:ext cx="8991600" cy="4649274"/>
          </a:xfrm>
          <a:prstGeom prst="rect">
            <a:avLst/>
          </a:prstGeom>
          <a:noFill/>
          <a:ln w="9525">
            <a:noFill/>
            <a:miter lim="800000"/>
            <a:headEnd/>
            <a:tailEnd/>
          </a:ln>
          <a:effectLst/>
        </p:spPr>
      </p:pic>
      <p:sp>
        <p:nvSpPr>
          <p:cNvPr id="8" name="Slide Number Placeholder 3">
            <a:extLst>
              <a:ext uri="{FF2B5EF4-FFF2-40B4-BE49-F238E27FC236}">
                <a16:creationId xmlns:a16="http://schemas.microsoft.com/office/drawing/2014/main" id="{8E54D5C1-CC7C-4231-A4F6-921A4939FA0F}"/>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9" name="Rectangle 8" descr="M. Mhahudul Hasan">
            <a:extLst>
              <a:ext uri="{FF2B5EF4-FFF2-40B4-BE49-F238E27FC236}">
                <a16:creationId xmlns:a16="http://schemas.microsoft.com/office/drawing/2014/main" id="{AF0BCF72-E794-4C35-8CFC-46019092196A}"/>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B275CAE2-0460-441E-B419-C488D9D469A0}"/>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1" name="Rectangle 10" descr="M. Mhahudul Hasan">
            <a:extLst>
              <a:ext uri="{FF2B5EF4-FFF2-40B4-BE49-F238E27FC236}">
                <a16:creationId xmlns:a16="http://schemas.microsoft.com/office/drawing/2014/main" id="{485D7919-BD3E-4723-A64C-099F4C413A1F}"/>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2" name="Rectangle 11" descr="M. Mhahudul Hasan">
            <a:extLst>
              <a:ext uri="{FF2B5EF4-FFF2-40B4-BE49-F238E27FC236}">
                <a16:creationId xmlns:a16="http://schemas.microsoft.com/office/drawing/2014/main" id="{C2B92F54-D917-4D03-ADDB-1DDF63D8C247}"/>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spTree>
    <p:extLst>
      <p:ext uri="{BB962C8B-B14F-4D97-AF65-F5344CB8AC3E}">
        <p14:creationId xmlns:p14="http://schemas.microsoft.com/office/powerpoint/2010/main" val="92188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83689"/>
            <a:ext cx="11029950" cy="625680"/>
          </a:xfrm>
        </p:spPr>
        <p:txBody>
          <a:bodyPr/>
          <a:lstStyle/>
          <a:p>
            <a:pPr algn="ctr"/>
            <a:r>
              <a:rPr lang="en-US" altLang="en-US" b="1" dirty="0">
                <a:solidFill>
                  <a:srgbClr val="0070C0"/>
                </a:solidFill>
                <a:latin typeface="Book Antiqua" pitchFamily="18" charset="0"/>
              </a:rPr>
              <a:t>Execution model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27511" y="1452461"/>
            <a:ext cx="11222037" cy="3827462"/>
          </a:xfrm>
        </p:spPr>
        <p:txBody>
          <a:bodyPr>
            <a:noAutofit/>
          </a:bodyPr>
          <a:lstStyle/>
          <a:p>
            <a:pPr>
              <a:buFont typeface="Wingdings" pitchFamily="2" charset="2"/>
              <a:buChar char="q"/>
            </a:pPr>
            <a:r>
              <a:rPr lang="en-US" sz="2200" dirty="0">
                <a:latin typeface="+mj-lt"/>
              </a:rPr>
              <a:t>  </a:t>
            </a:r>
            <a:r>
              <a:rPr lang="en-US" altLang="en-US" sz="2200" dirty="0">
                <a:latin typeface="+mj-lt"/>
              </a:rPr>
              <a:t>Execution is modeled by </a:t>
            </a:r>
            <a:r>
              <a:rPr lang="en-US" altLang="en-US" sz="2200" b="1" dirty="0">
                <a:solidFill>
                  <a:srgbClr val="0070C0"/>
                </a:solidFill>
                <a:latin typeface="+mj-lt"/>
              </a:rPr>
              <a:t>tokens</a:t>
            </a:r>
            <a:r>
              <a:rPr lang="en-US" altLang="en-US" sz="2200" dirty="0">
                <a:solidFill>
                  <a:srgbClr val="0070C0"/>
                </a:solidFill>
                <a:latin typeface="+mj-lt"/>
              </a:rPr>
              <a:t> </a:t>
            </a:r>
            <a:r>
              <a:rPr lang="en-US" altLang="en-US" sz="2200" dirty="0">
                <a:latin typeface="+mj-lt"/>
              </a:rPr>
              <a:t>that are produced by action nodes, travel over action edges, </a:t>
            </a:r>
            <a:br>
              <a:rPr lang="en-US" altLang="en-US" sz="2200" dirty="0">
                <a:latin typeface="+mj-lt"/>
              </a:rPr>
            </a:br>
            <a:r>
              <a:rPr lang="en-US" altLang="en-US" sz="2200" dirty="0">
                <a:latin typeface="+mj-lt"/>
              </a:rPr>
              <a:t>  and are consumed by action nodes.</a:t>
            </a:r>
          </a:p>
          <a:p>
            <a:pPr>
              <a:buFont typeface="Wingdings" pitchFamily="2" charset="2"/>
              <a:buChar char="q"/>
            </a:pPr>
            <a:r>
              <a:rPr lang="en-US" altLang="en-US" sz="2200" dirty="0">
                <a:latin typeface="+mj-lt"/>
              </a:rPr>
              <a:t>  When there is a token on every </a:t>
            </a:r>
            <a:r>
              <a:rPr lang="en-US" altLang="en-US" sz="2200" dirty="0">
                <a:solidFill>
                  <a:srgbClr val="0070C0"/>
                </a:solidFill>
                <a:latin typeface="+mj-lt"/>
              </a:rPr>
              <a:t>incoming edge </a:t>
            </a:r>
            <a:r>
              <a:rPr lang="en-US" altLang="en-US" sz="2200" dirty="0">
                <a:latin typeface="+mj-lt"/>
              </a:rPr>
              <a:t>of an action node, it consumes them and </a:t>
            </a:r>
            <a:br>
              <a:rPr lang="en-US" altLang="en-US" sz="2200" dirty="0">
                <a:latin typeface="+mj-lt"/>
              </a:rPr>
            </a:br>
            <a:r>
              <a:rPr lang="en-US" altLang="en-US" sz="2200" dirty="0">
                <a:latin typeface="+mj-lt"/>
              </a:rPr>
              <a:t>  begins execution.</a:t>
            </a:r>
          </a:p>
          <a:p>
            <a:pPr>
              <a:buFont typeface="Wingdings" pitchFamily="2" charset="2"/>
              <a:buChar char="q"/>
            </a:pPr>
            <a:r>
              <a:rPr lang="en-US" altLang="en-US" sz="2200" dirty="0">
                <a:latin typeface="+mj-lt"/>
              </a:rPr>
              <a:t>  When an action node completes execution, it produces tokens on each of its outgoing edges.</a:t>
            </a:r>
            <a:endParaRPr lang="en-CA" altLang="en-US" sz="2200" dirty="0">
              <a:latin typeface="+mj-lt"/>
            </a:endParaRPr>
          </a:p>
          <a:p>
            <a:pPr>
              <a:buFont typeface="Wingdings" pitchFamily="2" charset="2"/>
              <a:buChar char="q"/>
            </a:pPr>
            <a:r>
              <a:rPr lang="en-CA" altLang="en-US" sz="2200" dirty="0">
                <a:latin typeface="+mj-lt"/>
              </a:rPr>
              <a:t>  </a:t>
            </a:r>
            <a:r>
              <a:rPr lang="en-US" altLang="en-US" sz="2200" dirty="0">
                <a:latin typeface="+mj-lt"/>
              </a:rPr>
              <a:t>An initial node produces a token on each outgoing edge when an activity begins.</a:t>
            </a:r>
          </a:p>
          <a:p>
            <a:pPr>
              <a:buFont typeface="Wingdings" pitchFamily="2" charset="2"/>
              <a:buChar char="q"/>
            </a:pPr>
            <a:r>
              <a:rPr lang="en-US" altLang="en-US" sz="2200" dirty="0">
                <a:latin typeface="+mj-lt"/>
              </a:rPr>
              <a:t>  An activity </a:t>
            </a:r>
            <a:r>
              <a:rPr lang="en-US" altLang="en-US" sz="2200" dirty="0">
                <a:solidFill>
                  <a:srgbClr val="0070C0"/>
                </a:solidFill>
                <a:latin typeface="+mj-lt"/>
              </a:rPr>
              <a:t>final node </a:t>
            </a:r>
            <a:r>
              <a:rPr lang="en-US" altLang="en-US" sz="2200" dirty="0">
                <a:latin typeface="+mj-lt"/>
              </a:rPr>
              <a:t>consumes a token available on any incoming edge and terminates the </a:t>
            </a:r>
            <a:br>
              <a:rPr lang="en-US" altLang="en-US" sz="2200" dirty="0">
                <a:latin typeface="+mj-lt"/>
              </a:rPr>
            </a:br>
            <a:r>
              <a:rPr lang="en-US" altLang="en-US" sz="2200" dirty="0">
                <a:latin typeface="+mj-lt"/>
              </a:rPr>
              <a:t>  activity.</a:t>
            </a:r>
            <a:endParaRPr lang="en-GB" sz="2200" dirty="0">
              <a:latin typeface="+mj-lt"/>
            </a:endParaRPr>
          </a:p>
          <a:p>
            <a:pPr>
              <a:buFont typeface="Wingdings" pitchFamily="2" charset="2"/>
              <a:buChar char="q"/>
            </a:pPr>
            <a:endParaRPr lang="en-GB" sz="2200" dirty="0">
              <a:latin typeface="+mj-lt"/>
            </a:endParaRPr>
          </a:p>
        </p:txBody>
      </p:sp>
      <p:sp>
        <p:nvSpPr>
          <p:cNvPr id="7" name="Slide Number Placeholder 3">
            <a:extLst>
              <a:ext uri="{FF2B5EF4-FFF2-40B4-BE49-F238E27FC236}">
                <a16:creationId xmlns:a16="http://schemas.microsoft.com/office/drawing/2014/main" id="{B2C4A5B1-7BAD-4D09-8A3B-127239DC5BE4}"/>
              </a:ext>
            </a:extLst>
          </p:cNvPr>
          <p:cNvSpPr txBox="1">
            <a:spLocks/>
          </p:cNvSpPr>
          <p:nvPr/>
        </p:nvSpPr>
        <p:spPr>
          <a:xfrm rot="5400000">
            <a:off x="11749548"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8" name="Rectangle 7" descr="M. Mhahudul Hasan">
            <a:extLst>
              <a:ext uri="{FF2B5EF4-FFF2-40B4-BE49-F238E27FC236}">
                <a16:creationId xmlns:a16="http://schemas.microsoft.com/office/drawing/2014/main" id="{76591FC1-BF3B-4C63-BFA7-902669867B5B}"/>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3F05A764-3269-4009-A795-3679707AC609}"/>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0F05EA1B-1A50-4508-8967-86C59F36E79A}"/>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8B2885A5-B045-45BF-BF93-E17EB03B0C48}"/>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spTree>
    <p:extLst>
      <p:ext uri="{BB962C8B-B14F-4D97-AF65-F5344CB8AC3E}">
        <p14:creationId xmlns:p14="http://schemas.microsoft.com/office/powerpoint/2010/main" val="308449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07693"/>
          </a:xfrm>
        </p:spPr>
        <p:txBody>
          <a:bodyPr>
            <a:normAutofit fontScale="90000"/>
          </a:bodyPr>
          <a:lstStyle/>
          <a:p>
            <a:pPr algn="ctr"/>
            <a:r>
              <a:rPr lang="en-US" altLang="en-US" b="1" dirty="0">
                <a:solidFill>
                  <a:srgbClr val="0070C0"/>
                </a:solidFill>
                <a:latin typeface="Book Antiqua" pitchFamily="18" charset="0"/>
              </a:rPr>
              <a:t>Branching Nodes Execution</a:t>
            </a:r>
            <a:endParaRPr lang="en-US" b="1" dirty="0">
              <a:solidFill>
                <a:srgbClr val="0070C0"/>
              </a:solidFill>
              <a:effectLst>
                <a:outerShdw blurRad="38100" dist="38100" dir="2700000" algn="tl">
                  <a:srgbClr val="000000">
                    <a:alpha val="43137"/>
                  </a:srgbClr>
                </a:outerShdw>
              </a:effectLst>
            </a:endParaRPr>
          </a:p>
        </p:txBody>
      </p:sp>
      <p:pic>
        <p:nvPicPr>
          <p:cNvPr id="6" name="Picture 2"/>
          <p:cNvPicPr>
            <a:picLocks noChangeAspect="1" noChangeArrowheads="1"/>
          </p:cNvPicPr>
          <p:nvPr/>
        </p:nvPicPr>
        <p:blipFill>
          <a:blip r:embed="rId2"/>
          <a:srcRect/>
          <a:stretch>
            <a:fillRect/>
          </a:stretch>
        </p:blipFill>
        <p:spPr bwMode="auto">
          <a:xfrm>
            <a:off x="1581010" y="1491248"/>
            <a:ext cx="8991600" cy="4662151"/>
          </a:xfrm>
          <a:prstGeom prst="rect">
            <a:avLst/>
          </a:prstGeom>
          <a:noFill/>
          <a:ln w="9525">
            <a:noFill/>
            <a:miter lim="800000"/>
            <a:headEnd/>
            <a:tailEnd/>
          </a:ln>
          <a:effectLst/>
        </p:spPr>
      </p:pic>
      <p:sp>
        <p:nvSpPr>
          <p:cNvPr id="3" name="TextBox 2"/>
          <p:cNvSpPr txBox="1"/>
          <p:nvPr/>
        </p:nvSpPr>
        <p:spPr>
          <a:xfrm>
            <a:off x="1814052" y="4966145"/>
            <a:ext cx="1689010" cy="646331"/>
          </a:xfrm>
          <a:prstGeom prst="rect">
            <a:avLst/>
          </a:prstGeom>
          <a:noFill/>
        </p:spPr>
        <p:txBody>
          <a:bodyPr wrap="square" rtlCol="0">
            <a:spAutoFit/>
          </a:bodyPr>
          <a:lstStyle/>
          <a:p>
            <a:r>
              <a:rPr lang="en-US" b="1" dirty="0">
                <a:solidFill>
                  <a:srgbClr val="C00000"/>
                </a:solidFill>
              </a:rPr>
              <a:t>Incoming -1</a:t>
            </a:r>
          </a:p>
          <a:p>
            <a:r>
              <a:rPr lang="en-US" b="1" dirty="0">
                <a:solidFill>
                  <a:srgbClr val="C00000"/>
                </a:solidFill>
              </a:rPr>
              <a:t>Outgoing - 2</a:t>
            </a:r>
          </a:p>
        </p:txBody>
      </p:sp>
      <p:sp>
        <p:nvSpPr>
          <p:cNvPr id="7" name="TextBox 6"/>
          <p:cNvSpPr txBox="1"/>
          <p:nvPr/>
        </p:nvSpPr>
        <p:spPr>
          <a:xfrm>
            <a:off x="1814052" y="3308728"/>
            <a:ext cx="1777501" cy="646331"/>
          </a:xfrm>
          <a:prstGeom prst="rect">
            <a:avLst/>
          </a:prstGeom>
          <a:noFill/>
        </p:spPr>
        <p:txBody>
          <a:bodyPr wrap="square" rtlCol="0">
            <a:spAutoFit/>
          </a:bodyPr>
          <a:lstStyle/>
          <a:p>
            <a:r>
              <a:rPr lang="en-US" b="1" dirty="0">
                <a:solidFill>
                  <a:srgbClr val="C00000"/>
                </a:solidFill>
              </a:rPr>
              <a:t>Incoming -2</a:t>
            </a:r>
          </a:p>
          <a:p>
            <a:r>
              <a:rPr lang="en-US" b="1" dirty="0">
                <a:solidFill>
                  <a:srgbClr val="C00000"/>
                </a:solidFill>
              </a:rPr>
              <a:t>Outgoing - 1</a:t>
            </a:r>
          </a:p>
        </p:txBody>
      </p:sp>
      <p:sp>
        <p:nvSpPr>
          <p:cNvPr id="9" name="Slide Number Placeholder 3">
            <a:extLst>
              <a:ext uri="{FF2B5EF4-FFF2-40B4-BE49-F238E27FC236}">
                <a16:creationId xmlns:a16="http://schemas.microsoft.com/office/drawing/2014/main" id="{281BFE5B-A879-40ED-8B05-0C61E5328B0C}"/>
              </a:ext>
            </a:extLst>
          </p:cNvPr>
          <p:cNvSpPr txBox="1">
            <a:spLocks/>
          </p:cNvSpPr>
          <p:nvPr/>
        </p:nvSpPr>
        <p:spPr>
          <a:xfrm rot="5400000">
            <a:off x="11749548" y="294967"/>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10" name="Rectangle 9" descr="M. Mhahudul Hasan">
            <a:extLst>
              <a:ext uri="{FF2B5EF4-FFF2-40B4-BE49-F238E27FC236}">
                <a16:creationId xmlns:a16="http://schemas.microsoft.com/office/drawing/2014/main" id="{4E8BDBC3-35E1-4736-A87D-ADE32108623A}"/>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983E9507-B69C-4D8C-91C9-E6BF3D495450}"/>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2" name="Rectangle 11" descr="M. Mhahudul Hasan">
            <a:extLst>
              <a:ext uri="{FF2B5EF4-FFF2-40B4-BE49-F238E27FC236}">
                <a16:creationId xmlns:a16="http://schemas.microsoft.com/office/drawing/2014/main" id="{53FE8227-BDD8-463D-BEED-8DA80C5F7302}"/>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3" name="Rectangle 12" descr="M. Mhahudul Hasan">
            <a:extLst>
              <a:ext uri="{FF2B5EF4-FFF2-40B4-BE49-F238E27FC236}">
                <a16:creationId xmlns:a16="http://schemas.microsoft.com/office/drawing/2014/main" id="{E2532C54-F2EB-4F4E-89AD-E149B87D5C6D}"/>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spTree>
    <p:extLst>
      <p:ext uri="{BB962C8B-B14F-4D97-AF65-F5344CB8AC3E}">
        <p14:creationId xmlns:p14="http://schemas.microsoft.com/office/powerpoint/2010/main" val="134415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68940"/>
            <a:ext cx="11029950" cy="566686"/>
          </a:xfrm>
        </p:spPr>
        <p:txBody>
          <a:bodyPr/>
          <a:lstStyle/>
          <a:p>
            <a:pPr algn="ctr"/>
            <a:r>
              <a:rPr lang="en-US" altLang="en-US" b="1" dirty="0">
                <a:solidFill>
                  <a:srgbClr val="0070C0"/>
                </a:solidFill>
                <a:latin typeface="Book Antiqua" pitchFamily="18" charset="0"/>
              </a:rPr>
              <a:t>Branching Execution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19433" y="1390240"/>
            <a:ext cx="11222038" cy="3417888"/>
          </a:xfrm>
        </p:spPr>
        <p:txBody>
          <a:bodyPr>
            <a:noAutofit/>
          </a:bodyPr>
          <a:lstStyle/>
          <a:p>
            <a:pPr>
              <a:buFont typeface="Wingdings" pitchFamily="2" charset="2"/>
              <a:buChar char="q"/>
            </a:pPr>
            <a:r>
              <a:rPr lang="en-US" altLang="en-US" sz="2200" dirty="0">
                <a:latin typeface="+mj-lt"/>
              </a:rPr>
              <a:t>If a token is made available on the incoming edge of a </a:t>
            </a:r>
            <a:r>
              <a:rPr lang="en-US" altLang="en-US" sz="2200" b="1" dirty="0">
                <a:latin typeface="+mj-lt"/>
              </a:rPr>
              <a:t>decision node </a:t>
            </a:r>
            <a:r>
              <a:rPr lang="en-US" altLang="en-US" sz="2200" dirty="0"/>
              <a:t>(join </a:t>
            </a:r>
            <a:r>
              <a:rPr lang="en-US" altLang="en-US" sz="2200" b="1" dirty="0"/>
              <a:t>if…else</a:t>
            </a:r>
            <a:r>
              <a:rPr lang="en-US" altLang="en-US" sz="2200" dirty="0"/>
              <a:t> condition), </a:t>
            </a:r>
            <a:r>
              <a:rPr lang="en-US" altLang="en-US" sz="2200" dirty="0">
                <a:latin typeface="+mj-lt"/>
              </a:rPr>
              <a:t>, the token is made available on the outgoing edge whose guard is true.</a:t>
            </a:r>
          </a:p>
          <a:p>
            <a:pPr>
              <a:buFont typeface="Wingdings" pitchFamily="2" charset="2"/>
              <a:buChar char="q"/>
            </a:pPr>
            <a:r>
              <a:rPr lang="en-US" altLang="en-US" sz="2200" dirty="0">
                <a:solidFill>
                  <a:srgbClr val="0070C0"/>
                </a:solidFill>
              </a:rPr>
              <a:t>Guards</a:t>
            </a:r>
            <a:r>
              <a:rPr lang="en-US" altLang="en-US" sz="2200" dirty="0"/>
              <a:t> must be </a:t>
            </a:r>
            <a:r>
              <a:rPr lang="en-US" altLang="en-US" sz="2200" dirty="0">
                <a:solidFill>
                  <a:srgbClr val="C00000"/>
                </a:solidFill>
              </a:rPr>
              <a:t>mutually exclusive </a:t>
            </a:r>
            <a:r>
              <a:rPr lang="en-US" altLang="en-US" sz="2200" dirty="0"/>
              <a:t>(the outgoing signal is transfer to either true or false, but not both)</a:t>
            </a:r>
            <a:endParaRPr lang="en-US" altLang="en-US" sz="2200" dirty="0">
              <a:latin typeface="+mj-lt"/>
            </a:endParaRPr>
          </a:p>
          <a:p>
            <a:pPr>
              <a:buFont typeface="Wingdings" pitchFamily="2" charset="2"/>
              <a:buChar char="q"/>
            </a:pPr>
            <a:r>
              <a:rPr lang="en-US" altLang="en-US" sz="2200" dirty="0">
                <a:latin typeface="+mj-lt"/>
              </a:rPr>
              <a:t>If a token is available on any incoming edge of a </a:t>
            </a:r>
            <a:r>
              <a:rPr lang="en-US" altLang="en-US" sz="2200" b="1" dirty="0">
                <a:latin typeface="+mj-lt"/>
              </a:rPr>
              <a:t>merge node </a:t>
            </a:r>
            <a:r>
              <a:rPr lang="en-US" altLang="en-US" sz="2200" dirty="0">
                <a:latin typeface="+mj-lt"/>
              </a:rPr>
              <a:t>(join </a:t>
            </a:r>
            <a:r>
              <a:rPr lang="en-US" altLang="en-US" sz="2200" b="1" dirty="0">
                <a:latin typeface="+mj-lt"/>
              </a:rPr>
              <a:t>parallel</a:t>
            </a:r>
            <a:r>
              <a:rPr lang="en-US" altLang="en-US" sz="2200" dirty="0">
                <a:latin typeface="+mj-lt"/>
              </a:rPr>
              <a:t> actions), it is made available on its outgoing edge.</a:t>
            </a:r>
          </a:p>
          <a:p>
            <a:pPr>
              <a:buFont typeface="Wingdings" pitchFamily="2" charset="2"/>
              <a:buChar char="q"/>
            </a:pPr>
            <a:endParaRPr lang="en-GB" sz="2200" dirty="0">
              <a:latin typeface="+mj-lt"/>
            </a:endParaRPr>
          </a:p>
        </p:txBody>
      </p:sp>
      <p:sp>
        <p:nvSpPr>
          <p:cNvPr id="7" name="Slide Number Placeholder 3">
            <a:extLst>
              <a:ext uri="{FF2B5EF4-FFF2-40B4-BE49-F238E27FC236}">
                <a16:creationId xmlns:a16="http://schemas.microsoft.com/office/drawing/2014/main" id="{F338E16C-EFC1-4315-B9D3-CCABEC12F580}"/>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8" name="Rectangle 7" descr="M. Mhahudul Hasan">
            <a:extLst>
              <a:ext uri="{FF2B5EF4-FFF2-40B4-BE49-F238E27FC236}">
                <a16:creationId xmlns:a16="http://schemas.microsoft.com/office/drawing/2014/main" id="{F7C19932-E860-4E1D-864D-928D0EC0F04B}"/>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E53CB01F-3C12-40B7-981F-A1F968981D33}"/>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DF35B284-2477-4054-A956-B5109AD5C64F}"/>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76FEBC0C-1C48-48C2-ADDD-7778DD6AA828}"/>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spTree>
    <p:extLst>
      <p:ext uri="{BB962C8B-B14F-4D97-AF65-F5344CB8AC3E}">
        <p14:creationId xmlns:p14="http://schemas.microsoft.com/office/powerpoint/2010/main" val="80877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68940"/>
            <a:ext cx="11029950" cy="566686"/>
          </a:xfrm>
        </p:spPr>
        <p:txBody>
          <a:bodyPr/>
          <a:lstStyle/>
          <a:p>
            <a:pPr algn="ctr"/>
            <a:r>
              <a:rPr lang="en-US" altLang="en-US" b="1" dirty="0">
                <a:solidFill>
                  <a:srgbClr val="0070C0"/>
                </a:solidFill>
                <a:latin typeface="Book Antiqua" pitchFamily="18" charset="0"/>
              </a:rPr>
              <a:t>Deadlock</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19433" y="1390240"/>
            <a:ext cx="3495367" cy="3417888"/>
          </a:xfrm>
        </p:spPr>
        <p:txBody>
          <a:bodyPr>
            <a:noAutofit/>
          </a:bodyPr>
          <a:lstStyle/>
          <a:p>
            <a:pPr marL="0" indent="0">
              <a:buFont typeface="Wingdings" pitchFamily="2" charset="2"/>
              <a:buNone/>
            </a:pPr>
            <a:r>
              <a:rPr lang="en-US" sz="2400" dirty="0" err="1"/>
              <a:t>RunDrier</a:t>
            </a:r>
            <a:r>
              <a:rPr lang="en-US" sz="2400" dirty="0"/>
              <a:t> cannot execute: when the activity begins, there is a token on the edge from the initial node but not on the other incoming edge.</a:t>
            </a:r>
            <a:endParaRPr lang="en-CA" sz="2400" dirty="0"/>
          </a:p>
          <a:p>
            <a:pPr>
              <a:buFont typeface="Wingdings" pitchFamily="2" charset="2"/>
              <a:buChar char="q"/>
            </a:pPr>
            <a:endParaRPr lang="en-GB" sz="2200" dirty="0">
              <a:latin typeface="+mj-lt"/>
            </a:endParaRPr>
          </a:p>
        </p:txBody>
      </p:sp>
      <p:sp>
        <p:nvSpPr>
          <p:cNvPr id="7" name="Slide Number Placeholder 3">
            <a:extLst>
              <a:ext uri="{FF2B5EF4-FFF2-40B4-BE49-F238E27FC236}">
                <a16:creationId xmlns:a16="http://schemas.microsoft.com/office/drawing/2014/main" id="{F338E16C-EFC1-4315-B9D3-CCABEC12F580}"/>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8" name="Rectangle 7" descr="M. Mhahudul Hasan">
            <a:extLst>
              <a:ext uri="{FF2B5EF4-FFF2-40B4-BE49-F238E27FC236}">
                <a16:creationId xmlns:a16="http://schemas.microsoft.com/office/drawing/2014/main" id="{F7C19932-E860-4E1D-864D-928D0EC0F04B}"/>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E53CB01F-3C12-40B7-981F-A1F968981D33}"/>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DF35B284-2477-4054-A956-B5109AD5C64F}"/>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76FEBC0C-1C48-48C2-ADDD-7778DD6AA828}"/>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graphicFrame>
        <p:nvGraphicFramePr>
          <p:cNvPr id="12" name="Object 12"/>
          <p:cNvGraphicFramePr>
            <a:graphicFrameLocks noChangeAspect="1"/>
          </p:cNvGraphicFramePr>
          <p:nvPr>
            <p:extLst>
              <p:ext uri="{D42A27DB-BD31-4B8C-83A1-F6EECF244321}">
                <p14:modId xmlns:p14="http://schemas.microsoft.com/office/powerpoint/2010/main" val="2507681682"/>
              </p:ext>
            </p:extLst>
          </p:nvPr>
        </p:nvGraphicFramePr>
        <p:xfrm>
          <a:off x="5688874" y="1714999"/>
          <a:ext cx="3847012" cy="4549548"/>
        </p:xfrm>
        <a:graphic>
          <a:graphicData uri="http://schemas.openxmlformats.org/presentationml/2006/ole">
            <mc:AlternateContent xmlns:mc="http://schemas.openxmlformats.org/markup-compatibility/2006">
              <mc:Choice xmlns:v="urn:schemas-microsoft-com:vml" Requires="v">
                <p:oleObj name="Visio" r:id="rId2" imgW="2478960" imgH="2931840" progId="">
                  <p:embed/>
                </p:oleObj>
              </mc:Choice>
              <mc:Fallback>
                <p:oleObj name="Visio" r:id="rId2" imgW="2478960" imgH="2931840" progId="">
                  <p:embed/>
                  <p:pic>
                    <p:nvPicPr>
                      <p:cNvPr id="12" name="Object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874" y="1714999"/>
                        <a:ext cx="3847012" cy="454954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9852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39"/>
            <a:ext cx="11029950" cy="610931"/>
          </a:xfrm>
        </p:spPr>
        <p:txBody>
          <a:bodyPr/>
          <a:lstStyle/>
          <a:p>
            <a:pPr algn="ctr"/>
            <a:r>
              <a:rPr lang="en-US" altLang="en-US" b="1" dirty="0">
                <a:solidFill>
                  <a:srgbClr val="0070C0"/>
                </a:solidFill>
                <a:latin typeface="Book Antiqua" pitchFamily="18" charset="0"/>
              </a:rPr>
              <a:t>Forking &amp; joining nodes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57200" y="1607472"/>
            <a:ext cx="5830888" cy="3878263"/>
          </a:xfrm>
        </p:spPr>
        <p:txBody>
          <a:bodyPr>
            <a:noAutofit/>
          </a:bodyPr>
          <a:lstStyle/>
          <a:p>
            <a:pPr>
              <a:buFont typeface="Wingdings" pitchFamily="2" charset="2"/>
              <a:buChar char="§"/>
            </a:pPr>
            <a:r>
              <a:rPr lang="en-US" altLang="en-US" sz="2200" dirty="0">
                <a:latin typeface="+mj-lt"/>
              </a:rPr>
              <a:t>A token available on the incoming edge of a fork node is reproduced and made available on all its outgoing edges.</a:t>
            </a:r>
          </a:p>
          <a:p>
            <a:pPr>
              <a:buFont typeface="Wingdings" pitchFamily="2" charset="2"/>
              <a:buChar char="§"/>
            </a:pPr>
            <a:r>
              <a:rPr lang="en-US" altLang="en-US" sz="2200" dirty="0">
                <a:latin typeface="+mj-lt"/>
              </a:rPr>
              <a:t>When tokens are available on every incoming edge of a join node, a token is made available on its outgoing edge.</a:t>
            </a:r>
          </a:p>
          <a:p>
            <a:pPr>
              <a:buFont typeface="Wingdings" pitchFamily="2" charset="2"/>
              <a:buChar char="§"/>
            </a:pPr>
            <a:r>
              <a:rPr lang="en-US" altLang="en-US" sz="2200" dirty="0">
                <a:latin typeface="+mj-lt"/>
              </a:rPr>
              <a:t>Concurrency is modeled of these nodes.</a:t>
            </a:r>
            <a:endParaRPr lang="en-CA" altLang="en-US" sz="2200" dirty="0">
              <a:latin typeface="+mj-lt"/>
            </a:endParaRPr>
          </a:p>
          <a:p>
            <a:pPr>
              <a:buFont typeface="Wingdings" pitchFamily="2" charset="2"/>
              <a:buChar char="q"/>
            </a:pPr>
            <a:endParaRPr lang="en-GB" sz="2200" dirty="0">
              <a:latin typeface="+mj-lt"/>
            </a:endParaRPr>
          </a:p>
        </p:txBody>
      </p:sp>
      <p:pic>
        <p:nvPicPr>
          <p:cNvPr id="6" name="Picture 2"/>
          <p:cNvPicPr>
            <a:picLocks noChangeAspect="1" noChangeArrowheads="1"/>
          </p:cNvPicPr>
          <p:nvPr/>
        </p:nvPicPr>
        <p:blipFill>
          <a:blip r:embed="rId2"/>
          <a:srcRect/>
          <a:stretch>
            <a:fillRect/>
          </a:stretch>
        </p:blipFill>
        <p:spPr bwMode="auto">
          <a:xfrm>
            <a:off x="6533281" y="1450431"/>
            <a:ext cx="5176938" cy="4876800"/>
          </a:xfrm>
          <a:prstGeom prst="rect">
            <a:avLst/>
          </a:prstGeom>
          <a:noFill/>
          <a:ln w="9525">
            <a:noFill/>
            <a:miter lim="800000"/>
            <a:headEnd/>
            <a:tailEnd/>
          </a:ln>
          <a:effectLst/>
        </p:spPr>
      </p:pic>
      <p:sp>
        <p:nvSpPr>
          <p:cNvPr id="8" name="Slide Number Placeholder 3">
            <a:extLst>
              <a:ext uri="{FF2B5EF4-FFF2-40B4-BE49-F238E27FC236}">
                <a16:creationId xmlns:a16="http://schemas.microsoft.com/office/drawing/2014/main" id="{3341FCB5-59C4-4C8F-BC59-05DBA1502BBB}"/>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9" name="Rectangle 8" descr="M. Mhahudul Hasan">
            <a:extLst>
              <a:ext uri="{FF2B5EF4-FFF2-40B4-BE49-F238E27FC236}">
                <a16:creationId xmlns:a16="http://schemas.microsoft.com/office/drawing/2014/main" id="{424E3F8D-7206-4103-A39D-FA038E3396FA}"/>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2ADA6616-1132-479E-933D-58105A248DF3}"/>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1" name="Rectangle 10" descr="M. Mhahudul Hasan">
            <a:extLst>
              <a:ext uri="{FF2B5EF4-FFF2-40B4-BE49-F238E27FC236}">
                <a16:creationId xmlns:a16="http://schemas.microsoft.com/office/drawing/2014/main" id="{3A4F37E9-A702-43CD-9EE1-40A02441B875}"/>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2" name="Rectangle 11" descr="M. Mhahudul Hasan">
            <a:extLst>
              <a:ext uri="{FF2B5EF4-FFF2-40B4-BE49-F238E27FC236}">
                <a16:creationId xmlns:a16="http://schemas.microsoft.com/office/drawing/2014/main" id="{EBC7BBC1-C11D-4DED-83F1-D4D6B1AD271A}"/>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a:t>
            </a:r>
            <a:r>
              <a:rPr lang="en-US" dirty="0" err="1"/>
              <a:t>Rozario</a:t>
            </a:r>
            <a:endParaRPr lang="en-US" dirty="0"/>
          </a:p>
        </p:txBody>
      </p:sp>
    </p:spTree>
    <p:extLst>
      <p:ext uri="{BB962C8B-B14F-4D97-AF65-F5344CB8AC3E}">
        <p14:creationId xmlns:p14="http://schemas.microsoft.com/office/powerpoint/2010/main" val="408238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1692</Words>
  <Application>Microsoft Office PowerPoint</Application>
  <PresentationFormat>Widescreen</PresentationFormat>
  <Paragraphs>142</Paragraphs>
  <Slides>17</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Book Antiqua</vt:lpstr>
      <vt:lpstr>Calibri</vt:lpstr>
      <vt:lpstr>Cambria</vt:lpstr>
      <vt:lpstr>Gill Sans MT</vt:lpstr>
      <vt:lpstr>Wingdings</vt:lpstr>
      <vt:lpstr>Wingdings 2</vt:lpstr>
      <vt:lpstr>Dividend</vt:lpstr>
      <vt:lpstr>Visio</vt:lpstr>
      <vt:lpstr>PowerPoint Presentation</vt:lpstr>
      <vt:lpstr>process</vt:lpstr>
      <vt:lpstr>Activity  diagram</vt:lpstr>
      <vt:lpstr>Activity graph elements</vt:lpstr>
      <vt:lpstr>Execution model</vt:lpstr>
      <vt:lpstr>Branching Nodes Execution</vt:lpstr>
      <vt:lpstr>Branching Execution</vt:lpstr>
      <vt:lpstr>Deadlock</vt:lpstr>
      <vt:lpstr>Forking &amp; joining nodes</vt:lpstr>
      <vt:lpstr>Object nodes</vt:lpstr>
      <vt:lpstr>Swimlane</vt:lpstr>
      <vt:lpstr>Object Flow</vt:lpstr>
      <vt:lpstr>Activity diagram heuristics</vt:lpstr>
      <vt:lpstr>Case Studies</vt:lpstr>
      <vt:lpstr>Case Studies</vt:lpstr>
      <vt:lpstr>Case Studies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Ch.05 - Activity Diagram</dc:title>
  <dc:subject>Object Oriented Analysis and Design (OOAD)</dc:subject>
  <dc:creator>M. Mahmudul Hasan</dc:creator>
  <cp:lastModifiedBy>Victor Stany Rozario</cp:lastModifiedBy>
  <cp:revision>50</cp:revision>
  <cp:lastPrinted>2020-11-24T06:36:28Z</cp:lastPrinted>
  <dcterms:created xsi:type="dcterms:W3CDTF">2019-05-13T08:37:20Z</dcterms:created>
  <dcterms:modified xsi:type="dcterms:W3CDTF">2023-07-19T07:03:33Z</dcterms:modified>
</cp:coreProperties>
</file>