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30"/>
  </p:notesMasterIdLst>
  <p:sldIdLst>
    <p:sldId id="256" r:id="rId2"/>
    <p:sldId id="299" r:id="rId3"/>
    <p:sldId id="301" r:id="rId4"/>
    <p:sldId id="300" r:id="rId5"/>
    <p:sldId id="302" r:id="rId6"/>
    <p:sldId id="309" r:id="rId7"/>
    <p:sldId id="310" r:id="rId8"/>
    <p:sldId id="313" r:id="rId9"/>
    <p:sldId id="314" r:id="rId10"/>
    <p:sldId id="312" r:id="rId11"/>
    <p:sldId id="315" r:id="rId12"/>
    <p:sldId id="316" r:id="rId13"/>
    <p:sldId id="317" r:id="rId14"/>
    <p:sldId id="318" r:id="rId15"/>
    <p:sldId id="333" r:id="rId16"/>
    <p:sldId id="319" r:id="rId17"/>
    <p:sldId id="320" r:id="rId18"/>
    <p:sldId id="321" r:id="rId19"/>
    <p:sldId id="334" r:id="rId20"/>
    <p:sldId id="323" r:id="rId21"/>
    <p:sldId id="324" r:id="rId22"/>
    <p:sldId id="332" r:id="rId23"/>
    <p:sldId id="329" r:id="rId24"/>
    <p:sldId id="331" r:id="rId25"/>
    <p:sldId id="325" r:id="rId26"/>
    <p:sldId id="327" r:id="rId27"/>
    <p:sldId id="284" r:id="rId28"/>
    <p:sldId id="330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udent" initials="s" lastIdx="1" clrIdx="0">
    <p:extLst>
      <p:ext uri="{19B8F6BF-5375-455C-9EA6-DF929625EA0E}">
        <p15:presenceInfo xmlns:p15="http://schemas.microsoft.com/office/powerpoint/2012/main" userId="studen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3C273C-BD2F-43E1-9AC2-1D646BABB678}" v="1" dt="2023-12-11T02:39:40.6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62" autoAdjust="0"/>
    <p:restoredTop sz="92149" autoAdjust="0"/>
  </p:normalViewPr>
  <p:slideViewPr>
    <p:cSldViewPr snapToGrid="0">
      <p:cViewPr varScale="1">
        <p:scale>
          <a:sx n="72" d="100"/>
          <a:sy n="72" d="100"/>
        </p:scale>
        <p:origin x="93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tor Stany Rozario" userId="dbb37ec6-3e12-44d7-b04d-09b867830cae" providerId="ADAL" clId="{3CB4477B-DDBF-4F1F-8335-AE283E54849F}"/>
    <pc:docChg chg="undo custSel addSld modSld">
      <pc:chgData name="Victor Stany Rozario" userId="dbb37ec6-3e12-44d7-b04d-09b867830cae" providerId="ADAL" clId="{3CB4477B-DDBF-4F1F-8335-AE283E54849F}" dt="2022-04-11T14:47:16.994" v="17" actId="14100"/>
      <pc:docMkLst>
        <pc:docMk/>
      </pc:docMkLst>
      <pc:sldChg chg="addSp delSp modSp add mod">
        <pc:chgData name="Victor Stany Rozario" userId="dbb37ec6-3e12-44d7-b04d-09b867830cae" providerId="ADAL" clId="{3CB4477B-DDBF-4F1F-8335-AE283E54849F}" dt="2022-04-11T14:47:16.994" v="17" actId="14100"/>
        <pc:sldMkLst>
          <pc:docMk/>
          <pc:sldMk cId="563949564" sldId="332"/>
        </pc:sldMkLst>
        <pc:spChg chg="mod">
          <ac:chgData name="Victor Stany Rozario" userId="dbb37ec6-3e12-44d7-b04d-09b867830cae" providerId="ADAL" clId="{3CB4477B-DDBF-4F1F-8335-AE283E54849F}" dt="2022-04-11T14:46:08.755" v="3"/>
          <ac:spMkLst>
            <pc:docMk/>
            <pc:sldMk cId="563949564" sldId="332"/>
            <ac:spMk id="2" creationId="{00000000-0000-0000-0000-000000000000}"/>
          </ac:spMkLst>
        </pc:spChg>
        <pc:spChg chg="del mod">
          <ac:chgData name="Victor Stany Rozario" userId="dbb37ec6-3e12-44d7-b04d-09b867830cae" providerId="ADAL" clId="{3CB4477B-DDBF-4F1F-8335-AE283E54849F}" dt="2022-04-11T14:46:51.483" v="9" actId="478"/>
          <ac:spMkLst>
            <pc:docMk/>
            <pc:sldMk cId="563949564" sldId="332"/>
            <ac:spMk id="4" creationId="{00000000-0000-0000-0000-000000000000}"/>
          </ac:spMkLst>
        </pc:spChg>
        <pc:graphicFrameChg chg="add mod modGraphic">
          <ac:chgData name="Victor Stany Rozario" userId="dbb37ec6-3e12-44d7-b04d-09b867830cae" providerId="ADAL" clId="{3CB4477B-DDBF-4F1F-8335-AE283E54849F}" dt="2022-04-11T14:47:16.994" v="17" actId="14100"/>
          <ac:graphicFrameMkLst>
            <pc:docMk/>
            <pc:sldMk cId="563949564" sldId="332"/>
            <ac:graphicFrameMk id="12" creationId="{6A9CC829-920E-4336-B841-F600062E21A7}"/>
          </ac:graphicFrameMkLst>
        </pc:graphicFrameChg>
        <pc:picChg chg="add mod">
          <ac:chgData name="Victor Stany Rozario" userId="dbb37ec6-3e12-44d7-b04d-09b867830cae" providerId="ADAL" clId="{3CB4477B-DDBF-4F1F-8335-AE283E54849F}" dt="2022-04-11T14:47:09.736" v="15" actId="1076"/>
          <ac:picMkLst>
            <pc:docMk/>
            <pc:sldMk cId="563949564" sldId="332"/>
            <ac:picMk id="11" creationId="{B4CDC53F-AC40-4A03-90FB-949C22BDAA68}"/>
          </ac:picMkLst>
        </pc:picChg>
      </pc:sldChg>
    </pc:docChg>
  </pc:docChgLst>
  <pc:docChgLst>
    <pc:chgData name="Victor Stany Rozario" userId="dbb37ec6-3e12-44d7-b04d-09b867830cae" providerId="ADAL" clId="{973C273C-BD2F-43E1-9AC2-1D646BABB678}"/>
    <pc:docChg chg="undo redo custSel addSld modSld">
      <pc:chgData name="Victor Stany Rozario" userId="dbb37ec6-3e12-44d7-b04d-09b867830cae" providerId="ADAL" clId="{973C273C-BD2F-43E1-9AC2-1D646BABB678}" dt="2023-12-11T02:39:55.903" v="5"/>
      <pc:docMkLst>
        <pc:docMk/>
      </pc:docMkLst>
      <pc:sldChg chg="modSp add mod">
        <pc:chgData name="Victor Stany Rozario" userId="dbb37ec6-3e12-44d7-b04d-09b867830cae" providerId="ADAL" clId="{973C273C-BD2F-43E1-9AC2-1D646BABB678}" dt="2023-12-11T02:39:55.903" v="5"/>
        <pc:sldMkLst>
          <pc:docMk/>
          <pc:sldMk cId="233889067" sldId="334"/>
        </pc:sldMkLst>
        <pc:spChg chg="mod">
          <ac:chgData name="Victor Stany Rozario" userId="dbb37ec6-3e12-44d7-b04d-09b867830cae" providerId="ADAL" clId="{973C273C-BD2F-43E1-9AC2-1D646BABB678}" dt="2023-12-11T02:39:55.903" v="5"/>
          <ac:spMkLst>
            <pc:docMk/>
            <pc:sldMk cId="233889067" sldId="334"/>
            <ac:spMk id="2" creationId="{9F7BBFB9-69D8-6708-2E2E-FDE07F6DAE3C}"/>
          </ac:spMkLst>
        </pc:spChg>
      </pc:sldChg>
    </pc:docChg>
  </pc:docChgLst>
  <pc:docChgLst>
    <pc:chgData name="Victor Stany Rozario" userId="dbb37ec6-3e12-44d7-b04d-09b867830cae" providerId="ADAL" clId="{FAC6912D-4219-4337-A8C7-04F9C897F11C}"/>
    <pc:docChg chg="undo custSel addSld modSld">
      <pc:chgData name="Victor Stany Rozario" userId="dbb37ec6-3e12-44d7-b04d-09b867830cae" providerId="ADAL" clId="{FAC6912D-4219-4337-A8C7-04F9C897F11C}" dt="2023-12-06T04:40:14.685" v="124" actId="14100"/>
      <pc:docMkLst>
        <pc:docMk/>
      </pc:docMkLst>
      <pc:sldChg chg="addSp delSp modSp mod">
        <pc:chgData name="Victor Stany Rozario" userId="dbb37ec6-3e12-44d7-b04d-09b867830cae" providerId="ADAL" clId="{FAC6912D-4219-4337-A8C7-04F9C897F11C}" dt="2023-12-06T04:40:14.685" v="124" actId="14100"/>
        <pc:sldMkLst>
          <pc:docMk/>
          <pc:sldMk cId="723817850" sldId="318"/>
        </pc:sldMkLst>
        <pc:spChg chg="add del mod">
          <ac:chgData name="Victor Stany Rozario" userId="dbb37ec6-3e12-44d7-b04d-09b867830cae" providerId="ADAL" clId="{FAC6912D-4219-4337-A8C7-04F9C897F11C}" dt="2023-12-06T04:39:34.658" v="111"/>
          <ac:spMkLst>
            <pc:docMk/>
            <pc:sldMk cId="723817850" sldId="318"/>
            <ac:spMk id="3" creationId="{AC55F5FB-A6E0-A2AE-624E-400DE35BCA88}"/>
          </ac:spMkLst>
        </pc:spChg>
        <pc:spChg chg="mod">
          <ac:chgData name="Victor Stany Rozario" userId="dbb37ec6-3e12-44d7-b04d-09b867830cae" providerId="ADAL" clId="{FAC6912D-4219-4337-A8C7-04F9C897F11C}" dt="2023-12-06T04:40:07.068" v="122" actId="14100"/>
          <ac:spMkLst>
            <pc:docMk/>
            <pc:sldMk cId="723817850" sldId="318"/>
            <ac:spMk id="4" creationId="{00000000-0000-0000-0000-000000000000}"/>
          </ac:spMkLst>
        </pc:spChg>
        <pc:spChg chg="add del mod">
          <ac:chgData name="Victor Stany Rozario" userId="dbb37ec6-3e12-44d7-b04d-09b867830cae" providerId="ADAL" clId="{FAC6912D-4219-4337-A8C7-04F9C897F11C}" dt="2023-12-06T04:39:34.658" v="111"/>
          <ac:spMkLst>
            <pc:docMk/>
            <pc:sldMk cId="723817850" sldId="318"/>
            <ac:spMk id="5" creationId="{59964354-9727-62E2-34CE-CD7B2127A13C}"/>
          </ac:spMkLst>
        </pc:spChg>
        <pc:spChg chg="add del mod">
          <ac:chgData name="Victor Stany Rozario" userId="dbb37ec6-3e12-44d7-b04d-09b867830cae" providerId="ADAL" clId="{FAC6912D-4219-4337-A8C7-04F9C897F11C}" dt="2023-12-06T04:39:34.658" v="111"/>
          <ac:spMkLst>
            <pc:docMk/>
            <pc:sldMk cId="723817850" sldId="318"/>
            <ac:spMk id="11" creationId="{A5471515-A57A-F7C1-8521-A6DCD6D791A2}"/>
          </ac:spMkLst>
        </pc:spChg>
        <pc:spChg chg="add del mod">
          <ac:chgData name="Victor Stany Rozario" userId="dbb37ec6-3e12-44d7-b04d-09b867830cae" providerId="ADAL" clId="{FAC6912D-4219-4337-A8C7-04F9C897F11C}" dt="2023-12-06T04:39:34.658" v="111"/>
          <ac:spMkLst>
            <pc:docMk/>
            <pc:sldMk cId="723817850" sldId="318"/>
            <ac:spMk id="12" creationId="{3B52B70C-6DE5-8467-A190-2B852BA26EDF}"/>
          </ac:spMkLst>
        </pc:spChg>
        <pc:spChg chg="add del mod">
          <ac:chgData name="Victor Stany Rozario" userId="dbb37ec6-3e12-44d7-b04d-09b867830cae" providerId="ADAL" clId="{FAC6912D-4219-4337-A8C7-04F9C897F11C}" dt="2023-12-06T04:39:34.658" v="111"/>
          <ac:spMkLst>
            <pc:docMk/>
            <pc:sldMk cId="723817850" sldId="318"/>
            <ac:spMk id="13" creationId="{7A95A555-3F76-491C-B731-A439FC205505}"/>
          </ac:spMkLst>
        </pc:spChg>
        <pc:spChg chg="add del mod">
          <ac:chgData name="Victor Stany Rozario" userId="dbb37ec6-3e12-44d7-b04d-09b867830cae" providerId="ADAL" clId="{FAC6912D-4219-4337-A8C7-04F9C897F11C}" dt="2023-12-06T04:39:34.658" v="111"/>
          <ac:spMkLst>
            <pc:docMk/>
            <pc:sldMk cId="723817850" sldId="318"/>
            <ac:spMk id="14" creationId="{72E68E73-0CCB-CED0-A106-290F38A6E5E2}"/>
          </ac:spMkLst>
        </pc:spChg>
        <pc:spChg chg="add del mod">
          <ac:chgData name="Victor Stany Rozario" userId="dbb37ec6-3e12-44d7-b04d-09b867830cae" providerId="ADAL" clId="{FAC6912D-4219-4337-A8C7-04F9C897F11C}" dt="2023-12-06T04:39:34.658" v="111"/>
          <ac:spMkLst>
            <pc:docMk/>
            <pc:sldMk cId="723817850" sldId="318"/>
            <ac:spMk id="15" creationId="{6F07B14A-987A-B052-DE33-8ECEC0209104}"/>
          </ac:spMkLst>
        </pc:spChg>
        <pc:spChg chg="add del mod">
          <ac:chgData name="Victor Stany Rozario" userId="dbb37ec6-3e12-44d7-b04d-09b867830cae" providerId="ADAL" clId="{FAC6912D-4219-4337-A8C7-04F9C897F11C}" dt="2023-12-06T04:39:34.658" v="111"/>
          <ac:spMkLst>
            <pc:docMk/>
            <pc:sldMk cId="723817850" sldId="318"/>
            <ac:spMk id="22" creationId="{A024588C-DB66-7B60-1D34-88766A16AB9B}"/>
          </ac:spMkLst>
        </pc:spChg>
        <pc:spChg chg="add del mod">
          <ac:chgData name="Victor Stany Rozario" userId="dbb37ec6-3e12-44d7-b04d-09b867830cae" providerId="ADAL" clId="{FAC6912D-4219-4337-A8C7-04F9C897F11C}" dt="2023-12-06T04:39:34.658" v="111"/>
          <ac:spMkLst>
            <pc:docMk/>
            <pc:sldMk cId="723817850" sldId="318"/>
            <ac:spMk id="24" creationId="{18865263-60D6-CEBE-8A56-D0CF6118F322}"/>
          </ac:spMkLst>
        </pc:spChg>
        <pc:spChg chg="add del mod">
          <ac:chgData name="Victor Stany Rozario" userId="dbb37ec6-3e12-44d7-b04d-09b867830cae" providerId="ADAL" clId="{FAC6912D-4219-4337-A8C7-04F9C897F11C}" dt="2023-12-06T04:39:34.658" v="111"/>
          <ac:spMkLst>
            <pc:docMk/>
            <pc:sldMk cId="723817850" sldId="318"/>
            <ac:spMk id="27" creationId="{7A4071BF-D5FE-A0F9-0B8E-ECE402BA38A0}"/>
          </ac:spMkLst>
        </pc:spChg>
        <pc:spChg chg="add del mod">
          <ac:chgData name="Victor Stany Rozario" userId="dbb37ec6-3e12-44d7-b04d-09b867830cae" providerId="ADAL" clId="{FAC6912D-4219-4337-A8C7-04F9C897F11C}" dt="2023-12-06T04:39:34.658" v="111"/>
          <ac:spMkLst>
            <pc:docMk/>
            <pc:sldMk cId="723817850" sldId="318"/>
            <ac:spMk id="28" creationId="{B363E03B-B7A0-8364-F8E4-B8B3322D42A6}"/>
          </ac:spMkLst>
        </pc:spChg>
        <pc:spChg chg="add del mod">
          <ac:chgData name="Victor Stany Rozario" userId="dbb37ec6-3e12-44d7-b04d-09b867830cae" providerId="ADAL" clId="{FAC6912D-4219-4337-A8C7-04F9C897F11C}" dt="2023-12-06T04:39:47.051" v="117"/>
          <ac:spMkLst>
            <pc:docMk/>
            <pc:sldMk cId="723817850" sldId="318"/>
            <ac:spMk id="31" creationId="{4C07B368-AC8A-20A2-C773-3AB4695D45A3}"/>
          </ac:spMkLst>
        </pc:spChg>
        <pc:spChg chg="add del mod">
          <ac:chgData name="Victor Stany Rozario" userId="dbb37ec6-3e12-44d7-b04d-09b867830cae" providerId="ADAL" clId="{FAC6912D-4219-4337-A8C7-04F9C897F11C}" dt="2023-12-06T04:39:47.051" v="117"/>
          <ac:spMkLst>
            <pc:docMk/>
            <pc:sldMk cId="723817850" sldId="318"/>
            <ac:spMk id="32" creationId="{2F45008F-862A-F52B-778D-D2FEC2D98D29}"/>
          </ac:spMkLst>
        </pc:spChg>
        <pc:spChg chg="add del mod">
          <ac:chgData name="Victor Stany Rozario" userId="dbb37ec6-3e12-44d7-b04d-09b867830cae" providerId="ADAL" clId="{FAC6912D-4219-4337-A8C7-04F9C897F11C}" dt="2023-12-06T04:39:47.051" v="117"/>
          <ac:spMkLst>
            <pc:docMk/>
            <pc:sldMk cId="723817850" sldId="318"/>
            <ac:spMk id="33" creationId="{4510831A-0274-5FB4-859E-E4B6F4BE232C}"/>
          </ac:spMkLst>
        </pc:spChg>
        <pc:spChg chg="add del mod">
          <ac:chgData name="Victor Stany Rozario" userId="dbb37ec6-3e12-44d7-b04d-09b867830cae" providerId="ADAL" clId="{FAC6912D-4219-4337-A8C7-04F9C897F11C}" dt="2023-12-06T04:39:47.051" v="117"/>
          <ac:spMkLst>
            <pc:docMk/>
            <pc:sldMk cId="723817850" sldId="318"/>
            <ac:spMk id="34" creationId="{A196F025-10EE-8C66-4C6F-ECC9677EC9C5}"/>
          </ac:spMkLst>
        </pc:spChg>
        <pc:spChg chg="add del mod">
          <ac:chgData name="Victor Stany Rozario" userId="dbb37ec6-3e12-44d7-b04d-09b867830cae" providerId="ADAL" clId="{FAC6912D-4219-4337-A8C7-04F9C897F11C}" dt="2023-12-06T04:39:47.051" v="117"/>
          <ac:spMkLst>
            <pc:docMk/>
            <pc:sldMk cId="723817850" sldId="318"/>
            <ac:spMk id="35" creationId="{CED6D784-B7C1-BD6C-1266-26B0AE4687F7}"/>
          </ac:spMkLst>
        </pc:spChg>
        <pc:spChg chg="add del mod">
          <ac:chgData name="Victor Stany Rozario" userId="dbb37ec6-3e12-44d7-b04d-09b867830cae" providerId="ADAL" clId="{FAC6912D-4219-4337-A8C7-04F9C897F11C}" dt="2023-12-06T04:39:47.051" v="117"/>
          <ac:spMkLst>
            <pc:docMk/>
            <pc:sldMk cId="723817850" sldId="318"/>
            <ac:spMk id="36" creationId="{2F96E1E0-34AE-9551-F8A9-9752B91A4766}"/>
          </ac:spMkLst>
        </pc:spChg>
        <pc:spChg chg="add del mod">
          <ac:chgData name="Victor Stany Rozario" userId="dbb37ec6-3e12-44d7-b04d-09b867830cae" providerId="ADAL" clId="{FAC6912D-4219-4337-A8C7-04F9C897F11C}" dt="2023-12-06T04:39:47.051" v="117"/>
          <ac:spMkLst>
            <pc:docMk/>
            <pc:sldMk cId="723817850" sldId="318"/>
            <ac:spMk id="37" creationId="{2212AEBD-7717-966E-905E-61DB607D215A}"/>
          </ac:spMkLst>
        </pc:spChg>
        <pc:spChg chg="add del mod">
          <ac:chgData name="Victor Stany Rozario" userId="dbb37ec6-3e12-44d7-b04d-09b867830cae" providerId="ADAL" clId="{FAC6912D-4219-4337-A8C7-04F9C897F11C}" dt="2023-12-06T04:39:47.051" v="117"/>
          <ac:spMkLst>
            <pc:docMk/>
            <pc:sldMk cId="723817850" sldId="318"/>
            <ac:spMk id="44" creationId="{4841A7FB-F6EB-9EA4-FF19-83F03B4D2844}"/>
          </ac:spMkLst>
        </pc:spChg>
        <pc:spChg chg="add del mod">
          <ac:chgData name="Victor Stany Rozario" userId="dbb37ec6-3e12-44d7-b04d-09b867830cae" providerId="ADAL" clId="{FAC6912D-4219-4337-A8C7-04F9C897F11C}" dt="2023-12-06T04:39:47.051" v="117"/>
          <ac:spMkLst>
            <pc:docMk/>
            <pc:sldMk cId="723817850" sldId="318"/>
            <ac:spMk id="46" creationId="{385DFF80-2FBF-C039-F904-A7838CF4CE71}"/>
          </ac:spMkLst>
        </pc:spChg>
        <pc:spChg chg="add del mod">
          <ac:chgData name="Victor Stany Rozario" userId="dbb37ec6-3e12-44d7-b04d-09b867830cae" providerId="ADAL" clId="{FAC6912D-4219-4337-A8C7-04F9C897F11C}" dt="2023-12-06T04:39:47.051" v="117"/>
          <ac:spMkLst>
            <pc:docMk/>
            <pc:sldMk cId="723817850" sldId="318"/>
            <ac:spMk id="49" creationId="{32225B91-7979-14D7-E914-AD239DF6A678}"/>
          </ac:spMkLst>
        </pc:spChg>
        <pc:spChg chg="add del mod">
          <ac:chgData name="Victor Stany Rozario" userId="dbb37ec6-3e12-44d7-b04d-09b867830cae" providerId="ADAL" clId="{FAC6912D-4219-4337-A8C7-04F9C897F11C}" dt="2023-12-06T04:39:47.051" v="117"/>
          <ac:spMkLst>
            <pc:docMk/>
            <pc:sldMk cId="723817850" sldId="318"/>
            <ac:spMk id="50" creationId="{38409EB9-45D4-3A75-78C6-BB32B5D9483F}"/>
          </ac:spMkLst>
        </pc:spChg>
        <pc:picChg chg="add del mod">
          <ac:chgData name="Victor Stany Rozario" userId="dbb37ec6-3e12-44d7-b04d-09b867830cae" providerId="ADAL" clId="{FAC6912D-4219-4337-A8C7-04F9C897F11C}" dt="2023-12-06T04:39:46.666" v="116"/>
          <ac:picMkLst>
            <pc:docMk/>
            <pc:sldMk cId="723817850" sldId="318"/>
            <ac:picMk id="53" creationId="{1F91EC9E-321A-31B4-DAAE-D39306938EFF}"/>
          </ac:picMkLst>
        </pc:picChg>
        <pc:picChg chg="add mod">
          <ac:chgData name="Victor Stany Rozario" userId="dbb37ec6-3e12-44d7-b04d-09b867830cae" providerId="ADAL" clId="{FAC6912D-4219-4337-A8C7-04F9C897F11C}" dt="2023-12-06T04:40:14.685" v="124" actId="14100"/>
          <ac:picMkLst>
            <pc:docMk/>
            <pc:sldMk cId="723817850" sldId="318"/>
            <ac:picMk id="54" creationId="{FF53BA02-EA01-E9A8-DFF5-AC91F2820BD8}"/>
          </ac:picMkLst>
        </pc:picChg>
        <pc:cxnChg chg="add del mod">
          <ac:chgData name="Victor Stany Rozario" userId="dbb37ec6-3e12-44d7-b04d-09b867830cae" providerId="ADAL" clId="{FAC6912D-4219-4337-A8C7-04F9C897F11C}" dt="2023-12-06T04:39:34.658" v="111"/>
          <ac:cxnSpMkLst>
            <pc:docMk/>
            <pc:sldMk cId="723817850" sldId="318"/>
            <ac:cxnSpMk id="16" creationId="{718CDE66-7C3E-57AB-A82C-ED46043E1522}"/>
          </ac:cxnSpMkLst>
        </pc:cxnChg>
        <pc:cxnChg chg="add del mod">
          <ac:chgData name="Victor Stany Rozario" userId="dbb37ec6-3e12-44d7-b04d-09b867830cae" providerId="ADAL" clId="{FAC6912D-4219-4337-A8C7-04F9C897F11C}" dt="2023-12-06T04:39:34.658" v="111"/>
          <ac:cxnSpMkLst>
            <pc:docMk/>
            <pc:sldMk cId="723817850" sldId="318"/>
            <ac:cxnSpMk id="17" creationId="{032B02DA-E46A-0BDC-7CE1-B77D97131C07}"/>
          </ac:cxnSpMkLst>
        </pc:cxnChg>
        <pc:cxnChg chg="add del mod">
          <ac:chgData name="Victor Stany Rozario" userId="dbb37ec6-3e12-44d7-b04d-09b867830cae" providerId="ADAL" clId="{FAC6912D-4219-4337-A8C7-04F9C897F11C}" dt="2023-12-06T04:39:34.658" v="111"/>
          <ac:cxnSpMkLst>
            <pc:docMk/>
            <pc:sldMk cId="723817850" sldId="318"/>
            <ac:cxnSpMk id="18" creationId="{922C5BDE-F976-5E8E-7D56-D1B1F48AA122}"/>
          </ac:cxnSpMkLst>
        </pc:cxnChg>
        <pc:cxnChg chg="add del mod">
          <ac:chgData name="Victor Stany Rozario" userId="dbb37ec6-3e12-44d7-b04d-09b867830cae" providerId="ADAL" clId="{FAC6912D-4219-4337-A8C7-04F9C897F11C}" dt="2023-12-06T04:39:34.658" v="111"/>
          <ac:cxnSpMkLst>
            <pc:docMk/>
            <pc:sldMk cId="723817850" sldId="318"/>
            <ac:cxnSpMk id="19" creationId="{FC6035AF-FE3E-CC4A-A90F-AF9E5E3FF131}"/>
          </ac:cxnSpMkLst>
        </pc:cxnChg>
        <pc:cxnChg chg="add del mod">
          <ac:chgData name="Victor Stany Rozario" userId="dbb37ec6-3e12-44d7-b04d-09b867830cae" providerId="ADAL" clId="{FAC6912D-4219-4337-A8C7-04F9C897F11C}" dt="2023-12-06T04:39:34.658" v="111"/>
          <ac:cxnSpMkLst>
            <pc:docMk/>
            <pc:sldMk cId="723817850" sldId="318"/>
            <ac:cxnSpMk id="20" creationId="{4D39F6C5-7B3F-17AF-0E3F-218227C949A2}"/>
          </ac:cxnSpMkLst>
        </pc:cxnChg>
        <pc:cxnChg chg="add del mod">
          <ac:chgData name="Victor Stany Rozario" userId="dbb37ec6-3e12-44d7-b04d-09b867830cae" providerId="ADAL" clId="{FAC6912D-4219-4337-A8C7-04F9C897F11C}" dt="2023-12-06T04:39:34.658" v="111"/>
          <ac:cxnSpMkLst>
            <pc:docMk/>
            <pc:sldMk cId="723817850" sldId="318"/>
            <ac:cxnSpMk id="21" creationId="{7EE6EF5F-0519-1898-A9EB-13900977B924}"/>
          </ac:cxnSpMkLst>
        </pc:cxnChg>
        <pc:cxnChg chg="add del mod">
          <ac:chgData name="Victor Stany Rozario" userId="dbb37ec6-3e12-44d7-b04d-09b867830cae" providerId="ADAL" clId="{FAC6912D-4219-4337-A8C7-04F9C897F11C}" dt="2023-12-06T04:39:34.658" v="111"/>
          <ac:cxnSpMkLst>
            <pc:docMk/>
            <pc:sldMk cId="723817850" sldId="318"/>
            <ac:cxnSpMk id="23" creationId="{6F1C2FF0-5E32-92BE-0435-AA0C5544F8C5}"/>
          </ac:cxnSpMkLst>
        </pc:cxnChg>
        <pc:cxnChg chg="add del mod">
          <ac:chgData name="Victor Stany Rozario" userId="dbb37ec6-3e12-44d7-b04d-09b867830cae" providerId="ADAL" clId="{FAC6912D-4219-4337-A8C7-04F9C897F11C}" dt="2023-12-06T04:39:34.658" v="111"/>
          <ac:cxnSpMkLst>
            <pc:docMk/>
            <pc:sldMk cId="723817850" sldId="318"/>
            <ac:cxnSpMk id="25" creationId="{8606C2A1-5016-D960-0A04-272A705A710A}"/>
          </ac:cxnSpMkLst>
        </pc:cxnChg>
        <pc:cxnChg chg="add del mod">
          <ac:chgData name="Victor Stany Rozario" userId="dbb37ec6-3e12-44d7-b04d-09b867830cae" providerId="ADAL" clId="{FAC6912D-4219-4337-A8C7-04F9C897F11C}" dt="2023-12-06T04:39:34.658" v="111"/>
          <ac:cxnSpMkLst>
            <pc:docMk/>
            <pc:sldMk cId="723817850" sldId="318"/>
            <ac:cxnSpMk id="26" creationId="{E60261B0-8C77-5D12-F357-7155E7D4D2C6}"/>
          </ac:cxnSpMkLst>
        </pc:cxnChg>
        <pc:cxnChg chg="add del mod">
          <ac:chgData name="Victor Stany Rozario" userId="dbb37ec6-3e12-44d7-b04d-09b867830cae" providerId="ADAL" clId="{FAC6912D-4219-4337-A8C7-04F9C897F11C}" dt="2023-12-06T04:39:34.658" v="111"/>
          <ac:cxnSpMkLst>
            <pc:docMk/>
            <pc:sldMk cId="723817850" sldId="318"/>
            <ac:cxnSpMk id="29" creationId="{7E615ABC-FF83-D31B-5150-4188E2667EA2}"/>
          </ac:cxnSpMkLst>
        </pc:cxnChg>
        <pc:cxnChg chg="add del mod">
          <ac:chgData name="Victor Stany Rozario" userId="dbb37ec6-3e12-44d7-b04d-09b867830cae" providerId="ADAL" clId="{FAC6912D-4219-4337-A8C7-04F9C897F11C}" dt="2023-12-06T04:39:34.658" v="111"/>
          <ac:cxnSpMkLst>
            <pc:docMk/>
            <pc:sldMk cId="723817850" sldId="318"/>
            <ac:cxnSpMk id="30" creationId="{63BF0FC0-E143-51FC-9BDA-8F1C18B36323}"/>
          </ac:cxnSpMkLst>
        </pc:cxnChg>
        <pc:cxnChg chg="add del mod">
          <ac:chgData name="Victor Stany Rozario" userId="dbb37ec6-3e12-44d7-b04d-09b867830cae" providerId="ADAL" clId="{FAC6912D-4219-4337-A8C7-04F9C897F11C}" dt="2023-12-06T04:39:47.051" v="117"/>
          <ac:cxnSpMkLst>
            <pc:docMk/>
            <pc:sldMk cId="723817850" sldId="318"/>
            <ac:cxnSpMk id="38" creationId="{354F50F8-4B6B-559D-D8C3-2339CB3848DB}"/>
          </ac:cxnSpMkLst>
        </pc:cxnChg>
        <pc:cxnChg chg="add del mod">
          <ac:chgData name="Victor Stany Rozario" userId="dbb37ec6-3e12-44d7-b04d-09b867830cae" providerId="ADAL" clId="{FAC6912D-4219-4337-A8C7-04F9C897F11C}" dt="2023-12-06T04:39:47.051" v="117"/>
          <ac:cxnSpMkLst>
            <pc:docMk/>
            <pc:sldMk cId="723817850" sldId="318"/>
            <ac:cxnSpMk id="39" creationId="{72BA4ED4-458A-03C4-28FC-7C0D4AD3C64F}"/>
          </ac:cxnSpMkLst>
        </pc:cxnChg>
        <pc:cxnChg chg="add del mod">
          <ac:chgData name="Victor Stany Rozario" userId="dbb37ec6-3e12-44d7-b04d-09b867830cae" providerId="ADAL" clId="{FAC6912D-4219-4337-A8C7-04F9C897F11C}" dt="2023-12-06T04:39:47.051" v="117"/>
          <ac:cxnSpMkLst>
            <pc:docMk/>
            <pc:sldMk cId="723817850" sldId="318"/>
            <ac:cxnSpMk id="40" creationId="{671EC0E1-5ADD-C633-C9DE-4D3F6EEFEE58}"/>
          </ac:cxnSpMkLst>
        </pc:cxnChg>
        <pc:cxnChg chg="add del mod">
          <ac:chgData name="Victor Stany Rozario" userId="dbb37ec6-3e12-44d7-b04d-09b867830cae" providerId="ADAL" clId="{FAC6912D-4219-4337-A8C7-04F9C897F11C}" dt="2023-12-06T04:39:47.051" v="117"/>
          <ac:cxnSpMkLst>
            <pc:docMk/>
            <pc:sldMk cId="723817850" sldId="318"/>
            <ac:cxnSpMk id="41" creationId="{07B027B6-3A79-BAFD-18FC-AC9362813696}"/>
          </ac:cxnSpMkLst>
        </pc:cxnChg>
        <pc:cxnChg chg="add del mod">
          <ac:chgData name="Victor Stany Rozario" userId="dbb37ec6-3e12-44d7-b04d-09b867830cae" providerId="ADAL" clId="{FAC6912D-4219-4337-A8C7-04F9C897F11C}" dt="2023-12-06T04:39:47.051" v="117"/>
          <ac:cxnSpMkLst>
            <pc:docMk/>
            <pc:sldMk cId="723817850" sldId="318"/>
            <ac:cxnSpMk id="42" creationId="{36B37828-D101-22AB-D7C1-816D4ED06E48}"/>
          </ac:cxnSpMkLst>
        </pc:cxnChg>
        <pc:cxnChg chg="add del mod">
          <ac:chgData name="Victor Stany Rozario" userId="dbb37ec6-3e12-44d7-b04d-09b867830cae" providerId="ADAL" clId="{FAC6912D-4219-4337-A8C7-04F9C897F11C}" dt="2023-12-06T04:39:47.051" v="117"/>
          <ac:cxnSpMkLst>
            <pc:docMk/>
            <pc:sldMk cId="723817850" sldId="318"/>
            <ac:cxnSpMk id="43" creationId="{D0F21EE5-3265-BFD2-1B6C-EB05B7398FF0}"/>
          </ac:cxnSpMkLst>
        </pc:cxnChg>
        <pc:cxnChg chg="add del mod">
          <ac:chgData name="Victor Stany Rozario" userId="dbb37ec6-3e12-44d7-b04d-09b867830cae" providerId="ADAL" clId="{FAC6912D-4219-4337-A8C7-04F9C897F11C}" dt="2023-12-06T04:39:47.051" v="117"/>
          <ac:cxnSpMkLst>
            <pc:docMk/>
            <pc:sldMk cId="723817850" sldId="318"/>
            <ac:cxnSpMk id="45" creationId="{39613145-3BE0-37BC-6C05-3EB23997DD7B}"/>
          </ac:cxnSpMkLst>
        </pc:cxnChg>
        <pc:cxnChg chg="add del mod">
          <ac:chgData name="Victor Stany Rozario" userId="dbb37ec6-3e12-44d7-b04d-09b867830cae" providerId="ADAL" clId="{FAC6912D-4219-4337-A8C7-04F9C897F11C}" dt="2023-12-06T04:39:47.051" v="117"/>
          <ac:cxnSpMkLst>
            <pc:docMk/>
            <pc:sldMk cId="723817850" sldId="318"/>
            <ac:cxnSpMk id="47" creationId="{64EA4B68-DE9B-9A2A-860A-9CC25BAEDE23}"/>
          </ac:cxnSpMkLst>
        </pc:cxnChg>
        <pc:cxnChg chg="add del mod">
          <ac:chgData name="Victor Stany Rozario" userId="dbb37ec6-3e12-44d7-b04d-09b867830cae" providerId="ADAL" clId="{FAC6912D-4219-4337-A8C7-04F9C897F11C}" dt="2023-12-06T04:39:47.051" v="117"/>
          <ac:cxnSpMkLst>
            <pc:docMk/>
            <pc:sldMk cId="723817850" sldId="318"/>
            <ac:cxnSpMk id="48" creationId="{99BDD573-FE6E-261C-B37C-6EF494F75C96}"/>
          </ac:cxnSpMkLst>
        </pc:cxnChg>
        <pc:cxnChg chg="add del mod">
          <ac:chgData name="Victor Stany Rozario" userId="dbb37ec6-3e12-44d7-b04d-09b867830cae" providerId="ADAL" clId="{FAC6912D-4219-4337-A8C7-04F9C897F11C}" dt="2023-12-06T04:39:47.051" v="117"/>
          <ac:cxnSpMkLst>
            <pc:docMk/>
            <pc:sldMk cId="723817850" sldId="318"/>
            <ac:cxnSpMk id="51" creationId="{B3BA1974-476E-78E5-6170-E87AECD9D846}"/>
          </ac:cxnSpMkLst>
        </pc:cxnChg>
        <pc:cxnChg chg="add del mod">
          <ac:chgData name="Victor Stany Rozario" userId="dbb37ec6-3e12-44d7-b04d-09b867830cae" providerId="ADAL" clId="{FAC6912D-4219-4337-A8C7-04F9C897F11C}" dt="2023-12-06T04:39:47.051" v="117"/>
          <ac:cxnSpMkLst>
            <pc:docMk/>
            <pc:sldMk cId="723817850" sldId="318"/>
            <ac:cxnSpMk id="52" creationId="{49933929-02BA-DBBC-4ED2-E8ECF522FCFC}"/>
          </ac:cxnSpMkLst>
        </pc:cxnChg>
      </pc:sldChg>
      <pc:sldChg chg="addSp delSp modSp new mod">
        <pc:chgData name="Victor Stany Rozario" userId="dbb37ec6-3e12-44d7-b04d-09b867830cae" providerId="ADAL" clId="{FAC6912D-4219-4337-A8C7-04F9C897F11C}" dt="2023-12-06T03:39:41.179" v="107" actId="14100"/>
        <pc:sldMkLst>
          <pc:docMk/>
          <pc:sldMk cId="2203377115" sldId="333"/>
        </pc:sldMkLst>
        <pc:spChg chg="mod">
          <ac:chgData name="Victor Stany Rozario" userId="dbb37ec6-3e12-44d7-b04d-09b867830cae" providerId="ADAL" clId="{FAC6912D-4219-4337-A8C7-04F9C897F11C}" dt="2023-12-06T03:33:44.764" v="1"/>
          <ac:spMkLst>
            <pc:docMk/>
            <pc:sldMk cId="2203377115" sldId="333"/>
            <ac:spMk id="2" creationId="{9F7BBFB9-69D8-6708-2E2E-FDE07F6DAE3C}"/>
          </ac:spMkLst>
        </pc:spChg>
        <pc:spChg chg="del">
          <ac:chgData name="Victor Stany Rozario" userId="dbb37ec6-3e12-44d7-b04d-09b867830cae" providerId="ADAL" clId="{FAC6912D-4219-4337-A8C7-04F9C897F11C}" dt="2023-12-06T03:33:51.354" v="2" actId="478"/>
          <ac:spMkLst>
            <pc:docMk/>
            <pc:sldMk cId="2203377115" sldId="333"/>
            <ac:spMk id="3" creationId="{DD570C03-1929-E678-F475-4182F44119DF}"/>
          </ac:spMkLst>
        </pc:spChg>
        <pc:spChg chg="add mod">
          <ac:chgData name="Victor Stany Rozario" userId="dbb37ec6-3e12-44d7-b04d-09b867830cae" providerId="ADAL" clId="{FAC6912D-4219-4337-A8C7-04F9C897F11C}" dt="2023-12-06T03:38:28.987" v="80" actId="1076"/>
          <ac:spMkLst>
            <pc:docMk/>
            <pc:sldMk cId="2203377115" sldId="333"/>
            <ac:spMk id="5" creationId="{F1011B0D-2CD1-DC83-CC5F-3B381661264C}"/>
          </ac:spMkLst>
        </pc:spChg>
        <pc:spChg chg="add mod">
          <ac:chgData name="Victor Stany Rozario" userId="dbb37ec6-3e12-44d7-b04d-09b867830cae" providerId="ADAL" clId="{FAC6912D-4219-4337-A8C7-04F9C897F11C}" dt="2023-12-06T03:38:28.987" v="80" actId="1076"/>
          <ac:spMkLst>
            <pc:docMk/>
            <pc:sldMk cId="2203377115" sldId="333"/>
            <ac:spMk id="6" creationId="{ACE8ACEF-1688-AB46-5DB5-4FC6F43CB141}"/>
          </ac:spMkLst>
        </pc:spChg>
        <pc:spChg chg="add mod">
          <ac:chgData name="Victor Stany Rozario" userId="dbb37ec6-3e12-44d7-b04d-09b867830cae" providerId="ADAL" clId="{FAC6912D-4219-4337-A8C7-04F9C897F11C}" dt="2023-12-06T03:38:28.987" v="80" actId="1076"/>
          <ac:spMkLst>
            <pc:docMk/>
            <pc:sldMk cId="2203377115" sldId="333"/>
            <ac:spMk id="7" creationId="{9431696A-2413-2BAE-33C3-2D2178268FCF}"/>
          </ac:spMkLst>
        </pc:spChg>
        <pc:spChg chg="add mod">
          <ac:chgData name="Victor Stany Rozario" userId="dbb37ec6-3e12-44d7-b04d-09b867830cae" providerId="ADAL" clId="{FAC6912D-4219-4337-A8C7-04F9C897F11C}" dt="2023-12-06T03:38:28.987" v="80" actId="1076"/>
          <ac:spMkLst>
            <pc:docMk/>
            <pc:sldMk cId="2203377115" sldId="333"/>
            <ac:spMk id="8" creationId="{50C852D0-C89C-0E52-B8A6-5DE7F3074919}"/>
          </ac:spMkLst>
        </pc:spChg>
        <pc:spChg chg="add mod">
          <ac:chgData name="Victor Stany Rozario" userId="dbb37ec6-3e12-44d7-b04d-09b867830cae" providerId="ADAL" clId="{FAC6912D-4219-4337-A8C7-04F9C897F11C}" dt="2023-12-06T03:38:28.987" v="80" actId="1076"/>
          <ac:spMkLst>
            <pc:docMk/>
            <pc:sldMk cId="2203377115" sldId="333"/>
            <ac:spMk id="9" creationId="{C42C8168-6640-B053-9099-AC64EC91D37F}"/>
          </ac:spMkLst>
        </pc:spChg>
        <pc:spChg chg="add mod">
          <ac:chgData name="Victor Stany Rozario" userId="dbb37ec6-3e12-44d7-b04d-09b867830cae" providerId="ADAL" clId="{FAC6912D-4219-4337-A8C7-04F9C897F11C}" dt="2023-12-06T03:38:28.987" v="80" actId="1076"/>
          <ac:spMkLst>
            <pc:docMk/>
            <pc:sldMk cId="2203377115" sldId="333"/>
            <ac:spMk id="10" creationId="{AF04FC59-C0CE-EB39-2478-FCD78366B444}"/>
          </ac:spMkLst>
        </pc:spChg>
        <pc:spChg chg="add mod">
          <ac:chgData name="Victor Stany Rozario" userId="dbb37ec6-3e12-44d7-b04d-09b867830cae" providerId="ADAL" clId="{FAC6912D-4219-4337-A8C7-04F9C897F11C}" dt="2023-12-06T03:38:28.987" v="80" actId="1076"/>
          <ac:spMkLst>
            <pc:docMk/>
            <pc:sldMk cId="2203377115" sldId="333"/>
            <ac:spMk id="11" creationId="{10D574BC-A8FC-C1D9-675B-F337E636C066}"/>
          </ac:spMkLst>
        </pc:spChg>
        <pc:spChg chg="add mod">
          <ac:chgData name="Victor Stany Rozario" userId="dbb37ec6-3e12-44d7-b04d-09b867830cae" providerId="ADAL" clId="{FAC6912D-4219-4337-A8C7-04F9C897F11C}" dt="2023-12-06T03:38:28.987" v="80" actId="1076"/>
          <ac:spMkLst>
            <pc:docMk/>
            <pc:sldMk cId="2203377115" sldId="333"/>
            <ac:spMk id="26" creationId="{87DE5B6A-DB11-7B4D-7AD9-A406908FED26}"/>
          </ac:spMkLst>
        </pc:spChg>
        <pc:spChg chg="add mod">
          <ac:chgData name="Victor Stany Rozario" userId="dbb37ec6-3e12-44d7-b04d-09b867830cae" providerId="ADAL" clId="{FAC6912D-4219-4337-A8C7-04F9C897F11C}" dt="2023-12-06T03:38:47.155" v="86" actId="20577"/>
          <ac:spMkLst>
            <pc:docMk/>
            <pc:sldMk cId="2203377115" sldId="333"/>
            <ac:spMk id="30" creationId="{25E6E850-2967-C064-60D6-65E729C15B68}"/>
          </ac:spMkLst>
        </pc:spChg>
        <pc:spChg chg="add del mod">
          <ac:chgData name="Victor Stany Rozario" userId="dbb37ec6-3e12-44d7-b04d-09b867830cae" providerId="ADAL" clId="{FAC6912D-4219-4337-A8C7-04F9C897F11C}" dt="2023-12-06T03:39:03.405" v="94" actId="20577"/>
          <ac:spMkLst>
            <pc:docMk/>
            <pc:sldMk cId="2203377115" sldId="333"/>
            <ac:spMk id="33" creationId="{88C31075-E813-C477-215B-4903957F90E0}"/>
          </ac:spMkLst>
        </pc:spChg>
        <pc:spChg chg="add mod">
          <ac:chgData name="Victor Stany Rozario" userId="dbb37ec6-3e12-44d7-b04d-09b867830cae" providerId="ADAL" clId="{FAC6912D-4219-4337-A8C7-04F9C897F11C}" dt="2023-12-06T03:39:26.176" v="100" actId="20577"/>
          <ac:spMkLst>
            <pc:docMk/>
            <pc:sldMk cId="2203377115" sldId="333"/>
            <ac:spMk id="35" creationId="{CF693A86-2AED-5411-998D-A0A2B306F1AB}"/>
          </ac:spMkLst>
        </pc:spChg>
        <pc:cxnChg chg="add mod">
          <ac:chgData name="Victor Stany Rozario" userId="dbb37ec6-3e12-44d7-b04d-09b867830cae" providerId="ADAL" clId="{FAC6912D-4219-4337-A8C7-04F9C897F11C}" dt="2023-12-06T03:38:28.987" v="80" actId="1076"/>
          <ac:cxnSpMkLst>
            <pc:docMk/>
            <pc:sldMk cId="2203377115" sldId="333"/>
            <ac:cxnSpMk id="13" creationId="{B3046263-0430-A1C2-9FDE-9A9E3A5E41D7}"/>
          </ac:cxnSpMkLst>
        </pc:cxnChg>
        <pc:cxnChg chg="add del mod">
          <ac:chgData name="Victor Stany Rozario" userId="dbb37ec6-3e12-44d7-b04d-09b867830cae" providerId="ADAL" clId="{FAC6912D-4219-4337-A8C7-04F9C897F11C}" dt="2023-12-06T03:36:19.340" v="34" actId="11529"/>
          <ac:cxnSpMkLst>
            <pc:docMk/>
            <pc:sldMk cId="2203377115" sldId="333"/>
            <ac:cxnSpMk id="15" creationId="{31131E9B-3155-FACB-52D2-F954EA50A7DD}"/>
          </ac:cxnSpMkLst>
        </pc:cxnChg>
        <pc:cxnChg chg="add mod">
          <ac:chgData name="Victor Stany Rozario" userId="dbb37ec6-3e12-44d7-b04d-09b867830cae" providerId="ADAL" clId="{FAC6912D-4219-4337-A8C7-04F9C897F11C}" dt="2023-12-06T03:38:28.987" v="80" actId="1076"/>
          <ac:cxnSpMkLst>
            <pc:docMk/>
            <pc:sldMk cId="2203377115" sldId="333"/>
            <ac:cxnSpMk id="16" creationId="{72EFA18B-5E65-3F22-9AEA-1B9964AD9BB4}"/>
          </ac:cxnSpMkLst>
        </pc:cxnChg>
        <pc:cxnChg chg="add mod">
          <ac:chgData name="Victor Stany Rozario" userId="dbb37ec6-3e12-44d7-b04d-09b867830cae" providerId="ADAL" clId="{FAC6912D-4219-4337-A8C7-04F9C897F11C}" dt="2023-12-06T03:38:28.987" v="80" actId="1076"/>
          <ac:cxnSpMkLst>
            <pc:docMk/>
            <pc:sldMk cId="2203377115" sldId="333"/>
            <ac:cxnSpMk id="18" creationId="{012B8D57-12B4-8EA9-AE6B-FC771C85C06A}"/>
          </ac:cxnSpMkLst>
        </pc:cxnChg>
        <pc:cxnChg chg="add mod">
          <ac:chgData name="Victor Stany Rozario" userId="dbb37ec6-3e12-44d7-b04d-09b867830cae" providerId="ADAL" clId="{FAC6912D-4219-4337-A8C7-04F9C897F11C}" dt="2023-12-06T03:38:28.987" v="80" actId="1076"/>
          <ac:cxnSpMkLst>
            <pc:docMk/>
            <pc:sldMk cId="2203377115" sldId="333"/>
            <ac:cxnSpMk id="21" creationId="{8BEA287B-B2F5-E388-E0CE-2655AEEDDA01}"/>
          </ac:cxnSpMkLst>
        </pc:cxnChg>
        <pc:cxnChg chg="add mod">
          <ac:chgData name="Victor Stany Rozario" userId="dbb37ec6-3e12-44d7-b04d-09b867830cae" providerId="ADAL" clId="{FAC6912D-4219-4337-A8C7-04F9C897F11C}" dt="2023-12-06T03:38:28.987" v="80" actId="1076"/>
          <ac:cxnSpMkLst>
            <pc:docMk/>
            <pc:sldMk cId="2203377115" sldId="333"/>
            <ac:cxnSpMk id="22" creationId="{64AF7C71-E3BE-1CC3-673E-F36CD73FE7AA}"/>
          </ac:cxnSpMkLst>
        </pc:cxnChg>
        <pc:cxnChg chg="add mod">
          <ac:chgData name="Victor Stany Rozario" userId="dbb37ec6-3e12-44d7-b04d-09b867830cae" providerId="ADAL" clId="{FAC6912D-4219-4337-A8C7-04F9C897F11C}" dt="2023-12-06T03:38:28.987" v="80" actId="1076"/>
          <ac:cxnSpMkLst>
            <pc:docMk/>
            <pc:sldMk cId="2203377115" sldId="333"/>
            <ac:cxnSpMk id="25" creationId="{F7ADF61C-53E7-F9D8-8106-2535A4E5E967}"/>
          </ac:cxnSpMkLst>
        </pc:cxnChg>
        <pc:cxnChg chg="add mod">
          <ac:chgData name="Victor Stany Rozario" userId="dbb37ec6-3e12-44d7-b04d-09b867830cae" providerId="ADAL" clId="{FAC6912D-4219-4337-A8C7-04F9C897F11C}" dt="2023-12-06T03:38:28.987" v="80" actId="1076"/>
          <ac:cxnSpMkLst>
            <pc:docMk/>
            <pc:sldMk cId="2203377115" sldId="333"/>
            <ac:cxnSpMk id="27" creationId="{86B65851-2ECE-5689-5579-28A05B347BFB}"/>
          </ac:cxnSpMkLst>
        </pc:cxnChg>
        <pc:cxnChg chg="add mod">
          <ac:chgData name="Victor Stany Rozario" userId="dbb37ec6-3e12-44d7-b04d-09b867830cae" providerId="ADAL" clId="{FAC6912D-4219-4337-A8C7-04F9C897F11C}" dt="2023-12-06T03:38:43.043" v="84" actId="1076"/>
          <ac:cxnSpMkLst>
            <pc:docMk/>
            <pc:sldMk cId="2203377115" sldId="333"/>
            <ac:cxnSpMk id="31" creationId="{7A195D93-C7DF-83E4-898E-64D3396B8A20}"/>
          </ac:cxnSpMkLst>
        </pc:cxnChg>
        <pc:cxnChg chg="add mod">
          <ac:chgData name="Victor Stany Rozario" userId="dbb37ec6-3e12-44d7-b04d-09b867830cae" providerId="ADAL" clId="{FAC6912D-4219-4337-A8C7-04F9C897F11C}" dt="2023-12-06T03:39:08.494" v="96" actId="14100"/>
          <ac:cxnSpMkLst>
            <pc:docMk/>
            <pc:sldMk cId="2203377115" sldId="333"/>
            <ac:cxnSpMk id="32" creationId="{C60637CF-E44A-2900-3D4A-E5E8E256CDDF}"/>
          </ac:cxnSpMkLst>
        </pc:cxnChg>
        <pc:cxnChg chg="add mod">
          <ac:chgData name="Victor Stany Rozario" userId="dbb37ec6-3e12-44d7-b04d-09b867830cae" providerId="ADAL" clId="{FAC6912D-4219-4337-A8C7-04F9C897F11C}" dt="2023-12-06T03:39:31.753" v="102" actId="1076"/>
          <ac:cxnSpMkLst>
            <pc:docMk/>
            <pc:sldMk cId="2203377115" sldId="333"/>
            <ac:cxnSpMk id="36" creationId="{63A6BE5B-9A27-054B-329E-26B71C35C374}"/>
          </ac:cxnSpMkLst>
        </pc:cxnChg>
        <pc:cxnChg chg="add mod">
          <ac:chgData name="Victor Stany Rozario" userId="dbb37ec6-3e12-44d7-b04d-09b867830cae" providerId="ADAL" clId="{FAC6912D-4219-4337-A8C7-04F9C897F11C}" dt="2023-12-06T03:39:41.179" v="107" actId="14100"/>
          <ac:cxnSpMkLst>
            <pc:docMk/>
            <pc:sldMk cId="2203377115" sldId="333"/>
            <ac:cxnSpMk id="37" creationId="{02118BEF-83B4-5ABF-B899-B984B21A10F1}"/>
          </ac:cxnSpMkLst>
        </pc:cxnChg>
        <pc:cxnChg chg="add del mod">
          <ac:chgData name="Victor Stany Rozario" userId="dbb37ec6-3e12-44d7-b04d-09b867830cae" providerId="ADAL" clId="{FAC6912D-4219-4337-A8C7-04F9C897F11C}" dt="2023-12-06T03:39:35.514" v="105" actId="478"/>
          <ac:cxnSpMkLst>
            <pc:docMk/>
            <pc:sldMk cId="2203377115" sldId="333"/>
            <ac:cxnSpMk id="38" creationId="{595F1C85-1806-0713-8C5A-BF41E7166AC8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10FD6-79C5-4041-8E7A-89350618D070}" type="datetimeFigureOut">
              <a:rPr lang="en-GB" smtClean="0"/>
              <a:pPr/>
              <a:t>11/12/2023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6CA59-B645-4A00-A667-3A942CDB8E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80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6CA59-B645-4A00-A667-3A942CDB8E2D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505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FDFDB9-D628-4A18-8BA7-33EF406917E6}" type="datetime1">
              <a:rPr lang="en-US" smtClean="0"/>
              <a:pPr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1AF3-EEF6-43B0-9CB4-662539EFD2B2}" type="datetime1">
              <a:rPr lang="en-US" smtClean="0"/>
              <a:pPr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71272FE-5A2D-492A-8166-5DAA8B18B7EA}" type="datetime1">
              <a:rPr lang="en-US" smtClean="0"/>
              <a:pPr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DB41-4229-47AF-BA03-C191A66FB94C}" type="datetime1">
              <a:rPr lang="en-US" smtClean="0"/>
              <a:pPr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C08422A-3B8F-4FAB-94E1-75E89E1391CC}" type="datetime1">
              <a:rPr lang="en-US" smtClean="0"/>
              <a:pPr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92D4-64E7-470C-9229-F729BA72710A}" type="datetime1">
              <a:rPr lang="en-US" smtClean="0"/>
              <a:pPr/>
              <a:t>12/11/2023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D79C-F41C-4E95-A4BE-2712B8C4A412}" type="datetime1">
              <a:rPr lang="en-US" smtClean="0"/>
              <a:pPr/>
              <a:t>12/11/2023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E8F3-6A5D-412D-87FA-D951F64E80C1}" type="datetime1">
              <a:rPr lang="en-US" smtClean="0"/>
              <a:pPr/>
              <a:t>12/11/2023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486A-D265-402A-B6CD-5D626FC3EDC7}" type="datetime1">
              <a:rPr lang="en-US" smtClean="0"/>
              <a:pPr/>
              <a:t>12/11/2023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416B92-2D29-4309-8FD4-8EC023BBFD61}" type="datetime1">
              <a:rPr lang="en-US" smtClean="0"/>
              <a:pPr/>
              <a:t>12/11/2023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4BAD-8657-4978-A2B2-B1BBE7089EFE}" type="datetime1">
              <a:rPr lang="en-US" smtClean="0"/>
              <a:pPr/>
              <a:t>12/11/2023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46415B1-2572-4F4E-AFA0-B4063C44FA40}" type="datetime1">
              <a:rPr lang="en-US" smtClean="0"/>
              <a:pPr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www.researchgate.net/profile/M_Mahmudul_Hasan" TargetMode="External"/><Relationship Id="rId7" Type="http://schemas.openxmlformats.org/officeDocument/2006/relationships/hyperlink" Target="https://scholar.google.com/citations?user=VqMvaIIAAAAJ&amp;hl=e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s://www.linkedin.com/in/m-mahmudul-hasan-93043a87/" TargetMode="External"/><Relationship Id="rId10" Type="http://schemas.openxmlformats.org/officeDocument/2006/relationships/image" Target="../media/image5.png"/><Relationship Id="rId4" Type="http://schemas.openxmlformats.org/officeDocument/2006/relationships/image" Target="../media/image1.png"/><Relationship Id="rId9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768267" y="1009397"/>
            <a:ext cx="3078342" cy="48014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Software engineering (Undergraduate)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71131479-3A67-4241-BA19-63C61B2AD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71187A8-1267-46DA-BD99-56CA1E3D4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BC2278FC-331B-4EF7-9D0D-AA0D349A2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807A075E-21A0-4954-BEA3-22C78E6FA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F58081DC-3CFD-4290-87AE-164515084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F6FC796D-883B-4149-9128-47B4179B3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76B6F65C-6B4A-4901-8A96-CE7330250469}"/>
              </a:ext>
            </a:extLst>
          </p:cNvPr>
          <p:cNvSpPr txBox="1">
            <a:spLocks/>
          </p:cNvSpPr>
          <p:nvPr/>
        </p:nvSpPr>
        <p:spPr>
          <a:xfrm>
            <a:off x="606035" y="486697"/>
            <a:ext cx="3405526" cy="2934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u="sng" cap="all" dirty="0">
                <a:solidFill>
                  <a:srgbClr val="FFFFFF"/>
                </a:solidFill>
              </a:rPr>
              <a:t>Course Name</a:t>
            </a:r>
            <a:br>
              <a:rPr lang="en-US" sz="2400" u="sng" cap="all" dirty="0">
                <a:solidFill>
                  <a:srgbClr val="FFFFFF"/>
                </a:solidFill>
              </a:rPr>
            </a:br>
            <a:br>
              <a:rPr lang="en-US" sz="2400" cap="all" dirty="0">
                <a:solidFill>
                  <a:srgbClr val="FFFFFF"/>
                </a:solidFill>
              </a:rPr>
            </a:br>
            <a:r>
              <a:rPr lang="en-US" sz="2400" cap="all" dirty="0">
                <a:solidFill>
                  <a:srgbClr val="FFFFFF"/>
                </a:solidFill>
              </a:rPr>
              <a:t>object oriented analysis and design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CSC 2210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 (Undergraduate)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0CADBF75-A870-4E01-9DB8-F57472A203D2}"/>
              </a:ext>
            </a:extLst>
          </p:cNvPr>
          <p:cNvSpPr txBox="1">
            <a:spLocks/>
          </p:cNvSpPr>
          <p:nvPr/>
        </p:nvSpPr>
        <p:spPr>
          <a:xfrm>
            <a:off x="4501084" y="1064833"/>
            <a:ext cx="7181903" cy="1383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dirty="0">
                <a:solidFill>
                  <a:srgbClr val="C00000"/>
                </a:solidFill>
              </a:rPr>
              <a:t>Chapter 9</a:t>
            </a:r>
            <a:br>
              <a:rPr lang="en-US" sz="3000" dirty="0">
                <a:solidFill>
                  <a:schemeClr val="tx2"/>
                </a:solidFill>
              </a:rPr>
            </a:br>
            <a:br>
              <a:rPr lang="en-US" sz="3000" dirty="0">
                <a:solidFill>
                  <a:schemeClr val="tx2"/>
                </a:solidFill>
              </a:rPr>
            </a:br>
            <a:r>
              <a:rPr lang="en-US" sz="3000" dirty="0">
                <a:solidFill>
                  <a:schemeClr val="tx2"/>
                </a:solidFill>
              </a:rPr>
              <a:t>software project estimation</a:t>
            </a:r>
          </a:p>
        </p:txBody>
      </p:sp>
      <p:pic>
        <p:nvPicPr>
          <p:cNvPr id="25" name="Picture 24">
            <a:hlinkClick r:id="rId3"/>
            <a:extLst>
              <a:ext uri="{FF2B5EF4-FFF2-40B4-BE49-F238E27FC236}">
                <a16:creationId xmlns:a16="http://schemas.microsoft.com/office/drawing/2014/main" id="{50ADB631-A102-4E27-9E4F-8BEAA32309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5936" y="5191026"/>
            <a:ext cx="775212" cy="762000"/>
          </a:xfrm>
          <a:prstGeom prst="rect">
            <a:avLst/>
          </a:prstGeom>
        </p:spPr>
      </p:pic>
      <p:pic>
        <p:nvPicPr>
          <p:cNvPr id="26" name="Picture 25">
            <a:hlinkClick r:id="rId5"/>
            <a:extLst>
              <a:ext uri="{FF2B5EF4-FFF2-40B4-BE49-F238E27FC236}">
                <a16:creationId xmlns:a16="http://schemas.microsoft.com/office/drawing/2014/main" id="{5178D95F-BBA9-4DB7-8929-D0378B8248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39933" y="5210199"/>
            <a:ext cx="1966006" cy="641961"/>
          </a:xfrm>
          <a:prstGeom prst="rect">
            <a:avLst/>
          </a:prstGeom>
        </p:spPr>
      </p:pic>
      <p:pic>
        <p:nvPicPr>
          <p:cNvPr id="27" name="Picture 26">
            <a:hlinkClick r:id="rId7"/>
            <a:extLst>
              <a:ext uri="{FF2B5EF4-FFF2-40B4-BE49-F238E27FC236}">
                <a16:creationId xmlns:a16="http://schemas.microsoft.com/office/drawing/2014/main" id="{6C55067C-425B-4011-BE53-FC42477C2F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58975" y="5279923"/>
            <a:ext cx="2465593" cy="54231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85CC0F6-BD7E-4264-9DDC-E65E61EE7B84}"/>
              </a:ext>
            </a:extLst>
          </p:cNvPr>
          <p:cNvCxnSpPr/>
          <p:nvPr/>
        </p:nvCxnSpPr>
        <p:spPr>
          <a:xfrm>
            <a:off x="4350774" y="796413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6E5F233-5F84-472A-B835-11475F02A795}"/>
              </a:ext>
            </a:extLst>
          </p:cNvPr>
          <p:cNvCxnSpPr/>
          <p:nvPr/>
        </p:nvCxnSpPr>
        <p:spPr>
          <a:xfrm>
            <a:off x="4340942" y="2969341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0" name="Picture 1" descr="C:\Users\teacher\Desktop\download.jpg">
            <a:extLst>
              <a:ext uri="{FF2B5EF4-FFF2-40B4-BE49-F238E27FC236}">
                <a16:creationId xmlns:a16="http://schemas.microsoft.com/office/drawing/2014/main" id="{1799BA9A-E3B9-47F7-BB6C-545ACE6A8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86697" y="3333135"/>
            <a:ext cx="3598606" cy="1887793"/>
          </a:xfrm>
          <a:prstGeom prst="rect">
            <a:avLst/>
          </a:prstGeom>
          <a:noFill/>
        </p:spPr>
      </p:pic>
      <p:pic>
        <p:nvPicPr>
          <p:cNvPr id="31" name="Picture 3" descr="https://encrypted-tbn2.gstatic.com/images?q=tbn:ANd9GcTZSqWmbgJA9IY9oTGf6ls2w158A103Jg2WEGhWbMSOl3O_igInBAxJpJ9N">
            <a:extLst>
              <a:ext uri="{FF2B5EF4-FFF2-40B4-BE49-F238E27FC236}">
                <a16:creationId xmlns:a16="http://schemas.microsoft.com/office/drawing/2014/main" id="{ACD720F7-42BA-49BE-A110-5F8547544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86697" y="5279921"/>
            <a:ext cx="3598606" cy="1080425"/>
          </a:xfrm>
          <a:prstGeom prst="rect">
            <a:avLst/>
          </a:prstGeom>
          <a:noFill/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C2082529-78D7-4EA7-BFF9-A1D1F62040C8}"/>
              </a:ext>
            </a:extLst>
          </p:cNvPr>
          <p:cNvSpPr txBox="1">
            <a:spLocks/>
          </p:cNvSpPr>
          <p:nvPr/>
        </p:nvSpPr>
        <p:spPr>
          <a:xfrm>
            <a:off x="4531837" y="3495942"/>
            <a:ext cx="6092708" cy="1426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solidFill>
                  <a:srgbClr val="7030A0"/>
                </a:solidFill>
              </a:rPr>
              <a:t>Victor Stany Rozario</a:t>
            </a:r>
          </a:p>
          <a:p>
            <a:r>
              <a:rPr lang="en-US" sz="2000" dirty="0">
                <a:solidFill>
                  <a:schemeClr val="tx1"/>
                </a:solidFill>
              </a:rPr>
              <a:t>Assistant Professor</a:t>
            </a:r>
          </a:p>
          <a:p>
            <a:r>
              <a:rPr lang="en-US" sz="2000" dirty="0">
                <a:solidFill>
                  <a:schemeClr val="tx1"/>
                </a:solidFill>
              </a:rPr>
              <a:t>Department of Computer Science,  AIUB</a:t>
            </a:r>
          </a:p>
          <a:p>
            <a:r>
              <a:rPr lang="en-US" sz="2400" cap="none" dirty="0">
                <a:solidFill>
                  <a:srgbClr val="0070C0"/>
                </a:solidFill>
              </a:rPr>
              <a:t>Web:</a:t>
            </a:r>
            <a:r>
              <a:rPr lang="en-US" sz="2400" cap="none" dirty="0">
                <a:solidFill>
                  <a:srgbClr val="F49100"/>
                </a:solidFill>
              </a:rPr>
              <a:t> https://cs.aiub.edu/profile/stany</a:t>
            </a:r>
          </a:p>
        </p:txBody>
      </p:sp>
    </p:spTree>
    <p:extLst>
      <p:ext uri="{BB962C8B-B14F-4D97-AF65-F5344CB8AC3E}">
        <p14:creationId xmlns:p14="http://schemas.microsoft.com/office/powerpoint/2010/main" val="2664565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12955" y="554191"/>
            <a:ext cx="11029950" cy="522441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rgbClr val="0070C0"/>
                </a:solidFill>
                <a:latin typeface="Bell MT" pitchFamily="18" charset="0"/>
              </a:rPr>
              <a:t>McCabe's </a:t>
            </a:r>
            <a:r>
              <a:rPr lang="en-US" altLang="en-US" b="1" dirty="0" err="1">
                <a:solidFill>
                  <a:srgbClr val="0070C0"/>
                </a:solidFill>
                <a:latin typeface="Bell MT" pitchFamily="18" charset="0"/>
              </a:rPr>
              <a:t>Cyclomatic</a:t>
            </a:r>
            <a:r>
              <a:rPr lang="en-US" altLang="en-US" b="1" dirty="0">
                <a:solidFill>
                  <a:srgbClr val="0070C0"/>
                </a:solidFill>
                <a:latin typeface="Bell MT" pitchFamily="18" charset="0"/>
              </a:rPr>
              <a:t> Complexity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427703" y="1504694"/>
            <a:ext cx="11220450" cy="372745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Used as an indicator of the psychological complexity of a program. 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During maintenance, a program with a very high </a:t>
            </a:r>
            <a:r>
              <a:rPr lang="en-US" altLang="en-US" sz="2200" dirty="0" err="1">
                <a:latin typeface="+mj-lt"/>
              </a:rPr>
              <a:t>cyclomatic</a:t>
            </a:r>
            <a:r>
              <a:rPr lang="en-US" altLang="en-US" sz="2200" dirty="0">
                <a:latin typeface="+mj-lt"/>
              </a:rPr>
              <a:t> number (usually above 10) is </a:t>
            </a:r>
            <a:br>
              <a:rPr lang="en-US" altLang="en-US" sz="2200" dirty="0">
                <a:latin typeface="+mj-lt"/>
              </a:rPr>
            </a:br>
            <a:r>
              <a:rPr lang="en-US" altLang="en-US" sz="2200" dirty="0">
                <a:latin typeface="+mj-lt"/>
              </a:rPr>
              <a:t> considered to be very complex.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It helps to identify highly complex programs that may need to be modified in order to reduce </a:t>
            </a:r>
            <a:br>
              <a:rPr lang="en-US" altLang="en-US" sz="2200" dirty="0">
                <a:latin typeface="+mj-lt"/>
              </a:rPr>
            </a:br>
            <a:r>
              <a:rPr lang="en-US" altLang="en-US" sz="2200" dirty="0">
                <a:latin typeface="+mj-lt"/>
              </a:rPr>
              <a:t> complexity.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The </a:t>
            </a:r>
            <a:r>
              <a:rPr lang="en-US" altLang="en-US" sz="2200" dirty="0" err="1">
                <a:latin typeface="+mj-lt"/>
              </a:rPr>
              <a:t>cyclomatic</a:t>
            </a:r>
            <a:r>
              <a:rPr lang="en-US" altLang="en-US" sz="2200" dirty="0">
                <a:latin typeface="+mj-lt"/>
              </a:rPr>
              <a:t> number can be used as an estimate of the amount of time required to </a:t>
            </a:r>
            <a:br>
              <a:rPr lang="en-US" altLang="en-US" sz="2200" dirty="0">
                <a:latin typeface="+mj-lt"/>
              </a:rPr>
            </a:br>
            <a:r>
              <a:rPr lang="en-US" altLang="en-US" sz="2200" dirty="0">
                <a:latin typeface="+mj-lt"/>
              </a:rPr>
              <a:t> understand and modify a program. 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The flow graph generated can be used to identify the possible test paths during testing.</a:t>
            </a:r>
            <a:endParaRPr lang="en-GB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5674831-7C3E-4AE9-877C-03855B031B0A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780A5FCE-89C4-4823-AD6F-6F494897832D}"/>
              </a:ext>
            </a:extLst>
          </p:cNvPr>
          <p:cNvSpPr txBox="1">
            <a:spLocks/>
          </p:cNvSpPr>
          <p:nvPr/>
        </p:nvSpPr>
        <p:spPr>
          <a:xfrm rot="5400000">
            <a:off x="11889657" y="140111"/>
            <a:ext cx="117988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10</a:t>
            </a:fld>
            <a:r>
              <a:rPr lang="en-US" sz="1400" b="1" dirty="0"/>
              <a:t> </a:t>
            </a:r>
          </a:p>
        </p:txBody>
      </p:sp>
      <p:sp>
        <p:nvSpPr>
          <p:cNvPr id="6" name="Rectangle 5" descr="M. Mhahudul Hasan">
            <a:extLst>
              <a:ext uri="{FF2B5EF4-FFF2-40B4-BE49-F238E27FC236}">
                <a16:creationId xmlns:a16="http://schemas.microsoft.com/office/drawing/2014/main" id="{5291EAB8-12F7-4D3D-9203-742B50872CC5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OOAD :  Software Project Estimation</a:t>
            </a:r>
          </a:p>
        </p:txBody>
      </p:sp>
      <p:sp>
        <p:nvSpPr>
          <p:cNvPr id="7" name="Rectangle 6" descr="M. Mhahudul Hasan">
            <a:extLst>
              <a:ext uri="{FF2B5EF4-FFF2-40B4-BE49-F238E27FC236}">
                <a16:creationId xmlns:a16="http://schemas.microsoft.com/office/drawing/2014/main" id="{15955873-3545-4984-B49F-25E31EFB6F6F}"/>
              </a:ext>
            </a:extLst>
          </p:cNvPr>
          <p:cNvSpPr/>
          <p:nvPr/>
        </p:nvSpPr>
        <p:spPr>
          <a:xfrm>
            <a:off x="6331973" y="0"/>
            <a:ext cx="5860027" cy="38345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Victor Stany Rozario</a:t>
            </a:r>
          </a:p>
        </p:txBody>
      </p:sp>
      <p:sp>
        <p:nvSpPr>
          <p:cNvPr id="10" name="Rectangle 9" descr="M. Mhahudul Hasan">
            <a:extLst>
              <a:ext uri="{FF2B5EF4-FFF2-40B4-BE49-F238E27FC236}">
                <a16:creationId xmlns:a16="http://schemas.microsoft.com/office/drawing/2014/main" id="{9B8F8CC9-8D39-49BD-9ADD-D0B120AF5624}"/>
              </a:ext>
            </a:extLst>
          </p:cNvPr>
          <p:cNvSpPr/>
          <p:nvPr/>
        </p:nvSpPr>
        <p:spPr>
          <a:xfrm>
            <a:off x="0" y="6681019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016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86697" y="554191"/>
            <a:ext cx="11029950" cy="655177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rgbClr val="0070C0"/>
                </a:solidFill>
                <a:latin typeface="Bell MT" pitchFamily="18" charset="0"/>
              </a:rPr>
              <a:t>McCabe's </a:t>
            </a:r>
            <a:r>
              <a:rPr lang="en-US" altLang="en-US" b="1" dirty="0" err="1">
                <a:solidFill>
                  <a:srgbClr val="0070C0"/>
                </a:solidFill>
                <a:latin typeface="Bell MT" pitchFamily="18" charset="0"/>
              </a:rPr>
              <a:t>Cyclomatic</a:t>
            </a:r>
            <a:r>
              <a:rPr lang="en-US" altLang="en-US" b="1" dirty="0">
                <a:solidFill>
                  <a:srgbClr val="0070C0"/>
                </a:solidFill>
                <a:latin typeface="Bell MT" pitchFamily="18" charset="0"/>
              </a:rPr>
              <a:t> Complexity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678426" y="1548940"/>
            <a:ext cx="11220450" cy="1296987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It takes no account of the complexity of the conditions in a program 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In its original form, it failed to take account of the degree of nesting in a program.</a:t>
            </a:r>
            <a:endParaRPr lang="en-GB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>
              <a:buFont typeface="Wingdings" pitchFamily="2" charset="2"/>
              <a:buChar char="q"/>
            </a:pPr>
            <a:endParaRPr lang="en-GB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773944"/>
              </p:ext>
            </p:extLst>
          </p:nvPr>
        </p:nvGraphicFramePr>
        <p:xfrm>
          <a:off x="723847" y="2891247"/>
          <a:ext cx="10774785" cy="3020568"/>
        </p:xfrm>
        <a:graphic>
          <a:graphicData uri="http://schemas.openxmlformats.org/drawingml/2006/table">
            <a:tbl>
              <a:tblPr firstRow="1" bandRow="1">
                <a:effectLst>
                  <a:innerShdw blurRad="114300">
                    <a:prstClr val="black"/>
                  </a:innerShdw>
                </a:effectLst>
                <a:tableStyleId>{5C22544A-7EE6-4342-B048-85BDC9FD1C3A}</a:tableStyleId>
              </a:tblPr>
              <a:tblGrid>
                <a:gridCol w="5217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7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7659">
                <a:tc>
                  <a:txBody>
                    <a:bodyPr/>
                    <a:lstStyle/>
                    <a:p>
                      <a:r>
                        <a:rPr lang="en-US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Bell MT" pitchFamily="18" charset="0"/>
                        </a:rPr>
                        <a:t>Cyclomatic complexity</a:t>
                      </a:r>
                    </a:p>
                    <a:p>
                      <a:r>
                        <a:rPr lang="en-US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Bell MT" pitchFamily="18" charset="0"/>
                        </a:rPr>
                        <a:t>Threshold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Bell MT" pitchFamily="18" charset="0"/>
                        </a:rPr>
                        <a:t>Risk evaluation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402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Bell MT" pitchFamily="18" charset="0"/>
                        </a:rPr>
                        <a:t>     01 –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latin typeface="Bell MT" pitchFamily="18" charset="0"/>
                          <a:ea typeface="+mn-ea"/>
                          <a:cs typeface="+mn-cs"/>
                        </a:rPr>
                        <a:t>Simple Program, without much risk</a:t>
                      </a:r>
                      <a:r>
                        <a:rPr lang="en-US" sz="2400" b="0" dirty="0">
                          <a:latin typeface="Bell MT" pitchFamily="18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402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Bell MT" pitchFamily="18" charset="0"/>
                        </a:rPr>
                        <a:t>     11 –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latin typeface="Bell MT" pitchFamily="18" charset="0"/>
                          <a:ea typeface="+mn-ea"/>
                          <a:cs typeface="+mn-cs"/>
                        </a:rPr>
                        <a:t>More complex program, moderate risk</a:t>
                      </a:r>
                      <a:r>
                        <a:rPr lang="en-US" sz="2400" b="0" dirty="0">
                          <a:latin typeface="Bell MT" pitchFamily="18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402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Bell MT" pitchFamily="18" charset="0"/>
                        </a:rPr>
                        <a:t>     21 – 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latin typeface="Bell MT" pitchFamily="18" charset="0"/>
                          <a:ea typeface="+mn-ea"/>
                          <a:cs typeface="+mn-cs"/>
                        </a:rPr>
                        <a:t>Complex program, high risk</a:t>
                      </a:r>
                      <a:r>
                        <a:rPr lang="en-US" sz="2400" b="0" dirty="0">
                          <a:latin typeface="Bell MT" pitchFamily="18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9402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Bell MT" pitchFamily="18" charset="0"/>
                          <a:sym typeface="Symbol"/>
                        </a:rPr>
                        <a:t>      50</a:t>
                      </a:r>
                      <a:endParaRPr lang="en-US" sz="2400" dirty="0">
                        <a:latin typeface="Bell MT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latin typeface="Bell MT" pitchFamily="18" charset="0"/>
                          <a:ea typeface="+mn-ea"/>
                          <a:cs typeface="+mn-cs"/>
                        </a:rPr>
                        <a:t>Un-testable program, very high risk</a:t>
                      </a:r>
                      <a:r>
                        <a:rPr lang="en-US" sz="2400" b="0" dirty="0">
                          <a:latin typeface="Bell MT" pitchFamily="18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91F816D-1559-4541-A653-D9E6348D1C71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6FF61AED-3F53-4AA4-AD45-190D7E0AB9B3}"/>
              </a:ext>
            </a:extLst>
          </p:cNvPr>
          <p:cNvSpPr txBox="1">
            <a:spLocks/>
          </p:cNvSpPr>
          <p:nvPr/>
        </p:nvSpPr>
        <p:spPr>
          <a:xfrm rot="5400000">
            <a:off x="11812709" y="243563"/>
            <a:ext cx="271885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S.</a:t>
            </a:r>
            <a:fld id="{D57F1E4F-1CFF-5643-939E-217C01CDF565}" type="slidenum">
              <a:rPr lang="en-US" sz="1400" b="1" smtClean="0"/>
              <a:pPr/>
              <a:t>11</a:t>
            </a:fld>
            <a:r>
              <a:rPr lang="en-US" sz="1400" b="1" dirty="0"/>
              <a:t> </a:t>
            </a:r>
          </a:p>
        </p:txBody>
      </p:sp>
      <p:sp>
        <p:nvSpPr>
          <p:cNvPr id="7" name="Rectangle 6" descr="M. Mhahudul Hasan">
            <a:extLst>
              <a:ext uri="{FF2B5EF4-FFF2-40B4-BE49-F238E27FC236}">
                <a16:creationId xmlns:a16="http://schemas.microsoft.com/office/drawing/2014/main" id="{876FE30F-27A7-44C0-97E3-C99470D43474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OOAD :  Software Project Estimation</a:t>
            </a:r>
          </a:p>
        </p:txBody>
      </p:sp>
      <p:sp>
        <p:nvSpPr>
          <p:cNvPr id="8" name="Rectangle 7" descr="M. Mhahudul Hasan">
            <a:extLst>
              <a:ext uri="{FF2B5EF4-FFF2-40B4-BE49-F238E27FC236}">
                <a16:creationId xmlns:a16="http://schemas.microsoft.com/office/drawing/2014/main" id="{ABF247E2-6549-49F0-9B2E-58EE034A373D}"/>
              </a:ext>
            </a:extLst>
          </p:cNvPr>
          <p:cNvSpPr/>
          <p:nvPr/>
        </p:nvSpPr>
        <p:spPr>
          <a:xfrm>
            <a:off x="6331973" y="0"/>
            <a:ext cx="5860027" cy="38345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Victor Stany Rozario</a:t>
            </a:r>
          </a:p>
        </p:txBody>
      </p:sp>
      <p:sp>
        <p:nvSpPr>
          <p:cNvPr id="9" name="Rectangle 8" descr="M. Mhahudul Hasan">
            <a:extLst>
              <a:ext uri="{FF2B5EF4-FFF2-40B4-BE49-F238E27FC236}">
                <a16:creationId xmlns:a16="http://schemas.microsoft.com/office/drawing/2014/main" id="{A8C5C33D-8CE3-493E-9AAB-57FA6DB31468}"/>
              </a:ext>
            </a:extLst>
          </p:cNvPr>
          <p:cNvSpPr/>
          <p:nvPr/>
        </p:nvSpPr>
        <p:spPr>
          <a:xfrm>
            <a:off x="0" y="6681019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674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Bell MT" pitchFamily="18" charset="0"/>
              </a:rPr>
              <a:t>Weighted methods Per class (WMC)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5503" y="2021618"/>
            <a:ext cx="11220994" cy="3726039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The effort in developing a class will in some sense will be determined by </a:t>
            </a:r>
            <a:r>
              <a:rPr lang="en-US" altLang="en-US" sz="2200" dirty="0">
                <a:solidFill>
                  <a:srgbClr val="0070C0"/>
                </a:solidFill>
                <a:latin typeface="+mj-lt"/>
              </a:rPr>
              <a:t>the number of </a:t>
            </a:r>
            <a:br>
              <a:rPr lang="en-US" altLang="en-US" sz="2200" dirty="0">
                <a:solidFill>
                  <a:srgbClr val="0070C0"/>
                </a:solidFill>
                <a:latin typeface="+mj-lt"/>
              </a:rPr>
            </a:br>
            <a:r>
              <a:rPr lang="en-US" altLang="en-US" sz="2200" dirty="0">
                <a:solidFill>
                  <a:srgbClr val="0070C0"/>
                </a:solidFill>
                <a:latin typeface="+mj-lt"/>
              </a:rPr>
              <a:t> methods the class has</a:t>
            </a:r>
            <a:r>
              <a:rPr lang="en-US" altLang="en-US" sz="2200" dirty="0">
                <a:latin typeface="+mj-lt"/>
              </a:rPr>
              <a:t> and </a:t>
            </a:r>
            <a:r>
              <a:rPr lang="en-US" altLang="en-US" sz="2200" dirty="0">
                <a:solidFill>
                  <a:srgbClr val="7030A0"/>
                </a:solidFill>
                <a:latin typeface="+mj-lt"/>
              </a:rPr>
              <a:t>the complexity of the methods</a:t>
            </a:r>
            <a:r>
              <a:rPr lang="en-US" altLang="en-US" sz="2200" dirty="0">
                <a:latin typeface="+mj-lt"/>
              </a:rPr>
              <a:t>. 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Suppose a class </a:t>
            </a:r>
            <a:r>
              <a:rPr lang="en-US" altLang="en-US" sz="2200" i="1" dirty="0">
                <a:latin typeface="+mj-lt"/>
              </a:rPr>
              <a:t>C </a:t>
            </a:r>
            <a:r>
              <a:rPr lang="en-US" altLang="en-US" sz="2200" dirty="0">
                <a:latin typeface="+mj-lt"/>
              </a:rPr>
              <a:t>has methods </a:t>
            </a:r>
            <a:r>
              <a:rPr lang="en-US" altLang="en-US" sz="2200" i="1" dirty="0">
                <a:latin typeface="+mj-lt"/>
              </a:rPr>
              <a:t>M1, M2..</a:t>
            </a:r>
            <a:r>
              <a:rPr lang="en-US" altLang="en-US" sz="2200" dirty="0">
                <a:latin typeface="+mj-lt"/>
              </a:rPr>
              <a:t>. </a:t>
            </a:r>
            <a:r>
              <a:rPr lang="en-US" altLang="en-US" sz="2200" i="1" dirty="0" err="1">
                <a:latin typeface="+mj-lt"/>
              </a:rPr>
              <a:t>Mn</a:t>
            </a:r>
            <a:r>
              <a:rPr lang="en-US" altLang="en-US" sz="2200" i="1" dirty="0">
                <a:latin typeface="+mj-lt"/>
              </a:rPr>
              <a:t> </a:t>
            </a:r>
            <a:r>
              <a:rPr lang="en-US" altLang="en-US" sz="2200" dirty="0">
                <a:latin typeface="+mj-lt"/>
              </a:rPr>
              <a:t>defined on it. Let the complexity of the method </a:t>
            </a:r>
            <a:br>
              <a:rPr lang="en-US" altLang="en-US" sz="2200" dirty="0">
                <a:latin typeface="+mj-lt"/>
              </a:rPr>
            </a:br>
            <a:r>
              <a:rPr lang="en-US" altLang="en-US" sz="2200" dirty="0">
                <a:latin typeface="+mj-lt"/>
              </a:rPr>
              <a:t> </a:t>
            </a:r>
            <a:r>
              <a:rPr lang="en-US" altLang="en-US" sz="2200" i="1" dirty="0">
                <a:latin typeface="+mj-lt"/>
              </a:rPr>
              <a:t>M1 </a:t>
            </a:r>
            <a:r>
              <a:rPr lang="en-US" altLang="en-US" sz="2200" dirty="0">
                <a:latin typeface="+mj-lt"/>
              </a:rPr>
              <a:t>be </a:t>
            </a:r>
            <a:r>
              <a:rPr lang="en-US" altLang="en-US" sz="2200" i="1" dirty="0">
                <a:latin typeface="+mj-lt"/>
              </a:rPr>
              <a:t>c1, </a:t>
            </a:r>
            <a:r>
              <a:rPr lang="en-US" altLang="en-US" sz="2200" dirty="0">
                <a:latin typeface="+mj-lt"/>
              </a:rPr>
              <a:t>then </a:t>
            </a:r>
            <a:br>
              <a:rPr lang="en-US" altLang="en-US" sz="2200" dirty="0">
                <a:latin typeface="+mj-lt"/>
              </a:rPr>
            </a:br>
            <a:endParaRPr lang="en-US" altLang="en-US" sz="2200" dirty="0">
              <a:latin typeface="+mj-lt"/>
            </a:endParaRPr>
          </a:p>
          <a:p>
            <a:pPr marL="0" indent="0">
              <a:buNone/>
            </a:pPr>
            <a:r>
              <a:rPr lang="en-US" altLang="en-US" sz="2200" dirty="0">
                <a:latin typeface="+mj-lt"/>
              </a:rPr>
              <a:t>		        WMC = </a:t>
            </a:r>
            <a:br>
              <a:rPr lang="en-US" altLang="en-US" sz="2200" dirty="0">
                <a:latin typeface="+mj-lt"/>
              </a:rPr>
            </a:br>
            <a:endParaRPr lang="en-US" altLang="en-US" sz="2200" dirty="0">
              <a:latin typeface="+mj-lt"/>
            </a:endParaRP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solidFill>
                  <a:srgbClr val="C00000"/>
                </a:solidFill>
                <a:latin typeface="+mj-lt"/>
              </a:rPr>
              <a:t> If the complexity of each method is considered 1, WMC  will be (gives) the total number of</a:t>
            </a:r>
            <a:r>
              <a:rPr lang="en-US" altLang="en-US" sz="2200" i="1" dirty="0">
                <a:solidFill>
                  <a:srgbClr val="C00000"/>
                </a:solidFill>
                <a:latin typeface="+mj-lt"/>
              </a:rPr>
              <a:t> </a:t>
            </a:r>
            <a:br>
              <a:rPr lang="en-US" altLang="en-US" sz="2200" i="1" dirty="0">
                <a:solidFill>
                  <a:srgbClr val="C00000"/>
                </a:solidFill>
                <a:latin typeface="+mj-lt"/>
              </a:rPr>
            </a:br>
            <a:r>
              <a:rPr lang="en-US" altLang="en-US" sz="2200" i="1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altLang="en-US" sz="2200" dirty="0">
                <a:solidFill>
                  <a:srgbClr val="C00000"/>
                </a:solidFill>
                <a:latin typeface="+mj-lt"/>
              </a:rPr>
              <a:t>methods in the class. </a:t>
            </a: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3199221" y="3777003"/>
          <a:ext cx="1143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2751" imgH="431613" progId="Equation.3">
                  <p:embed/>
                </p:oleObj>
              </mc:Choice>
              <mc:Fallback>
                <p:oleObj name="Equation" r:id="rId2" imgW="342751" imgH="431613" progId="Equation.3">
                  <p:embed/>
                  <p:pic>
                    <p:nvPicPr>
                      <p:cNvPr id="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9221" y="3777003"/>
                        <a:ext cx="11430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6F536EE-CB62-43B2-A930-D61356E1A651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4EDE18DB-81B4-470F-91D8-32A3D6830AB2}"/>
              </a:ext>
            </a:extLst>
          </p:cNvPr>
          <p:cNvSpPr txBox="1">
            <a:spLocks/>
          </p:cNvSpPr>
          <p:nvPr/>
        </p:nvSpPr>
        <p:spPr>
          <a:xfrm rot="5400000">
            <a:off x="11812709" y="243563"/>
            <a:ext cx="271885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S.</a:t>
            </a:r>
            <a:fld id="{D57F1E4F-1CFF-5643-939E-217C01CDF565}" type="slidenum">
              <a:rPr lang="en-US" sz="1400" b="1" smtClean="0"/>
              <a:pPr/>
              <a:t>12</a:t>
            </a:fld>
            <a:r>
              <a:rPr lang="en-US" sz="1400" b="1" dirty="0"/>
              <a:t> </a:t>
            </a:r>
          </a:p>
        </p:txBody>
      </p:sp>
      <p:sp>
        <p:nvSpPr>
          <p:cNvPr id="7" name="Rectangle 6" descr="M. Mhahudul Hasan">
            <a:extLst>
              <a:ext uri="{FF2B5EF4-FFF2-40B4-BE49-F238E27FC236}">
                <a16:creationId xmlns:a16="http://schemas.microsoft.com/office/drawing/2014/main" id="{47AB4FF1-3428-4163-ADAD-663D74ABF5F6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OOAD :  Software Project Estimation</a:t>
            </a:r>
          </a:p>
        </p:txBody>
      </p:sp>
      <p:sp>
        <p:nvSpPr>
          <p:cNvPr id="10" name="Rectangle 9" descr="M. Mhahudul Hasan">
            <a:extLst>
              <a:ext uri="{FF2B5EF4-FFF2-40B4-BE49-F238E27FC236}">
                <a16:creationId xmlns:a16="http://schemas.microsoft.com/office/drawing/2014/main" id="{248DAE41-90A3-425B-903D-ADBA7A51E1D0}"/>
              </a:ext>
            </a:extLst>
          </p:cNvPr>
          <p:cNvSpPr/>
          <p:nvPr/>
        </p:nvSpPr>
        <p:spPr>
          <a:xfrm>
            <a:off x="6331973" y="0"/>
            <a:ext cx="5860027" cy="38345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Victor Stany Rozario</a:t>
            </a:r>
          </a:p>
        </p:txBody>
      </p:sp>
      <p:sp>
        <p:nvSpPr>
          <p:cNvPr id="11" name="Rectangle 10" descr="M. Mhahudul Hasan">
            <a:extLst>
              <a:ext uri="{FF2B5EF4-FFF2-40B4-BE49-F238E27FC236}">
                <a16:creationId xmlns:a16="http://schemas.microsoft.com/office/drawing/2014/main" id="{B4722D33-DABE-4A5A-9C21-07EEA15C8758}"/>
              </a:ext>
            </a:extLst>
          </p:cNvPr>
          <p:cNvSpPr/>
          <p:nvPr/>
        </p:nvSpPr>
        <p:spPr>
          <a:xfrm>
            <a:off x="0" y="6681019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04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Bell MT" pitchFamily="18" charset="0"/>
              </a:rPr>
              <a:t>Weighted methods Per class (WMC)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5503" y="2021618"/>
            <a:ext cx="11220994" cy="2445879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The data based on evaluation of some existing programs, shows that in most cases, the classes  </a:t>
            </a:r>
            <a:br>
              <a:rPr lang="en-US" altLang="en-US" sz="2200" dirty="0">
                <a:latin typeface="+mj-lt"/>
              </a:rPr>
            </a:br>
            <a:r>
              <a:rPr lang="en-US" altLang="en-US" sz="2200" dirty="0">
                <a:latin typeface="+mj-lt"/>
              </a:rPr>
              <a:t> tend to have only a small number of methods, implying that most classes are  simple and </a:t>
            </a:r>
            <a:br>
              <a:rPr lang="en-US" altLang="en-US" sz="2200" dirty="0">
                <a:latin typeface="+mj-lt"/>
              </a:rPr>
            </a:br>
            <a:r>
              <a:rPr lang="en-US" altLang="en-US" sz="2200" dirty="0">
                <a:latin typeface="+mj-lt"/>
              </a:rPr>
              <a:t> provide some specific operations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WMC metric has a reasonable correlation with fault-proneness of a class. As can be expected, </a:t>
            </a:r>
            <a:br>
              <a:rPr lang="en-US" altLang="en-US" sz="2200" dirty="0">
                <a:latin typeface="+mj-lt"/>
              </a:rPr>
            </a:br>
            <a:r>
              <a:rPr lang="en-US" altLang="en-US" sz="2200" dirty="0">
                <a:latin typeface="+mj-lt"/>
              </a:rPr>
              <a:t> the larger the WMC of a class the better the chances that the class is fault-prone</a:t>
            </a:r>
            <a:endParaRPr lang="en-GB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>
              <a:buFont typeface="Wingdings" pitchFamily="2" charset="2"/>
              <a:buChar char="q"/>
            </a:pPr>
            <a:endParaRPr lang="en-US" altLang="en-US" sz="2200" dirty="0">
              <a:solidFill>
                <a:srgbClr val="C00000"/>
              </a:solidFill>
              <a:latin typeface="+mj-lt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40526" y="4166711"/>
          <a:ext cx="10502537" cy="230743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433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8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380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Number of Complex Methods in a class</a:t>
                      </a:r>
                      <a:endParaRPr lang="en-US" sz="2200" b="1" dirty="0">
                        <a:latin typeface="+mj-lt"/>
                      </a:endParaRPr>
                    </a:p>
                  </a:txBody>
                  <a:tcPr marT="45711" marB="45711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Effect</a:t>
                      </a:r>
                      <a:endParaRPr lang="en-US" sz="2200" b="1" dirty="0">
                        <a:latin typeface="+mj-lt"/>
                      </a:endParaRPr>
                    </a:p>
                  </a:txBody>
                  <a:tcPr marT="45711" marB="45711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1028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High</a:t>
                      </a:r>
                    </a:p>
                  </a:txBody>
                  <a:tcPr marT="45711" marB="4571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>
                          <a:latin typeface="+mj-lt"/>
                        </a:rPr>
                        <a:t>- Potentially</a:t>
                      </a:r>
                      <a:r>
                        <a:rPr lang="en-US" sz="2200" baseline="0" dirty="0">
                          <a:latin typeface="+mj-lt"/>
                        </a:rPr>
                        <a:t> </a:t>
                      </a:r>
                      <a:r>
                        <a:rPr lang="en-US" sz="2200" dirty="0">
                          <a:latin typeface="+mj-lt"/>
                        </a:rPr>
                        <a:t>Error</a:t>
                      </a:r>
                      <a:r>
                        <a:rPr lang="en-US" sz="2200" baseline="0" dirty="0">
                          <a:latin typeface="+mj-lt"/>
                        </a:rPr>
                        <a:t> Prone</a:t>
                      </a:r>
                    </a:p>
                    <a:p>
                      <a:pPr algn="l"/>
                      <a:r>
                        <a:rPr lang="en-US" sz="2200" baseline="0" dirty="0">
                          <a:latin typeface="+mj-lt"/>
                        </a:rPr>
                        <a:t>- Impact on the children of the class</a:t>
                      </a:r>
                    </a:p>
                    <a:p>
                      <a:pPr algn="l"/>
                      <a:r>
                        <a:rPr lang="en-US" sz="2200" baseline="0" dirty="0">
                          <a:latin typeface="+mj-lt"/>
                        </a:rPr>
                        <a:t>- Reusability decreases</a:t>
                      </a:r>
                      <a:endParaRPr lang="en-US" sz="2200" dirty="0">
                        <a:latin typeface="+mj-lt"/>
                      </a:endParaRPr>
                    </a:p>
                  </a:txBody>
                  <a:tcPr marT="45711" marB="4571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6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Low</a:t>
                      </a:r>
                    </a:p>
                  </a:txBody>
                  <a:tcPr marT="45711" marB="4571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>
                          <a:latin typeface="+mj-lt"/>
                        </a:rPr>
                        <a:t>- Reusability Increases</a:t>
                      </a:r>
                    </a:p>
                  </a:txBody>
                  <a:tcPr marT="45711" marB="4571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EEABA73-30A0-4F3F-9035-C6542FB4371B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35E2998-FF7D-491F-9183-B837D21D93E1}"/>
              </a:ext>
            </a:extLst>
          </p:cNvPr>
          <p:cNvSpPr txBox="1">
            <a:spLocks/>
          </p:cNvSpPr>
          <p:nvPr/>
        </p:nvSpPr>
        <p:spPr>
          <a:xfrm rot="5400000">
            <a:off x="11812709" y="243563"/>
            <a:ext cx="271885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S.</a:t>
            </a:r>
            <a:fld id="{D57F1E4F-1CFF-5643-939E-217C01CDF565}" type="slidenum">
              <a:rPr lang="en-US" sz="1400" b="1" smtClean="0"/>
              <a:pPr/>
              <a:t>13</a:t>
            </a:fld>
            <a:r>
              <a:rPr lang="en-US" sz="1400" b="1" dirty="0"/>
              <a:t> </a:t>
            </a:r>
          </a:p>
        </p:txBody>
      </p:sp>
      <p:sp>
        <p:nvSpPr>
          <p:cNvPr id="10" name="Rectangle 9" descr="M. Mhahudul Hasan">
            <a:extLst>
              <a:ext uri="{FF2B5EF4-FFF2-40B4-BE49-F238E27FC236}">
                <a16:creationId xmlns:a16="http://schemas.microsoft.com/office/drawing/2014/main" id="{44B19B21-AAA7-45E7-B25A-679431592CD0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OOAD :  Software Project Estimation</a:t>
            </a:r>
          </a:p>
        </p:txBody>
      </p:sp>
      <p:sp>
        <p:nvSpPr>
          <p:cNvPr id="11" name="Rectangle 10" descr="M. Mhahudul Hasan">
            <a:extLst>
              <a:ext uri="{FF2B5EF4-FFF2-40B4-BE49-F238E27FC236}">
                <a16:creationId xmlns:a16="http://schemas.microsoft.com/office/drawing/2014/main" id="{C91642A9-5436-47A4-981F-C2E980B01B53}"/>
              </a:ext>
            </a:extLst>
          </p:cNvPr>
          <p:cNvSpPr/>
          <p:nvPr/>
        </p:nvSpPr>
        <p:spPr>
          <a:xfrm>
            <a:off x="6331973" y="0"/>
            <a:ext cx="5860027" cy="38345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Victor Stany Rozario</a:t>
            </a:r>
          </a:p>
        </p:txBody>
      </p:sp>
      <p:sp>
        <p:nvSpPr>
          <p:cNvPr id="12" name="Rectangle 11" descr="M. Mhahudul Hasan">
            <a:extLst>
              <a:ext uri="{FF2B5EF4-FFF2-40B4-BE49-F238E27FC236}">
                <a16:creationId xmlns:a16="http://schemas.microsoft.com/office/drawing/2014/main" id="{2C538DF7-9A81-4DBF-81B9-78BA33A74B48}"/>
              </a:ext>
            </a:extLst>
          </p:cNvPr>
          <p:cNvSpPr/>
          <p:nvPr/>
        </p:nvSpPr>
        <p:spPr>
          <a:xfrm>
            <a:off x="0" y="6681019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98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Bell MT" pitchFamily="18" charset="0"/>
              </a:rPr>
              <a:t>Depth of inheritance tree (DIT)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5503" y="2021619"/>
            <a:ext cx="11220994" cy="2938599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sz="2200" dirty="0"/>
              <a:t>The DIT of a class </a:t>
            </a:r>
            <a:r>
              <a:rPr lang="en-US" altLang="en-US" sz="2200" i="1" dirty="0"/>
              <a:t>C </a:t>
            </a:r>
            <a:r>
              <a:rPr lang="en-US" altLang="en-US" sz="2200" dirty="0"/>
              <a:t>in an </a:t>
            </a:r>
            <a:r>
              <a:rPr lang="en-US" altLang="en-US" sz="2200" dirty="0">
                <a:solidFill>
                  <a:srgbClr val="0070C0"/>
                </a:solidFill>
              </a:rPr>
              <a:t>inheritance hierarchy </a:t>
            </a:r>
            <a:r>
              <a:rPr lang="en-US" altLang="en-US" sz="2200" dirty="0"/>
              <a:t>is the depth from the </a:t>
            </a:r>
            <a:r>
              <a:rPr lang="en-US" altLang="en-US" sz="2200" dirty="0">
                <a:solidFill>
                  <a:srgbClr val="0070C0"/>
                </a:solidFill>
              </a:rPr>
              <a:t>root class </a:t>
            </a:r>
            <a:r>
              <a:rPr lang="en-US" altLang="en-US" sz="2200" dirty="0"/>
              <a:t>in the </a:t>
            </a:r>
            <a:br>
              <a:rPr lang="en-US" altLang="en-US" sz="2200" dirty="0"/>
            </a:br>
            <a:r>
              <a:rPr lang="en-US" altLang="en-US" sz="2200" dirty="0"/>
              <a:t> inheritance tree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</a:t>
            </a:r>
            <a:r>
              <a:rPr lang="en-US" altLang="en-US" sz="2200" dirty="0">
                <a:solidFill>
                  <a:srgbClr val="0070C0"/>
                </a:solidFill>
                <a:latin typeface="+mj-lt"/>
              </a:rPr>
              <a:t>Also, one of the main mechanisms for </a:t>
            </a:r>
            <a:r>
              <a:rPr lang="en-US" altLang="en-US" sz="2200" b="1" dirty="0">
                <a:solidFill>
                  <a:srgbClr val="0070C0"/>
                </a:solidFill>
                <a:latin typeface="+mj-lt"/>
              </a:rPr>
              <a:t>reuse</a:t>
            </a:r>
            <a:endParaRPr lang="en-US" altLang="en-US" sz="2200" dirty="0">
              <a:solidFill>
                <a:srgbClr val="0070C0"/>
              </a:solidFill>
              <a:latin typeface="+mj-lt"/>
            </a:endParaRP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</a:t>
            </a:r>
            <a:r>
              <a:rPr lang="en-US" altLang="en-US" sz="2200" dirty="0">
                <a:solidFill>
                  <a:srgbClr val="7030A0"/>
                </a:solidFill>
                <a:latin typeface="+mj-lt"/>
              </a:rPr>
              <a:t>The deeper a particular class is in a class hierarchy, the more methods it has available for  </a:t>
            </a:r>
            <a:br>
              <a:rPr lang="en-US" altLang="en-US" sz="2200" dirty="0">
                <a:solidFill>
                  <a:srgbClr val="7030A0"/>
                </a:solidFill>
                <a:latin typeface="+mj-lt"/>
              </a:rPr>
            </a:br>
            <a:r>
              <a:rPr lang="en-US" altLang="en-US" sz="2200" dirty="0">
                <a:solidFill>
                  <a:srgbClr val="7030A0"/>
                </a:solidFill>
                <a:latin typeface="+mj-lt"/>
              </a:rPr>
              <a:t> reuse, thereby providing a larger reuse potential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</a:t>
            </a:r>
            <a:r>
              <a:rPr lang="en-US" altLang="en-US" sz="2200" dirty="0">
                <a:solidFill>
                  <a:srgbClr val="C00000"/>
                </a:solidFill>
                <a:latin typeface="+mj-lt"/>
              </a:rPr>
              <a:t>Inheritance increases </a:t>
            </a:r>
            <a:r>
              <a:rPr lang="en-US" altLang="en-US" sz="2200" b="1" dirty="0">
                <a:solidFill>
                  <a:srgbClr val="C00000"/>
                </a:solidFill>
                <a:latin typeface="+mj-lt"/>
              </a:rPr>
              <a:t>coupling,</a:t>
            </a:r>
            <a:r>
              <a:rPr lang="en-US" altLang="en-US" sz="2200" dirty="0">
                <a:solidFill>
                  <a:srgbClr val="C00000"/>
                </a:solidFill>
                <a:latin typeface="+mj-lt"/>
              </a:rPr>
              <a:t> which makes changing a class harder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A class deep in the hierarchy has a lot of methods it can inherit, which makes it difficult to </a:t>
            </a:r>
            <a:br>
              <a:rPr lang="en-US" altLang="en-US" sz="2200" dirty="0">
                <a:latin typeface="+mj-lt"/>
              </a:rPr>
            </a:br>
            <a:r>
              <a:rPr lang="en-US" altLang="en-US" sz="2200" dirty="0">
                <a:latin typeface="+mj-lt"/>
              </a:rPr>
              <a:t> predict its behavior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10AC568-C7C1-442F-9411-197147529082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F95DBD54-F39F-478E-B537-5AFD43784EB1}"/>
              </a:ext>
            </a:extLst>
          </p:cNvPr>
          <p:cNvSpPr txBox="1">
            <a:spLocks/>
          </p:cNvSpPr>
          <p:nvPr/>
        </p:nvSpPr>
        <p:spPr>
          <a:xfrm rot="5400000">
            <a:off x="11812709" y="243563"/>
            <a:ext cx="271885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S.</a:t>
            </a:r>
            <a:fld id="{D57F1E4F-1CFF-5643-939E-217C01CDF565}" type="slidenum">
              <a:rPr lang="en-US" sz="1400" b="1" smtClean="0"/>
              <a:pPr/>
              <a:t>14</a:t>
            </a:fld>
            <a:r>
              <a:rPr lang="en-US" sz="1400" b="1" dirty="0"/>
              <a:t> </a:t>
            </a:r>
          </a:p>
        </p:txBody>
      </p:sp>
      <p:sp>
        <p:nvSpPr>
          <p:cNvPr id="6" name="Rectangle 5" descr="M. Mhahudul Hasan">
            <a:extLst>
              <a:ext uri="{FF2B5EF4-FFF2-40B4-BE49-F238E27FC236}">
                <a16:creationId xmlns:a16="http://schemas.microsoft.com/office/drawing/2014/main" id="{7F21029E-B88A-4DAE-97DC-B125FC4AEAF6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OOAD :  Software Project Estimation</a:t>
            </a:r>
          </a:p>
        </p:txBody>
      </p:sp>
      <p:sp>
        <p:nvSpPr>
          <p:cNvPr id="9" name="Rectangle 8" descr="M. Mhahudul Hasan">
            <a:extLst>
              <a:ext uri="{FF2B5EF4-FFF2-40B4-BE49-F238E27FC236}">
                <a16:creationId xmlns:a16="http://schemas.microsoft.com/office/drawing/2014/main" id="{ACA60030-197A-4CFC-BB15-23A20468E0DD}"/>
              </a:ext>
            </a:extLst>
          </p:cNvPr>
          <p:cNvSpPr/>
          <p:nvPr/>
        </p:nvSpPr>
        <p:spPr>
          <a:xfrm>
            <a:off x="6331973" y="0"/>
            <a:ext cx="5860027" cy="38345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Victor Stany Rozario</a:t>
            </a:r>
          </a:p>
        </p:txBody>
      </p:sp>
      <p:sp>
        <p:nvSpPr>
          <p:cNvPr id="10" name="Rectangle 9" descr="M. Mhahudul Hasan">
            <a:extLst>
              <a:ext uri="{FF2B5EF4-FFF2-40B4-BE49-F238E27FC236}">
                <a16:creationId xmlns:a16="http://schemas.microsoft.com/office/drawing/2014/main" id="{116DB463-D583-481D-804B-3A03761B21BF}"/>
              </a:ext>
            </a:extLst>
          </p:cNvPr>
          <p:cNvSpPr/>
          <p:nvPr/>
        </p:nvSpPr>
        <p:spPr>
          <a:xfrm>
            <a:off x="0" y="6681019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FF53BA02-EA01-E9A8-DFF5-AC91F2820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049" y="4882114"/>
            <a:ext cx="2959973" cy="182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1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BBFB9-69D8-6708-2E2E-FDE07F6DA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Bell MT" pitchFamily="18" charset="0"/>
              </a:rPr>
              <a:t>Depth of inheritance tree (DIT)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28524E-ED46-EE0D-D80B-2B79B16A7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011B0D-2CD1-DC83-CC5F-3B381661264C}"/>
              </a:ext>
            </a:extLst>
          </p:cNvPr>
          <p:cNvSpPr/>
          <p:nvPr/>
        </p:nvSpPr>
        <p:spPr>
          <a:xfrm>
            <a:off x="4664278" y="2604962"/>
            <a:ext cx="771788" cy="4110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E8ACEF-1688-AB46-5DB5-4FC6F43CB141}"/>
              </a:ext>
            </a:extLst>
          </p:cNvPr>
          <p:cNvSpPr/>
          <p:nvPr/>
        </p:nvSpPr>
        <p:spPr>
          <a:xfrm>
            <a:off x="4664278" y="3313832"/>
            <a:ext cx="771788" cy="4110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31696A-2413-2BAE-33C3-2D2178268FCF}"/>
              </a:ext>
            </a:extLst>
          </p:cNvPr>
          <p:cNvSpPr/>
          <p:nvPr/>
        </p:nvSpPr>
        <p:spPr>
          <a:xfrm>
            <a:off x="5925423" y="3326416"/>
            <a:ext cx="771788" cy="4110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C852D0-C89C-0E52-B8A6-5DE7F3074919}"/>
              </a:ext>
            </a:extLst>
          </p:cNvPr>
          <p:cNvSpPr/>
          <p:nvPr/>
        </p:nvSpPr>
        <p:spPr>
          <a:xfrm>
            <a:off x="6012107" y="2604962"/>
            <a:ext cx="771788" cy="4110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2C8168-6640-B053-9099-AC64EC91D37F}"/>
              </a:ext>
            </a:extLst>
          </p:cNvPr>
          <p:cNvSpPr/>
          <p:nvPr/>
        </p:nvSpPr>
        <p:spPr>
          <a:xfrm>
            <a:off x="4664278" y="4245011"/>
            <a:ext cx="771788" cy="4110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04FC59-C0CE-EB39-2478-FCD78366B444}"/>
              </a:ext>
            </a:extLst>
          </p:cNvPr>
          <p:cNvSpPr/>
          <p:nvPr/>
        </p:nvSpPr>
        <p:spPr>
          <a:xfrm>
            <a:off x="3471643" y="3326416"/>
            <a:ext cx="771788" cy="4110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D574BC-A8FC-C1D9-675B-F337E636C066}"/>
              </a:ext>
            </a:extLst>
          </p:cNvPr>
          <p:cNvSpPr/>
          <p:nvPr/>
        </p:nvSpPr>
        <p:spPr>
          <a:xfrm>
            <a:off x="5925423" y="4245011"/>
            <a:ext cx="771788" cy="4110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3046263-0430-A1C2-9FDE-9A9E3A5E41D7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5050172" y="3016022"/>
            <a:ext cx="0" cy="2978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2EFA18B-5E65-3F22-9AEA-1B9964AD9BB4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3857537" y="2810492"/>
            <a:ext cx="806741" cy="5033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12B8D57-12B4-8EA9-AE6B-FC771C85C06A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5471019" y="2857040"/>
            <a:ext cx="840298" cy="4693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BEA287B-B2F5-E388-E0CE-2655AEEDDA01}"/>
              </a:ext>
            </a:extLst>
          </p:cNvPr>
          <p:cNvCxnSpPr/>
          <p:nvPr/>
        </p:nvCxnSpPr>
        <p:spPr>
          <a:xfrm>
            <a:off x="5471019" y="2630537"/>
            <a:ext cx="5131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4AF7C71-E3BE-1CC3-673E-F36CD73FE7AA}"/>
              </a:ext>
            </a:extLst>
          </p:cNvPr>
          <p:cNvCxnSpPr>
            <a:cxnSpLocks/>
            <a:stCxn id="9" idx="0"/>
            <a:endCxn id="6" idx="2"/>
          </p:cNvCxnSpPr>
          <p:nvPr/>
        </p:nvCxnSpPr>
        <p:spPr>
          <a:xfrm flipV="1">
            <a:off x="5050172" y="3724892"/>
            <a:ext cx="0" cy="5201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7ADF61C-53E7-F9D8-8106-2535A4E5E967}"/>
              </a:ext>
            </a:extLst>
          </p:cNvPr>
          <p:cNvCxnSpPr>
            <a:cxnSpLocks/>
          </p:cNvCxnSpPr>
          <p:nvPr/>
        </p:nvCxnSpPr>
        <p:spPr>
          <a:xfrm flipV="1">
            <a:off x="6311317" y="3724892"/>
            <a:ext cx="0" cy="5201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7DE5B6A-DB11-7B4D-7AD9-A406908FED26}"/>
              </a:ext>
            </a:extLst>
          </p:cNvPr>
          <p:cNvSpPr/>
          <p:nvPr/>
        </p:nvSpPr>
        <p:spPr>
          <a:xfrm>
            <a:off x="7638176" y="3326416"/>
            <a:ext cx="771788" cy="4110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6B65851-2ECE-5689-5579-28A05B347BFB}"/>
              </a:ext>
            </a:extLst>
          </p:cNvPr>
          <p:cNvCxnSpPr>
            <a:cxnSpLocks/>
            <a:stCxn id="26" idx="1"/>
            <a:endCxn id="7" idx="3"/>
          </p:cNvCxnSpPr>
          <p:nvPr/>
        </p:nvCxnSpPr>
        <p:spPr>
          <a:xfrm flipH="1">
            <a:off x="6697211" y="3531946"/>
            <a:ext cx="9409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25E6E850-2967-C064-60D6-65E729C15B68}"/>
              </a:ext>
            </a:extLst>
          </p:cNvPr>
          <p:cNvSpPr/>
          <p:nvPr/>
        </p:nvSpPr>
        <p:spPr>
          <a:xfrm>
            <a:off x="5944997" y="5163787"/>
            <a:ext cx="771788" cy="4110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A195D93-C7DF-83E4-898E-64D3396B8A20}"/>
              </a:ext>
            </a:extLst>
          </p:cNvPr>
          <p:cNvCxnSpPr>
            <a:cxnSpLocks/>
          </p:cNvCxnSpPr>
          <p:nvPr/>
        </p:nvCxnSpPr>
        <p:spPr>
          <a:xfrm flipV="1">
            <a:off x="6309918" y="4643668"/>
            <a:ext cx="0" cy="5201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60637CF-E44A-2900-3D4A-E5E8E256CDDF}"/>
              </a:ext>
            </a:extLst>
          </p:cNvPr>
          <p:cNvCxnSpPr>
            <a:cxnSpLocks/>
            <a:stCxn id="33" idx="0"/>
          </p:cNvCxnSpPr>
          <p:nvPr/>
        </p:nvCxnSpPr>
        <p:spPr>
          <a:xfrm flipH="1" flipV="1">
            <a:off x="6695812" y="4393577"/>
            <a:ext cx="894825" cy="7702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88C31075-E813-C477-215B-4903957F90E0}"/>
              </a:ext>
            </a:extLst>
          </p:cNvPr>
          <p:cNvSpPr/>
          <p:nvPr/>
        </p:nvSpPr>
        <p:spPr>
          <a:xfrm>
            <a:off x="7204743" y="5163787"/>
            <a:ext cx="771788" cy="4110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F693A86-2AED-5411-998D-A0A2B306F1AB}"/>
              </a:ext>
            </a:extLst>
          </p:cNvPr>
          <p:cNvSpPr/>
          <p:nvPr/>
        </p:nvSpPr>
        <p:spPr>
          <a:xfrm>
            <a:off x="3469542" y="4232608"/>
            <a:ext cx="771788" cy="4110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3A6BE5B-9A27-054B-329E-26B71C35C374}"/>
              </a:ext>
            </a:extLst>
          </p:cNvPr>
          <p:cNvCxnSpPr>
            <a:cxnSpLocks/>
          </p:cNvCxnSpPr>
          <p:nvPr/>
        </p:nvCxnSpPr>
        <p:spPr>
          <a:xfrm flipV="1">
            <a:off x="3855436" y="3737476"/>
            <a:ext cx="0" cy="5201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2118BEF-83B4-5ABF-B899-B984B21A10F1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253916" y="4450541"/>
            <a:ext cx="410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377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19315" y="542019"/>
            <a:ext cx="11029950" cy="662668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rgbClr val="0070C0"/>
                </a:solidFill>
                <a:latin typeface="Bell MT" pitchFamily="18" charset="0"/>
              </a:rPr>
              <a:t>Depth of inheritance tree (DIT)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653143" y="1309688"/>
            <a:ext cx="11220450" cy="4067175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</a:t>
            </a:r>
            <a:r>
              <a:rPr lang="en-US" altLang="en-US" sz="2200" dirty="0">
                <a:solidFill>
                  <a:srgbClr val="7030A0"/>
                </a:solidFill>
                <a:latin typeface="+mj-lt"/>
              </a:rPr>
              <a:t>It is the length of the path from the root of the tree to the node representing </a:t>
            </a:r>
            <a:r>
              <a:rPr lang="en-US" altLang="en-US" sz="2200" i="1" dirty="0">
                <a:solidFill>
                  <a:srgbClr val="7030A0"/>
                </a:solidFill>
                <a:latin typeface="+mj-lt"/>
              </a:rPr>
              <a:t>C </a:t>
            </a:r>
            <a:r>
              <a:rPr lang="en-US" altLang="en-US" sz="2200" dirty="0">
                <a:solidFill>
                  <a:srgbClr val="7030A0"/>
                </a:solidFill>
                <a:latin typeface="+mj-lt"/>
              </a:rPr>
              <a:t>or </a:t>
            </a:r>
            <a:br>
              <a:rPr lang="en-US" altLang="en-US" sz="2200" dirty="0">
                <a:solidFill>
                  <a:srgbClr val="7030A0"/>
                </a:solidFill>
                <a:latin typeface="+mj-lt"/>
              </a:rPr>
            </a:br>
            <a:r>
              <a:rPr lang="en-US" altLang="en-US" sz="2200" dirty="0">
                <a:solidFill>
                  <a:srgbClr val="7030A0"/>
                </a:solidFill>
                <a:latin typeface="+mj-lt"/>
              </a:rPr>
              <a:t> the number of ancestors </a:t>
            </a:r>
            <a:r>
              <a:rPr lang="en-US" altLang="en-US" sz="2200" i="1" dirty="0">
                <a:solidFill>
                  <a:srgbClr val="7030A0"/>
                </a:solidFill>
                <a:latin typeface="+mj-lt"/>
              </a:rPr>
              <a:t>C </a:t>
            </a:r>
            <a:r>
              <a:rPr lang="en-US" altLang="en-US" sz="2200" dirty="0">
                <a:solidFill>
                  <a:srgbClr val="7030A0"/>
                </a:solidFill>
                <a:latin typeface="+mj-lt"/>
              </a:rPr>
              <a:t>has 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In case of </a:t>
            </a:r>
            <a:r>
              <a:rPr lang="en-US" altLang="en-US" sz="2200" dirty="0">
                <a:solidFill>
                  <a:srgbClr val="0070C0"/>
                </a:solidFill>
                <a:latin typeface="+mj-lt"/>
              </a:rPr>
              <a:t>multiple inheritance, the DIT metric is the maximum length from a root to C 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Statistical data suggests that most classes in applications tend to be close to the root, with </a:t>
            </a:r>
            <a:br>
              <a:rPr lang="en-US" altLang="en-US" sz="2200" dirty="0">
                <a:latin typeface="+mj-lt"/>
              </a:rPr>
            </a:br>
            <a:r>
              <a:rPr lang="en-US" altLang="en-US" sz="2200" dirty="0">
                <a:latin typeface="+mj-lt"/>
              </a:rPr>
              <a:t> the maximum DIT metric value being around 10 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</a:t>
            </a:r>
            <a:r>
              <a:rPr lang="en-US" altLang="en-US" sz="2200" dirty="0">
                <a:solidFill>
                  <a:srgbClr val="0070C0"/>
                </a:solidFill>
                <a:latin typeface="+mj-lt"/>
              </a:rPr>
              <a:t>Most the classes have a DIT of 0 </a:t>
            </a:r>
            <a:r>
              <a:rPr lang="en-US" altLang="en-US" sz="2200" dirty="0">
                <a:latin typeface="+mj-lt"/>
              </a:rPr>
              <a:t>(that is, they are the root)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</a:t>
            </a:r>
            <a:r>
              <a:rPr lang="en-US" altLang="en-US" sz="2200" dirty="0">
                <a:solidFill>
                  <a:srgbClr val="0070C0"/>
                </a:solidFill>
                <a:latin typeface="+mj-lt"/>
              </a:rPr>
              <a:t>The designers </a:t>
            </a:r>
            <a:r>
              <a:rPr lang="en-US" altLang="en-US" sz="2200" dirty="0">
                <a:latin typeface="+mj-lt"/>
              </a:rPr>
              <a:t>tend to </a:t>
            </a:r>
            <a:r>
              <a:rPr lang="en-US" altLang="en-US" sz="2200" dirty="0">
                <a:solidFill>
                  <a:srgbClr val="0070C0"/>
                </a:solidFill>
                <a:latin typeface="+mj-lt"/>
              </a:rPr>
              <a:t>keep</a:t>
            </a:r>
            <a:r>
              <a:rPr lang="en-US" altLang="en-US" sz="2200" dirty="0">
                <a:latin typeface="+mj-lt"/>
              </a:rPr>
              <a:t> the number of inheritance levels in the </a:t>
            </a:r>
            <a:r>
              <a:rPr lang="en-US" altLang="en-US" sz="2200" dirty="0">
                <a:solidFill>
                  <a:srgbClr val="0070C0"/>
                </a:solidFill>
                <a:latin typeface="+mj-lt"/>
              </a:rPr>
              <a:t>inheritance tree small</a:t>
            </a:r>
            <a:r>
              <a:rPr lang="en-US" altLang="en-US" sz="2200" dirty="0">
                <a:latin typeface="+mj-lt"/>
              </a:rPr>
              <a:t>,  </a:t>
            </a:r>
            <a:br>
              <a:rPr lang="en-US" altLang="en-US" sz="2200" dirty="0">
                <a:latin typeface="+mj-lt"/>
              </a:rPr>
            </a:br>
            <a:r>
              <a:rPr lang="en-US" altLang="en-US" sz="2200" dirty="0">
                <a:latin typeface="+mj-lt"/>
              </a:rPr>
              <a:t> presumably to aid understanding. In other words, designers might be </a:t>
            </a:r>
            <a:r>
              <a:rPr lang="en-US" altLang="en-US" sz="2200" dirty="0">
                <a:solidFill>
                  <a:srgbClr val="C00000"/>
                </a:solidFill>
                <a:latin typeface="+mj-lt"/>
              </a:rPr>
              <a:t>giving upon reusability</a:t>
            </a:r>
            <a:br>
              <a:rPr lang="en-US" altLang="en-US" sz="2200" dirty="0">
                <a:solidFill>
                  <a:srgbClr val="C00000"/>
                </a:solidFill>
                <a:latin typeface="+mj-lt"/>
              </a:rPr>
            </a:br>
            <a:r>
              <a:rPr lang="en-US" altLang="en-US" sz="2200" dirty="0">
                <a:solidFill>
                  <a:srgbClr val="C00000"/>
                </a:solidFill>
                <a:latin typeface="+mj-lt"/>
              </a:rPr>
              <a:t> in favor of comprehensibility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23D7C4A-0386-406A-B779-96933BF9BD3C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5FEB1398-6776-42B8-A47F-FC86FCAD15E8}"/>
              </a:ext>
            </a:extLst>
          </p:cNvPr>
          <p:cNvSpPr txBox="1">
            <a:spLocks/>
          </p:cNvSpPr>
          <p:nvPr/>
        </p:nvSpPr>
        <p:spPr>
          <a:xfrm rot="5400000">
            <a:off x="11812709" y="243563"/>
            <a:ext cx="271885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S.</a:t>
            </a:r>
            <a:fld id="{D57F1E4F-1CFF-5643-939E-217C01CDF565}" type="slidenum">
              <a:rPr lang="en-US" sz="1400" b="1" smtClean="0"/>
              <a:pPr/>
              <a:t>16</a:t>
            </a:fld>
            <a:r>
              <a:rPr lang="en-US" sz="1400" b="1" dirty="0"/>
              <a:t> </a:t>
            </a:r>
          </a:p>
        </p:txBody>
      </p:sp>
      <p:sp>
        <p:nvSpPr>
          <p:cNvPr id="6" name="Rectangle 5" descr="M. Mhahudul Hasan">
            <a:extLst>
              <a:ext uri="{FF2B5EF4-FFF2-40B4-BE49-F238E27FC236}">
                <a16:creationId xmlns:a16="http://schemas.microsoft.com/office/drawing/2014/main" id="{EC0F8ACF-B4AA-416A-B8E6-BF3A5A2A2690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OOAD :  Software Project Estimation</a:t>
            </a:r>
          </a:p>
        </p:txBody>
      </p:sp>
      <p:sp>
        <p:nvSpPr>
          <p:cNvPr id="9" name="Rectangle 8" descr="M. Mhahudul Hasan">
            <a:extLst>
              <a:ext uri="{FF2B5EF4-FFF2-40B4-BE49-F238E27FC236}">
                <a16:creationId xmlns:a16="http://schemas.microsoft.com/office/drawing/2014/main" id="{9D01808F-5E9D-4714-A150-F6E7C20743AC}"/>
              </a:ext>
            </a:extLst>
          </p:cNvPr>
          <p:cNvSpPr/>
          <p:nvPr/>
        </p:nvSpPr>
        <p:spPr>
          <a:xfrm>
            <a:off x="6331973" y="0"/>
            <a:ext cx="5860027" cy="38345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Victor Stany Rozario</a:t>
            </a:r>
          </a:p>
        </p:txBody>
      </p:sp>
      <p:sp>
        <p:nvSpPr>
          <p:cNvPr id="10" name="Rectangle 9" descr="M. Mhahudul Hasan">
            <a:extLst>
              <a:ext uri="{FF2B5EF4-FFF2-40B4-BE49-F238E27FC236}">
                <a16:creationId xmlns:a16="http://schemas.microsoft.com/office/drawing/2014/main" id="{1A684E22-1AB6-401C-9C57-D53399A9D35D}"/>
              </a:ext>
            </a:extLst>
          </p:cNvPr>
          <p:cNvSpPr/>
          <p:nvPr/>
        </p:nvSpPr>
        <p:spPr>
          <a:xfrm>
            <a:off x="0" y="6681019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703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19314" y="585562"/>
            <a:ext cx="11029950" cy="561068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rgbClr val="0070C0"/>
                </a:solidFill>
                <a:latin typeface="Bell MT" pitchFamily="18" charset="0"/>
              </a:rPr>
              <a:t>Depth of inheritance tree (DIT)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449943" y="1382259"/>
            <a:ext cx="11220450" cy="1271587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The experiments show that </a:t>
            </a:r>
            <a:r>
              <a:rPr lang="en-US" altLang="en-US" sz="2200" dirty="0">
                <a:solidFill>
                  <a:srgbClr val="7030A0"/>
                </a:solidFill>
                <a:latin typeface="+mj-lt"/>
              </a:rPr>
              <a:t>DIT is very significant in predicting defect-proneness of a class</a:t>
            </a:r>
            <a:r>
              <a:rPr lang="en-US" altLang="en-US" sz="2200" dirty="0">
                <a:latin typeface="+mj-lt"/>
              </a:rPr>
              <a:t>: </a:t>
            </a:r>
            <a:br>
              <a:rPr lang="en-US" altLang="en-US" sz="2200" dirty="0">
                <a:latin typeface="+mj-lt"/>
              </a:rPr>
            </a:br>
            <a:r>
              <a:rPr lang="en-US" altLang="en-US" sz="2200" dirty="0">
                <a:latin typeface="+mj-lt"/>
              </a:rPr>
              <a:t> </a:t>
            </a:r>
            <a:r>
              <a:rPr lang="en-US" altLang="en-US" sz="2200" dirty="0">
                <a:solidFill>
                  <a:srgbClr val="C00000"/>
                </a:solidFill>
                <a:latin typeface="+mj-lt"/>
              </a:rPr>
              <a:t>the higher the DIT the higher is the probability that the class is defect-prone </a:t>
            </a:r>
          </a:p>
          <a:p>
            <a:pPr>
              <a:buFont typeface="Wingdings" pitchFamily="2" charset="2"/>
              <a:buChar char="q"/>
            </a:pPr>
            <a:endParaRPr lang="en-US" altLang="en-US" sz="2200" dirty="0">
              <a:latin typeface="+mj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485014"/>
              </p:ext>
            </p:extLst>
          </p:nvPr>
        </p:nvGraphicFramePr>
        <p:xfrm>
          <a:off x="712653" y="2692059"/>
          <a:ext cx="10345782" cy="2468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9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6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9954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bg1"/>
                          </a:solidFill>
                          <a:effectLst/>
                        </a:rPr>
                        <a:t>Attribute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effectLst/>
                        </a:rPr>
                        <a:t>Increase ( </a:t>
                      </a:r>
                      <a:r>
                        <a:rPr lang="en-US" sz="2200" b="1" dirty="0">
                          <a:effectLst/>
                          <a:sym typeface="Symbol"/>
                        </a:rPr>
                        <a:t> ) / Decrease (  )</a:t>
                      </a:r>
                    </a:p>
                    <a:p>
                      <a:pPr algn="ctr"/>
                      <a:r>
                        <a:rPr lang="en-US" sz="2200" b="1" dirty="0">
                          <a:effectLst/>
                        </a:rPr>
                        <a:t>Along</a:t>
                      </a:r>
                      <a:r>
                        <a:rPr lang="en-US" sz="2200" b="1" baseline="0" dirty="0">
                          <a:effectLst/>
                        </a:rPr>
                        <a:t> with increasing DIT</a:t>
                      </a:r>
                      <a:endParaRPr lang="en-US" sz="2200" b="1" dirty="0">
                        <a:effectLst/>
                      </a:endParaRP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6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effectLst/>
                        </a:rPr>
                        <a:t>Maintainability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effectLst/>
                          <a:sym typeface="Symbol"/>
                        </a:rPr>
                        <a:t></a:t>
                      </a:r>
                      <a:endParaRPr lang="en-US" sz="2200" b="1" dirty="0">
                        <a:effectLst/>
                      </a:endParaRP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6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effectLst/>
                        </a:rPr>
                        <a:t>Portability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effectLst/>
                          <a:sym typeface="Symbol"/>
                        </a:rPr>
                        <a:t></a:t>
                      </a:r>
                      <a:endParaRPr lang="en-US" sz="2200" b="1" dirty="0">
                        <a:effectLst/>
                      </a:endParaRP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6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effectLst/>
                        </a:rPr>
                        <a:t>Functionality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effectLst/>
                          <a:sym typeface="Symbol"/>
                        </a:rPr>
                        <a:t></a:t>
                      </a:r>
                      <a:endParaRPr lang="en-US" sz="2200" b="1" dirty="0">
                        <a:effectLst/>
                      </a:endParaRP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67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effectLst/>
                        </a:rPr>
                        <a:t>Efficiency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effectLst/>
                          <a:sym typeface="Symbol"/>
                        </a:rPr>
                        <a:t></a:t>
                      </a:r>
                      <a:endParaRPr lang="en-US" sz="2200" b="1" dirty="0">
                        <a:effectLst/>
                      </a:endParaRP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3318A83-58F8-41AC-997F-B2376203D63E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81C81E6B-1F16-49EB-8D9F-02BE25906B75}"/>
              </a:ext>
            </a:extLst>
          </p:cNvPr>
          <p:cNvSpPr txBox="1">
            <a:spLocks/>
          </p:cNvSpPr>
          <p:nvPr/>
        </p:nvSpPr>
        <p:spPr>
          <a:xfrm rot="5400000">
            <a:off x="11812709" y="243563"/>
            <a:ext cx="271885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S.</a:t>
            </a:r>
            <a:fld id="{D57F1E4F-1CFF-5643-939E-217C01CDF565}" type="slidenum">
              <a:rPr lang="en-US" sz="1400" b="1" smtClean="0"/>
              <a:pPr/>
              <a:t>17</a:t>
            </a:fld>
            <a:r>
              <a:rPr lang="en-US" sz="1400" b="1" dirty="0"/>
              <a:t> </a:t>
            </a:r>
          </a:p>
        </p:txBody>
      </p:sp>
      <p:sp>
        <p:nvSpPr>
          <p:cNvPr id="7" name="Rectangle 6" descr="M. Mhahudul Hasan">
            <a:extLst>
              <a:ext uri="{FF2B5EF4-FFF2-40B4-BE49-F238E27FC236}">
                <a16:creationId xmlns:a16="http://schemas.microsoft.com/office/drawing/2014/main" id="{0EA7F0B3-787D-4D64-9A3F-59A937A79B4F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OOAD :  Software Project Estimation</a:t>
            </a:r>
          </a:p>
        </p:txBody>
      </p:sp>
      <p:sp>
        <p:nvSpPr>
          <p:cNvPr id="10" name="Rectangle 9" descr="M. Mhahudul Hasan">
            <a:extLst>
              <a:ext uri="{FF2B5EF4-FFF2-40B4-BE49-F238E27FC236}">
                <a16:creationId xmlns:a16="http://schemas.microsoft.com/office/drawing/2014/main" id="{852750C7-0DB6-4454-AF6B-82B7DA8A3C07}"/>
              </a:ext>
            </a:extLst>
          </p:cNvPr>
          <p:cNvSpPr/>
          <p:nvPr/>
        </p:nvSpPr>
        <p:spPr>
          <a:xfrm>
            <a:off x="6331973" y="0"/>
            <a:ext cx="5860027" cy="38345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Victor Stany Rozario</a:t>
            </a:r>
          </a:p>
        </p:txBody>
      </p:sp>
      <p:sp>
        <p:nvSpPr>
          <p:cNvPr id="11" name="Rectangle 10" descr="M. Mhahudul Hasan">
            <a:extLst>
              <a:ext uri="{FF2B5EF4-FFF2-40B4-BE49-F238E27FC236}">
                <a16:creationId xmlns:a16="http://schemas.microsoft.com/office/drawing/2014/main" id="{5B07A340-323F-4BCF-B5BB-6D8C621451E3}"/>
              </a:ext>
            </a:extLst>
          </p:cNvPr>
          <p:cNvSpPr/>
          <p:nvPr/>
        </p:nvSpPr>
        <p:spPr>
          <a:xfrm>
            <a:off x="0" y="6681019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41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12955" y="554192"/>
            <a:ext cx="11029950" cy="537190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rgbClr val="0070C0"/>
                </a:solidFill>
                <a:latin typeface="Bell MT" pitchFamily="18" charset="0"/>
              </a:rPr>
              <a:t>Number of children (NOC)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722671" y="1401456"/>
            <a:ext cx="11220450" cy="4575175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</a:t>
            </a:r>
            <a:r>
              <a:rPr lang="en-US" altLang="en-US" sz="2200" dirty="0">
                <a:solidFill>
                  <a:srgbClr val="C00000"/>
                </a:solidFill>
                <a:latin typeface="+mj-lt"/>
              </a:rPr>
              <a:t>The number of children (NOC) </a:t>
            </a:r>
            <a:r>
              <a:rPr lang="en-US" altLang="en-US" sz="2200" dirty="0">
                <a:latin typeface="+mj-lt"/>
              </a:rPr>
              <a:t>metric value of a class </a:t>
            </a:r>
            <a:r>
              <a:rPr lang="en-US" altLang="en-US" sz="2200" i="1" dirty="0">
                <a:latin typeface="+mj-lt"/>
              </a:rPr>
              <a:t>C </a:t>
            </a:r>
            <a:r>
              <a:rPr lang="en-US" altLang="en-US" sz="2200" dirty="0">
                <a:latin typeface="+mj-lt"/>
              </a:rPr>
              <a:t>is the </a:t>
            </a:r>
            <a:r>
              <a:rPr lang="en-US" altLang="en-US" sz="2200" dirty="0">
                <a:solidFill>
                  <a:srgbClr val="0070C0"/>
                </a:solidFill>
                <a:latin typeface="+mj-lt"/>
              </a:rPr>
              <a:t>number of</a:t>
            </a:r>
            <a:r>
              <a:rPr lang="en-US" altLang="en-US" sz="2200" b="1" dirty="0">
                <a:solidFill>
                  <a:srgbClr val="0070C0"/>
                </a:solidFill>
                <a:latin typeface="+mj-lt"/>
              </a:rPr>
              <a:t> immediate </a:t>
            </a:r>
            <a:br>
              <a:rPr lang="en-US" altLang="en-US" sz="2200" b="1" dirty="0">
                <a:solidFill>
                  <a:srgbClr val="0070C0"/>
                </a:solidFill>
                <a:latin typeface="+mj-lt"/>
              </a:rPr>
            </a:br>
            <a:r>
              <a:rPr lang="en-US" altLang="en-US" sz="2200" b="1" dirty="0">
                <a:solidFill>
                  <a:srgbClr val="0070C0"/>
                </a:solidFill>
                <a:latin typeface="+mj-lt"/>
              </a:rPr>
              <a:t> subclasses </a:t>
            </a:r>
            <a:r>
              <a:rPr lang="en-US" altLang="en-US" sz="2200" dirty="0">
                <a:solidFill>
                  <a:srgbClr val="0070C0"/>
                </a:solidFill>
                <a:latin typeface="+mj-lt"/>
              </a:rPr>
              <a:t>of C 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This metric can be used to evaluate the degree of reuse, as a </a:t>
            </a:r>
            <a:r>
              <a:rPr lang="en-US" altLang="en-US" sz="2200" dirty="0">
                <a:solidFill>
                  <a:srgbClr val="7030A0"/>
                </a:solidFill>
                <a:latin typeface="+mj-lt"/>
              </a:rPr>
              <a:t>higher NOC number reflects </a:t>
            </a:r>
            <a:br>
              <a:rPr lang="en-US" altLang="en-US" sz="2200" dirty="0">
                <a:solidFill>
                  <a:srgbClr val="7030A0"/>
                </a:solidFill>
                <a:latin typeface="+mj-lt"/>
              </a:rPr>
            </a:br>
            <a:r>
              <a:rPr lang="en-US" altLang="en-US" sz="2200" dirty="0">
                <a:solidFill>
                  <a:srgbClr val="7030A0"/>
                </a:solidFill>
                <a:latin typeface="+mj-lt"/>
              </a:rPr>
              <a:t> reuse of the definitions in the superclass by a larger number of subclasses 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It also gives an idea of the direct influence of a class on other elements of a design 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</a:t>
            </a:r>
            <a:r>
              <a:rPr lang="en-US" altLang="en-US" sz="2200" dirty="0">
                <a:solidFill>
                  <a:srgbClr val="0070C0"/>
                </a:solidFill>
                <a:latin typeface="+mj-lt"/>
              </a:rPr>
              <a:t>The larger the influence of a class, </a:t>
            </a:r>
            <a:r>
              <a:rPr lang="en-US" altLang="en-US" sz="2200" dirty="0">
                <a:solidFill>
                  <a:srgbClr val="7030A0"/>
                </a:solidFill>
                <a:latin typeface="+mj-lt"/>
              </a:rPr>
              <a:t>the more important the </a:t>
            </a:r>
            <a:r>
              <a:rPr lang="en-US" altLang="en-US" sz="2200" i="1" dirty="0">
                <a:solidFill>
                  <a:srgbClr val="7030A0"/>
                </a:solidFill>
                <a:latin typeface="+mj-lt"/>
              </a:rPr>
              <a:t>class </a:t>
            </a:r>
            <a:r>
              <a:rPr lang="en-US" altLang="en-US" sz="2200" dirty="0">
                <a:solidFill>
                  <a:srgbClr val="7030A0"/>
                </a:solidFill>
                <a:latin typeface="+mj-lt"/>
              </a:rPr>
              <a:t>is correctly designed 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In the empirical observations, it was found that classes generally had a small NOC metric </a:t>
            </a:r>
            <a:br>
              <a:rPr lang="en-US" altLang="en-US" sz="2200" dirty="0">
                <a:latin typeface="+mj-lt"/>
              </a:rPr>
            </a:br>
            <a:r>
              <a:rPr lang="en-US" altLang="en-US" sz="2200" dirty="0">
                <a:latin typeface="+mj-lt"/>
              </a:rPr>
              <a:t> value, with a vast majority of classes having no children 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/>
              <a:t>This suggests that in the systems analyzed, inheritance was not used very heavily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/>
              <a:t> The data </a:t>
            </a:r>
            <a:r>
              <a:rPr lang="en-US" altLang="en-US" sz="2200" i="1" dirty="0"/>
              <a:t>suggest </a:t>
            </a:r>
            <a:r>
              <a:rPr lang="en-US" altLang="en-US" sz="2200" dirty="0"/>
              <a:t>that the larger the NOC, the lower the probability of detecting defects</a:t>
            </a:r>
            <a:br>
              <a:rPr lang="en-US" altLang="en-US" sz="2200" dirty="0"/>
            </a:br>
            <a:r>
              <a:rPr lang="en-US" altLang="en-US" sz="2200" dirty="0"/>
              <a:t> in a class </a:t>
            </a:r>
            <a:endParaRPr lang="en-US" altLang="en-US" sz="2200" dirty="0">
              <a:latin typeface="+mj-lt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BB77D94-4545-4728-AA6B-D423E4DBA1DE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4A119DD8-00EB-49EE-BFC7-06200F061BDB}"/>
              </a:ext>
            </a:extLst>
          </p:cNvPr>
          <p:cNvSpPr txBox="1">
            <a:spLocks/>
          </p:cNvSpPr>
          <p:nvPr/>
        </p:nvSpPr>
        <p:spPr>
          <a:xfrm rot="5400000">
            <a:off x="11812709" y="243563"/>
            <a:ext cx="271885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S.</a:t>
            </a:r>
            <a:fld id="{D57F1E4F-1CFF-5643-939E-217C01CDF565}" type="slidenum">
              <a:rPr lang="en-US" sz="1400" b="1" smtClean="0"/>
              <a:pPr/>
              <a:t>18</a:t>
            </a:fld>
            <a:r>
              <a:rPr lang="en-US" sz="1400" b="1" dirty="0"/>
              <a:t> </a:t>
            </a:r>
          </a:p>
        </p:txBody>
      </p:sp>
      <p:sp>
        <p:nvSpPr>
          <p:cNvPr id="6" name="Rectangle 5" descr="M. Mhahudul Hasan">
            <a:extLst>
              <a:ext uri="{FF2B5EF4-FFF2-40B4-BE49-F238E27FC236}">
                <a16:creationId xmlns:a16="http://schemas.microsoft.com/office/drawing/2014/main" id="{2FCF0B1C-84D6-408D-8B35-6A536046FB40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OOAD :  Software Project Estimation</a:t>
            </a:r>
          </a:p>
        </p:txBody>
      </p:sp>
      <p:sp>
        <p:nvSpPr>
          <p:cNvPr id="9" name="Rectangle 8" descr="M. Mhahudul Hasan">
            <a:extLst>
              <a:ext uri="{FF2B5EF4-FFF2-40B4-BE49-F238E27FC236}">
                <a16:creationId xmlns:a16="http://schemas.microsoft.com/office/drawing/2014/main" id="{D9F92C25-D366-490A-AFCC-EC9F8B647B1B}"/>
              </a:ext>
            </a:extLst>
          </p:cNvPr>
          <p:cNvSpPr/>
          <p:nvPr/>
        </p:nvSpPr>
        <p:spPr>
          <a:xfrm>
            <a:off x="6331973" y="0"/>
            <a:ext cx="5860027" cy="38345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Victor Stany Rozario</a:t>
            </a:r>
          </a:p>
        </p:txBody>
      </p:sp>
      <p:sp>
        <p:nvSpPr>
          <p:cNvPr id="10" name="Rectangle 9" descr="M. Mhahudul Hasan">
            <a:extLst>
              <a:ext uri="{FF2B5EF4-FFF2-40B4-BE49-F238E27FC236}">
                <a16:creationId xmlns:a16="http://schemas.microsoft.com/office/drawing/2014/main" id="{A7DEC228-7430-4193-9246-01478346043F}"/>
              </a:ext>
            </a:extLst>
          </p:cNvPr>
          <p:cNvSpPr/>
          <p:nvPr/>
        </p:nvSpPr>
        <p:spPr>
          <a:xfrm>
            <a:off x="0" y="6681019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82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BBFB9-69D8-6708-2E2E-FDE07F6DA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Bell MT" pitchFamily="18" charset="0"/>
              </a:rPr>
              <a:t>Number of children (NOC)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28524E-ED46-EE0D-D80B-2B79B16A7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011B0D-2CD1-DC83-CC5F-3B381661264C}"/>
              </a:ext>
            </a:extLst>
          </p:cNvPr>
          <p:cNvSpPr/>
          <p:nvPr/>
        </p:nvSpPr>
        <p:spPr>
          <a:xfrm>
            <a:off x="4664278" y="2604962"/>
            <a:ext cx="771788" cy="4110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E8ACEF-1688-AB46-5DB5-4FC6F43CB141}"/>
              </a:ext>
            </a:extLst>
          </p:cNvPr>
          <p:cNvSpPr/>
          <p:nvPr/>
        </p:nvSpPr>
        <p:spPr>
          <a:xfrm>
            <a:off x="4664278" y="3313832"/>
            <a:ext cx="771788" cy="4110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31696A-2413-2BAE-33C3-2D2178268FCF}"/>
              </a:ext>
            </a:extLst>
          </p:cNvPr>
          <p:cNvSpPr/>
          <p:nvPr/>
        </p:nvSpPr>
        <p:spPr>
          <a:xfrm>
            <a:off x="5925423" y="3326416"/>
            <a:ext cx="771788" cy="4110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C852D0-C89C-0E52-B8A6-5DE7F3074919}"/>
              </a:ext>
            </a:extLst>
          </p:cNvPr>
          <p:cNvSpPr/>
          <p:nvPr/>
        </p:nvSpPr>
        <p:spPr>
          <a:xfrm>
            <a:off x="6012107" y="2604962"/>
            <a:ext cx="771788" cy="4110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2C8168-6640-B053-9099-AC64EC91D37F}"/>
              </a:ext>
            </a:extLst>
          </p:cNvPr>
          <p:cNvSpPr/>
          <p:nvPr/>
        </p:nvSpPr>
        <p:spPr>
          <a:xfrm>
            <a:off x="4664278" y="4245011"/>
            <a:ext cx="771788" cy="4110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04FC59-C0CE-EB39-2478-FCD78366B444}"/>
              </a:ext>
            </a:extLst>
          </p:cNvPr>
          <p:cNvSpPr/>
          <p:nvPr/>
        </p:nvSpPr>
        <p:spPr>
          <a:xfrm>
            <a:off x="3471643" y="3326416"/>
            <a:ext cx="771788" cy="4110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D574BC-A8FC-C1D9-675B-F337E636C066}"/>
              </a:ext>
            </a:extLst>
          </p:cNvPr>
          <p:cNvSpPr/>
          <p:nvPr/>
        </p:nvSpPr>
        <p:spPr>
          <a:xfrm>
            <a:off x="5925423" y="4245011"/>
            <a:ext cx="771788" cy="4110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3046263-0430-A1C2-9FDE-9A9E3A5E41D7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5050172" y="3016022"/>
            <a:ext cx="0" cy="2978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2EFA18B-5E65-3F22-9AEA-1B9964AD9BB4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3857537" y="2810492"/>
            <a:ext cx="806741" cy="5033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12B8D57-12B4-8EA9-AE6B-FC771C85C06A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5471019" y="2857040"/>
            <a:ext cx="840298" cy="4693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BEA287B-B2F5-E388-E0CE-2655AEEDDA01}"/>
              </a:ext>
            </a:extLst>
          </p:cNvPr>
          <p:cNvCxnSpPr/>
          <p:nvPr/>
        </p:nvCxnSpPr>
        <p:spPr>
          <a:xfrm>
            <a:off x="5471019" y="2630537"/>
            <a:ext cx="5131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4AF7C71-E3BE-1CC3-673E-F36CD73FE7AA}"/>
              </a:ext>
            </a:extLst>
          </p:cNvPr>
          <p:cNvCxnSpPr>
            <a:cxnSpLocks/>
            <a:stCxn id="9" idx="0"/>
            <a:endCxn id="6" idx="2"/>
          </p:cNvCxnSpPr>
          <p:nvPr/>
        </p:nvCxnSpPr>
        <p:spPr>
          <a:xfrm flipV="1">
            <a:off x="5050172" y="3724892"/>
            <a:ext cx="0" cy="5201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7ADF61C-53E7-F9D8-8106-2535A4E5E967}"/>
              </a:ext>
            </a:extLst>
          </p:cNvPr>
          <p:cNvCxnSpPr>
            <a:cxnSpLocks/>
          </p:cNvCxnSpPr>
          <p:nvPr/>
        </p:nvCxnSpPr>
        <p:spPr>
          <a:xfrm flipV="1">
            <a:off x="6311317" y="3724892"/>
            <a:ext cx="0" cy="5201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7DE5B6A-DB11-7B4D-7AD9-A406908FED26}"/>
              </a:ext>
            </a:extLst>
          </p:cNvPr>
          <p:cNvSpPr/>
          <p:nvPr/>
        </p:nvSpPr>
        <p:spPr>
          <a:xfrm>
            <a:off x="7638176" y="3326416"/>
            <a:ext cx="771788" cy="4110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6B65851-2ECE-5689-5579-28A05B347BFB}"/>
              </a:ext>
            </a:extLst>
          </p:cNvPr>
          <p:cNvCxnSpPr>
            <a:cxnSpLocks/>
            <a:stCxn id="26" idx="1"/>
            <a:endCxn id="7" idx="3"/>
          </p:cNvCxnSpPr>
          <p:nvPr/>
        </p:nvCxnSpPr>
        <p:spPr>
          <a:xfrm flipH="1">
            <a:off x="6697211" y="3531946"/>
            <a:ext cx="9409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25E6E850-2967-C064-60D6-65E729C15B68}"/>
              </a:ext>
            </a:extLst>
          </p:cNvPr>
          <p:cNvSpPr/>
          <p:nvPr/>
        </p:nvSpPr>
        <p:spPr>
          <a:xfrm>
            <a:off x="5944997" y="5163787"/>
            <a:ext cx="771788" cy="4110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A195D93-C7DF-83E4-898E-64D3396B8A20}"/>
              </a:ext>
            </a:extLst>
          </p:cNvPr>
          <p:cNvCxnSpPr>
            <a:cxnSpLocks/>
          </p:cNvCxnSpPr>
          <p:nvPr/>
        </p:nvCxnSpPr>
        <p:spPr>
          <a:xfrm flipV="1">
            <a:off x="6309918" y="4643668"/>
            <a:ext cx="0" cy="5201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60637CF-E44A-2900-3D4A-E5E8E256CDDF}"/>
              </a:ext>
            </a:extLst>
          </p:cNvPr>
          <p:cNvCxnSpPr>
            <a:cxnSpLocks/>
            <a:stCxn id="33" idx="0"/>
          </p:cNvCxnSpPr>
          <p:nvPr/>
        </p:nvCxnSpPr>
        <p:spPr>
          <a:xfrm flipH="1" flipV="1">
            <a:off x="6695812" y="4393577"/>
            <a:ext cx="894825" cy="7702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88C31075-E813-C477-215B-4903957F90E0}"/>
              </a:ext>
            </a:extLst>
          </p:cNvPr>
          <p:cNvSpPr/>
          <p:nvPr/>
        </p:nvSpPr>
        <p:spPr>
          <a:xfrm>
            <a:off x="7204743" y="5163787"/>
            <a:ext cx="771788" cy="4110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F693A86-2AED-5411-998D-A0A2B306F1AB}"/>
              </a:ext>
            </a:extLst>
          </p:cNvPr>
          <p:cNvSpPr/>
          <p:nvPr/>
        </p:nvSpPr>
        <p:spPr>
          <a:xfrm>
            <a:off x="3469542" y="4232608"/>
            <a:ext cx="771788" cy="4110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3A6BE5B-9A27-054B-329E-26B71C35C374}"/>
              </a:ext>
            </a:extLst>
          </p:cNvPr>
          <p:cNvCxnSpPr>
            <a:cxnSpLocks/>
          </p:cNvCxnSpPr>
          <p:nvPr/>
        </p:nvCxnSpPr>
        <p:spPr>
          <a:xfrm flipV="1">
            <a:off x="3855436" y="3737476"/>
            <a:ext cx="0" cy="5201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2118BEF-83B4-5ABF-B899-B984B21A10F1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253916" y="4450541"/>
            <a:ext cx="410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89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3458" y="583688"/>
            <a:ext cx="11029950" cy="522441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rgbClr val="0070C0"/>
                </a:solidFill>
                <a:latin typeface="Book Antiqua" pitchFamily="18" charset="0"/>
              </a:rPr>
              <a:t>Software measurement</a:t>
            </a:r>
            <a:endParaRPr lang="en-US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604684" y="1383685"/>
            <a:ext cx="11066463" cy="3204357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Font typeface="Wingdings" pitchFamily="2" charset="2"/>
              <a:buChar char="§"/>
            </a:pPr>
            <a:r>
              <a:rPr lang="en-US" sz="2400" dirty="0">
                <a:latin typeface="+mj-lt"/>
                <a:cs typeface="Times New Roman" panose="02020603050405020304" pitchFamily="18" charset="0"/>
              </a:rPr>
              <a:t>Software measurement is a </a:t>
            </a:r>
            <a:r>
              <a:rPr lang="en-US" sz="2400" dirty="0">
                <a:solidFill>
                  <a:srgbClr val="0070C0"/>
                </a:solidFill>
                <a:latin typeface="+mj-lt"/>
                <a:cs typeface="Times New Roman" panose="02020603050405020304" pitchFamily="18" charset="0"/>
              </a:rPr>
              <a:t>quantified attribute of a characteristic 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of a software product or the software process (e.g., </a:t>
            </a:r>
            <a:r>
              <a:rPr lang="en-US" sz="2400" dirty="0">
                <a:solidFill>
                  <a:srgbClr val="7030A0"/>
                </a:solidFill>
                <a:latin typeface="+mj-lt"/>
                <a:cs typeface="Times New Roman" panose="02020603050405020304" pitchFamily="18" charset="0"/>
              </a:rPr>
              <a:t>quality, complexity, 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etc.)</a:t>
            </a:r>
            <a:endParaRPr lang="en-US" altLang="en-US" sz="2400" dirty="0">
              <a:latin typeface="+mj-lt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 typeface="Wingdings" pitchFamily="2" charset="2"/>
              <a:buChar char="§"/>
            </a:pPr>
            <a:r>
              <a:rPr lang="en-US" sz="2400" dirty="0">
                <a:latin typeface="+mj-lt"/>
                <a:cs typeface="Times New Roman" panose="02020603050405020304" pitchFamily="18" charset="0"/>
              </a:rPr>
              <a:t>The ability to measure attributes of software and the software development process are essential to improvements in the practice of software engineering</a:t>
            </a:r>
            <a:endParaRPr lang="en-US" altLang="en-US" sz="2400" dirty="0">
              <a:latin typeface="+mj-lt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 typeface="Wingdings" pitchFamily="2" charset="2"/>
              <a:buChar char="§"/>
            </a:pPr>
            <a:r>
              <a:rPr lang="en-US" altLang="en-US" sz="2400" dirty="0">
                <a:latin typeface="+mj-lt"/>
              </a:rPr>
              <a:t>Measurements enables us to evaluate the situation properly (objective evaluation).</a:t>
            </a:r>
          </a:p>
          <a:p>
            <a:pPr>
              <a:spcBef>
                <a:spcPct val="0"/>
              </a:spcBef>
              <a:buFont typeface="Wingdings" pitchFamily="2" charset="2"/>
              <a:buChar char="§"/>
            </a:pPr>
            <a:r>
              <a:rPr lang="en-US" altLang="en-US" sz="2400" dirty="0">
                <a:latin typeface="+mj-lt"/>
              </a:rPr>
              <a:t>It can also be applied to improve the software process and hence assist project management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5E33D84-3F2B-481A-890E-BA4873FA38C1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32204C24-E093-465D-A04A-8AA73CC911FC}"/>
              </a:ext>
            </a:extLst>
          </p:cNvPr>
          <p:cNvSpPr txBox="1">
            <a:spLocks/>
          </p:cNvSpPr>
          <p:nvPr/>
        </p:nvSpPr>
        <p:spPr>
          <a:xfrm rot="5400000">
            <a:off x="11734800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2</a:t>
            </a:fld>
            <a:r>
              <a:rPr lang="en-US" sz="1400" b="1" dirty="0"/>
              <a:t> </a:t>
            </a:r>
          </a:p>
        </p:txBody>
      </p:sp>
      <p:sp>
        <p:nvSpPr>
          <p:cNvPr id="11" name="Rectangle 10" descr="M. Mhahudul Hasan">
            <a:extLst>
              <a:ext uri="{FF2B5EF4-FFF2-40B4-BE49-F238E27FC236}">
                <a16:creationId xmlns:a16="http://schemas.microsoft.com/office/drawing/2014/main" id="{FB8A54D6-8291-4A71-8343-EF67AF6E554F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OOAD :  Software Project Estimation</a:t>
            </a:r>
          </a:p>
        </p:txBody>
      </p:sp>
      <p:sp>
        <p:nvSpPr>
          <p:cNvPr id="12" name="Rectangle 11" descr="M. Mhahudul Hasan">
            <a:extLst>
              <a:ext uri="{FF2B5EF4-FFF2-40B4-BE49-F238E27FC236}">
                <a16:creationId xmlns:a16="http://schemas.microsoft.com/office/drawing/2014/main" id="{D0A80F67-4E88-479B-9A2C-9B1B7D612C90}"/>
              </a:ext>
            </a:extLst>
          </p:cNvPr>
          <p:cNvSpPr/>
          <p:nvPr/>
        </p:nvSpPr>
        <p:spPr>
          <a:xfrm>
            <a:off x="6331973" y="0"/>
            <a:ext cx="5860027" cy="38345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Victor Stany Rozario</a:t>
            </a:r>
          </a:p>
        </p:txBody>
      </p:sp>
      <p:sp>
        <p:nvSpPr>
          <p:cNvPr id="13" name="Rectangle 12" descr="M. Mhahudul Hasan">
            <a:extLst>
              <a:ext uri="{FF2B5EF4-FFF2-40B4-BE49-F238E27FC236}">
                <a16:creationId xmlns:a16="http://schemas.microsoft.com/office/drawing/2014/main" id="{06558475-F637-4AB7-8FB5-B1AE85F5A94A}"/>
              </a:ext>
            </a:extLst>
          </p:cNvPr>
          <p:cNvSpPr/>
          <p:nvPr/>
        </p:nvSpPr>
        <p:spPr>
          <a:xfrm>
            <a:off x="0" y="6681019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99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53961" y="539444"/>
            <a:ext cx="11029950" cy="566686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rgbClr val="0070C0"/>
                </a:solidFill>
                <a:latin typeface="Bell MT" pitchFamily="18" charset="0"/>
              </a:rPr>
              <a:t>Coupling between classes (CBC)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463694" y="1135408"/>
            <a:ext cx="7862159" cy="5449876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</a:t>
            </a:r>
            <a:r>
              <a:rPr lang="en-US" altLang="en-US" sz="2200" dirty="0">
                <a:solidFill>
                  <a:srgbClr val="0070C0"/>
                </a:solidFill>
                <a:latin typeface="+mj-lt"/>
              </a:rPr>
              <a:t>Coupling between classes of a system reduces modularity and make class modification harder 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It is </a:t>
            </a:r>
            <a:r>
              <a:rPr lang="en-US" altLang="en-US" sz="2200" dirty="0">
                <a:solidFill>
                  <a:srgbClr val="0070C0"/>
                </a:solidFill>
                <a:latin typeface="+mj-lt"/>
              </a:rPr>
              <a:t>desirable</a:t>
            </a:r>
            <a:r>
              <a:rPr lang="en-US" altLang="en-US" sz="2200" dirty="0">
                <a:latin typeface="+mj-lt"/>
              </a:rPr>
              <a:t> to </a:t>
            </a:r>
            <a:r>
              <a:rPr lang="en-US" altLang="en-US" sz="2200" dirty="0">
                <a:solidFill>
                  <a:srgbClr val="C00000"/>
                </a:solidFill>
                <a:latin typeface="+mj-lt"/>
              </a:rPr>
              <a:t>reduce </a:t>
            </a:r>
            <a:r>
              <a:rPr lang="en-US" altLang="en-US" sz="2200" dirty="0">
                <a:latin typeface="+mj-lt"/>
              </a:rPr>
              <a:t>the </a:t>
            </a:r>
            <a:r>
              <a:rPr lang="en-US" altLang="en-US" sz="2200" dirty="0">
                <a:solidFill>
                  <a:srgbClr val="7030A0"/>
                </a:solidFill>
                <a:latin typeface="+mj-lt"/>
              </a:rPr>
              <a:t>coupling </a:t>
            </a:r>
            <a:r>
              <a:rPr lang="en-US" altLang="en-US" sz="2200" dirty="0">
                <a:latin typeface="+mj-lt"/>
              </a:rPr>
              <a:t>between classes 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</a:t>
            </a:r>
            <a:r>
              <a:rPr lang="en-US" altLang="en-US" sz="2200" dirty="0">
                <a:solidFill>
                  <a:srgbClr val="0070C0"/>
                </a:solidFill>
                <a:latin typeface="+mj-lt"/>
              </a:rPr>
              <a:t>The less coupling </a:t>
            </a:r>
            <a:r>
              <a:rPr lang="en-US" altLang="en-US" sz="2200" dirty="0">
                <a:latin typeface="+mj-lt"/>
              </a:rPr>
              <a:t>of a class with other classes, the more </a:t>
            </a:r>
            <a:r>
              <a:rPr lang="en-US" altLang="en-US" sz="2200" dirty="0">
                <a:solidFill>
                  <a:srgbClr val="7030A0"/>
                </a:solidFill>
                <a:latin typeface="+mj-lt"/>
              </a:rPr>
              <a:t>independent the class</a:t>
            </a:r>
            <a:r>
              <a:rPr lang="en-US" altLang="en-US" sz="2200" dirty="0">
                <a:latin typeface="+mj-lt"/>
              </a:rPr>
              <a:t>, and more </a:t>
            </a:r>
            <a:r>
              <a:rPr lang="en-US" altLang="en-US" sz="2200" dirty="0">
                <a:solidFill>
                  <a:srgbClr val="7030A0"/>
                </a:solidFill>
                <a:latin typeface="+mj-lt"/>
              </a:rPr>
              <a:t>easily modifiable 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Coupling between classes (CBC) is a metric that tries to quantify coupling that exists between classes 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The CBC value for a class </a:t>
            </a:r>
            <a:r>
              <a:rPr lang="en-US" altLang="en-US" sz="2200" i="1" dirty="0">
                <a:latin typeface="+mj-lt"/>
              </a:rPr>
              <a:t>C </a:t>
            </a:r>
            <a:r>
              <a:rPr lang="en-US" altLang="en-US" sz="2200" dirty="0">
                <a:latin typeface="+mj-lt"/>
              </a:rPr>
              <a:t>is the total number of other classes to </a:t>
            </a:r>
            <a:r>
              <a:rPr lang="en-US" altLang="en-US" sz="2200" i="1" dirty="0">
                <a:latin typeface="+mj-lt"/>
              </a:rPr>
              <a:t>which </a:t>
            </a:r>
            <a:r>
              <a:rPr lang="en-US" altLang="en-US" sz="2200" dirty="0">
                <a:latin typeface="+mj-lt"/>
              </a:rPr>
              <a:t>the class is coupled 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</a:t>
            </a:r>
            <a:r>
              <a:rPr lang="en-US" altLang="en-US" sz="2200" dirty="0">
                <a:solidFill>
                  <a:srgbClr val="0070C0"/>
                </a:solidFill>
                <a:latin typeface="+mj-lt"/>
              </a:rPr>
              <a:t>Two classes are considered coupled if methods of one class use methods or instance variables defined in the other </a:t>
            </a:r>
            <a:r>
              <a:rPr lang="en-US" altLang="en-US" sz="2200" i="1" dirty="0">
                <a:solidFill>
                  <a:srgbClr val="0070C0"/>
                </a:solidFill>
                <a:latin typeface="+mj-lt"/>
              </a:rPr>
              <a:t>class (inheritance)</a:t>
            </a:r>
            <a:endParaRPr lang="en-US" altLang="en-US" sz="22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82316D-2C65-445E-BFFD-B420FE43954F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893D7B16-2DD1-46D6-A3E5-E0892C29CF21}"/>
              </a:ext>
            </a:extLst>
          </p:cNvPr>
          <p:cNvSpPr txBox="1">
            <a:spLocks/>
          </p:cNvSpPr>
          <p:nvPr/>
        </p:nvSpPr>
        <p:spPr>
          <a:xfrm rot="5400000">
            <a:off x="11812709" y="243563"/>
            <a:ext cx="271885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S.</a:t>
            </a:r>
            <a:fld id="{D57F1E4F-1CFF-5643-939E-217C01CDF565}" type="slidenum">
              <a:rPr lang="en-US" sz="1400" b="1" smtClean="0"/>
              <a:pPr/>
              <a:t>20</a:t>
            </a:fld>
            <a:r>
              <a:rPr lang="en-US" sz="1400" b="1" dirty="0"/>
              <a:t> </a:t>
            </a:r>
          </a:p>
        </p:txBody>
      </p:sp>
      <p:sp>
        <p:nvSpPr>
          <p:cNvPr id="6" name="Rectangle 5" descr="M. Mhahudul Hasan">
            <a:extLst>
              <a:ext uri="{FF2B5EF4-FFF2-40B4-BE49-F238E27FC236}">
                <a16:creationId xmlns:a16="http://schemas.microsoft.com/office/drawing/2014/main" id="{16E68885-B60D-4AD7-BCDC-977395CF3258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OOAD :  Software Project Estimation</a:t>
            </a:r>
          </a:p>
        </p:txBody>
      </p:sp>
      <p:sp>
        <p:nvSpPr>
          <p:cNvPr id="9" name="Rectangle 8" descr="M. Mhahudul Hasan">
            <a:extLst>
              <a:ext uri="{FF2B5EF4-FFF2-40B4-BE49-F238E27FC236}">
                <a16:creationId xmlns:a16="http://schemas.microsoft.com/office/drawing/2014/main" id="{3C5C127F-1415-4A98-9970-72C9F01EF587}"/>
              </a:ext>
            </a:extLst>
          </p:cNvPr>
          <p:cNvSpPr/>
          <p:nvPr/>
        </p:nvSpPr>
        <p:spPr>
          <a:xfrm>
            <a:off x="6331973" y="0"/>
            <a:ext cx="5860027" cy="38345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Victor Stany Rozario</a:t>
            </a:r>
          </a:p>
        </p:txBody>
      </p:sp>
      <p:sp>
        <p:nvSpPr>
          <p:cNvPr id="10" name="Rectangle 9" descr="M. Mhahudul Hasan">
            <a:extLst>
              <a:ext uri="{FF2B5EF4-FFF2-40B4-BE49-F238E27FC236}">
                <a16:creationId xmlns:a16="http://schemas.microsoft.com/office/drawing/2014/main" id="{37E80F53-A2A9-48F6-A097-B09C9173B4CC}"/>
              </a:ext>
            </a:extLst>
          </p:cNvPr>
          <p:cNvSpPr/>
          <p:nvPr/>
        </p:nvSpPr>
        <p:spPr>
          <a:xfrm>
            <a:off x="0" y="6681019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4" descr="Image result for modularity">
            <a:extLst>
              <a:ext uri="{FF2B5EF4-FFF2-40B4-BE49-F238E27FC236}">
                <a16:creationId xmlns:a16="http://schemas.microsoft.com/office/drawing/2014/main" id="{DC095D95-D222-46AB-941A-6ACB9566F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5711" y="1130865"/>
            <a:ext cx="3404815" cy="3271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modularity">
            <a:extLst>
              <a:ext uri="{FF2B5EF4-FFF2-40B4-BE49-F238E27FC236}">
                <a16:creationId xmlns:a16="http://schemas.microsoft.com/office/drawing/2014/main" id="{73D8F640-C9FF-4942-B507-5CC4F18BA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949" y="4475748"/>
            <a:ext cx="2955516" cy="215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699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97305" y="573338"/>
            <a:ext cx="11029950" cy="581693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rgbClr val="0070C0"/>
                </a:solidFill>
                <a:latin typeface="Bell MT" pitchFamily="18" charset="0"/>
              </a:rPr>
              <a:t>Coupling between classes (CBC)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531682" y="1452431"/>
            <a:ext cx="11220450" cy="2928938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</a:t>
            </a:r>
            <a:r>
              <a:rPr lang="en-US" altLang="en-US" sz="2200" dirty="0">
                <a:solidFill>
                  <a:srgbClr val="0070C0"/>
                </a:solidFill>
                <a:latin typeface="+mj-lt"/>
              </a:rPr>
              <a:t>There are indirect forms of coupling (</a:t>
            </a:r>
            <a:r>
              <a:rPr lang="en-US" altLang="en-US" sz="2200" dirty="0">
                <a:solidFill>
                  <a:srgbClr val="C00000"/>
                </a:solidFill>
                <a:latin typeface="+mj-lt"/>
              </a:rPr>
              <a:t>through pointers, etc.) </a:t>
            </a:r>
            <a:r>
              <a:rPr lang="en-US" altLang="en-US" sz="2200" dirty="0">
                <a:solidFill>
                  <a:srgbClr val="0070C0"/>
                </a:solidFill>
                <a:latin typeface="+mj-lt"/>
              </a:rPr>
              <a:t>that are hard to identify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The experimental data indicates that most of the classes are self-contained and have low</a:t>
            </a:r>
            <a:br>
              <a:rPr lang="en-US" altLang="en-US" sz="2200" dirty="0">
                <a:latin typeface="+mj-lt"/>
              </a:rPr>
            </a:br>
            <a:r>
              <a:rPr lang="en-US" altLang="en-US" sz="2200" dirty="0">
                <a:latin typeface="+mj-lt"/>
              </a:rPr>
              <a:t> CBC value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Some types of classes, for example, the ones that deal with managing interfaces, generally tend </a:t>
            </a:r>
            <a:br>
              <a:rPr lang="en-US" altLang="en-US" sz="2200" dirty="0">
                <a:latin typeface="+mj-lt"/>
              </a:rPr>
            </a:br>
            <a:r>
              <a:rPr lang="en-US" altLang="en-US" sz="2200" dirty="0">
                <a:latin typeface="+mj-lt"/>
              </a:rPr>
              <a:t> to have higher CBC values 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The data found that CBC is significant in predicting the fault-proneness of classes, particularly </a:t>
            </a:r>
            <a:br>
              <a:rPr lang="en-US" altLang="en-US" sz="2200" dirty="0">
                <a:latin typeface="+mj-lt"/>
              </a:rPr>
            </a:br>
            <a:r>
              <a:rPr lang="en-US" altLang="en-US" sz="2200" dirty="0">
                <a:latin typeface="+mj-lt"/>
              </a:rPr>
              <a:t> those that deal with user interfaces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2B036DA-5345-4FAE-8881-20AA2BBF179B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D7E6BC1B-2E7D-4316-B2F8-7131AC27133B}"/>
              </a:ext>
            </a:extLst>
          </p:cNvPr>
          <p:cNvSpPr txBox="1">
            <a:spLocks/>
          </p:cNvSpPr>
          <p:nvPr/>
        </p:nvSpPr>
        <p:spPr>
          <a:xfrm rot="5400000">
            <a:off x="11812709" y="243563"/>
            <a:ext cx="271885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S.</a:t>
            </a:r>
            <a:fld id="{D57F1E4F-1CFF-5643-939E-217C01CDF565}" type="slidenum">
              <a:rPr lang="en-US" sz="1400" b="1" smtClean="0"/>
              <a:pPr/>
              <a:t>21</a:t>
            </a:fld>
            <a:r>
              <a:rPr lang="en-US" sz="1400" b="1" dirty="0"/>
              <a:t> </a:t>
            </a:r>
          </a:p>
        </p:txBody>
      </p:sp>
      <p:sp>
        <p:nvSpPr>
          <p:cNvPr id="6" name="Rectangle 5" descr="M. Mhahudul Hasan">
            <a:extLst>
              <a:ext uri="{FF2B5EF4-FFF2-40B4-BE49-F238E27FC236}">
                <a16:creationId xmlns:a16="http://schemas.microsoft.com/office/drawing/2014/main" id="{3BB264C7-252E-43C1-825E-EFE01DE9E3C4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OOAD :  Software Project Estimation</a:t>
            </a:r>
          </a:p>
        </p:txBody>
      </p:sp>
      <p:sp>
        <p:nvSpPr>
          <p:cNvPr id="9" name="Rectangle 8" descr="M. Mhahudul Hasan">
            <a:extLst>
              <a:ext uri="{FF2B5EF4-FFF2-40B4-BE49-F238E27FC236}">
                <a16:creationId xmlns:a16="http://schemas.microsoft.com/office/drawing/2014/main" id="{3C21C1DB-7870-4246-BF8F-D0997198D020}"/>
              </a:ext>
            </a:extLst>
          </p:cNvPr>
          <p:cNvSpPr/>
          <p:nvPr/>
        </p:nvSpPr>
        <p:spPr>
          <a:xfrm>
            <a:off x="6331973" y="0"/>
            <a:ext cx="5860027" cy="38345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Victor Stany Rozario</a:t>
            </a:r>
          </a:p>
        </p:txBody>
      </p:sp>
      <p:sp>
        <p:nvSpPr>
          <p:cNvPr id="10" name="Rectangle 9" descr="M. Mhahudul Hasan">
            <a:extLst>
              <a:ext uri="{FF2B5EF4-FFF2-40B4-BE49-F238E27FC236}">
                <a16:creationId xmlns:a16="http://schemas.microsoft.com/office/drawing/2014/main" id="{962F75AB-92C4-424A-AEE5-09BABB43E7C8}"/>
              </a:ext>
            </a:extLst>
          </p:cNvPr>
          <p:cNvSpPr/>
          <p:nvPr/>
        </p:nvSpPr>
        <p:spPr>
          <a:xfrm>
            <a:off x="0" y="6681019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E60F71D-E5BA-F390-0BCA-148B3D2335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916047"/>
              </p:ext>
            </p:extLst>
          </p:nvPr>
        </p:nvGraphicFramePr>
        <p:xfrm>
          <a:off x="954157" y="4473389"/>
          <a:ext cx="10243929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5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85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CBC Nominal 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Analysis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    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</a:rPr>
                        <a:t>a class has no relationship to any other class in the system, not a part of the system</a:t>
                      </a:r>
                      <a:r>
                        <a:rPr lang="en-US" sz="1400" dirty="0"/>
                        <a:t>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     1 –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kern="1200" dirty="0">
                          <a:solidFill>
                            <a:schemeClr val="dk1"/>
                          </a:solidFill>
                        </a:rPr>
                        <a:t>Good, the class is loosely coupled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sym typeface="Symbol"/>
                        </a:rPr>
                        <a:t>      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kern="1200" dirty="0">
                          <a:solidFill>
                            <a:schemeClr val="dk1"/>
                          </a:solidFill>
                        </a:rPr>
                        <a:t>the class is too tightly coupled, complicated testing and modification, and limited re-use</a:t>
                      </a:r>
                      <a:r>
                        <a:rPr lang="en-US" sz="1600" dirty="0"/>
                        <a:t> 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</a:rPr>
                        <a:t>possibilities.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454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97305" y="573338"/>
            <a:ext cx="11029950" cy="581693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rgbClr val="0070C0"/>
                </a:solidFill>
                <a:latin typeface="Bell MT" pitchFamily="18" charset="0"/>
              </a:rPr>
              <a:t>Example (NOC, DIT, CBC)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2B036DA-5345-4FAE-8881-20AA2BBF179B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D7E6BC1B-2E7D-4316-B2F8-7131AC27133B}"/>
              </a:ext>
            </a:extLst>
          </p:cNvPr>
          <p:cNvSpPr txBox="1">
            <a:spLocks/>
          </p:cNvSpPr>
          <p:nvPr/>
        </p:nvSpPr>
        <p:spPr>
          <a:xfrm rot="5400000">
            <a:off x="11812709" y="243563"/>
            <a:ext cx="271885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S.</a:t>
            </a:r>
            <a:fld id="{D57F1E4F-1CFF-5643-939E-217C01CDF565}" type="slidenum">
              <a:rPr lang="en-US" sz="1400" b="1" smtClean="0"/>
              <a:pPr/>
              <a:t>22</a:t>
            </a:fld>
            <a:r>
              <a:rPr lang="en-US" sz="1400" b="1" dirty="0"/>
              <a:t> </a:t>
            </a:r>
          </a:p>
        </p:txBody>
      </p:sp>
      <p:sp>
        <p:nvSpPr>
          <p:cNvPr id="6" name="Rectangle 5" descr="M. Mhahudul Hasan">
            <a:extLst>
              <a:ext uri="{FF2B5EF4-FFF2-40B4-BE49-F238E27FC236}">
                <a16:creationId xmlns:a16="http://schemas.microsoft.com/office/drawing/2014/main" id="{3BB264C7-252E-43C1-825E-EFE01DE9E3C4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OOAD :  Software Project Estimation</a:t>
            </a:r>
          </a:p>
        </p:txBody>
      </p:sp>
      <p:sp>
        <p:nvSpPr>
          <p:cNvPr id="9" name="Rectangle 8" descr="M. Mhahudul Hasan">
            <a:extLst>
              <a:ext uri="{FF2B5EF4-FFF2-40B4-BE49-F238E27FC236}">
                <a16:creationId xmlns:a16="http://schemas.microsoft.com/office/drawing/2014/main" id="{3C21C1DB-7870-4246-BF8F-D0997198D020}"/>
              </a:ext>
            </a:extLst>
          </p:cNvPr>
          <p:cNvSpPr/>
          <p:nvPr/>
        </p:nvSpPr>
        <p:spPr>
          <a:xfrm>
            <a:off x="6331973" y="0"/>
            <a:ext cx="5860027" cy="38345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Victor Stany Rozario</a:t>
            </a:r>
          </a:p>
        </p:txBody>
      </p:sp>
      <p:sp>
        <p:nvSpPr>
          <p:cNvPr id="10" name="Rectangle 9" descr="M. Mhahudul Hasan">
            <a:extLst>
              <a:ext uri="{FF2B5EF4-FFF2-40B4-BE49-F238E27FC236}">
                <a16:creationId xmlns:a16="http://schemas.microsoft.com/office/drawing/2014/main" id="{962F75AB-92C4-424A-AEE5-09BABB43E7C8}"/>
              </a:ext>
            </a:extLst>
          </p:cNvPr>
          <p:cNvSpPr/>
          <p:nvPr/>
        </p:nvSpPr>
        <p:spPr>
          <a:xfrm>
            <a:off x="0" y="6681019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Content Placeholder 26">
            <a:extLst>
              <a:ext uri="{FF2B5EF4-FFF2-40B4-BE49-F238E27FC236}">
                <a16:creationId xmlns:a16="http://schemas.microsoft.com/office/drawing/2014/main" id="{B4CDC53F-AC40-4A03-90FB-949C22BDAA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63690" y="1269801"/>
            <a:ext cx="4049131" cy="1459884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A9CC829-920E-4336-B841-F600062E21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516334"/>
              </p:ext>
            </p:extLst>
          </p:nvPr>
        </p:nvGraphicFramePr>
        <p:xfrm>
          <a:off x="2291592" y="2844456"/>
          <a:ext cx="7364136" cy="3715731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184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85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50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35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51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28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CLASS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NOC</a:t>
                      </a:r>
                    </a:p>
                  </a:txBody>
                  <a:tcPr marT="45711" marB="45711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Influence on Design</a:t>
                      </a:r>
                    </a:p>
                  </a:txBody>
                  <a:tcPr marT="45711" marB="4571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DIT</a:t>
                      </a:r>
                    </a:p>
                  </a:txBody>
                  <a:tcPr marT="45711" marB="45711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Reuse Potential</a:t>
                      </a:r>
                    </a:p>
                  </a:txBody>
                  <a:tcPr marT="45711" marB="4571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CBC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8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T="45711" marB="45711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Low</a:t>
                      </a:r>
                    </a:p>
                  </a:txBody>
                  <a:tcPr marT="45711" marB="4571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T="45711" marB="45711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Low</a:t>
                      </a:r>
                    </a:p>
                  </a:txBody>
                  <a:tcPr marT="45711" marB="4571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Low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8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T="45711" marB="45711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Highest</a:t>
                      </a:r>
                    </a:p>
                  </a:txBody>
                  <a:tcPr marT="45711" marB="4571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T="45711" marB="45711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Low</a:t>
                      </a:r>
                    </a:p>
                  </a:txBody>
                  <a:tcPr marT="45711" marB="4571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Highest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8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T="45711" marB="45711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Low</a:t>
                      </a:r>
                    </a:p>
                  </a:txBody>
                  <a:tcPr marT="45711" marB="4571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T="45711" marB="45711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Low</a:t>
                      </a:r>
                    </a:p>
                  </a:txBody>
                  <a:tcPr marT="45711" marB="4571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Lowest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8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T="45711" marB="45711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Low</a:t>
                      </a:r>
                    </a:p>
                  </a:txBody>
                  <a:tcPr marT="45711" marB="4571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T="45711" marB="45711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Moderate</a:t>
                      </a:r>
                    </a:p>
                  </a:txBody>
                  <a:tcPr marT="45711" marB="4571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Low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8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T="45711" marB="45711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Low</a:t>
                      </a:r>
                    </a:p>
                  </a:txBody>
                  <a:tcPr marT="45711" marB="4571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T="45711" marB="45711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Moderate</a:t>
                      </a:r>
                    </a:p>
                  </a:txBody>
                  <a:tcPr marT="45711" marB="4571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Moderate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8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T="45711" marB="45711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Moderate</a:t>
                      </a:r>
                    </a:p>
                  </a:txBody>
                  <a:tcPr marT="45711" marB="4571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T="45711" marB="45711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Moderate</a:t>
                      </a:r>
                    </a:p>
                  </a:txBody>
                  <a:tcPr marT="45711" marB="4571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Moderate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28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T="45711" marB="45711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Low</a:t>
                      </a:r>
                    </a:p>
                  </a:txBody>
                  <a:tcPr marT="45711" marB="4571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T="45711" marB="45711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Low</a:t>
                      </a:r>
                    </a:p>
                  </a:txBody>
                  <a:tcPr marT="45711" marB="4571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Lowest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28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T="45711" marB="45711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Low</a:t>
                      </a:r>
                    </a:p>
                  </a:txBody>
                  <a:tcPr marT="45711" marB="4571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marT="45711" marB="45711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Highest</a:t>
                      </a:r>
                    </a:p>
                  </a:txBody>
                  <a:tcPr marT="45711" marB="45711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Lowest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394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5471" y="539443"/>
            <a:ext cx="11029950" cy="596183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rgbClr val="0070C0"/>
                </a:solidFill>
                <a:latin typeface="Bell MT" pitchFamily="18" charset="0"/>
              </a:rPr>
              <a:t>Lack of cohesion in methods (</a:t>
            </a:r>
            <a:r>
              <a:rPr lang="en-US" altLang="en-US" b="1" dirty="0" err="1">
                <a:solidFill>
                  <a:srgbClr val="0070C0"/>
                </a:solidFill>
                <a:latin typeface="Bell MT" pitchFamily="18" charset="0"/>
              </a:rPr>
              <a:t>lcom</a:t>
            </a:r>
            <a:r>
              <a:rPr lang="en-US" altLang="en-US" b="1" dirty="0">
                <a:solidFill>
                  <a:srgbClr val="0070C0"/>
                </a:solidFill>
                <a:latin typeface="Bell MT" pitchFamily="18" charset="0"/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516193" y="1240298"/>
            <a:ext cx="11220450" cy="5032165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Cohesion captures how closely bound the different methods of the class are 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Two methods of a class </a:t>
            </a:r>
            <a:r>
              <a:rPr lang="en-US" altLang="en-US" sz="2200" i="1" dirty="0">
                <a:latin typeface="+mj-lt"/>
              </a:rPr>
              <a:t>C </a:t>
            </a:r>
            <a:r>
              <a:rPr lang="en-US" altLang="en-US" sz="2200" dirty="0">
                <a:latin typeface="+mj-lt"/>
              </a:rPr>
              <a:t>can be considered “cohesive” if the set of instance variables (class </a:t>
            </a:r>
            <a:br>
              <a:rPr lang="en-US" altLang="en-US" sz="2200" dirty="0">
                <a:latin typeface="+mj-lt"/>
              </a:rPr>
            </a:br>
            <a:r>
              <a:rPr lang="en-US" altLang="en-US" sz="2200" dirty="0">
                <a:latin typeface="+mj-lt"/>
              </a:rPr>
              <a:t> variable) of </a:t>
            </a:r>
            <a:r>
              <a:rPr lang="en-US" altLang="en-US" sz="2200" i="1" dirty="0">
                <a:latin typeface="+mj-lt"/>
              </a:rPr>
              <a:t>C </a:t>
            </a:r>
            <a:r>
              <a:rPr lang="en-US" altLang="en-US" sz="2200" dirty="0">
                <a:latin typeface="+mj-lt"/>
              </a:rPr>
              <a:t>that they access, have some elements in common 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Let </a:t>
            </a:r>
            <a:r>
              <a:rPr lang="en-US" altLang="en-US" sz="2200" i="1" dirty="0">
                <a:latin typeface="+mj-lt"/>
              </a:rPr>
              <a:t>I</a:t>
            </a:r>
            <a:r>
              <a:rPr lang="en-US" altLang="en-US" sz="2200" i="1" baseline="-25000" dirty="0">
                <a:latin typeface="+mj-lt"/>
              </a:rPr>
              <a:t>i</a:t>
            </a:r>
            <a:r>
              <a:rPr lang="en-US" altLang="en-US" sz="2200" i="1" dirty="0">
                <a:latin typeface="+mj-lt"/>
              </a:rPr>
              <a:t> </a:t>
            </a:r>
            <a:r>
              <a:rPr lang="en-US" altLang="en-US" sz="2200" dirty="0">
                <a:latin typeface="+mj-lt"/>
              </a:rPr>
              <a:t>and </a:t>
            </a:r>
            <a:r>
              <a:rPr lang="en-US" altLang="en-US" sz="2200" i="1" dirty="0" err="1">
                <a:latin typeface="+mj-lt"/>
              </a:rPr>
              <a:t>I</a:t>
            </a:r>
            <a:r>
              <a:rPr lang="en-US" altLang="en-US" sz="2200" i="1" baseline="-25000" dirty="0" err="1">
                <a:latin typeface="+mj-lt"/>
              </a:rPr>
              <a:t>j</a:t>
            </a:r>
            <a:r>
              <a:rPr lang="en-US" altLang="en-US" sz="2200" i="1" dirty="0">
                <a:latin typeface="+mj-lt"/>
              </a:rPr>
              <a:t> </a:t>
            </a:r>
            <a:r>
              <a:rPr lang="en-US" altLang="en-US" sz="2200" dirty="0">
                <a:latin typeface="+mj-lt"/>
              </a:rPr>
              <a:t>be the set of instance variables accessed by the methods </a:t>
            </a:r>
            <a:r>
              <a:rPr lang="en-US" altLang="en-US" sz="2200" i="1" dirty="0">
                <a:latin typeface="+mj-lt"/>
              </a:rPr>
              <a:t>M</a:t>
            </a:r>
            <a:r>
              <a:rPr lang="en-US" altLang="en-US" sz="2200" i="1" baseline="-25000" dirty="0">
                <a:latin typeface="+mj-lt"/>
              </a:rPr>
              <a:t>1</a:t>
            </a:r>
            <a:r>
              <a:rPr lang="en-US" altLang="en-US" sz="2200" i="1" dirty="0">
                <a:latin typeface="+mj-lt"/>
              </a:rPr>
              <a:t> </a:t>
            </a:r>
            <a:r>
              <a:rPr lang="en-US" altLang="en-US" sz="2200" dirty="0">
                <a:latin typeface="+mj-lt"/>
              </a:rPr>
              <a:t>and </a:t>
            </a:r>
            <a:r>
              <a:rPr lang="en-US" altLang="en-US" sz="2200" i="1" dirty="0">
                <a:latin typeface="+mj-lt"/>
              </a:rPr>
              <a:t>M</a:t>
            </a:r>
            <a:r>
              <a:rPr lang="en-US" altLang="en-US" sz="2200" i="1" baseline="-25000" dirty="0">
                <a:latin typeface="+mj-lt"/>
              </a:rPr>
              <a:t>2</a:t>
            </a:r>
            <a:r>
              <a:rPr lang="en-US" altLang="en-US" sz="2200" i="1" dirty="0">
                <a:latin typeface="+mj-lt"/>
              </a:rPr>
              <a:t>,</a:t>
            </a:r>
            <a:r>
              <a:rPr lang="en-US" altLang="en-US" sz="2200" dirty="0">
                <a:latin typeface="+mj-lt"/>
              </a:rPr>
              <a:t> </a:t>
            </a:r>
            <a:r>
              <a:rPr lang="en-US" altLang="en-US" sz="2200" dirty="0">
                <a:solidFill>
                  <a:srgbClr val="C00000"/>
                </a:solidFill>
                <a:latin typeface="+mj-lt"/>
              </a:rPr>
              <a:t>Q be the set </a:t>
            </a:r>
            <a:br>
              <a:rPr lang="en-US" altLang="en-US" sz="2200" dirty="0">
                <a:solidFill>
                  <a:srgbClr val="C00000"/>
                </a:solidFill>
                <a:latin typeface="+mj-lt"/>
              </a:rPr>
            </a:br>
            <a:r>
              <a:rPr lang="en-US" altLang="en-US" sz="2200" dirty="0">
                <a:solidFill>
                  <a:srgbClr val="C00000"/>
                </a:solidFill>
                <a:latin typeface="+mj-lt"/>
              </a:rPr>
              <a:t> of all cohesive pairs of methods</a:t>
            </a:r>
            <a:r>
              <a:rPr lang="en-US" altLang="en-US" sz="2200" dirty="0">
                <a:latin typeface="+mj-lt"/>
              </a:rPr>
              <a:t>, that is, all </a:t>
            </a:r>
            <a:r>
              <a:rPr lang="en-US" altLang="en-US" sz="2200" i="1" dirty="0">
                <a:latin typeface="+mj-lt"/>
              </a:rPr>
              <a:t>(</a:t>
            </a:r>
            <a:r>
              <a:rPr lang="en-US" altLang="en-US" sz="2200" i="1" dirty="0" err="1">
                <a:latin typeface="+mj-lt"/>
              </a:rPr>
              <a:t>M</a:t>
            </a:r>
            <a:r>
              <a:rPr lang="en-US" altLang="en-US" sz="2200" i="1" baseline="-25000" dirty="0" err="1">
                <a:latin typeface="+mj-lt"/>
              </a:rPr>
              <a:t>i</a:t>
            </a:r>
            <a:r>
              <a:rPr lang="en-US" altLang="en-US" sz="2200" i="1" dirty="0">
                <a:latin typeface="+mj-lt"/>
              </a:rPr>
              <a:t>, </a:t>
            </a:r>
            <a:r>
              <a:rPr lang="en-US" altLang="en-US" sz="2200" i="1" dirty="0" err="1">
                <a:latin typeface="+mj-lt"/>
              </a:rPr>
              <a:t>M</a:t>
            </a:r>
            <a:r>
              <a:rPr lang="en-US" altLang="en-US" sz="2200" i="1" baseline="-25000" dirty="0" err="1">
                <a:latin typeface="+mj-lt"/>
              </a:rPr>
              <a:t>j</a:t>
            </a:r>
            <a:r>
              <a:rPr lang="en-US" altLang="en-US" sz="2200" i="1" dirty="0">
                <a:latin typeface="+mj-lt"/>
              </a:rPr>
              <a:t>) </a:t>
            </a:r>
            <a:r>
              <a:rPr lang="en-US" altLang="en-US" sz="2200" dirty="0">
                <a:latin typeface="+mj-lt"/>
              </a:rPr>
              <a:t>such that </a:t>
            </a:r>
            <a:r>
              <a:rPr lang="en-US" altLang="en-US" sz="2200" i="1" dirty="0">
                <a:latin typeface="+mj-lt"/>
              </a:rPr>
              <a:t>I</a:t>
            </a:r>
            <a:r>
              <a:rPr lang="en-US" altLang="en-US" sz="2200" i="1" baseline="-25000" dirty="0">
                <a:latin typeface="+mj-lt"/>
              </a:rPr>
              <a:t>i</a:t>
            </a:r>
            <a:r>
              <a:rPr lang="en-US" altLang="en-US" sz="2200" i="1" dirty="0">
                <a:latin typeface="+mj-lt"/>
              </a:rPr>
              <a:t> </a:t>
            </a:r>
            <a:r>
              <a:rPr lang="en-US" altLang="en-US" sz="2200" dirty="0">
                <a:latin typeface="+mj-lt"/>
              </a:rPr>
              <a:t>and </a:t>
            </a:r>
            <a:r>
              <a:rPr lang="en-US" altLang="en-US" sz="2200" i="1" dirty="0" err="1">
                <a:latin typeface="+mj-lt"/>
              </a:rPr>
              <a:t>I</a:t>
            </a:r>
            <a:r>
              <a:rPr lang="en-US" altLang="en-US" sz="2200" i="1" baseline="-25000" dirty="0" err="1">
                <a:latin typeface="+mj-lt"/>
              </a:rPr>
              <a:t>j</a:t>
            </a:r>
            <a:r>
              <a:rPr lang="en-US" altLang="en-US" sz="2200" i="1" dirty="0">
                <a:latin typeface="+mj-lt"/>
              </a:rPr>
              <a:t> </a:t>
            </a:r>
            <a:r>
              <a:rPr lang="en-US" altLang="en-US" sz="2200" dirty="0">
                <a:latin typeface="+mj-lt"/>
              </a:rPr>
              <a:t>have a non-null </a:t>
            </a:r>
            <a:br>
              <a:rPr lang="en-US" altLang="en-US" sz="2200" dirty="0">
                <a:latin typeface="+mj-lt"/>
              </a:rPr>
            </a:br>
            <a:r>
              <a:rPr lang="en-US" altLang="en-US" sz="2200" dirty="0">
                <a:latin typeface="+mj-lt"/>
              </a:rPr>
              <a:t> intersection. Let </a:t>
            </a:r>
            <a:r>
              <a:rPr lang="en-US" altLang="en-US" sz="2200" i="1" dirty="0">
                <a:solidFill>
                  <a:srgbClr val="C00000"/>
                </a:solidFill>
                <a:latin typeface="+mj-lt"/>
              </a:rPr>
              <a:t>P </a:t>
            </a:r>
            <a:r>
              <a:rPr lang="en-US" altLang="en-US" sz="2200" dirty="0">
                <a:solidFill>
                  <a:srgbClr val="C00000"/>
                </a:solidFill>
                <a:latin typeface="+mj-lt"/>
              </a:rPr>
              <a:t>be the set of all non-cohesive pairs of methods</a:t>
            </a:r>
            <a:r>
              <a:rPr lang="en-US" altLang="en-US" sz="2200" dirty="0">
                <a:latin typeface="+mj-lt"/>
              </a:rPr>
              <a:t>, that is, pairs such that the </a:t>
            </a:r>
            <a:br>
              <a:rPr lang="en-US" altLang="en-US" sz="2200" dirty="0">
                <a:latin typeface="+mj-lt"/>
              </a:rPr>
            </a:br>
            <a:r>
              <a:rPr lang="en-US" altLang="en-US" sz="2200" dirty="0">
                <a:latin typeface="+mj-lt"/>
              </a:rPr>
              <a:t> intersection of sets of instance variables they access is null. Then LCOM is defined as </a:t>
            </a:r>
          </a:p>
          <a:p>
            <a:pPr marL="0" indent="0">
              <a:buNone/>
            </a:pPr>
            <a:br>
              <a:rPr lang="en-US" altLang="en-US" sz="2200" dirty="0">
                <a:latin typeface="+mj-lt"/>
              </a:rPr>
            </a:br>
            <a:r>
              <a:rPr lang="en-US" altLang="en-US" sz="2200" dirty="0">
                <a:latin typeface="+mj-lt"/>
              </a:rPr>
              <a:t>              LCOM = |P|-|Q|, if |P| &gt; |Q|, otherwise 0</a:t>
            </a:r>
          </a:p>
          <a:p>
            <a:pPr marL="0" indent="0">
              <a:buNone/>
            </a:pPr>
            <a:endParaRPr lang="en-US" altLang="en-US" sz="2200" dirty="0">
              <a:latin typeface="+mj-lt"/>
            </a:endParaRP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Coupling (increase) </a:t>
            </a:r>
            <a:r>
              <a:rPr lang="en-US" altLang="en-US" sz="2200" dirty="0">
                <a:latin typeface="+mj-lt"/>
                <a:sym typeface="Wingdings" panose="05000000000000000000" pitchFamily="2" charset="2"/>
              </a:rPr>
              <a:t> Cohesion (decrease)  LCOM (increase)</a:t>
            </a:r>
            <a:endParaRPr lang="en-US" altLang="en-US" sz="2200" dirty="0">
              <a:latin typeface="+mj-lt"/>
            </a:endParaRPr>
          </a:p>
          <a:p>
            <a:pPr>
              <a:buFont typeface="Wingdings" pitchFamily="2" charset="2"/>
              <a:buChar char="q"/>
            </a:pPr>
            <a:endParaRPr lang="en-US" altLang="en-US" sz="2200" dirty="0">
              <a:latin typeface="+mj-lt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BE8610B-86E3-4F82-806C-DE4546A1D235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436E7C22-1BDF-48AD-9645-473160A40E98}"/>
              </a:ext>
            </a:extLst>
          </p:cNvPr>
          <p:cNvSpPr txBox="1">
            <a:spLocks/>
          </p:cNvSpPr>
          <p:nvPr/>
        </p:nvSpPr>
        <p:spPr>
          <a:xfrm rot="5400000">
            <a:off x="11812709" y="243563"/>
            <a:ext cx="271885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S.</a:t>
            </a:r>
            <a:fld id="{D57F1E4F-1CFF-5643-939E-217C01CDF565}" type="slidenum">
              <a:rPr lang="en-US" sz="1400" b="1" smtClean="0"/>
              <a:pPr/>
              <a:t>23</a:t>
            </a:fld>
            <a:r>
              <a:rPr lang="en-US" sz="1400" b="1" dirty="0"/>
              <a:t> </a:t>
            </a:r>
          </a:p>
        </p:txBody>
      </p:sp>
      <p:sp>
        <p:nvSpPr>
          <p:cNvPr id="6" name="Rectangle 5" descr="M. Mhahudul Hasan">
            <a:extLst>
              <a:ext uri="{FF2B5EF4-FFF2-40B4-BE49-F238E27FC236}">
                <a16:creationId xmlns:a16="http://schemas.microsoft.com/office/drawing/2014/main" id="{414F17F8-FD25-47C1-9075-0D086C7B57A7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OOAD :  Software Project Estimation</a:t>
            </a:r>
          </a:p>
        </p:txBody>
      </p:sp>
      <p:sp>
        <p:nvSpPr>
          <p:cNvPr id="9" name="Rectangle 8" descr="M. Mhahudul Hasan">
            <a:extLst>
              <a:ext uri="{FF2B5EF4-FFF2-40B4-BE49-F238E27FC236}">
                <a16:creationId xmlns:a16="http://schemas.microsoft.com/office/drawing/2014/main" id="{458CDE04-2C90-45B5-AED0-2A80ACEBF211}"/>
              </a:ext>
            </a:extLst>
          </p:cNvPr>
          <p:cNvSpPr/>
          <p:nvPr/>
        </p:nvSpPr>
        <p:spPr>
          <a:xfrm>
            <a:off x="6331973" y="0"/>
            <a:ext cx="5860027" cy="38345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Victor Stany Rozario</a:t>
            </a:r>
          </a:p>
        </p:txBody>
      </p:sp>
      <p:sp>
        <p:nvSpPr>
          <p:cNvPr id="10" name="Rectangle 9" descr="M. Mhahudul Hasan">
            <a:extLst>
              <a:ext uri="{FF2B5EF4-FFF2-40B4-BE49-F238E27FC236}">
                <a16:creationId xmlns:a16="http://schemas.microsoft.com/office/drawing/2014/main" id="{D8EC9DF3-7D97-4EBE-BE05-5F7DDE537031}"/>
              </a:ext>
            </a:extLst>
          </p:cNvPr>
          <p:cNvSpPr/>
          <p:nvPr/>
        </p:nvSpPr>
        <p:spPr>
          <a:xfrm>
            <a:off x="0" y="6681019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56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5471" y="539443"/>
            <a:ext cx="11029950" cy="596183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rgbClr val="0070C0"/>
                </a:solidFill>
                <a:latin typeface="Bell MT" pitchFamily="18" charset="0"/>
              </a:rPr>
              <a:t>Example (LCOM)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BE8610B-86E3-4F82-806C-DE4546A1D235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436E7C22-1BDF-48AD-9645-473160A40E98}"/>
              </a:ext>
            </a:extLst>
          </p:cNvPr>
          <p:cNvSpPr txBox="1">
            <a:spLocks/>
          </p:cNvSpPr>
          <p:nvPr/>
        </p:nvSpPr>
        <p:spPr>
          <a:xfrm rot="5400000">
            <a:off x="11812709" y="243563"/>
            <a:ext cx="271885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S.</a:t>
            </a:r>
            <a:fld id="{D57F1E4F-1CFF-5643-939E-217C01CDF565}" type="slidenum">
              <a:rPr lang="en-US" sz="1400" b="1" smtClean="0"/>
              <a:pPr/>
              <a:t>24</a:t>
            </a:fld>
            <a:r>
              <a:rPr lang="en-US" sz="1400" b="1" dirty="0"/>
              <a:t> </a:t>
            </a:r>
          </a:p>
        </p:txBody>
      </p:sp>
      <p:sp>
        <p:nvSpPr>
          <p:cNvPr id="6" name="Rectangle 5" descr="M. Mhahudul Hasan">
            <a:extLst>
              <a:ext uri="{FF2B5EF4-FFF2-40B4-BE49-F238E27FC236}">
                <a16:creationId xmlns:a16="http://schemas.microsoft.com/office/drawing/2014/main" id="{414F17F8-FD25-47C1-9075-0D086C7B57A7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OOAD :  Software Project Estimation</a:t>
            </a:r>
          </a:p>
        </p:txBody>
      </p:sp>
      <p:sp>
        <p:nvSpPr>
          <p:cNvPr id="9" name="Rectangle 8" descr="M. Mhahudul Hasan">
            <a:extLst>
              <a:ext uri="{FF2B5EF4-FFF2-40B4-BE49-F238E27FC236}">
                <a16:creationId xmlns:a16="http://schemas.microsoft.com/office/drawing/2014/main" id="{458CDE04-2C90-45B5-AED0-2A80ACEBF211}"/>
              </a:ext>
            </a:extLst>
          </p:cNvPr>
          <p:cNvSpPr/>
          <p:nvPr/>
        </p:nvSpPr>
        <p:spPr>
          <a:xfrm>
            <a:off x="6331973" y="0"/>
            <a:ext cx="5860027" cy="38345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Victor Stany Rozario</a:t>
            </a:r>
          </a:p>
        </p:txBody>
      </p:sp>
      <p:sp>
        <p:nvSpPr>
          <p:cNvPr id="10" name="Rectangle 9" descr="M. Mhahudul Hasan">
            <a:extLst>
              <a:ext uri="{FF2B5EF4-FFF2-40B4-BE49-F238E27FC236}">
                <a16:creationId xmlns:a16="http://schemas.microsoft.com/office/drawing/2014/main" id="{D8EC9DF3-7D97-4EBE-BE05-5F7DDE537031}"/>
              </a:ext>
            </a:extLst>
          </p:cNvPr>
          <p:cNvSpPr/>
          <p:nvPr/>
        </p:nvSpPr>
        <p:spPr>
          <a:xfrm>
            <a:off x="0" y="6681019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39058" y="1776462"/>
            <a:ext cx="6507616" cy="4303393"/>
          </a:xfrm>
          <a:prstGeom prst="rect">
            <a:avLst/>
          </a:prstGeom>
        </p:spPr>
      </p:pic>
      <p:grpSp>
        <p:nvGrpSpPr>
          <p:cNvPr id="12" name="Group 6"/>
          <p:cNvGrpSpPr>
            <a:grpSpLocks/>
          </p:cNvGrpSpPr>
          <p:nvPr/>
        </p:nvGrpSpPr>
        <p:grpSpPr bwMode="auto">
          <a:xfrm>
            <a:off x="1208313" y="1937514"/>
            <a:ext cx="2614720" cy="3941617"/>
            <a:chOff x="914400" y="1905000"/>
            <a:chExt cx="2133600" cy="3429000"/>
          </a:xfrm>
        </p:grpSpPr>
        <p:sp>
          <p:nvSpPr>
            <p:cNvPr id="13" name="TextBox 3"/>
            <p:cNvSpPr txBox="1">
              <a:spLocks noChangeArrowheads="1"/>
            </p:cNvSpPr>
            <p:nvPr/>
          </p:nvSpPr>
          <p:spPr bwMode="auto">
            <a:xfrm>
              <a:off x="914400" y="1905000"/>
              <a:ext cx="2133600" cy="3698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Courier New" panose="02070309020205020404" pitchFamily="49" charset="0"/>
                <a:buChar char="o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CLASS A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14400" y="2286000"/>
              <a:ext cx="2133600" cy="1447800"/>
            </a:xfrm>
            <a:prstGeom prst="rect">
              <a:avLst/>
            </a:prstGeom>
            <a:solidFill>
              <a:srgbClr val="9CB4D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defRPr/>
              </a:pPr>
              <a:r>
                <a:rPr lang="en-US" dirty="0">
                  <a:solidFill>
                    <a:schemeClr val="tx1"/>
                  </a:solidFill>
                </a:rPr>
                <a:t>a1</a:t>
              </a:r>
            </a:p>
            <a:p>
              <a:pPr eaLnBrk="1" hangingPunct="1">
                <a:defRPr/>
              </a:pPr>
              <a:r>
                <a:rPr lang="en-US" dirty="0">
                  <a:solidFill>
                    <a:schemeClr val="tx1"/>
                  </a:solidFill>
                </a:rPr>
                <a:t>a2</a:t>
              </a:r>
            </a:p>
            <a:p>
              <a:pPr eaLnBrk="1" hangingPunct="1">
                <a:defRPr/>
              </a:pPr>
              <a:r>
                <a:rPr lang="en-US" dirty="0">
                  <a:solidFill>
                    <a:schemeClr val="tx1"/>
                  </a:solidFill>
                </a:rPr>
                <a:t>a3</a:t>
              </a:r>
            </a:p>
            <a:p>
              <a:pPr eaLnBrk="1" hangingPunct="1">
                <a:defRPr/>
              </a:pPr>
              <a:r>
                <a:rPr lang="en-US" dirty="0">
                  <a:solidFill>
                    <a:schemeClr val="tx1"/>
                  </a:solidFill>
                </a:rPr>
                <a:t>a4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14400" y="3733800"/>
              <a:ext cx="2133600" cy="1600200"/>
            </a:xfrm>
            <a:prstGeom prst="rect">
              <a:avLst/>
            </a:prstGeom>
            <a:solidFill>
              <a:srgbClr val="9CB4D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defRPr/>
              </a:pPr>
              <a:r>
                <a:rPr lang="en-US" dirty="0">
                  <a:solidFill>
                    <a:schemeClr val="tx1"/>
                  </a:solidFill>
                </a:rPr>
                <a:t>A1(a1, a2)</a:t>
              </a:r>
            </a:p>
            <a:p>
              <a:pPr eaLnBrk="1" hangingPunct="1">
                <a:defRPr/>
              </a:pPr>
              <a:r>
                <a:rPr lang="en-US" dirty="0">
                  <a:solidFill>
                    <a:schemeClr val="tx1"/>
                  </a:solidFill>
                </a:rPr>
                <a:t>A2(a1)</a:t>
              </a:r>
            </a:p>
            <a:p>
              <a:pPr eaLnBrk="1" hangingPunct="1">
                <a:defRPr/>
              </a:pPr>
              <a:r>
                <a:rPr lang="en-US" dirty="0">
                  <a:solidFill>
                    <a:schemeClr val="tx1"/>
                  </a:solidFill>
                </a:rPr>
                <a:t>A3 (a4)</a:t>
              </a:r>
            </a:p>
            <a:p>
              <a:pPr eaLnBrk="1" hangingPunct="1">
                <a:defRPr/>
              </a:pPr>
              <a:r>
                <a:rPr lang="en-US" dirty="0">
                  <a:solidFill>
                    <a:schemeClr val="tx1"/>
                  </a:solidFill>
                </a:rPr>
                <a:t>A4 (a1, a4)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008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3459" y="539443"/>
            <a:ext cx="11029950" cy="596183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rgbClr val="0070C0"/>
                </a:solidFill>
                <a:latin typeface="Bell MT" pitchFamily="18" charset="0"/>
              </a:rPr>
              <a:t>Lack of cohesion in methods (</a:t>
            </a:r>
            <a:r>
              <a:rPr lang="en-US" altLang="en-US" b="1" dirty="0" err="1">
                <a:solidFill>
                  <a:srgbClr val="0070C0"/>
                </a:solidFill>
                <a:latin typeface="Bell MT" pitchFamily="18" charset="0"/>
              </a:rPr>
              <a:t>lcom</a:t>
            </a:r>
            <a:r>
              <a:rPr lang="en-US" altLang="en-US" b="1" dirty="0">
                <a:solidFill>
                  <a:srgbClr val="0070C0"/>
                </a:solidFill>
                <a:latin typeface="Bell MT" pitchFamily="18" charset="0"/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398206" y="1269795"/>
            <a:ext cx="11220450" cy="4103688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</a:t>
            </a:r>
            <a:r>
              <a:rPr lang="en-US" altLang="en-US" sz="2200" dirty="0">
                <a:solidFill>
                  <a:srgbClr val="C00000"/>
                </a:solidFill>
                <a:latin typeface="+mj-lt"/>
              </a:rPr>
              <a:t>If there are </a:t>
            </a:r>
            <a:r>
              <a:rPr lang="en-US" altLang="en-US" sz="2200" i="1" dirty="0">
                <a:solidFill>
                  <a:srgbClr val="C00000"/>
                </a:solidFill>
                <a:latin typeface="+mj-lt"/>
              </a:rPr>
              <a:t>n </a:t>
            </a:r>
            <a:r>
              <a:rPr lang="en-US" altLang="en-US" sz="2200" dirty="0">
                <a:solidFill>
                  <a:srgbClr val="C00000"/>
                </a:solidFill>
                <a:latin typeface="+mj-lt"/>
              </a:rPr>
              <a:t>methods in a class </a:t>
            </a:r>
            <a:r>
              <a:rPr lang="en-US" altLang="en-US" sz="2200" i="1" dirty="0">
                <a:solidFill>
                  <a:srgbClr val="C00000"/>
                </a:solidFill>
                <a:latin typeface="+mj-lt"/>
              </a:rPr>
              <a:t>C, </a:t>
            </a:r>
            <a:r>
              <a:rPr lang="en-US" altLang="en-US" sz="2200" dirty="0">
                <a:solidFill>
                  <a:srgbClr val="C00000"/>
                </a:solidFill>
                <a:latin typeface="+mj-lt"/>
              </a:rPr>
              <a:t>then there are </a:t>
            </a:r>
            <a:r>
              <a:rPr lang="en-US" altLang="en-US" sz="2200" i="1" dirty="0">
                <a:solidFill>
                  <a:srgbClr val="C00000"/>
                </a:solidFill>
                <a:latin typeface="+mj-lt"/>
              </a:rPr>
              <a:t>n(n</a:t>
            </a:r>
            <a:r>
              <a:rPr lang="en-US" altLang="en-US" sz="2200" dirty="0">
                <a:solidFill>
                  <a:srgbClr val="C00000"/>
                </a:solidFill>
                <a:latin typeface="+mj-lt"/>
              </a:rPr>
              <a:t>-1) pairs</a:t>
            </a:r>
            <a:r>
              <a:rPr lang="en-US" altLang="en-US" sz="2200" dirty="0">
                <a:latin typeface="+mj-lt"/>
              </a:rPr>
              <a:t>, and </a:t>
            </a:r>
            <a:r>
              <a:rPr lang="en-US" altLang="en-US" sz="2200" dirty="0">
                <a:solidFill>
                  <a:srgbClr val="7030A0"/>
                </a:solidFill>
                <a:latin typeface="+mj-lt"/>
              </a:rPr>
              <a:t>LCOM is the number</a:t>
            </a:r>
            <a:br>
              <a:rPr lang="en-US" altLang="en-US" sz="2200" dirty="0">
                <a:solidFill>
                  <a:srgbClr val="7030A0"/>
                </a:solidFill>
                <a:latin typeface="+mj-lt"/>
              </a:rPr>
            </a:br>
            <a:r>
              <a:rPr lang="en-US" altLang="en-US" sz="2200" dirty="0">
                <a:solidFill>
                  <a:srgbClr val="7030A0"/>
                </a:solidFill>
                <a:latin typeface="+mj-lt"/>
              </a:rPr>
              <a:t> of pairs that are non-cohesive minus the number of pairs that are cohesive 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</a:t>
            </a:r>
            <a:r>
              <a:rPr lang="en-US" altLang="en-US" sz="2200" dirty="0">
                <a:solidFill>
                  <a:srgbClr val="0070C0"/>
                </a:solidFill>
                <a:latin typeface="+mj-lt"/>
              </a:rPr>
              <a:t>The larger the number of cohesive methods, the more cohesive the class will be, and the </a:t>
            </a:r>
            <a:br>
              <a:rPr lang="en-US" altLang="en-US" sz="2200" dirty="0">
                <a:solidFill>
                  <a:srgbClr val="0070C0"/>
                </a:solidFill>
                <a:latin typeface="+mj-lt"/>
              </a:rPr>
            </a:br>
            <a:r>
              <a:rPr lang="en-US" altLang="en-US" sz="2200" dirty="0">
                <a:solidFill>
                  <a:srgbClr val="0070C0"/>
                </a:solidFill>
                <a:latin typeface="+mj-lt"/>
              </a:rPr>
              <a:t> LCOM metric will be lower 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A high LCOM value may indicate that the methods are trying to do different things and </a:t>
            </a:r>
            <a:br>
              <a:rPr lang="en-US" altLang="en-US" sz="2200" dirty="0">
                <a:latin typeface="+mj-lt"/>
              </a:rPr>
            </a:br>
            <a:r>
              <a:rPr lang="en-US" altLang="en-US" sz="2200" dirty="0">
                <a:latin typeface="+mj-lt"/>
              </a:rPr>
              <a:t> operate on different data entities 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If this is validated, the class can be partitioned into different classes 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solidFill>
                  <a:srgbClr val="C00000"/>
                </a:solidFill>
              </a:rPr>
              <a:t>High cohesion &amp; low LCOM is a highly desirable property for modularity. </a:t>
            </a:r>
            <a:endParaRPr lang="en-US" altLang="en-US" sz="2200" dirty="0">
              <a:solidFill>
                <a:srgbClr val="C00000"/>
              </a:solidFill>
              <a:latin typeface="+mj-lt"/>
            </a:endParaRP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There is little significance of this metric in predicting the fault-proneness of a class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3CC030-AA81-441E-BE32-B5426BED4B89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48923893-B259-4E6C-84FA-FC81515EBD2B}"/>
              </a:ext>
            </a:extLst>
          </p:cNvPr>
          <p:cNvSpPr txBox="1">
            <a:spLocks/>
          </p:cNvSpPr>
          <p:nvPr/>
        </p:nvSpPr>
        <p:spPr>
          <a:xfrm rot="5400000">
            <a:off x="11812709" y="243563"/>
            <a:ext cx="271885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S.</a:t>
            </a:r>
            <a:fld id="{D57F1E4F-1CFF-5643-939E-217C01CDF565}" type="slidenum">
              <a:rPr lang="en-US" sz="1400" b="1" smtClean="0"/>
              <a:pPr/>
              <a:t>25</a:t>
            </a:fld>
            <a:r>
              <a:rPr lang="en-US" sz="1400" b="1" dirty="0"/>
              <a:t> </a:t>
            </a:r>
          </a:p>
        </p:txBody>
      </p:sp>
      <p:sp>
        <p:nvSpPr>
          <p:cNvPr id="6" name="Rectangle 5" descr="M. Mhahudul Hasan">
            <a:extLst>
              <a:ext uri="{FF2B5EF4-FFF2-40B4-BE49-F238E27FC236}">
                <a16:creationId xmlns:a16="http://schemas.microsoft.com/office/drawing/2014/main" id="{DFC2623D-D549-41AF-AD73-E7B03FCF8F4C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OOAD :  Software Project Estimation</a:t>
            </a:r>
          </a:p>
        </p:txBody>
      </p:sp>
      <p:sp>
        <p:nvSpPr>
          <p:cNvPr id="9" name="Rectangle 8" descr="M. Mhahudul Hasan">
            <a:extLst>
              <a:ext uri="{FF2B5EF4-FFF2-40B4-BE49-F238E27FC236}">
                <a16:creationId xmlns:a16="http://schemas.microsoft.com/office/drawing/2014/main" id="{FDE91939-E858-48C6-991E-69090EB51D99}"/>
              </a:ext>
            </a:extLst>
          </p:cNvPr>
          <p:cNvSpPr/>
          <p:nvPr/>
        </p:nvSpPr>
        <p:spPr>
          <a:xfrm>
            <a:off x="6331973" y="0"/>
            <a:ext cx="5860027" cy="38345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Victor Stany Rozario</a:t>
            </a:r>
          </a:p>
        </p:txBody>
      </p:sp>
      <p:sp>
        <p:nvSpPr>
          <p:cNvPr id="10" name="Rectangle 9" descr="M. Mhahudul Hasan">
            <a:extLst>
              <a:ext uri="{FF2B5EF4-FFF2-40B4-BE49-F238E27FC236}">
                <a16:creationId xmlns:a16="http://schemas.microsoft.com/office/drawing/2014/main" id="{B81D4493-9F91-49D1-9CAC-24725A257CE8}"/>
              </a:ext>
            </a:extLst>
          </p:cNvPr>
          <p:cNvSpPr/>
          <p:nvPr/>
        </p:nvSpPr>
        <p:spPr>
          <a:xfrm>
            <a:off x="0" y="6681019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48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52168" y="554192"/>
            <a:ext cx="11029950" cy="53719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COCOMO (Constructive Cost Model)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5D4B8B8-43DF-4747-A859-E2808F26A699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178FD1FC-791E-4469-9471-BFC291A7E3BD}"/>
              </a:ext>
            </a:extLst>
          </p:cNvPr>
          <p:cNvSpPr txBox="1">
            <a:spLocks/>
          </p:cNvSpPr>
          <p:nvPr/>
        </p:nvSpPr>
        <p:spPr>
          <a:xfrm rot="5400000">
            <a:off x="11812709" y="243563"/>
            <a:ext cx="271885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S.</a:t>
            </a:r>
            <a:fld id="{D57F1E4F-1CFF-5643-939E-217C01CDF565}" type="slidenum">
              <a:rPr lang="en-US" sz="1400" b="1" smtClean="0"/>
              <a:pPr/>
              <a:t>26</a:t>
            </a:fld>
            <a:r>
              <a:rPr lang="en-US" sz="1400" b="1" dirty="0"/>
              <a:t> </a:t>
            </a:r>
          </a:p>
        </p:txBody>
      </p:sp>
      <p:sp>
        <p:nvSpPr>
          <p:cNvPr id="7" name="Rectangle 6" descr="M. Mhahudul Hasan">
            <a:extLst>
              <a:ext uri="{FF2B5EF4-FFF2-40B4-BE49-F238E27FC236}">
                <a16:creationId xmlns:a16="http://schemas.microsoft.com/office/drawing/2014/main" id="{41FC055C-4B93-4B56-8757-68CB513DFBF7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OOAD :  Software Project Estimation</a:t>
            </a:r>
          </a:p>
        </p:txBody>
      </p:sp>
      <p:sp>
        <p:nvSpPr>
          <p:cNvPr id="10" name="Rectangle 9" descr="M. Mhahudul Hasan">
            <a:extLst>
              <a:ext uri="{FF2B5EF4-FFF2-40B4-BE49-F238E27FC236}">
                <a16:creationId xmlns:a16="http://schemas.microsoft.com/office/drawing/2014/main" id="{B0FB0A2D-1164-4A10-B76E-BFED61DC245B}"/>
              </a:ext>
            </a:extLst>
          </p:cNvPr>
          <p:cNvSpPr/>
          <p:nvPr/>
        </p:nvSpPr>
        <p:spPr>
          <a:xfrm>
            <a:off x="6331973" y="0"/>
            <a:ext cx="5860027" cy="38345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Victor Stany Rozario</a:t>
            </a:r>
          </a:p>
        </p:txBody>
      </p:sp>
      <p:sp>
        <p:nvSpPr>
          <p:cNvPr id="11" name="Rectangle 10" descr="M. Mhahudul Hasan">
            <a:extLst>
              <a:ext uri="{FF2B5EF4-FFF2-40B4-BE49-F238E27FC236}">
                <a16:creationId xmlns:a16="http://schemas.microsoft.com/office/drawing/2014/main" id="{4EC4311A-85C3-4278-8A17-96BECBE22DC0}"/>
              </a:ext>
            </a:extLst>
          </p:cNvPr>
          <p:cNvSpPr/>
          <p:nvPr/>
        </p:nvSpPr>
        <p:spPr>
          <a:xfrm>
            <a:off x="0" y="6681019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8DBC298-CA2A-4F32-A286-EF9D040DDF41}"/>
              </a:ext>
            </a:extLst>
          </p:cNvPr>
          <p:cNvSpPr txBox="1">
            <a:spLocks/>
          </p:cNvSpPr>
          <p:nvPr/>
        </p:nvSpPr>
        <p:spPr>
          <a:xfrm>
            <a:off x="461647" y="1139599"/>
            <a:ext cx="11287125" cy="47478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en-US" sz="2000" dirty="0"/>
              <a:t>Based on SLOC characteristic, and operates according to the following equations: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en-US" sz="2000" b="1" dirty="0">
                <a:solidFill>
                  <a:srgbClr val="C00000"/>
                </a:solidFill>
                <a:latin typeface="Bell MT" pitchFamily="18" charset="0"/>
              </a:rPr>
              <a:t>Effort = PM = Coefficient</a:t>
            </a:r>
            <a:r>
              <a:rPr lang="en-US" altLang="en-US" sz="2000" b="1" baseline="-25000" dirty="0">
                <a:solidFill>
                  <a:srgbClr val="C00000"/>
                </a:solidFill>
                <a:latin typeface="Bell MT" pitchFamily="18" charset="0"/>
              </a:rPr>
              <a:t>&lt;Effort Factor&gt;</a:t>
            </a:r>
            <a:r>
              <a:rPr lang="en-US" altLang="en-US" sz="2000" b="1" dirty="0">
                <a:solidFill>
                  <a:srgbClr val="C00000"/>
                </a:solidFill>
                <a:latin typeface="Bell MT" pitchFamily="18" charset="0"/>
              </a:rPr>
              <a:t>*(SLOC/1000)^P        </a:t>
            </a:r>
            <a:r>
              <a:rPr lang="en-US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[100,000 SLOC/1000  = 100k SLOC]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Development time = DM = 2.50*(PM)^T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Required number of people = ST = PM/DM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</a:t>
            </a:r>
            <a:r>
              <a:rPr lang="en-US" sz="2000" b="1" dirty="0">
                <a:solidFill>
                  <a:srgbClr val="C00000"/>
                </a:solidFill>
              </a:rPr>
              <a:t> :</a:t>
            </a:r>
            <a:r>
              <a:rPr lang="en-US" sz="2000" dirty="0"/>
              <a:t> person-months needed for project (labor working hours)</a:t>
            </a:r>
            <a:br>
              <a:rPr lang="en-US" sz="2000" dirty="0"/>
            </a:b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SLOC</a:t>
            </a:r>
            <a:r>
              <a:rPr lang="en-US" sz="2000" b="1" dirty="0">
                <a:solidFill>
                  <a:srgbClr val="C00000"/>
                </a:solidFill>
              </a:rPr>
              <a:t> :  </a:t>
            </a:r>
            <a:r>
              <a:rPr lang="en-US" sz="2000" dirty="0"/>
              <a:t>source lines of code</a:t>
            </a:r>
            <a:br>
              <a:rPr lang="en-US" sz="2000" dirty="0"/>
            </a:b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b="1" dirty="0">
                <a:solidFill>
                  <a:srgbClr val="C00000"/>
                </a:solidFill>
              </a:rPr>
              <a:t> :  </a:t>
            </a:r>
            <a:r>
              <a:rPr lang="en-US" sz="2000" dirty="0"/>
              <a:t>project complexity (1.04-1.24)</a:t>
            </a:r>
            <a:br>
              <a:rPr lang="en-US" sz="2000" dirty="0"/>
            </a:b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</a:t>
            </a:r>
            <a:r>
              <a:rPr lang="en-US" sz="2000" b="1" dirty="0">
                <a:solidFill>
                  <a:srgbClr val="C00000"/>
                </a:solidFill>
              </a:rPr>
              <a:t> :  </a:t>
            </a:r>
            <a:r>
              <a:rPr lang="en-US" sz="2000" dirty="0"/>
              <a:t>duration time in months for project (weekdays)</a:t>
            </a:r>
            <a:br>
              <a:rPr lang="en-US" sz="2000" dirty="0"/>
            </a:b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000" b="1" dirty="0">
                <a:solidFill>
                  <a:srgbClr val="C00000"/>
                </a:solidFill>
              </a:rPr>
              <a:t> :  </a:t>
            </a:r>
            <a:r>
              <a:rPr lang="en-US" sz="2000" dirty="0"/>
              <a:t>SLOC-dependent coefficient (0.32-0.38)</a:t>
            </a:r>
            <a:br>
              <a:rPr lang="en-US" sz="2000" dirty="0"/>
            </a:b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2000" b="1" dirty="0">
                <a:solidFill>
                  <a:srgbClr val="C00000"/>
                </a:solidFill>
              </a:rPr>
              <a:t> :  </a:t>
            </a:r>
            <a:r>
              <a:rPr lang="en-US" sz="2000" dirty="0"/>
              <a:t>average staffing necessary</a:t>
            </a:r>
            <a:endParaRPr lang="en-US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A410B46-ED40-4162-B758-3109A141B4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699848"/>
              </p:ext>
            </p:extLst>
          </p:nvPr>
        </p:nvGraphicFramePr>
        <p:xfrm>
          <a:off x="6432108" y="4214586"/>
          <a:ext cx="5435599" cy="17523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8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0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20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059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Software</a:t>
                      </a:r>
                      <a:r>
                        <a:rPr lang="en-US" sz="1800" b="1" baseline="0" dirty="0"/>
                        <a:t> Project Type</a:t>
                      </a:r>
                      <a:endParaRPr lang="en-US" sz="1800" b="1" dirty="0"/>
                    </a:p>
                  </a:txBody>
                  <a:tcPr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Coefficient</a:t>
                      </a:r>
                      <a:br>
                        <a:rPr lang="en-US" sz="1800" b="1" dirty="0"/>
                      </a:br>
                      <a:r>
                        <a:rPr lang="en-US" sz="1800" b="1" baseline="-25000" dirty="0"/>
                        <a:t>&lt;Effort Factor&gt;</a:t>
                      </a:r>
                      <a:endParaRPr lang="en-US" sz="1800" b="1" dirty="0"/>
                    </a:p>
                  </a:txBody>
                  <a:tcPr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</a:t>
                      </a:r>
                    </a:p>
                  </a:txBody>
                  <a:tcPr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T</a:t>
                      </a:r>
                    </a:p>
                  </a:txBody>
                  <a:tcPr marT="45711" marB="4571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6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Organic</a:t>
                      </a:r>
                    </a:p>
                  </a:txBody>
                  <a:tcPr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2.4</a:t>
                      </a:r>
                    </a:p>
                  </a:txBody>
                  <a:tcPr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1.05</a:t>
                      </a:r>
                    </a:p>
                  </a:txBody>
                  <a:tcPr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0.38</a:t>
                      </a:r>
                    </a:p>
                  </a:txBody>
                  <a:tcPr marT="45711" marB="4571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6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Semi-detached</a:t>
                      </a:r>
                    </a:p>
                  </a:txBody>
                  <a:tcPr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3.0</a:t>
                      </a:r>
                    </a:p>
                  </a:txBody>
                  <a:tcPr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1.12</a:t>
                      </a:r>
                    </a:p>
                  </a:txBody>
                  <a:tcPr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0.35</a:t>
                      </a:r>
                    </a:p>
                  </a:txBody>
                  <a:tcPr marT="45711" marB="4571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6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Embedded</a:t>
                      </a:r>
                    </a:p>
                  </a:txBody>
                  <a:tcPr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3.6</a:t>
                      </a:r>
                    </a:p>
                  </a:txBody>
                  <a:tcPr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1.20</a:t>
                      </a:r>
                    </a:p>
                  </a:txBody>
                  <a:tcPr marT="45711" marB="457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0.32</a:t>
                      </a:r>
                    </a:p>
                  </a:txBody>
                  <a:tcPr marT="45711" marB="4571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32957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60438" y="583689"/>
            <a:ext cx="11029950" cy="55193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COCOMO (Constructive  Cost  Model)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3AF80F9-204C-4BA3-BCDC-1BC573CFB1B7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0A9180F1-350A-4492-8C55-9DA8E224502E}"/>
              </a:ext>
            </a:extLst>
          </p:cNvPr>
          <p:cNvSpPr txBox="1">
            <a:spLocks/>
          </p:cNvSpPr>
          <p:nvPr/>
        </p:nvSpPr>
        <p:spPr>
          <a:xfrm rot="5400000">
            <a:off x="11812709" y="243563"/>
            <a:ext cx="271885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S.</a:t>
            </a:r>
            <a:fld id="{D57F1E4F-1CFF-5643-939E-217C01CDF565}" type="slidenum">
              <a:rPr lang="en-US" sz="1400" b="1" smtClean="0"/>
              <a:pPr/>
              <a:t>27</a:t>
            </a:fld>
            <a:r>
              <a:rPr lang="en-US" sz="1400" b="1" dirty="0"/>
              <a:t> </a:t>
            </a:r>
          </a:p>
        </p:txBody>
      </p:sp>
      <p:sp>
        <p:nvSpPr>
          <p:cNvPr id="8" name="Rectangle 7" descr="M. Mhahudul Hasan">
            <a:extLst>
              <a:ext uri="{FF2B5EF4-FFF2-40B4-BE49-F238E27FC236}">
                <a16:creationId xmlns:a16="http://schemas.microsoft.com/office/drawing/2014/main" id="{53AA0D35-1114-4EB9-961E-DB571E50DC06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OOAD :  Software Project Estimation</a:t>
            </a:r>
          </a:p>
        </p:txBody>
      </p:sp>
      <p:sp>
        <p:nvSpPr>
          <p:cNvPr id="9" name="Rectangle 8" descr="M. Mhahudul Hasan">
            <a:extLst>
              <a:ext uri="{FF2B5EF4-FFF2-40B4-BE49-F238E27FC236}">
                <a16:creationId xmlns:a16="http://schemas.microsoft.com/office/drawing/2014/main" id="{57EA5EFD-417C-4196-8454-A46DE0CBA7F3}"/>
              </a:ext>
            </a:extLst>
          </p:cNvPr>
          <p:cNvSpPr/>
          <p:nvPr/>
        </p:nvSpPr>
        <p:spPr>
          <a:xfrm>
            <a:off x="6331973" y="0"/>
            <a:ext cx="5860027" cy="38345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Victor Stany Rozario</a:t>
            </a:r>
          </a:p>
        </p:txBody>
      </p:sp>
      <p:sp>
        <p:nvSpPr>
          <p:cNvPr id="10" name="Rectangle 9" descr="M. Mhahudul Hasan">
            <a:extLst>
              <a:ext uri="{FF2B5EF4-FFF2-40B4-BE49-F238E27FC236}">
                <a16:creationId xmlns:a16="http://schemas.microsoft.com/office/drawing/2014/main" id="{ECB358A2-E31B-45E1-8DCF-10E8AB96E2C2}"/>
              </a:ext>
            </a:extLst>
          </p:cNvPr>
          <p:cNvSpPr/>
          <p:nvPr/>
        </p:nvSpPr>
        <p:spPr>
          <a:xfrm>
            <a:off x="0" y="6681019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B7706D3-C680-4785-9899-622AA2FD63EB}"/>
              </a:ext>
            </a:extLst>
          </p:cNvPr>
          <p:cNvSpPr txBox="1">
            <a:spLocks/>
          </p:cNvSpPr>
          <p:nvPr/>
        </p:nvSpPr>
        <p:spPr>
          <a:xfrm>
            <a:off x="590652" y="1017639"/>
            <a:ext cx="11350625" cy="55748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2200" dirty="0">
                <a:solidFill>
                  <a:srgbClr val="C00000"/>
                </a:solidFill>
                <a:latin typeface="+mj-lt"/>
              </a:rPr>
              <a:t>Organic: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relatively small size (2-50 </a:t>
            </a:r>
            <a:r>
              <a:rPr lang="en-US" sz="2200" dirty="0" err="1"/>
              <a:t>KLoc</a:t>
            </a:r>
            <a:r>
              <a:rPr lang="en-US" sz="2200" dirty="0"/>
              <a:t>), simple, less innovative software projects in which a small teams with good application experience work to a project with less tightly schedule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Example: showing VUES information to webpage, payroll system</a:t>
            </a:r>
            <a:endParaRPr lang="en-US" sz="2200" dirty="0">
              <a:latin typeface="+mj-lt"/>
            </a:endParaRP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sz="2200" dirty="0">
                <a:solidFill>
                  <a:srgbClr val="C00000"/>
                </a:solidFill>
                <a:latin typeface="+mj-lt"/>
              </a:rPr>
              <a:t>Semidetached: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Medium size (50-300 </a:t>
            </a:r>
            <a:r>
              <a:rPr lang="en-US" sz="2200" dirty="0" err="1"/>
              <a:t>KLoc</a:t>
            </a:r>
            <a:r>
              <a:rPr lang="en-US" sz="2200" dirty="0"/>
              <a:t>) and innovation, complexity in software project in which teams with mixed experience levels works in a mix of h/w and s/w application with relative tight schedule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Example: biometric log-in time saved in VUES database</a:t>
            </a:r>
            <a:endParaRPr lang="en-US" sz="2200" dirty="0">
              <a:latin typeface="+mj-lt"/>
            </a:endParaRP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sz="2200" dirty="0">
                <a:solidFill>
                  <a:srgbClr val="C00000"/>
                </a:solidFill>
                <a:latin typeface="+mj-lt"/>
              </a:rPr>
              <a:t>Embedded: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sz="2200" dirty="0"/>
              <a:t>A Large size (&gt;300 </a:t>
            </a:r>
            <a:r>
              <a:rPr lang="en-US" sz="2200" dirty="0" err="1"/>
              <a:t>KLoc</a:t>
            </a:r>
            <a:r>
              <a:rPr lang="en-US" sz="2200" dirty="0"/>
              <a:t>), more innovative, complex software project that must be developed within a strongly coupled to hardware environment (e.g.  Autopilot, biometric device, elevator)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Projects has the characteristics that the product being developed had to operate within very tight constraints and changes to the system are very costly</a:t>
            </a:r>
            <a:endParaRPr lang="en-US" sz="2200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635381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954" y="1972494"/>
            <a:ext cx="11025052" cy="73151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2000" dirty="0">
                <a:ea typeface="ＭＳ Ｐゴシック" pitchFamily="34" charset="-128"/>
              </a:rPr>
              <a:t>R.S. Pressman &amp; Associates, Inc (2010). </a:t>
            </a:r>
            <a:r>
              <a:rPr lang="en-US" sz="2000" i="1" dirty="0">
                <a:ea typeface="ＭＳ Ｐゴシック" pitchFamily="34" charset="-128"/>
              </a:rPr>
              <a:t>Software Engineering: A Practitioner’s Approach.</a:t>
            </a:r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6AD0CE9-9E54-4FF6-B6A8-3472BC6CE3F6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19A61C91-A1CA-4723-AB64-6521AE43B0D2}"/>
              </a:ext>
            </a:extLst>
          </p:cNvPr>
          <p:cNvSpPr txBox="1">
            <a:spLocks/>
          </p:cNvSpPr>
          <p:nvPr/>
        </p:nvSpPr>
        <p:spPr>
          <a:xfrm rot="5400000">
            <a:off x="11812709" y="243563"/>
            <a:ext cx="271885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S.</a:t>
            </a:r>
            <a:fld id="{D57F1E4F-1CFF-5643-939E-217C01CDF565}" type="slidenum">
              <a:rPr lang="en-US" sz="1400" b="1" smtClean="0"/>
              <a:pPr/>
              <a:t>28</a:t>
            </a:fld>
            <a:r>
              <a:rPr lang="en-US" sz="1400" b="1" dirty="0"/>
              <a:t> </a:t>
            </a:r>
          </a:p>
        </p:txBody>
      </p:sp>
      <p:sp>
        <p:nvSpPr>
          <p:cNvPr id="8" name="Rectangle 7" descr="M. Mhahudul Hasan">
            <a:extLst>
              <a:ext uri="{FF2B5EF4-FFF2-40B4-BE49-F238E27FC236}">
                <a16:creationId xmlns:a16="http://schemas.microsoft.com/office/drawing/2014/main" id="{36351B02-AE04-421D-802E-4C5678297818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OOAD :  Software Project Estimation</a:t>
            </a:r>
          </a:p>
        </p:txBody>
      </p:sp>
      <p:sp>
        <p:nvSpPr>
          <p:cNvPr id="9" name="Rectangle 8" descr="M. Mhahudul Hasan">
            <a:extLst>
              <a:ext uri="{FF2B5EF4-FFF2-40B4-BE49-F238E27FC236}">
                <a16:creationId xmlns:a16="http://schemas.microsoft.com/office/drawing/2014/main" id="{C007F4CD-AE0E-4B86-BCCB-990D455B7317}"/>
              </a:ext>
            </a:extLst>
          </p:cNvPr>
          <p:cNvSpPr/>
          <p:nvPr/>
        </p:nvSpPr>
        <p:spPr>
          <a:xfrm>
            <a:off x="6331973" y="0"/>
            <a:ext cx="5860027" cy="38345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Victor Stany Rozario</a:t>
            </a:r>
          </a:p>
        </p:txBody>
      </p:sp>
      <p:sp>
        <p:nvSpPr>
          <p:cNvPr id="10" name="Rectangle 9" descr="M. Mhahudul Hasan">
            <a:extLst>
              <a:ext uri="{FF2B5EF4-FFF2-40B4-BE49-F238E27FC236}">
                <a16:creationId xmlns:a16="http://schemas.microsoft.com/office/drawing/2014/main" id="{F3DE81D3-7AA7-4CE1-A39B-4F7923B90A42}"/>
              </a:ext>
            </a:extLst>
          </p:cNvPr>
          <p:cNvSpPr/>
          <p:nvPr/>
        </p:nvSpPr>
        <p:spPr>
          <a:xfrm>
            <a:off x="0" y="6681019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11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554192"/>
            <a:ext cx="11029950" cy="566686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Book Antiqua" pitchFamily="18" charset="0"/>
              </a:rPr>
              <a:t>Software metrics</a:t>
            </a:r>
            <a:endParaRPr lang="en-US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530942" y="1247007"/>
            <a:ext cx="11220450" cy="1741487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Font typeface="Wingdings" pitchFamily="2" charset="2"/>
              <a:buChar char="§"/>
            </a:pPr>
            <a:r>
              <a:rPr lang="en-US" altLang="en-US" sz="2200" dirty="0">
                <a:solidFill>
                  <a:srgbClr val="0070C0"/>
                </a:solidFill>
                <a:latin typeface="+mj-lt"/>
              </a:rPr>
              <a:t>The common measurement entities are the software metrics</a:t>
            </a:r>
            <a:r>
              <a:rPr lang="en-US" altLang="en-US" sz="2200" dirty="0">
                <a:latin typeface="+mj-lt"/>
              </a:rPr>
              <a:t>, which helps us to evaluate: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200" dirty="0">
                <a:latin typeface="+mj-lt"/>
              </a:rPr>
              <a:t>    Performance, Efficiency, Security, Complexity, Testability, Flexibility, etc.</a:t>
            </a:r>
          </a:p>
          <a:p>
            <a:pPr marL="306000" lvl="1">
              <a:spcBef>
                <a:spcPct val="0"/>
              </a:spcBef>
              <a:buFont typeface="Wingdings" pitchFamily="2" charset="2"/>
              <a:buChar char="§"/>
            </a:pPr>
            <a:r>
              <a:rPr lang="en-US" sz="2200" dirty="0">
                <a:latin typeface="+mj-lt"/>
              </a:rPr>
              <a:t>Metric is a quantifiable measure (characteristic) of software, e.g., </a:t>
            </a:r>
            <a:r>
              <a:rPr lang="en-GB" altLang="en-US" sz="2200" dirty="0">
                <a:latin typeface="+mj-lt"/>
              </a:rPr>
              <a:t>2 errors were discovered by customers in 18 months (more meaningful than saying that 2 errors were found)</a:t>
            </a:r>
            <a:endParaRPr lang="en-US" altLang="en-US" sz="2200" dirty="0">
              <a:latin typeface="+mj-lt"/>
            </a:endParaRPr>
          </a:p>
        </p:txBody>
      </p:sp>
      <p:pic>
        <p:nvPicPr>
          <p:cNvPr id="6" name="Picture 3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58062" y="3404771"/>
            <a:ext cx="6624597" cy="28868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C3CDF24-6D45-4CDC-9820-5232BC21584A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6886FF6E-D44E-4905-9A16-917DAC38223B}"/>
              </a:ext>
            </a:extLst>
          </p:cNvPr>
          <p:cNvSpPr txBox="1">
            <a:spLocks/>
          </p:cNvSpPr>
          <p:nvPr/>
        </p:nvSpPr>
        <p:spPr>
          <a:xfrm rot="5400000">
            <a:off x="11734800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3</a:t>
            </a:fld>
            <a:r>
              <a:rPr lang="en-US" sz="1400" b="1" dirty="0"/>
              <a:t> </a:t>
            </a:r>
          </a:p>
        </p:txBody>
      </p:sp>
      <p:sp>
        <p:nvSpPr>
          <p:cNvPr id="9" name="Rectangle 8" descr="M. Mhahudul Hasan">
            <a:extLst>
              <a:ext uri="{FF2B5EF4-FFF2-40B4-BE49-F238E27FC236}">
                <a16:creationId xmlns:a16="http://schemas.microsoft.com/office/drawing/2014/main" id="{0A4AF82E-D4D8-4715-A70C-6AA689C5C2C0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OOAD :  Software Project Estimation</a:t>
            </a:r>
          </a:p>
        </p:txBody>
      </p:sp>
      <p:sp>
        <p:nvSpPr>
          <p:cNvPr id="11" name="Rectangle 10" descr="M. Mhahudul Hasan">
            <a:extLst>
              <a:ext uri="{FF2B5EF4-FFF2-40B4-BE49-F238E27FC236}">
                <a16:creationId xmlns:a16="http://schemas.microsoft.com/office/drawing/2014/main" id="{D58F11A2-751F-4D9D-A940-CB89CFDAF49C}"/>
              </a:ext>
            </a:extLst>
          </p:cNvPr>
          <p:cNvSpPr/>
          <p:nvPr/>
        </p:nvSpPr>
        <p:spPr>
          <a:xfrm>
            <a:off x="6331973" y="0"/>
            <a:ext cx="5860027" cy="38345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Victor Stany Rozario</a:t>
            </a:r>
          </a:p>
        </p:txBody>
      </p:sp>
      <p:sp>
        <p:nvSpPr>
          <p:cNvPr id="12" name="Rectangle 11" descr="M. Mhahudul Hasan">
            <a:extLst>
              <a:ext uri="{FF2B5EF4-FFF2-40B4-BE49-F238E27FC236}">
                <a16:creationId xmlns:a16="http://schemas.microsoft.com/office/drawing/2014/main" id="{B0622123-1C2F-4ABC-8877-2FE9EE619E59}"/>
              </a:ext>
            </a:extLst>
          </p:cNvPr>
          <p:cNvSpPr/>
          <p:nvPr/>
        </p:nvSpPr>
        <p:spPr>
          <a:xfrm>
            <a:off x="0" y="6681019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3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80220" y="524694"/>
            <a:ext cx="11029950" cy="581435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Book Antiqua" pitchFamily="18" charset="0"/>
              </a:rPr>
              <a:t>Software metrics : size</a:t>
            </a:r>
            <a:endParaRPr lang="en-US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498014" y="1457427"/>
            <a:ext cx="11222037" cy="2114550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Font typeface="Wingdings" pitchFamily="2" charset="2"/>
              <a:buChar char="§"/>
            </a:pPr>
            <a:r>
              <a:rPr lang="en-US" altLang="en-US" sz="2200" dirty="0">
                <a:solidFill>
                  <a:srgbClr val="0070C0"/>
                </a:solidFill>
                <a:latin typeface="+mj-lt"/>
              </a:rPr>
              <a:t>Measuring the size of a program </a:t>
            </a:r>
            <a:r>
              <a:rPr lang="en-US" altLang="en-US" sz="2200" dirty="0">
                <a:latin typeface="+mj-lt"/>
              </a:rPr>
              <a:t>is by </a:t>
            </a:r>
            <a:r>
              <a:rPr lang="en-US" altLang="en-US" sz="2200" dirty="0">
                <a:solidFill>
                  <a:srgbClr val="7030A0"/>
                </a:solidFill>
                <a:latin typeface="+mj-lt"/>
              </a:rPr>
              <a:t>counting the number of lines of code (LOC)</a:t>
            </a:r>
          </a:p>
          <a:p>
            <a:pPr>
              <a:spcBef>
                <a:spcPct val="0"/>
              </a:spcBef>
              <a:buFont typeface="Wingdings" pitchFamily="2" charset="2"/>
              <a:buChar char="§"/>
            </a:pPr>
            <a:r>
              <a:rPr lang="en-US" altLang="en-US" sz="2200" dirty="0">
                <a:latin typeface="+mj-lt"/>
              </a:rPr>
              <a:t>During maintenance, the focus is on number of lines of code that have been added or modified during a maintenance process. </a:t>
            </a:r>
          </a:p>
          <a:p>
            <a:pPr>
              <a:spcBef>
                <a:spcPct val="0"/>
              </a:spcBef>
              <a:buFont typeface="Wingdings" pitchFamily="2" charset="2"/>
              <a:buChar char="§"/>
            </a:pPr>
            <a:r>
              <a:rPr lang="en-US" altLang="en-US" sz="2200" dirty="0">
                <a:latin typeface="+mj-lt"/>
              </a:rPr>
              <a:t>Easy to determine and also correlates strongly with other measures such as effort and error density.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9BA109A-FEEE-41B2-A4B2-D522865F4B02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D13957BF-7935-4BCC-BF78-8B026D0A12BD}"/>
              </a:ext>
            </a:extLst>
          </p:cNvPr>
          <p:cNvSpPr txBox="1">
            <a:spLocks/>
          </p:cNvSpPr>
          <p:nvPr/>
        </p:nvSpPr>
        <p:spPr>
          <a:xfrm rot="5400000">
            <a:off x="11734800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4</a:t>
            </a:fld>
            <a:r>
              <a:rPr lang="en-US" sz="1400" b="1" dirty="0"/>
              <a:t> </a:t>
            </a:r>
          </a:p>
        </p:txBody>
      </p:sp>
      <p:sp>
        <p:nvSpPr>
          <p:cNvPr id="6" name="Rectangle 5" descr="M. Mhahudul Hasan">
            <a:extLst>
              <a:ext uri="{FF2B5EF4-FFF2-40B4-BE49-F238E27FC236}">
                <a16:creationId xmlns:a16="http://schemas.microsoft.com/office/drawing/2014/main" id="{CC88DAAC-18E0-442B-8B3F-4F36FC402BF2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OOAD :  Software Project Estimation</a:t>
            </a:r>
          </a:p>
        </p:txBody>
      </p:sp>
      <p:sp>
        <p:nvSpPr>
          <p:cNvPr id="7" name="Rectangle 6" descr="M. Mhahudul Hasan">
            <a:extLst>
              <a:ext uri="{FF2B5EF4-FFF2-40B4-BE49-F238E27FC236}">
                <a16:creationId xmlns:a16="http://schemas.microsoft.com/office/drawing/2014/main" id="{90CA628E-73EF-477D-91F2-4BC64BDFDC21}"/>
              </a:ext>
            </a:extLst>
          </p:cNvPr>
          <p:cNvSpPr/>
          <p:nvPr/>
        </p:nvSpPr>
        <p:spPr>
          <a:xfrm>
            <a:off x="6331973" y="0"/>
            <a:ext cx="5860027" cy="38345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Victor Stany Rozario</a:t>
            </a:r>
          </a:p>
        </p:txBody>
      </p:sp>
      <p:sp>
        <p:nvSpPr>
          <p:cNvPr id="10" name="Rectangle 9" descr="M. Mhahudul Hasan">
            <a:extLst>
              <a:ext uri="{FF2B5EF4-FFF2-40B4-BE49-F238E27FC236}">
                <a16:creationId xmlns:a16="http://schemas.microsoft.com/office/drawing/2014/main" id="{9ABFE193-D00F-4A18-8501-EE7041DFC235}"/>
              </a:ext>
            </a:extLst>
          </p:cNvPr>
          <p:cNvSpPr/>
          <p:nvPr/>
        </p:nvSpPr>
        <p:spPr>
          <a:xfrm>
            <a:off x="0" y="6681019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10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3458" y="598437"/>
            <a:ext cx="11029950" cy="566686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Book Antiqua" pitchFamily="18" charset="0"/>
              </a:rPr>
              <a:t>Software metrics : complexity</a:t>
            </a:r>
            <a:endParaRPr lang="en-US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516193" y="1339953"/>
            <a:ext cx="11220450" cy="3265488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en-US" sz="2200" dirty="0"/>
              <a:t>One of the major problems that software maintainers face is dealing with the increasing complexity of the source code that they have to modify (</a:t>
            </a:r>
            <a:r>
              <a:rPr lang="en-US" altLang="en-US" sz="2200" dirty="0" err="1"/>
              <a:t>Cyclomatic</a:t>
            </a:r>
            <a:r>
              <a:rPr lang="en-US" altLang="en-US" sz="2200" dirty="0"/>
              <a:t> code complexity).</a:t>
            </a:r>
          </a:p>
          <a:p>
            <a:pPr>
              <a:spcBef>
                <a:spcPct val="0"/>
              </a:spcBef>
            </a:pPr>
            <a:r>
              <a:rPr lang="en-US" altLang="en-US" sz="2200" dirty="0">
                <a:latin typeface="+mj-lt"/>
              </a:rPr>
              <a:t>Includes program structure, semantic content, control flow, data flow, and algorithmic complexity.</a:t>
            </a:r>
          </a:p>
          <a:p>
            <a:pPr>
              <a:spcBef>
                <a:spcPct val="0"/>
              </a:spcBef>
            </a:pPr>
            <a:r>
              <a:rPr lang="en-US" altLang="en-US" sz="2200" dirty="0">
                <a:latin typeface="+mj-lt"/>
              </a:rPr>
              <a:t>The more complex a program is, the more likely it is for the maintainer to make an error when implementing a change.</a:t>
            </a:r>
          </a:p>
          <a:p>
            <a:pPr>
              <a:spcBef>
                <a:spcPct val="0"/>
              </a:spcBef>
            </a:pPr>
            <a:r>
              <a:rPr lang="en-US" altLang="en-US" sz="2200" dirty="0">
                <a:latin typeface="+mj-lt"/>
              </a:rPr>
              <a:t>The higher the complexity value, the more difficult it is to understand the program, hence making it less maintainable.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73CA7A9-9E8D-4EB9-9F66-294386252E54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AB15BF59-61F4-4CC0-BECA-BF8DB9E57FDF}"/>
              </a:ext>
            </a:extLst>
          </p:cNvPr>
          <p:cNvSpPr txBox="1">
            <a:spLocks/>
          </p:cNvSpPr>
          <p:nvPr/>
        </p:nvSpPr>
        <p:spPr>
          <a:xfrm rot="5400000">
            <a:off x="11734800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5</a:t>
            </a:fld>
            <a:r>
              <a:rPr lang="en-US" sz="1400" b="1" dirty="0"/>
              <a:t> </a:t>
            </a:r>
          </a:p>
        </p:txBody>
      </p:sp>
      <p:sp>
        <p:nvSpPr>
          <p:cNvPr id="6" name="Rectangle 5" descr="M. Mhahudul Hasan">
            <a:extLst>
              <a:ext uri="{FF2B5EF4-FFF2-40B4-BE49-F238E27FC236}">
                <a16:creationId xmlns:a16="http://schemas.microsoft.com/office/drawing/2014/main" id="{E2DAD03E-7F2B-4305-8946-DF33BF335211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OOAD :  Software Project Estimation</a:t>
            </a:r>
          </a:p>
        </p:txBody>
      </p:sp>
      <p:sp>
        <p:nvSpPr>
          <p:cNvPr id="7" name="Rectangle 6" descr="M. Mhahudul Hasan">
            <a:extLst>
              <a:ext uri="{FF2B5EF4-FFF2-40B4-BE49-F238E27FC236}">
                <a16:creationId xmlns:a16="http://schemas.microsoft.com/office/drawing/2014/main" id="{11D4487A-1288-4622-9E69-E7BC0DE2EA9E}"/>
              </a:ext>
            </a:extLst>
          </p:cNvPr>
          <p:cNvSpPr/>
          <p:nvPr/>
        </p:nvSpPr>
        <p:spPr>
          <a:xfrm>
            <a:off x="6331973" y="0"/>
            <a:ext cx="5860027" cy="38345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Victor Stany Rozario</a:t>
            </a:r>
          </a:p>
        </p:txBody>
      </p:sp>
      <p:sp>
        <p:nvSpPr>
          <p:cNvPr id="10" name="Rectangle 9" descr="M. Mhahudul Hasan">
            <a:extLst>
              <a:ext uri="{FF2B5EF4-FFF2-40B4-BE49-F238E27FC236}">
                <a16:creationId xmlns:a16="http://schemas.microsoft.com/office/drawing/2014/main" id="{9BDE5082-81AF-4B5E-8A66-794898B22F36}"/>
              </a:ext>
            </a:extLst>
          </p:cNvPr>
          <p:cNvSpPr/>
          <p:nvPr/>
        </p:nvSpPr>
        <p:spPr>
          <a:xfrm>
            <a:off x="0" y="6681019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716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1226" y="568940"/>
            <a:ext cx="11029950" cy="581435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Book Antiqua" pitchFamily="18" charset="0"/>
              </a:rPr>
              <a:t>Software measures</a:t>
            </a:r>
            <a:endParaRPr lang="en-US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442451" y="1474224"/>
            <a:ext cx="11220450" cy="4392613"/>
          </a:xfrm>
        </p:spPr>
        <p:txBody>
          <a:bodyPr>
            <a:noAutofit/>
          </a:bodyPr>
          <a:lstStyle/>
          <a:p>
            <a:pPr lvl="1">
              <a:buFont typeface="Wingdings" pitchFamily="2" charset="2"/>
              <a:buChar char="q"/>
            </a:pPr>
            <a:r>
              <a:rPr lang="en-US" altLang="en-US" sz="2400" dirty="0">
                <a:latin typeface="+mj-lt"/>
              </a:rPr>
              <a:t> </a:t>
            </a:r>
            <a:r>
              <a:rPr lang="en-US" altLang="en-US" sz="2400" dirty="0" err="1">
                <a:latin typeface="+mj-lt"/>
              </a:rPr>
              <a:t>Cyclomatic</a:t>
            </a:r>
            <a:r>
              <a:rPr lang="en-US" altLang="en-US" sz="2400" dirty="0">
                <a:latin typeface="+mj-lt"/>
              </a:rPr>
              <a:t> code complexity (CCC)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sz="2400" dirty="0">
                <a:latin typeface="+mj-lt"/>
              </a:rPr>
              <a:t>  Weighted Methods per Class (WMC)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sz="2400" dirty="0">
                <a:latin typeface="+mj-lt"/>
              </a:rPr>
              <a:t>  Depth of Inheritance Tree (DIT)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sz="2400" dirty="0">
                <a:latin typeface="+mj-lt"/>
              </a:rPr>
              <a:t>  Number of Children (NOC)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sz="2400" dirty="0">
                <a:latin typeface="+mj-lt"/>
              </a:rPr>
              <a:t>  Coupling between Classes (CBC)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sz="2400" dirty="0">
                <a:latin typeface="+mj-lt"/>
              </a:rPr>
              <a:t>  Lack of Cohesion in Methods (LCOM)</a:t>
            </a:r>
          </a:p>
          <a:p>
            <a:pPr lvl="1">
              <a:buFont typeface="Wingdings" pitchFamily="2" charset="2"/>
              <a:buChar char="q"/>
            </a:pPr>
            <a:r>
              <a:rPr lang="en-US" altLang="en-US" sz="2400" dirty="0">
                <a:latin typeface="+mj-lt"/>
              </a:rPr>
              <a:t>  COCOMO</a:t>
            </a:r>
          </a:p>
          <a:p>
            <a:endParaRPr lang="en-GB" sz="2400" dirty="0">
              <a:latin typeface="Bell MT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7B91CBE-9005-4219-8BE4-08B630018FAA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1FD2D59F-7AB7-40AD-8355-61F320439EF4}"/>
              </a:ext>
            </a:extLst>
          </p:cNvPr>
          <p:cNvSpPr txBox="1">
            <a:spLocks/>
          </p:cNvSpPr>
          <p:nvPr/>
        </p:nvSpPr>
        <p:spPr>
          <a:xfrm rot="5400000">
            <a:off x="11734800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6</a:t>
            </a:fld>
            <a:r>
              <a:rPr lang="en-US" sz="1400" b="1" dirty="0"/>
              <a:t> </a:t>
            </a:r>
          </a:p>
        </p:txBody>
      </p:sp>
      <p:sp>
        <p:nvSpPr>
          <p:cNvPr id="6" name="Rectangle 5" descr="M. Mhahudul Hasan">
            <a:extLst>
              <a:ext uri="{FF2B5EF4-FFF2-40B4-BE49-F238E27FC236}">
                <a16:creationId xmlns:a16="http://schemas.microsoft.com/office/drawing/2014/main" id="{D77A0B02-8C53-49A3-A033-2DEA656DA013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OOAD :  Software Project Estimation</a:t>
            </a:r>
          </a:p>
        </p:txBody>
      </p:sp>
      <p:sp>
        <p:nvSpPr>
          <p:cNvPr id="7" name="Rectangle 6" descr="M. Mhahudul Hasan">
            <a:extLst>
              <a:ext uri="{FF2B5EF4-FFF2-40B4-BE49-F238E27FC236}">
                <a16:creationId xmlns:a16="http://schemas.microsoft.com/office/drawing/2014/main" id="{5743B4A3-081B-4BC5-AC90-56B2DA952E87}"/>
              </a:ext>
            </a:extLst>
          </p:cNvPr>
          <p:cNvSpPr/>
          <p:nvPr/>
        </p:nvSpPr>
        <p:spPr>
          <a:xfrm>
            <a:off x="6331973" y="0"/>
            <a:ext cx="5860027" cy="38345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Victor Stany Rozario</a:t>
            </a:r>
          </a:p>
        </p:txBody>
      </p:sp>
      <p:sp>
        <p:nvSpPr>
          <p:cNvPr id="10" name="Rectangle 9" descr="M. Mhahudul Hasan">
            <a:extLst>
              <a:ext uri="{FF2B5EF4-FFF2-40B4-BE49-F238E27FC236}">
                <a16:creationId xmlns:a16="http://schemas.microsoft.com/office/drawing/2014/main" id="{280D3F3A-1060-4549-9B67-7405C2D5EA5B}"/>
              </a:ext>
            </a:extLst>
          </p:cNvPr>
          <p:cNvSpPr/>
          <p:nvPr/>
        </p:nvSpPr>
        <p:spPr>
          <a:xfrm>
            <a:off x="0" y="6681019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668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545691" y="1312966"/>
            <a:ext cx="11220450" cy="17018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McCabe views a program as a directed graph in which lines of program statements are represented by nodes and the flow of control between the statements is represented</a:t>
            </a:r>
            <a:br>
              <a:rPr lang="en-US" altLang="en-US" sz="2200" dirty="0">
                <a:latin typeface="+mj-lt"/>
              </a:rPr>
            </a:br>
            <a:r>
              <a:rPr lang="en-US" altLang="en-US" sz="2200" dirty="0">
                <a:latin typeface="+mj-lt"/>
              </a:rPr>
              <a:t>by the edges. </a:t>
            </a:r>
          </a:p>
          <a:p>
            <a:pPr marL="0" indent="0">
              <a:buNone/>
            </a:pPr>
            <a:r>
              <a:rPr lang="en-US" altLang="en-US" sz="2000" dirty="0">
                <a:latin typeface="Bell MT" pitchFamily="18" charset="0"/>
              </a:rPr>
              <a:t>       </a:t>
            </a:r>
            <a:endParaRPr lang="en-GB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96270" y="2741514"/>
            <a:ext cx="9166668" cy="3376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01276FE-B003-48A2-9DB2-D3EE84439E82}"/>
              </a:ext>
            </a:extLst>
          </p:cNvPr>
          <p:cNvSpPr txBox="1">
            <a:spLocks/>
          </p:cNvSpPr>
          <p:nvPr/>
        </p:nvSpPr>
        <p:spPr>
          <a:xfrm>
            <a:off x="486697" y="554191"/>
            <a:ext cx="11029950" cy="6551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en-US" b="1">
                <a:solidFill>
                  <a:srgbClr val="0070C0"/>
                </a:solidFill>
                <a:latin typeface="Bell MT" pitchFamily="18" charset="0"/>
              </a:rPr>
              <a:t>McCabe's Cyclomatic Complexity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D80F7AC-DE53-4AE2-972F-25CD032A5213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5BD10F56-2B10-4B22-99BF-290D9694D287}"/>
              </a:ext>
            </a:extLst>
          </p:cNvPr>
          <p:cNvSpPr txBox="1">
            <a:spLocks/>
          </p:cNvSpPr>
          <p:nvPr/>
        </p:nvSpPr>
        <p:spPr>
          <a:xfrm rot="5400000">
            <a:off x="11734800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7</a:t>
            </a:fld>
            <a:r>
              <a:rPr lang="en-US" sz="1400" b="1" dirty="0"/>
              <a:t> </a:t>
            </a:r>
          </a:p>
        </p:txBody>
      </p:sp>
      <p:sp>
        <p:nvSpPr>
          <p:cNvPr id="7" name="Rectangle 6" descr="M. Mhahudul Hasan">
            <a:extLst>
              <a:ext uri="{FF2B5EF4-FFF2-40B4-BE49-F238E27FC236}">
                <a16:creationId xmlns:a16="http://schemas.microsoft.com/office/drawing/2014/main" id="{576ACF67-6677-41CF-AC7C-72BD96E6BB8A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OOAD :  Software Project Estimation</a:t>
            </a:r>
          </a:p>
        </p:txBody>
      </p:sp>
      <p:sp>
        <p:nvSpPr>
          <p:cNvPr id="8" name="Rectangle 7" descr="M. Mhahudul Hasan">
            <a:extLst>
              <a:ext uri="{FF2B5EF4-FFF2-40B4-BE49-F238E27FC236}">
                <a16:creationId xmlns:a16="http://schemas.microsoft.com/office/drawing/2014/main" id="{5CA2EF3C-E22A-42F6-8121-A2AEA396A822}"/>
              </a:ext>
            </a:extLst>
          </p:cNvPr>
          <p:cNvSpPr/>
          <p:nvPr/>
        </p:nvSpPr>
        <p:spPr>
          <a:xfrm>
            <a:off x="6331973" y="0"/>
            <a:ext cx="5860027" cy="38345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Victor Stany Rozario</a:t>
            </a:r>
          </a:p>
        </p:txBody>
      </p:sp>
      <p:sp>
        <p:nvSpPr>
          <p:cNvPr id="12" name="Rectangle 11" descr="M. Mhahudul Hasan">
            <a:extLst>
              <a:ext uri="{FF2B5EF4-FFF2-40B4-BE49-F238E27FC236}">
                <a16:creationId xmlns:a16="http://schemas.microsoft.com/office/drawing/2014/main" id="{EFBB69B2-2244-4C48-A502-0399A86446CA}"/>
              </a:ext>
            </a:extLst>
          </p:cNvPr>
          <p:cNvSpPr/>
          <p:nvPr/>
        </p:nvSpPr>
        <p:spPr>
          <a:xfrm>
            <a:off x="0" y="6681019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439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09716" y="568940"/>
            <a:ext cx="11029950" cy="537190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Independent  program 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260872" y="1336368"/>
            <a:ext cx="6724650" cy="4699000"/>
          </a:xfrm>
        </p:spPr>
        <p:txBody>
          <a:bodyPr>
            <a:noAutofit/>
          </a:bodyPr>
          <a:lstStyle/>
          <a:p>
            <a:pPr marL="0" indent="0">
              <a:buFont typeface="Wingdings" charset="2"/>
              <a:buNone/>
              <a:defRPr/>
            </a:pPr>
            <a:r>
              <a:rPr lang="en-US" sz="2000" dirty="0">
                <a:solidFill>
                  <a:srgbClr val="C00000"/>
                </a:solidFill>
              </a:rPr>
              <a:t>Path 1: </a:t>
            </a:r>
            <a:r>
              <a:rPr lang="en-US" sz="2000" dirty="0"/>
              <a:t>1-11</a:t>
            </a:r>
          </a:p>
          <a:p>
            <a:pPr marL="0" indent="0">
              <a:buFont typeface="Wingdings" charset="2"/>
              <a:buNone/>
              <a:defRPr/>
            </a:pPr>
            <a:r>
              <a:rPr lang="en-US" sz="2000" dirty="0">
                <a:solidFill>
                  <a:srgbClr val="C00000"/>
                </a:solidFill>
              </a:rPr>
              <a:t>Path 2: </a:t>
            </a:r>
            <a:r>
              <a:rPr lang="en-US" sz="2000" dirty="0"/>
              <a:t>1-2-3-4-5-10-1-11</a:t>
            </a:r>
          </a:p>
          <a:p>
            <a:pPr marL="0" indent="0">
              <a:buFont typeface="Wingdings" charset="2"/>
              <a:buNone/>
              <a:defRPr/>
            </a:pPr>
            <a:r>
              <a:rPr lang="en-US" sz="2000" dirty="0">
                <a:solidFill>
                  <a:srgbClr val="C00000"/>
                </a:solidFill>
              </a:rPr>
              <a:t>Path 3: </a:t>
            </a:r>
            <a:r>
              <a:rPr lang="en-US" sz="2000" dirty="0"/>
              <a:t>1-2-3-6-8-9-10-1-11</a:t>
            </a:r>
          </a:p>
          <a:p>
            <a:pPr marL="0" indent="0">
              <a:buFont typeface="Wingdings" charset="2"/>
              <a:buNone/>
              <a:defRPr/>
            </a:pPr>
            <a:r>
              <a:rPr lang="en-US" sz="2000" dirty="0">
                <a:solidFill>
                  <a:srgbClr val="C00000"/>
                </a:solidFill>
              </a:rPr>
              <a:t>Path 4: </a:t>
            </a:r>
            <a:r>
              <a:rPr lang="en-US" sz="2000" dirty="0"/>
              <a:t>1-2-3-6-7-9-10-1-11</a:t>
            </a:r>
          </a:p>
          <a:p>
            <a:pPr>
              <a:buFont typeface="Wingdings" charset="2"/>
              <a:buChar char="n"/>
              <a:defRPr/>
            </a:pPr>
            <a:r>
              <a:rPr lang="en-US" sz="2000" dirty="0"/>
              <a:t>Note that each new path introduces a new edge. </a:t>
            </a:r>
            <a:br>
              <a:rPr lang="en-US" sz="2000" dirty="0"/>
            </a:br>
            <a:r>
              <a:rPr lang="en-US" sz="2000" dirty="0"/>
              <a:t>The path 1-2-3-4-5-10-1-2-3-6-8-9-10-1-11 is not considered to be an independent path because it is simply a combination of already specified paths and does not traverse any new edges.</a:t>
            </a:r>
          </a:p>
          <a:p>
            <a:pPr>
              <a:buFont typeface="Wingdings" charset="2"/>
              <a:buChar char="n"/>
              <a:defRPr/>
            </a:pPr>
            <a:r>
              <a:rPr lang="en-US" sz="2000" dirty="0"/>
              <a:t>How do you know how many paths to look for?</a:t>
            </a:r>
            <a:br>
              <a:rPr lang="en-US" sz="2000" dirty="0"/>
            </a:br>
            <a:r>
              <a:rPr lang="en-US" sz="2000" dirty="0"/>
              <a:t>The computation of </a:t>
            </a:r>
            <a:r>
              <a:rPr lang="en-US" sz="2000" b="1" dirty="0" err="1"/>
              <a:t>cyclomatic</a:t>
            </a:r>
            <a:r>
              <a:rPr lang="en-US" sz="2000" b="1" dirty="0"/>
              <a:t> complexity</a:t>
            </a:r>
            <a:r>
              <a:rPr lang="en-US" sz="2000" dirty="0"/>
              <a:t> provides the answer.</a:t>
            </a:r>
            <a:endParaRPr lang="en-US" sz="2000" dirty="0">
              <a:ea typeface="ＭＳ Ｐゴシック" pitchFamily="34" charset="-128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2329" y="1949450"/>
            <a:ext cx="5024438" cy="399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8ADEF7E-F68D-4818-AF7C-9421553495C5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0B209D56-C634-48E5-AFAE-3139FDAFDEDB}"/>
              </a:ext>
            </a:extLst>
          </p:cNvPr>
          <p:cNvSpPr txBox="1">
            <a:spLocks/>
          </p:cNvSpPr>
          <p:nvPr/>
        </p:nvSpPr>
        <p:spPr>
          <a:xfrm rot="5400000">
            <a:off x="11734800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8</a:t>
            </a:fld>
            <a:r>
              <a:rPr lang="en-US" sz="1400" b="1" dirty="0"/>
              <a:t> </a:t>
            </a:r>
          </a:p>
        </p:txBody>
      </p:sp>
      <p:sp>
        <p:nvSpPr>
          <p:cNvPr id="7" name="Rectangle 6" descr="M. Mhahudul Hasan">
            <a:extLst>
              <a:ext uri="{FF2B5EF4-FFF2-40B4-BE49-F238E27FC236}">
                <a16:creationId xmlns:a16="http://schemas.microsoft.com/office/drawing/2014/main" id="{81F40FF0-9C64-40DD-A6FF-F2FEBAD7ACE4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OOAD :  Software Project Estimation</a:t>
            </a:r>
          </a:p>
        </p:txBody>
      </p:sp>
      <p:sp>
        <p:nvSpPr>
          <p:cNvPr id="11" name="Rectangle 10" descr="M. Mhahudul Hasan">
            <a:extLst>
              <a:ext uri="{FF2B5EF4-FFF2-40B4-BE49-F238E27FC236}">
                <a16:creationId xmlns:a16="http://schemas.microsoft.com/office/drawing/2014/main" id="{D4A329D9-DB93-4667-92C0-BC4B949A2B60}"/>
              </a:ext>
            </a:extLst>
          </p:cNvPr>
          <p:cNvSpPr/>
          <p:nvPr/>
        </p:nvSpPr>
        <p:spPr>
          <a:xfrm>
            <a:off x="6331973" y="0"/>
            <a:ext cx="5860027" cy="38345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Victor Stany Rozario</a:t>
            </a:r>
          </a:p>
        </p:txBody>
      </p:sp>
      <p:sp>
        <p:nvSpPr>
          <p:cNvPr id="12" name="Rectangle 11" descr="M. Mhahudul Hasan">
            <a:extLst>
              <a:ext uri="{FF2B5EF4-FFF2-40B4-BE49-F238E27FC236}">
                <a16:creationId xmlns:a16="http://schemas.microsoft.com/office/drawing/2014/main" id="{A6142C8A-CB7A-41A1-BDA2-04F01251C29B}"/>
              </a:ext>
            </a:extLst>
          </p:cNvPr>
          <p:cNvSpPr/>
          <p:nvPr/>
        </p:nvSpPr>
        <p:spPr>
          <a:xfrm>
            <a:off x="0" y="6681019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201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45691" y="1427572"/>
            <a:ext cx="11176000" cy="49584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 err="1">
                <a:ea typeface="ＭＳ Ｐゴシック" pitchFamily="34" charset="-128"/>
              </a:rPr>
              <a:t>Cyclomatic</a:t>
            </a:r>
            <a:r>
              <a:rPr lang="en-US" sz="2200" dirty="0">
                <a:ea typeface="ＭＳ Ｐゴシック" pitchFamily="34" charset="-128"/>
              </a:rPr>
              <a:t> complexity is a software metric that provides a quantitative measure of the logical complexity of a program. Complexity is computed in one of four ways:</a:t>
            </a:r>
          </a:p>
          <a:p>
            <a:pPr>
              <a:buFont typeface="Helvetica" charset="0"/>
              <a:buAutoNum type="arabicPeriod"/>
            </a:pPr>
            <a:r>
              <a:rPr lang="en-US" sz="2200" dirty="0">
                <a:ea typeface="ＭＳ Ｐゴシック" pitchFamily="34" charset="-128"/>
              </a:rPr>
              <a:t>The number of independent path.</a:t>
            </a:r>
          </a:p>
          <a:p>
            <a:pPr>
              <a:buFont typeface="Helvetica" charset="0"/>
              <a:buAutoNum type="arabicPeriod"/>
            </a:pPr>
            <a:r>
              <a:rPr lang="en-US" sz="2200" dirty="0">
                <a:ea typeface="ＭＳ Ｐゴシック" pitchFamily="34" charset="-128"/>
              </a:rPr>
              <a:t>The number of regions of the flow graph corresponds to the </a:t>
            </a:r>
            <a:r>
              <a:rPr lang="en-US" sz="2200" dirty="0" err="1">
                <a:ea typeface="ＭＳ Ｐゴシック" pitchFamily="34" charset="-128"/>
              </a:rPr>
              <a:t>cyclomatic</a:t>
            </a:r>
            <a:r>
              <a:rPr lang="en-US" sz="2200" dirty="0">
                <a:ea typeface="ＭＳ Ｐゴシック" pitchFamily="34" charset="-128"/>
              </a:rPr>
              <a:t> complexity. </a:t>
            </a:r>
            <a:br>
              <a:rPr lang="en-US" sz="2200" dirty="0">
                <a:ea typeface="ＭＳ Ｐゴシック" pitchFamily="34" charset="-128"/>
              </a:rPr>
            </a:br>
            <a:r>
              <a:rPr lang="en-US" sz="2200" dirty="0">
                <a:ea typeface="ＭＳ Ｐゴシック" pitchFamily="34" charset="-128"/>
              </a:rPr>
              <a:t>(in the previous example = 4)</a:t>
            </a:r>
          </a:p>
          <a:p>
            <a:pPr>
              <a:buFont typeface="Helvetica" charset="0"/>
              <a:buAutoNum type="arabicPeriod"/>
            </a:pPr>
            <a:r>
              <a:rPr lang="en-US" sz="2200" dirty="0" err="1">
                <a:ea typeface="ＭＳ Ｐゴシック" pitchFamily="34" charset="-128"/>
              </a:rPr>
              <a:t>Cyclomatic</a:t>
            </a:r>
            <a:r>
              <a:rPr lang="en-US" sz="2200" dirty="0">
                <a:ea typeface="ＭＳ Ｐゴシック" pitchFamily="34" charset="-128"/>
              </a:rPr>
              <a:t> complexity </a:t>
            </a:r>
            <a:r>
              <a:rPr lang="en-US" sz="2200" i="1" dirty="0">
                <a:ea typeface="ＭＳ Ｐゴシック" pitchFamily="34" charset="-128"/>
              </a:rPr>
              <a:t>V</a:t>
            </a:r>
            <a:r>
              <a:rPr lang="en-US" sz="2200" dirty="0">
                <a:ea typeface="ＭＳ Ｐゴシック" pitchFamily="34" charset="-128"/>
              </a:rPr>
              <a:t>(</a:t>
            </a:r>
            <a:r>
              <a:rPr lang="en-US" sz="2200" i="1" dirty="0">
                <a:ea typeface="ＭＳ Ｐゴシック" pitchFamily="34" charset="-128"/>
              </a:rPr>
              <a:t>G</a:t>
            </a:r>
            <a:r>
              <a:rPr lang="en-US" sz="2200" dirty="0">
                <a:ea typeface="ＭＳ Ｐゴシック" pitchFamily="34" charset="-128"/>
              </a:rPr>
              <a:t>) for a flow graph </a:t>
            </a:r>
            <a:r>
              <a:rPr lang="en-US" sz="2200" i="1" dirty="0">
                <a:ea typeface="ＭＳ Ｐゴシック" pitchFamily="34" charset="-128"/>
              </a:rPr>
              <a:t>G </a:t>
            </a:r>
            <a:r>
              <a:rPr lang="en-US" sz="2200" dirty="0">
                <a:ea typeface="ＭＳ Ｐゴシック" pitchFamily="34" charset="-128"/>
              </a:rPr>
              <a:t>is defined as </a:t>
            </a:r>
            <a:r>
              <a:rPr lang="en-US" sz="2200" i="1" dirty="0">
                <a:ea typeface="ＭＳ Ｐゴシック" pitchFamily="34" charset="-128"/>
              </a:rPr>
              <a:t>V</a:t>
            </a:r>
            <a:r>
              <a:rPr lang="en-US" sz="2200" dirty="0">
                <a:ea typeface="ＭＳ Ｐゴシック" pitchFamily="34" charset="-128"/>
              </a:rPr>
              <a:t>(</a:t>
            </a:r>
            <a:r>
              <a:rPr lang="en-US" sz="2200" i="1" dirty="0">
                <a:ea typeface="ＭＳ Ｐゴシック" pitchFamily="34" charset="-128"/>
              </a:rPr>
              <a:t>G</a:t>
            </a:r>
            <a:r>
              <a:rPr lang="en-US" sz="2200" dirty="0">
                <a:ea typeface="ＭＳ Ｐゴシック" pitchFamily="34" charset="-128"/>
              </a:rPr>
              <a:t>) = </a:t>
            </a:r>
            <a:r>
              <a:rPr lang="en-US" sz="2200" i="1" dirty="0">
                <a:ea typeface="ＭＳ Ｐゴシック" pitchFamily="34" charset="-128"/>
              </a:rPr>
              <a:t>E  -</a:t>
            </a:r>
            <a:r>
              <a:rPr lang="en-US" sz="2200" dirty="0">
                <a:ea typeface="ＭＳ Ｐゴシック" pitchFamily="34" charset="-128"/>
              </a:rPr>
              <a:t> </a:t>
            </a:r>
            <a:r>
              <a:rPr lang="en-US" sz="2200" i="1" dirty="0">
                <a:ea typeface="ＭＳ Ｐゴシック" pitchFamily="34" charset="-128"/>
              </a:rPr>
              <a:t>N +</a:t>
            </a:r>
            <a:r>
              <a:rPr lang="en-US" sz="2200" dirty="0">
                <a:ea typeface="ＭＳ Ｐゴシック" pitchFamily="34" charset="-128"/>
              </a:rPr>
              <a:t> 2</a:t>
            </a:r>
            <a:br>
              <a:rPr lang="en-US" sz="2200" dirty="0">
                <a:ea typeface="ＭＳ Ｐゴシック" pitchFamily="34" charset="-128"/>
              </a:rPr>
            </a:br>
            <a:r>
              <a:rPr lang="en-US" sz="2200" dirty="0">
                <a:ea typeface="ＭＳ Ｐゴシック" pitchFamily="34" charset="-128"/>
              </a:rPr>
              <a:t> (in the previous example 11 -9 + 2 =  4)</a:t>
            </a:r>
          </a:p>
          <a:p>
            <a:pPr lvl="1"/>
            <a:r>
              <a:rPr lang="en-US" sz="2200" dirty="0">
                <a:ea typeface="ＭＳ Ｐゴシック" pitchFamily="34" charset="-128"/>
              </a:rPr>
              <a:t>where </a:t>
            </a:r>
            <a:r>
              <a:rPr lang="en-US" sz="2200" i="1" dirty="0">
                <a:ea typeface="ＭＳ Ｐゴシック" pitchFamily="34" charset="-128"/>
              </a:rPr>
              <a:t>E </a:t>
            </a:r>
            <a:r>
              <a:rPr lang="en-US" sz="2200" dirty="0">
                <a:ea typeface="ＭＳ Ｐゴシック" pitchFamily="34" charset="-128"/>
              </a:rPr>
              <a:t>is the number of flow graph edges and </a:t>
            </a:r>
            <a:r>
              <a:rPr lang="en-US" sz="2200" i="1" dirty="0">
                <a:ea typeface="ＭＳ Ｐゴシック" pitchFamily="34" charset="-128"/>
              </a:rPr>
              <a:t>N </a:t>
            </a:r>
            <a:r>
              <a:rPr lang="en-US" sz="2200" dirty="0">
                <a:ea typeface="ＭＳ Ｐゴシック" pitchFamily="34" charset="-128"/>
              </a:rPr>
              <a:t>is the number of flow graph nodes.</a:t>
            </a:r>
          </a:p>
          <a:p>
            <a:pPr>
              <a:buFont typeface="Helvetica" charset="0"/>
              <a:buAutoNum type="arabicPeriod"/>
            </a:pPr>
            <a:r>
              <a:rPr lang="en-US" sz="2200" dirty="0" err="1">
                <a:ea typeface="ＭＳ Ｐゴシック" pitchFamily="34" charset="-128"/>
              </a:rPr>
              <a:t>Cyclomatic</a:t>
            </a:r>
            <a:r>
              <a:rPr lang="en-US" sz="2200" dirty="0">
                <a:ea typeface="ＭＳ Ｐゴシック" pitchFamily="34" charset="-128"/>
              </a:rPr>
              <a:t> complexity </a:t>
            </a:r>
            <a:r>
              <a:rPr lang="en-US" sz="2200" i="1" dirty="0">
                <a:ea typeface="ＭＳ Ｐゴシック" pitchFamily="34" charset="-128"/>
              </a:rPr>
              <a:t>V</a:t>
            </a:r>
            <a:r>
              <a:rPr lang="en-US" sz="2200" dirty="0">
                <a:ea typeface="ＭＳ Ｐゴシック" pitchFamily="34" charset="-128"/>
              </a:rPr>
              <a:t>(</a:t>
            </a:r>
            <a:r>
              <a:rPr lang="en-US" sz="2200" i="1" dirty="0">
                <a:ea typeface="ＭＳ Ｐゴシック" pitchFamily="34" charset="-128"/>
              </a:rPr>
              <a:t>G</a:t>
            </a:r>
            <a:r>
              <a:rPr lang="en-US" sz="2200" dirty="0">
                <a:ea typeface="ＭＳ Ｐゴシック" pitchFamily="34" charset="-128"/>
              </a:rPr>
              <a:t>) for a flow graph </a:t>
            </a:r>
            <a:r>
              <a:rPr lang="en-US" sz="2200" i="1" dirty="0">
                <a:ea typeface="ＭＳ Ｐゴシック" pitchFamily="34" charset="-128"/>
              </a:rPr>
              <a:t>G </a:t>
            </a:r>
            <a:r>
              <a:rPr lang="en-US" sz="2200" dirty="0">
                <a:ea typeface="ＭＳ Ｐゴシック" pitchFamily="34" charset="-128"/>
              </a:rPr>
              <a:t>is also defined as </a:t>
            </a:r>
            <a:r>
              <a:rPr lang="en-US" sz="2200" i="1" dirty="0">
                <a:ea typeface="ＭＳ Ｐゴシック" pitchFamily="34" charset="-128"/>
              </a:rPr>
              <a:t>V</a:t>
            </a:r>
            <a:r>
              <a:rPr lang="en-US" sz="2200" dirty="0">
                <a:ea typeface="ＭＳ Ｐゴシック" pitchFamily="34" charset="-128"/>
              </a:rPr>
              <a:t>(</a:t>
            </a:r>
            <a:r>
              <a:rPr lang="en-US" sz="2200" i="1" dirty="0">
                <a:ea typeface="ＭＳ Ｐゴシック" pitchFamily="34" charset="-128"/>
              </a:rPr>
              <a:t>G</a:t>
            </a:r>
            <a:r>
              <a:rPr lang="en-US" sz="2200" dirty="0">
                <a:ea typeface="ＭＳ Ｐゴシック" pitchFamily="34" charset="-128"/>
              </a:rPr>
              <a:t>) =  </a:t>
            </a:r>
            <a:r>
              <a:rPr lang="en-US" sz="2200" i="1" dirty="0">
                <a:ea typeface="ＭＳ Ｐゴシック" pitchFamily="34" charset="-128"/>
              </a:rPr>
              <a:t>P </a:t>
            </a:r>
            <a:r>
              <a:rPr lang="en-US" sz="2200" dirty="0">
                <a:ea typeface="ＭＳ Ｐゴシック" pitchFamily="34" charset="-128"/>
              </a:rPr>
              <a:t>+ 1</a:t>
            </a:r>
            <a:br>
              <a:rPr lang="en-US" sz="2200" dirty="0">
                <a:ea typeface="ＭＳ Ｐゴシック" pitchFamily="34" charset="-128"/>
              </a:rPr>
            </a:br>
            <a:r>
              <a:rPr lang="en-US" sz="2200" dirty="0">
                <a:ea typeface="ＭＳ Ｐゴシック" pitchFamily="34" charset="-128"/>
              </a:rPr>
              <a:t>(in the previous example 3 + 1 = 4)   [condition: 1 - 2,3 - 6]</a:t>
            </a:r>
          </a:p>
          <a:p>
            <a:pPr lvl="1"/>
            <a:r>
              <a:rPr lang="en-US" sz="2200" dirty="0">
                <a:ea typeface="ＭＳ Ｐゴシック" pitchFamily="34" charset="-128"/>
              </a:rPr>
              <a:t>where </a:t>
            </a:r>
            <a:r>
              <a:rPr lang="en-US" sz="2200" i="1" dirty="0">
                <a:ea typeface="ＭＳ Ｐゴシック" pitchFamily="34" charset="-128"/>
              </a:rPr>
              <a:t>P </a:t>
            </a:r>
            <a:r>
              <a:rPr lang="en-US" sz="2200" dirty="0">
                <a:ea typeface="ＭＳ Ｐゴシック" pitchFamily="34" charset="-128"/>
              </a:rPr>
              <a:t>is the number of predicate nodes (containing a condition)</a:t>
            </a:r>
            <a:r>
              <a:rPr lang="en-US" sz="2200" dirty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en-US" sz="2200" dirty="0">
                <a:ea typeface="ＭＳ Ｐゴシック" pitchFamily="34" charset="-128"/>
              </a:rPr>
              <a:t>contained in the flow graph </a:t>
            </a:r>
            <a:r>
              <a:rPr lang="en-US" sz="2200" i="1" dirty="0">
                <a:ea typeface="ＭＳ Ｐゴシック" pitchFamily="34" charset="-128"/>
              </a:rPr>
              <a:t>G.</a:t>
            </a:r>
            <a:endParaRPr lang="en-US" sz="2200" dirty="0">
              <a:ea typeface="ＭＳ Ｐゴシック" pitchFamily="34" charset="-128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F7424CD-DFBD-459A-8957-216C886B3009}"/>
              </a:ext>
            </a:extLst>
          </p:cNvPr>
          <p:cNvSpPr txBox="1">
            <a:spLocks/>
          </p:cNvSpPr>
          <p:nvPr/>
        </p:nvSpPr>
        <p:spPr>
          <a:xfrm>
            <a:off x="486697" y="554191"/>
            <a:ext cx="11029950" cy="6551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en-US" b="1">
                <a:solidFill>
                  <a:srgbClr val="0070C0"/>
                </a:solidFill>
                <a:latin typeface="Bell MT" pitchFamily="18" charset="0"/>
              </a:rPr>
              <a:t>McCabe's Cyclomatic Complexity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D375DE5-1D51-4B47-9F97-4D23EB658F9C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6F27F381-48C8-47F1-9209-7EEF8CEF4D0A}"/>
              </a:ext>
            </a:extLst>
          </p:cNvPr>
          <p:cNvSpPr txBox="1">
            <a:spLocks/>
          </p:cNvSpPr>
          <p:nvPr/>
        </p:nvSpPr>
        <p:spPr>
          <a:xfrm rot="5400000">
            <a:off x="11734800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S.</a:t>
            </a:r>
            <a:fld id="{D57F1E4F-1CFF-5643-939E-217C01CDF565}" type="slidenum">
              <a:rPr lang="en-US" sz="1400" b="1" smtClean="0"/>
              <a:pPr/>
              <a:t>9</a:t>
            </a:fld>
            <a:r>
              <a:rPr lang="en-US" sz="1400" b="1" dirty="0"/>
              <a:t> </a:t>
            </a:r>
          </a:p>
        </p:txBody>
      </p:sp>
      <p:sp>
        <p:nvSpPr>
          <p:cNvPr id="6" name="Rectangle 5" descr="M. Mhahudul Hasan">
            <a:extLst>
              <a:ext uri="{FF2B5EF4-FFF2-40B4-BE49-F238E27FC236}">
                <a16:creationId xmlns:a16="http://schemas.microsoft.com/office/drawing/2014/main" id="{6B78C790-D52D-4642-B6BF-B3631BD22DE7}"/>
              </a:ext>
            </a:extLst>
          </p:cNvPr>
          <p:cNvSpPr/>
          <p:nvPr/>
        </p:nvSpPr>
        <p:spPr>
          <a:xfrm>
            <a:off x="0" y="0"/>
            <a:ext cx="6381135" cy="3834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OOAD :  Software Project Estimation</a:t>
            </a:r>
          </a:p>
        </p:txBody>
      </p:sp>
      <p:sp>
        <p:nvSpPr>
          <p:cNvPr id="7" name="Rectangle 6" descr="M. Mhahudul Hasan">
            <a:extLst>
              <a:ext uri="{FF2B5EF4-FFF2-40B4-BE49-F238E27FC236}">
                <a16:creationId xmlns:a16="http://schemas.microsoft.com/office/drawing/2014/main" id="{72A2DFD1-7739-4DED-8723-697B1F8713D7}"/>
              </a:ext>
            </a:extLst>
          </p:cNvPr>
          <p:cNvSpPr/>
          <p:nvPr/>
        </p:nvSpPr>
        <p:spPr>
          <a:xfrm>
            <a:off x="6331973" y="0"/>
            <a:ext cx="5860027" cy="38345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Victor Stany Rozario</a:t>
            </a:r>
          </a:p>
        </p:txBody>
      </p:sp>
      <p:sp>
        <p:nvSpPr>
          <p:cNvPr id="11" name="Rectangle 10" descr="M. Mhahudul Hasan">
            <a:extLst>
              <a:ext uri="{FF2B5EF4-FFF2-40B4-BE49-F238E27FC236}">
                <a16:creationId xmlns:a16="http://schemas.microsoft.com/office/drawing/2014/main" id="{4C03070A-2FB5-44C7-A4F5-3179F9B6C0AF}"/>
              </a:ext>
            </a:extLst>
          </p:cNvPr>
          <p:cNvSpPr/>
          <p:nvPr/>
        </p:nvSpPr>
        <p:spPr>
          <a:xfrm>
            <a:off x="0" y="6681019"/>
            <a:ext cx="12192000" cy="22122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29118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2923</Words>
  <Application>Microsoft Office PowerPoint</Application>
  <PresentationFormat>Widescreen</PresentationFormat>
  <Paragraphs>382</Paragraphs>
  <Slides>28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0" baseType="lpstr">
      <vt:lpstr>Arial</vt:lpstr>
      <vt:lpstr>Bell MT</vt:lpstr>
      <vt:lpstr>Book Antiqua</vt:lpstr>
      <vt:lpstr>Calibri</vt:lpstr>
      <vt:lpstr>Courier New</vt:lpstr>
      <vt:lpstr>Gill Sans MT</vt:lpstr>
      <vt:lpstr>Helvetica</vt:lpstr>
      <vt:lpstr>Symbol</vt:lpstr>
      <vt:lpstr>Wingdings</vt:lpstr>
      <vt:lpstr>Wingdings 2</vt:lpstr>
      <vt:lpstr>Dividend</vt:lpstr>
      <vt:lpstr>Equation</vt:lpstr>
      <vt:lpstr>PowerPoint Presentation</vt:lpstr>
      <vt:lpstr>Software measurement</vt:lpstr>
      <vt:lpstr>Software metrics</vt:lpstr>
      <vt:lpstr>Software metrics : size</vt:lpstr>
      <vt:lpstr>Software metrics : complexity</vt:lpstr>
      <vt:lpstr>Software measures</vt:lpstr>
      <vt:lpstr>PowerPoint Presentation</vt:lpstr>
      <vt:lpstr>Independent  program  paths</vt:lpstr>
      <vt:lpstr>PowerPoint Presentation</vt:lpstr>
      <vt:lpstr>McCabe's Cyclomatic Complexity</vt:lpstr>
      <vt:lpstr>McCabe's Cyclomatic Complexity</vt:lpstr>
      <vt:lpstr>Weighted methods Per class (WMC)</vt:lpstr>
      <vt:lpstr>Weighted methods Per class (WMC)</vt:lpstr>
      <vt:lpstr>Depth of inheritance tree (DIT)</vt:lpstr>
      <vt:lpstr>Depth of inheritance tree (DIT)</vt:lpstr>
      <vt:lpstr>Depth of inheritance tree (DIT)</vt:lpstr>
      <vt:lpstr>Depth of inheritance tree (DIT)</vt:lpstr>
      <vt:lpstr>Number of children (NOC)</vt:lpstr>
      <vt:lpstr>Number of children (NOC)</vt:lpstr>
      <vt:lpstr>Coupling between classes (CBC)</vt:lpstr>
      <vt:lpstr>Coupling between classes (CBC)</vt:lpstr>
      <vt:lpstr>Example (NOC, DIT, CBC)</vt:lpstr>
      <vt:lpstr>Lack of cohesion in methods (lcom)</vt:lpstr>
      <vt:lpstr>Example (LCOM)</vt:lpstr>
      <vt:lpstr>Lack of cohesion in methods (lcom)</vt:lpstr>
      <vt:lpstr>COCOMO (Constructive Cost Model)</vt:lpstr>
      <vt:lpstr>COCOMO (Constructive  Cost  Model)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OOAD - Ch.09 - Software Project Estimation</dc:title>
  <dc:subject>Object Oriented Analysis and Design (OOAD)</dc:subject>
  <dc:creator>M. Mahmudul Hasan</dc:creator>
  <cp:lastModifiedBy>Victor Stany Rozario</cp:lastModifiedBy>
  <cp:revision>85</cp:revision>
  <dcterms:created xsi:type="dcterms:W3CDTF">2019-05-13T08:37:20Z</dcterms:created>
  <dcterms:modified xsi:type="dcterms:W3CDTF">2023-12-11T02:40:00Z</dcterms:modified>
</cp:coreProperties>
</file>