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70.xml" ContentType="application/inkml+xml"/>
  <Override PartName="/ppt/ink/ink69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charts/chart1.xml" ContentType="application/vnd.openxmlformats-officedocument.drawingml.chart+xml"/>
  <Override PartName="/ppt/ink/ink77.xml" ContentType="application/inkml+xml"/>
  <Override PartName="/ppt/ink/ink78.xml" ContentType="application/inkml+xml"/>
  <Override PartName="/ppt/ink/ink7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>
      <p:cViewPr varScale="1">
        <p:scale>
          <a:sx n="59" d="100"/>
          <a:sy n="59" d="100"/>
        </p:scale>
        <p:origin x="143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unemployment rate of Bangladesh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unemployment rate</c:v>
                </c:pt>
              </c:strCache>
            </c:strRef>
          </c:tx>
          <c:marker>
            <c:symbol val="none"/>
          </c:marker>
          <c:cat>
            <c:numRef>
              <c:f>Sheet2!$A$2:$A$22</c:f>
              <c:numCache>
                <c:formatCode>General</c:formatCode>
                <c:ptCount val="21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</c:numCache>
            </c:numRef>
          </c:cat>
          <c:val>
            <c:numRef>
              <c:f>Sheet2!$B$2:$B$22</c:f>
              <c:numCache>
                <c:formatCode>General</c:formatCode>
                <c:ptCount val="21"/>
                <c:pt idx="0">
                  <c:v>3.5999999046325701</c:v>
                </c:pt>
                <c:pt idx="1">
                  <c:v>3.2999999523162802</c:v>
                </c:pt>
                <c:pt idx="2">
                  <c:v>3.2000000476837203</c:v>
                </c:pt>
                <c:pt idx="3">
                  <c:v>3</c:v>
                </c:pt>
                <c:pt idx="4">
                  <c:v>2.9000000953674299</c:v>
                </c:pt>
                <c:pt idx="5">
                  <c:v>2.5</c:v>
                </c:pt>
                <c:pt idx="6">
                  <c:v>2.9000000953674299</c:v>
                </c:pt>
                <c:pt idx="7">
                  <c:v>2.5</c:v>
                </c:pt>
                <c:pt idx="8">
                  <c:v>3.0999999046325701</c:v>
                </c:pt>
                <c:pt idx="9">
                  <c:v>3.2999999523162802</c:v>
                </c:pt>
                <c:pt idx="10">
                  <c:v>3.4000000953674299</c:v>
                </c:pt>
                <c:pt idx="11">
                  <c:v>4.5</c:v>
                </c:pt>
                <c:pt idx="12">
                  <c:v>4.3000001907348606</c:v>
                </c:pt>
                <c:pt idx="13">
                  <c:v>4.1999998092651394</c:v>
                </c:pt>
                <c:pt idx="14">
                  <c:v>4.3000001907348606</c:v>
                </c:pt>
                <c:pt idx="15">
                  <c:v>4.4000000953674308</c:v>
                </c:pt>
                <c:pt idx="16">
                  <c:v>5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4.3000001907348606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1B-456E-BC61-0A3334490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885888"/>
        <c:axId val="132899968"/>
      </c:lineChart>
      <c:catAx>
        <c:axId val="132885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899968"/>
        <c:crosses val="autoZero"/>
        <c:auto val="1"/>
        <c:lblAlgn val="ctr"/>
        <c:lblOffset val="100"/>
        <c:noMultiLvlLbl val="0"/>
      </c:catAx>
      <c:valAx>
        <c:axId val="13289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885888"/>
        <c:crosses val="autoZero"/>
        <c:crossBetween val="between"/>
      </c:valAx>
    </c:plotArea>
    <c:plotVisOnly val="1"/>
    <c:dispBlanksAs val="gap"/>
    <c:showDLblsOverMax val="0"/>
  </c:chart>
  <c:spPr>
    <a:gradFill rotWithShape="1">
      <a:gsLst>
        <a:gs pos="0">
          <a:schemeClr val="accent6">
            <a:tint val="50000"/>
            <a:satMod val="300000"/>
          </a:schemeClr>
        </a:gs>
        <a:gs pos="35000">
          <a:schemeClr val="accent6">
            <a:tint val="37000"/>
            <a:satMod val="300000"/>
          </a:schemeClr>
        </a:gs>
        <a:gs pos="100000">
          <a:schemeClr val="accent6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6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45:3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8:2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8:2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1195 0 24575,'-9'25'3,"-38"112"-183,-30 151 1,50-144-178,5 1 0,8 0 1,5 1-1,11 151 0,1-250 423,2 1 0,2-1 0,2 0-1,29 91 1,-29-117-24,0 0 0,1-1 0,1 0-1,1-1 1,18 23 0,-20-30-23,1 0-1,1-1 1,0 0-1,0 0 0,1-2 1,0 1-1,1-2 1,18 9-1,-9-7-3,0-2 0,1 0 0,1-2-1,-1 0 1,1-2 0,0-1-1,0-1 1,0-1 0,1-1 0,-1-1-1,0-1 1,35-8 0,-14 0 2,0-3 0,0-1 0,-1-2 0,-1-3 1,70-39-1,-82 39-17,0-1 0,-1-2 0,-1-1 0,-1-2 0,-1 0 0,-2-2 0,0-1 0,-2-1 0,-1-1 0,-1-1 0,18-37 0,-21 28 22,-2-1 1,-1-1 0,-3 0-1,10-54 1,-10 19 82,6-121 0,-17 145-87,-2 1-1,-2-1 1,-13-72 0,11 103-20,-2 0 0,-1 0 0,0 1 0,-14-26 0,15 34 3,-1 1-1,-1 0 1,0 0-1,-1 1 1,0 0-1,-1 0 1,-18-15-1,18 19 0,0 0 0,0 0 0,0 1 0,-1 1 0,0-1 0,0 2 0,-1 0 0,1 0 0,-1 1 0,0 0 0,0 1 0,0 0 0,0 1 0,0 1 0,-17 0 0,4 3 0,0 1 0,0 1 0,0 1 0,0 1 0,1 2 0,-41 19 0,7 2-113,0 3-1,-55 43 1,-160 145-1247,-182 228 991,39 34 398,194-196-29,61-50-907,51-53-3626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8:4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24575,'0'833'0,"-2"-791"0,-2 0 0,-2 1 0,-15 54 0,20-93 0,-2 22 0,3-25 0,0-1 0,0 0 0,0 0 0,0 1 0,0-1 0,0 0 0,0 0 0,0 0 0,0 1 0,0-1 0,1 0 0,-1 0 0,0 0 0,0 1 0,0-1 0,0 0 0,0 0 0,1 0 0,-1 0 0,0 1 0,0-1 0,0 0 0,1 0 0,-1 0 0,0 0 0,0 0 0,1 0 0,-1 0 0,0 0 0,0 0 0,0 1 0,1-1 0,-1 0 0,1 0 0,14-8 0,40-44 0,104-97-455,6 7 0,205-134 0,-288 223-6371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8:4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24575,'10'0'0,"31"-9"0,55-22 0,69-35 0,43-14 0,14-3-1794,-3 12 1794,-28 8 0,-47 16-6397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9:2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9:4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08:0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0:04.9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78,'-1'8,"1"-8,0 0,0 1,0-1,0 0,0 1,0-1,0 0,0 1,0-1,0 0,0 1,0-1,0 0,0 1,0-1,0 0,0 1,1-1,-1 0,0 0,0 1,0-1,0 0,1 1,-1-1,0 0,21 3,78-5,-52 0,903-18,-624 15,3566-11,-3013 17,-1185 0,-874-11,-376-26,-1 28,1538 9,17-1,3 1,26 2,-19-2,362 41,118 12,-121-32,75-6,1046 6,9-26,-767 1,376 2,-1102 1,-1 0,1 0,0 0,-1-1,1 1,0-1,3-2,-7 3,1 0,-1 0,0 0,0 0,0 0,0 0,1 0,-1 0,0 0,0 0,0 0,0 0,0 0,0 0,1 0,-1 0,0 0,0-1,0 1,0 0,0 0,0 0,0 0,0 0,1 0,-1-1,0 1,0 0,0 0,0 0,0 0,0 0,0-1,0 1,0 0,0 0,0 0,0 0,0 0,0-1,0 1,0 0,0 0,0 0,0 0,0 0,-1-1,1 1,0 0,0 0,0 0,0 0,0 0,0 0,0-1,0 1,0 0,-1 0,1 0,0 0,0 0,0 0,0 0,0 0,-1 0,1 0,0 0,0 0,0 0,-14-5,-35-1,0 2,-77 3,49 2,-2058-2,1149 2,1195-1,15 0,85 0,81 0,1824 0,-2136 2,-73-1,-5 1,-15 2,-69 9,-145 4,195-16,-165 6,-62-3,-1029-2,481-3,1075-1,798 19,-1015-13,-85 1,-696-2,-7 1,-1050 116,1770-118,-429 27,35-33,-478 4,810 3,1 3,-114 24,26-3,131-19,-13 2,-50 3,-685 16,739-27,-55 9,81-8,-15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0:14.8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1,'3829'0,"-3522"0,-196-1,66 3,-169 0,-19 1,-157 19,101-14,-166 18,-664 56,44-5,833-74,-208 26,179-17,49-12,0 0,0 0,0 0,0 0,1 0,-1 0,0 0,0 0,0 1,0-1,1 0,-1 0,0 0,0 0,0 0,0 0,0 1,0-1,1 0,-1 0,0 0,0 1,0-1,0 0,0 0,0 0,0 0,0 1,0-1,0 0,0 0,0 0,0 1,0-1,0 0,0 0,0 0,0 1,0-1,0 0,0 0,0 0,-1 0,1 1,0-1,0 0,0 0,0 0,0 0,0 0,-1 1,1-1,0 0,0 0,0 0,0 0,-1 0,48 5,174-8,-107 0,195-2,88 0,82 1,2259-1,-2418 5,-211-1,32 2,-267-2,29 3,-174-2,-96 0,-78 0,-3077 0,3631 0,2601 0,-2965 0,-2 0,-65 0,-62 0,-2435 0,2792 0,23 1,6 0,31 4,-19-3,379 35,-152-17,710 93,-818-91,-127-21,1 0,-1 1,0-1,0 1,0 1,6 2,-12-5,0 0,1 0,-1 1,0-1,0 0,0 0,1 0,-1 0,0 0,0 1,0-1,0 0,0 0,0 0,0 0,1 1,-1-1,0 0,0 0,0 0,0 1,0-1,0 0,0 0,0 0,0 1,0-1,0 0,0 0,0 0,0 1,0-1,0 0,0 1,-9 4,-7-1,0 0,-1-1,-18 0,-525 13,454-16,-154 0,-598-3,760-2,41-1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21:52.0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24575,'8'0'0,"17"4"0,20 2 0,33 0 0,38-2 0,21-1 0,26-1 0,20-1 0,30 0-1013,40-1 1013,37 0-2022,21-1 2022,10 1 0,-16 0 0,-41 0 0,-63 0 0,-60 0 0,-54 0-5156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47:3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23:22.5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 24575,'8324'0'-4081,"-8298"0"4977,-17 1-542,-1 0 0,1-2 0,-1 1 0,0-1 0,1 0 0,-1 0-1,0-1 1,12-4 0,11-4-1719,-16 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23:39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24:04.1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24:32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24575,'1'3'0,"0"0"0,0 1 0,0-1 0,0 0 0,0 0 0,1 0 0,-1 0 0,1 0 0,0-1 0,0 1 0,0 0 0,0-1 0,0 1 0,1-1 0,-1 0 0,1 0 0,0 0 0,3 3 0,3 2 0,16 12 0,0-1 0,1-2 0,1 0 0,1-2 0,42 17 0,166 42 0,549 74-2323,19-70 0,854-10 902,2-65-462,-1238-5 1760,-74 2-47,-87 0-507,-83 0 657,-62 0 769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5:49.2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1 462,'8'-3,"0"0,1 0,-1 1,1 0,0 0,0 1,10 0,14-2,817-121,329-43,-826 122,-48 6,-68 9,40-3,-230 30,96 4,-122 0,-4-1,0 1,0 1,33 8,-49-10,0 0,0 0,0 1,-1-1,1 0,0 0,0 1,-1-1,1 1,0-1,-1 1,1-1,0 1,-1-1,1 1,-1 0,1-1,-1 1,1 0,0 1,-1-2,0 1,0 0,0-1,0 1,0 0,0 0,0-1,-1 1,1 0,0-1,0 1,-1-1,1 1,0 0,-1-1,1 1,-1-1,1 1,-1 0,-5 5,0-1,-1-1,-11 8,16-10,-62 33,-122 49,110-53,-95 39,-3-8,-200 43,-354 19,-2-47,712-75,-641 36,629-41,28 1,8-1,47-11,521-59,-491 66,223-19,-200 17,999-79,4 27,-881 56,-200 6,-47 0,-256 5,-173 7,-668 61,782-49,62-1,217-16,49-6,13 1,30 0,44-2,-35-1,1691-31,-763 7,-938 23,-27 0,-26 2,-239 23,127-10,-360 55,254-32,206-32,-157 27,245-31,238-27,-162 10,587-61,111-6,-801 79,-28 3,-6 0,-49 0,-455 11,151-1,-268-1,-622 15,935-12,64-2,-56 1,213-7,225-6,-64 5,1832-4,-1071 3,-665-1,183-24,-343 22,1 0,0 0,13-5,-8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5:54.3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1689 180,'16'0,"0"-2,30-6,7-2,579-18,-521 27,799-3,361-4,346-31,-1495 37,99-7,408-33,6 40,-390 3,591 1,-1681-2,520 0,-3553 0,2738-14,-19 1,-543 14,6924-3,-2617 4,-2225-2,-57 0,-64 1,368 49,-604-48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6:40.7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0,'361'71,"4"-25,-145-19,929 36,3266-67,-4387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6:46.0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1,'-7'0,"3"-1,1 1,0 0,-1 0,1 1,0-1,-1 1,1-1,-6 3,9-3,0 0,0 1,0-1,-1 0,1 0,0 0,0 0,0 0,0 0,0 1,0-1,0 0,0 0,0 0,0 0,0 0,0 1,0-1,0 0,0 0,0 0,0 0,0 1,0-1,0 0,0 0,0 0,0 0,0 1,0-1,0 0,0 0,0 0,0 0,0 0,1 0,-1 1,0-1,0 0,0 0,0 0,0 0,0 0,1 0,-1 0,0 0,0 0,0 1,0-1,0 0,1 0,-1 0,0 0,0 0,0 0,0 0,1 0,-1 0,0 0,0 0,14 4,41 2,109-2,-97-4,2338 1,-1153-3,-1184 2,587 16,28-4,-445-14,285-22,-71 0,262 22,-729 2,-5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6:48.0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1,'3'2,"0"0,1 0,-1 0,1 0,-1-1,1 1,-1-1,1 0,0 0,0 0,5 0,4 1,47 9,97 5,72-11,-164-5,161 1,62 0,4917-3,-5193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7:12.0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1 472,'282'1,"320"-3,150-58,-454 29,-249 28,-32 2,0 0,0 0,29-8,-46 9,0-1,0 1,0 0,-1 0,1 0,0 0,0 0,0 0,0 0,0-1,0 1,0 0,0 0,-1 0,1 0,0 0,0-1,0 1,0 0,0 0,0 0,0 0,0-1,0 1,0 0,0 0,0 0,0 0,0-1,0 1,0 0,0 0,0 0,0 0,1-1,-1 1,0 0,0 0,0 0,0 0,0 0,0-1,0 1,0 0,1 0,-1 0,0 0,0 0,0 0,0 0,0 0,1 0,-1 0,0-1,0 1,0 0,1 0,-19-5,-242-25,47 8,-315-34,-53 30,606 25,0-1,26-5,-8 1,186-33,-8 1,172 8,-1 26,-84 2,-231-2,-1-3,0-4,129-36,-135 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5:0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2229 1349 24575,'-36'1897'-2466,"-88"-388"-403,93-1274 2183,3-81 514,26-147 169,1 1 0,-1 0 0,-1-1 1,0 1-1,-7 12 0,10-19 4,0-1 0,0 0 0,0 0-1,0 1 1,-1-1 0,1 0 0,0 0 0,0 0 0,-1 1 0,1-1-1,0 0 1,0 0 0,-1 0 0,1 0 0,0 0 0,-1 0 0,1 1 0,0-1-1,-1 0 1,1 0 0,0 0 0,0 0 0,-1 0 0,1 0 0,0 0-1,-1 0 1,1 0 0,0 0 0,-1 0 0,1-1 0,0 1 0,-1 0 0,1 0-1,0 0 1,0 0 0,-1 0 0,1-1 0,0 1 0,0 0 0,-1 0 0,1 0-1,0-1 1,0 1 0,0 0 0,-1-1 0,-1-2 30,0-1 0,0 1 0,0-1 0,0 0 0,1 0 1,-2-7-1,-25-118 931,-3-91-721,-7-90-183,-6-71 175,14 111-1180,-98-976-3098,79-9 3990,52 1112 919,0 82 3222,-4 57-3884,2-1-1,-1 0 0,0 0 0,1 0 1,0 1-1,0-1 0,1 0 1,-1 1-1,1-1 0,0 1 0,0 0 1,0-1-1,1 1 0,3-4 1,-3 4-112,1 1 0,0 0 1,0 0-1,0 1 1,1-1-1,-1 1 1,1 0-1,-1 0 0,1 0 1,0 1-1,0 0 1,-1 0-1,1 0 1,8 0-1,12-1-64,0 2-1,0 0 1,-1 2-1,1 1 1,0 0 0,37 12-1,113 44-25,52 43-362,46 36-1085,1004 603-1942,-1037-583 3389,-68-29 0,-155-115 0,-1 1 0,0 0 0,-1 1 0,18 26 0,-30-38 12,0 1 1,-1-1-1,1 1 1,-1-1 0,0 1-1,-1 0 1,1 0-1,-1 0 1,0 0 0,0 0-1,0 9 1,-1-10 14,0 0 0,-1-1 0,0 1 0,1 0 0,-1-1 0,-1 1 0,1-1 0,0 1-1,-1-1 1,0 0 0,0 1 0,0-1 0,-3 4 0,-2 0 63,-1 0-1,0 0 0,0-1 0,-1 0 1,0 0-1,0-1 0,0 0 0,-1-1 1,1 0-1,-16 4 0,-57 14 81,-165 22-1,135-27-206,-1032 126 2516,720-132-1687,306-12-677,-313 2-115,-334-3 0,621-3 0,-148-25 0,201 15 0,0-4 0,-147-52 0,231 69 0,-6-3 0,1 0 0,-1 0 0,-11-9 0,21 13 0,1 0 0,0-1 0,0 1 0,0-1 0,0 0 0,0 0 0,0 0 0,0 0 0,0 0 0,1 0 0,-1 0 0,1-1 0,0 1 0,0 0 0,-1-1 0,1 1 0,1-1 0,-1 1 0,0-1 0,1 0 0,-1-3 0,2 2 0,-1 0 0,1 0 0,0 0 0,0 0 0,1 0 0,-1 0 0,1 0 0,0 1 0,0-1 0,0 1 0,0-1 0,1 1 0,5-6 0,14-16 0,2 1 0,0 1 0,42-29 0,97-57 0,-116 79 0,884-535-2768,17 27-1908,-451 258 3290,-93 51 883,-40 17 335,-63 28-502,-77 38 660,13-32 1198,-198 140 405,-36 31-1169,-8 9 159,-8 12 29,0 0-1,1 1 1,1 0 0,-17 31 0,24-39-627,-52 90 12,-69 166 1,-22 128 65,44-79 172,-11 66-696,-14 63-1614,-17 69 763,70-241-225,-278 968-1640,-38-12 2117,385-1209 1060,-91 240 1695,91-241-1675,2-7 415,1 0 0,-1-1 0,-8 13 1,11-19-115,0 1 1,0 0-1,-1-1 1,1 0-1,-1 1 1,1-1-1,-1 0 1,1 0-1,-1 0 1,0 0-1,0 0 1,1 0-1,-1 0 1,0-1-1,0 1 1,0-1-1,0 1 1,0-1-1,0 0 0,-2 1 1,-22 3 483,15 1-7330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7:14.2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209 210,'-20'18,"0"-2,-1 0,-24 13,23-16,1 2,-29 24,49-38,0-1,1 1,-1 0,0-1,1 1,-1-1,1 1,-1 0,1-1,-1 1,1 0,0 0,-1-1,1 1,0 0,0 0,-1 0,1-1,0 1,0 0,0 1,0-1,1-1,-1 1,0 0,1-1,-1 1,1-1,-1 1,0-1,1 1,0-1,-1 0,1 1,-1-1,1 0,-1 1,1-1,0 0,-1 0,1 1,1-1,4 1,1 0,0 0,0 0,7-1,66-5,121-24,-87 10,497-40,8 37,-475 19,639-24,533-9,-47 35,-1236 1,-41 1,-53-1,34 0,-878-16,56-51,26 2,-369 28,1152 37,23-1,-1 1,-21 4,46-5,0 0,0 1,0 0,9 2,21 0,582 1,197 3,-5 27,-507-12,400 25,-2-22,-567-27,65 4,-200-1,-1 0,1 0,0 0,0 0,0 0,0 0,0 0,0 1,0-1,0 0,0 0,0 0,-1 0,1 0,0 0,0 1,0-1,0 0,0 0,0 0,0 0,0 0,0 1,0-1,0 0,0 0,0 0,0 0,0 0,0 1,0-1,1 0,-1 0,0 0,0 0,0 0,0 0,0 1,0-1,0 0,0 0,0 0,1 0,-1 0,0 0,0 0,0 0,0 0,-19 9,18-8,-232 116,80-36,-372 147,456-201,43-13,26-14,0 0,-1 0,1 0,0 0,0 0,0 0,0 0,0 0,0 1,0-1,-1 0,1 0,0 0,0 0,0 0,0 0,0 1,0-1,0 0,0 0,0 0,0 0,0 0,0 1,0-1,0 0,0 0,0 0,0 0,0 0,0 1,0-1,0 0,0 0,0 0,0 0,0 0,0 1,0-1,0 0,1 0,-1 0,0 0,15 4,20-2,38-2,-40-1,444-20,-98 1,1670-22,11 37,-1706 6,-283-1,-19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8:25.0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1481 80,'-27'0,"25"0,6 0,50 1,167 6,287 7,790 10,32 41,-490-24,-6-39,-957-14,-564-22,664 33,-1901-31,456 78,17 134,1391-169,-267 60,263-55,-1-3,-1-2,0-4,-1-2,-83-5,267-1,-39-1,1010 3,360-3,-727-10,86 0,-282 10,672-8,774-54,459 9,-1069 58,-1280-6,102-18,-25 1,203-43,-243 38,-1-2,-65 13,1 3,82-8,-14 7,149-33,-92 12,-117 23,84-15,165-5,-281 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9:01.4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1 460,'3'-3,"1"1,0 0,-1 0,1 0,0 1,0-1,0 1,0 0,0 0,0 0,1 1,6-1,8-1,53-11,0-3,0-4,98-40,-36 3,3 6,243-58,-222 82,264-12,-60 19,224-6,1015 25,-733 3,1613 72,-2056-37,23 1,130-29,-89-5,1352 104,-1833-107,782 59,3-31,-697-28,261-7,-327 3,0-2,0-1,-1-1,49-18,103-58,-158 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29:36.7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0 686,'147'1,"255"-6,-312-1,0-4,124-30,12-20,104-26,-3 16,354-84,-441 88,267-61,-284 105,-148 17,342-7,-41 3,443-6,-778 15,-20 1,0 0,0 1,-1 1,39 10,-54-11,-1 0,0 0,0 0,0 0,0 0,-1 1,1 0,-1 0,6 6,25 35,-25-31,183 263,-179-261,-7-8,0 0,-1 0,10 15,-15-20,1-1,0 0,-1 0,1 0,-1 1,1-1,-1 0,0 0,0 1,1-1,-1 0,0 1,0-1,0 0,0 0,0 1,-1-1,1 0,0 1,-1-1,1 0,-1 0,1 1,-1-1,1 0,-1 0,0 0,0 0,1 0,-1 0,0 0,-2 2,-8 3,0-1,0 1,-1-2,0 1,0-2,0 0,-13 2,-493 76,214-50,-91 12,-723 86,1052-122,-797 55,-3-39,-61-4,880-19,1-2,-1-2,-59-13,83 12,1-1,0-1,0-1,0-1,1-1,1-1,0 0,-27-22,45 32,1 0,0 0,0 0,-1 0,1 0,0 0,0-1,0 1,0 0,-1-3,2 3,0 0,0 0,0 0,0 1,0-1,0 0,1 0,-1 0,0 1,0-1,1 0,-1 0,0 1,1-1,-1 0,0 1,1-1,-1 0,1 1,0-1,-1 1,1-1,-1 1,1-1,0 1,-1-1,2 0,14-8,0 1,1 0,0 1,0 0,35-7,-9 2,154-41,79-5,82-1,74 3,773-37,1 66,-858 32,-81 10,-197-9,0 3,104 27,-158-32,1 2,-1 0,0 0,15 10,-27-13,0-1,1 1,-1 0,0 1,-1-1,1 1,0 0,-1 0,0 0,0 0,0 0,-1 1,1 0,-1-1,0 1,2 6,-1 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30:38.5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0 633,'15'0,"-1"-1,16-4,0 0,1187-199,-1193 200,-3 1,-1-1,0-1,0-1,28-12,-46 17,0 0,0 0,0 0,0 0,-1 0,1 0,0 0,-1-1,1 1,-1-1,1 1,-1-1,0 1,0-1,0 0,0 0,0 1,0-1,0 0,0 0,-1 0,1 0,-1 0,1 0,-1 0,0 0,0-1,0 1,0 0,0 0,-1 0,1 0,0 0,-1 0,0 0,-1-3,-2-4,-1 1,0-1,0 1,-1 0,0 1,-11-11,-27-23,-1 3,-2 1,-75-44,74 53,11 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30:46.1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0 408,'111'48,"4"-3,17 8,-14-19,219 36,135-18,344-6,-4-1,-293-8,-472-34,-45-3,12 1,0 0,-1 1,24 5,-36-7,-1 1,1-1,-1 0,1 0,-1 0,1 0,-1 0,1 1,-1-1,1 0,-1 1,1-1,-1 0,1 0,-1 1,0-1,1 1,-1-1,0 0,1 1,-1-1,0 1,0-1,1 1,-1 0,-8 7,-22 2,-35-2,0-3,-79-4,69-2,-370-1,6-22,363 14,73 10,0-1,0 1,0-1,0 0,0 0,0 0,1-1,-4-1,5 3,1 0,0 0,0-1,-1 1,1 0,0 0,0-1,-1 1,1 0,0 0,0-1,0 1,0 0,-1-1,1 1,0 0,0-1,0 1,0 0,0-1,0 1,0 0,0-1,0 1,0 0,0-1,0 1,0 0,0-1,0 1,1 0,-1-1,0 1,0 0,0-1,0 1,1 0,-1 0,0-1,4-2,0 0,0 0,0 0,1 1,-1 0,1 0,-1 0,7-2,44-12,79-14,538-60,8 49,825 16,-760 19,-481 1,-59-3,-70-1,-89 2,-43 4,-10 1,-72-4,-863 0,573 8,-66-2,-502 3,-1233-5,2164 2,-274-9,250 4,30 3,7 1,44-4,826-47,424-23,-410 30,1132-39,-1746 77,-97 3,444-31,-441 12,377-46,0 28,-143 40,-207 3,547 23,354 25,2-47,-970-4,415-39,-279 13,-102 15,161-17,-238 12,-33 5,124-6,123 20,148-3,-295-13,-106 7,0 3,73 3,-129 2,-1-1,0 1,1 0,-1 0,0 0,0 1,0-1,0 1,0 0,0 0,0 0,4 4,-7-4,1-1,-1 1,1-1,-1 1,0 0,0-1,0 1,0 0,0 0,0 0,0 0,0 0,-1 0,1 0,-1 0,0 0,1 0,-1 0,0 0,0 0,0 0,-1 0,1 0,0 0,-1 0,1 0,-3 4,1 0,-2 1,1-1,-1 0,0 0,0 0,0-1,-1 0,0 1,-9 6,-3 1,-1 0,-20 9,-33 16,-1-4,-101 33,-163 29,158-59,-202 17,-179-15,-197-8,110-5,-936 53,710-57,822-23,41-1,14-1,24-3,221-21,5-4,103-13,96-10,1296-134,-725 80,-865 90,-111 10,-39 4,-19 4,-99 14,31-3,-116 13,-74 7,-73 5,-53-1,-47-8,-886 11,-9-35,1021-3,-1740-4,-1266 0,3193 6,-234 32,-465 123,463-75,134-29,144-35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32:21.2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1604,'12'-1,"1"0,0-1,17-5,18-2,56 1,120 7,-99 3,820-22,-735 4,-1-9,308-78,-430 80,-1-4,96-44,-170 65,0 0,0-1,-1 0,1-1,10-10,-18 14,0 0,0 0,-1 0,0-1,0 1,0-1,0 1,-1-1,0 0,0 0,0 0,0 0,-1 0,0-1,0 1,0-6,0-15,-1 1,0 0,-2 0,-2 0,0 0,-1 0,-1 0,-2 1,0 0,-2 1,0 0,-23-35,12 27,-2 1,-1 2,-2 0,0 2,-2 1,-1 1,-1 1,0 2,-2 1,-1 1,0 2,-38-14,-26-4,-170-40,-107 3,265 53,-356-54,-5 43,456 30,1 1,0 0,0 1,0 0,0 1,0 1,0 0,1 0,0 2,0-1,0 2,0-1,-14 13,-32 28,3 4,2 2,-49 62,81-89,1 1,1 0,1 2,2 0,-16 38,22-44,2 1,1 0,1 1,1-1,1 1,1 0,1 39,2-55,1 0,0 1,0-1,1 0,0 0,1 0,0 0,1 0,-1 0,2-1,-1 0,1 0,0 0,12 12,-7-10,0 0,1-1,1 0,-1-1,1 0,1-1,-1-1,1 0,17 6,17 2,0-1,0-3,50 5,148 4,339-14,-533-9,1-3,95-24,-114 21,-1-1,-1-2,0 0,-1-3,40-26,-58 35,-1-2,-1 1,0-2,0 1,13-18,-19 21,0-1,0 1,0-1,-1 0,0 1,0-1,-1-1,0 1,0 0,-1-1,1-11,-1-9,-1 0,-1 0,-7-33,5 46,0 1,-1-1,-1 1,0 0,-1 0,-1 1,-14-23,2 12,-1 0,-1 2,-1 0,-1 1,-1 2,-1 0,-39-22,-2 4,-133-52,100 54,-1 4,-195-34,167 48,-255-1,337 19,-1 2,0 2,-63 15,91-16,0 2,1 0,0 2,0 0,1 0,0 2,0 0,1 1,1 1,-28 26,28-21,0 1,2 1,0 0,2 1,0 0,1 0,1 1,-11 35,10-17,1 1,2 0,-4 79,11-104,0-1,0 0,2 0,0 0,6 27,-4-32,0 1,0-1,0-1,1 1,0 0,1-1,0 0,0-1,11 11,9 6,1-2,1-1,1-1,1-2,0-1,1-1,50 18,-28-16,0-3,1-2,0-2,65 4,592-2,-531-22,1-8,294-66,-396 64,-2-4,79-34,-127 44,0-1,-1-1,-1-2,0 0,-1-2,-1-1,44-45,-54 46,-1 0,-1-1,0-1,-2 0,0 0,-1-1,-2-1,0 1,-1-1,6-45,-7 18,-2 0,-2 0,-3 0,-7-59,3 74,-2 1,-1 0,-16-42,-6-1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34:20.9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1 131 24575,'0'-4'0,"4"-6"0,10-6 0,7-4 0,5-3 0,1 3 0,1-1 0,-4 4-8191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35:57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36:53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79 24575,'680'-20'0,"911"-39"-736,-578 62 1472,-961 0-736,-1 2 0,86 20 0,0 0 0,-12-13 0,143-4 0,-42-4 0,37 8 0,683 21 0,-599-11 0,-6 24 0,-19-2 0,402-4 0,-599-41 0,343-17 0,-324 2 0,500-45 0,242 2-688,-832 56 688,156-14 0,-194 16 249,-16 1-227,-13 2-1543,-16 3-4732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5:2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36:56.4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0 204 24575,'263'-10'0,"-76"1"0,738-38-894,-570 18 720,949-52-1122,47 77 796,-758 7 358,-155-18 1936,-197 4-1947,-201 10-6673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36:5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1 163 24575,'4'0'0,"6"0"0,10 0 0,10-4 0,8-2 0,12-3 0,5-2 0,6-2 0,11 1 0,5-2 0,3 2 0,0-2 0,5 1 0,-4 0 0,-12 0 0,-12 4 0,-13-2 0,-13 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39:1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24575,'0'-15'0,"0"-5"-8191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37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0:50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24575,'-5'0'0,"-2"15"0,0 10 0,2 6 0,1 2 0,2 1 0,1-5-8191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0:5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24575,'0'4'0,"0"0"0,0-1 0,1 1 0,-1-1 0,1 1 0,0-1 0,0 1 0,2 4 0,6 18 0,103 436 0,-54-209 0,-20-91 0,-31-136 0,-6-24 0,-2-4 0,-3-13 0,-143-499-1365,134 468-5461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1:1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3:35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24575,'100'-6'0,"-34"0"0,580-15-793,3 21-617,-319 2 919,3303-1 407,-3179-1 1535,-451 0-1454,18-1-110,-1 2 0,28 4 0,-23 2-6409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44:55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0,'163'10,"-57"-2,40-1,125 8,885 35,6-47,-713-5,-313 2,1276 20,-770 16,459 17,625-42,-1547-12,-100 1,571-27,-480-5,-1 1,-151 28,-31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44:58.27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1736 1,'5'0,"-1"0,1 1,-1 0,1 0,0 1,6 2,10 4,475 103,33-57,10-27,-99-5,266 8,1184-23,-1156-9,-463 2,573-5,-1-38,-88-73,-601 88,44 2,-104 16,28 1,153 7,-136 4,-115-2,-14-1,0 1,0 0,0 1,0 0,-1 0,12 4,-21-5,-1 0,1 0,0 0,0 0,-1 0,1 0,0 0,0 0,-1 0,1 0,0 0,0 0,0 1,-1-1,1 0,0 0,0 0,0 0,0 0,-1 1,1-1,0 0,0 0,0 0,0 1,0-1,0 0,0 0,-1 1,1-1,0 0,0 0,0 0,0 1,0-1,0 0,0 0,0 1,0-1,0 0,0 0,0 1,1-1,-1 0,0 0,0 0,0 1,0-1,0 0,0 0,0 0,1 1,-1-1,0 0,0 0,0 0,0 0,1 1,-1-1,0 0,0 0,1 0,-1 0,0 0,-19 7,-1-1,-1-1,-31 4,4-1,-1056 158,245-44,-163 88,11 43,925-230,-770 212,140-37,-7-22,539-142,-255 15,-185-30,-557 12,3 24,943-43,122-6,-226 8,323-13,9-2,-1 1,0 0,1 0,-1 1,1 0,0 1,-1-1,-12 6,19-4,9 0,10 0,1-1,30 0,-30-1,757 4,-470-7,2223 1,-2711 1,-1106 0,1465 0,53 0,87 0,2117 0,-2466 0,132-2,117-18,-92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5:5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24575,'16'0'0,"46"0"0,63 0 0,52 0 0,48 0 0,46 0-2395,30 0 2395,4 0 0,-14-6 0,-41-1 0,-57 1 0,-57 0 0,-51-2 571,-41-1-6938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45:00.6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110 389,'-17'0,"-35"-1,48 1,0 0,1-1,-1 1,1-1,-1 0,1 0,-1 0,1-1,-6-2,9 1,10 0,11-1,0 2,40-1,-26 3,244-6,405-16,1917-152,-1959 94,-255 27,-114 26,-595 55,180-12,-77 6,-425 50,531-57,-219 34,332-49,-38 8,39-8,-1 0,0 0,0 0,0 0,0 0,0 0,0 0,0 0,0 0,0 0,0 0,0 1,0-1,0 0,0 0,0 0,0 0,0 0,0 0,0 0,0 0,0 0,0 1,0-1,0 0,0 0,0 0,0 0,0 0,0 0,0 0,0 0,0 0,0 0,0 1,0-1,0 0,0 0,-1 0,1 0,0 0,0 0,0 0,0 0,0 0,0 0,0 0,0 0,0 0,0 0,-1 0,1 0,0 0,0 0,0 0,0 0,0 0,0 0,0 0,0 0,0 0,-1 0,1 0,0 0,0 0,20 3,462-7,-411 1,27 0,604-42,-601 30,-68 6,-33 9,0 0,0 0,0 0,0-1,0 1,1 0,-1 0,0 0,0 0,0 0,0 0,0 0,0-1,0 1,1 0,-1 0,0 0,0 0,0-1,0 1,0 0,0 0,0 0,0 0,0-1,0 1,0 0,0 0,0 0,0 0,0 0,0-1,0 1,0 0,0 0,0 0,-1 0,1-1,0 1,0 0,0 0,0 0,0 0,0 0,0 0,-1-1,1 1,0 0,0 0,0 0,0 0,0 0,-1 0,1 0,0 0,0 0,0 0,0 0,0 0,-1 0,1 0,0 0,0 0,0 0,0 0,-1 0,-8-2,0 0,0 0,-14 0,-416 0,241 5,-10 10,70-3,-184 17,15 0,-30-17,144-5,169-5,-23 2,44-2,0 0,0 1,0-1,0 1,0-1,0 1,0 0,0 0,-3 3,9-1,14 0,476 29,-456-32,1632 8,-1078-10,-562 2,-6 1,0-1,0-1,0-2,27-5,-31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45:02.0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0 506,'13'1,"0"0,0 1,17 4,1 1,287 27,11-26,-322-8,259 2,61-2,-114 0,785-3,4-30,308-55,165-9,-684 48,-445 26,-78 19,-241 3,-1-2,28-5,23-3,94 3,34-4,397-71,-249 30,349-28,-127 72,-357 12,-130-1,0 5,131 25,-159-19,-1 0,0-2,83 3,-119-14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45:04.5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1,'0'83,"-24"546,-3-395,-4 69,-2 62,-95 1313,61-751,37-575,5-64,-45 458,64-704,2-78,27-518,46-8,-64 525,175-1051,-113 714,367-2008,-369 2025,-48 250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6:15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24575,'3'1'0,"0"-1"0,0 1 0,0 0 0,1 0 0,-1 1 0,0-1 0,0 1 0,-1-1 0,1 1 0,3 2 0,4 3 0,18 7 0,0-2 0,1-1 0,34 9 0,-9-3 0,38 11 0,95 15 0,92 3 0,168-2-584,3-23-550,624 0-1790,0-22 1185,-599 0 967,454 29 589,-146 0 295,1538-24 64,-1206-7 767,-905 3 1497,-179 0-6966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6:17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24575,'16'0'0,"0"1"0,1 0 0,-1 1 0,22 6 0,0-1 0,1-1 0,0-2 0,1-1 0,39-4 0,-19 1 0,139 1 0,350 9 0,458 7-435,-125-5 80,117 7 355,-998-19-12,23 0-599,44 5 0,-40 1-5556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7:2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7:2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24575,'979'50'0,"-275"-4"-1541,-2-28-1496,-41-2 946,597 53-358,3 27 1321,120 8 772,-2-36 235,-12-57-927,-758-11 2650,-340 6-738,-4 9 3982,-232-13-8578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7:2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24575,'19'-1'0,"1"-1"0,34-7 0,-19 2 0,81-14-64,449-72-1128,905-11-1101,525 101-444,-1017 7 2037,838 74 812,-1325-2 1895,-439-66-104,71 4 0,-9-11-2207,-82-4-6522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7:3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24575,'58'-6'0,"-13"1"0,339-13 16,-191 13-141,1313-19-470,-1139 37 568,44 2 162,-102-14 56,137 2 85,-5 29-147,-327-19-129,141 0 0,-127-14 0,56 0 0,208-27 0,-221 5 0,163-26 0,-281 40 0,95-3 0,56 13 0,-79 0 0,73 0 0,830 17 0,-961-15 0,33 2 0,100 17 0,-143-15-59,-1-2 1,85-5-1,-79-1-1130,-33 1-5637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49:0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24575,'5107'0'-4176,"-4537"32"5246,-190-5-55,173-24 692,-286-5-1323,-193 0-384,0-3 0,137-27 0,-198 29 0,116-27 0,-96 23 0,1 2 0,-1 1 0,1 1 0,49 3 0,-13 0 0,189-14 0,83-1 0,22 1 0,-52 1 0,339 12 178,-345 2-1721,-252-1-5283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7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1008 136 24575,'-16'1'0,"1"0"0,0 1 0,1 1 0,-1 0 0,0 1 0,-27 11 0,14-2 0,0 1 0,-37 25 0,39-20 0,0 2 0,1 1 0,1 0 0,1 2 0,1 1 0,2 0 0,0 2 0,1 0 0,2 1 0,-18 40 0,14-20 0,2 0 0,3 0 0,1 2 0,3 0 0,-12 102 0,22-126 0,1 1 0,1 0 0,1 0 0,1-1 0,6 28 0,-5-39 0,1-1 0,1 1 0,0-1 0,1 0 0,1 0 0,0 0 0,0-1 0,2 0 0,-1-1 0,15 16 0,-2-7 0,1-1 0,0-1 0,2 0 0,27 15 0,109 54 0,-64-37 0,48 34-425,186 144 0,-299-205 425,0 1 0,-2 1 0,0 2 0,28 37 0,-49-56 0,-1 1 0,-1 0 0,1 0 0,-2 0 0,0 1 0,0 0 0,-1 0 0,0 1 0,0-1 0,-2 1 0,1 0 0,-2-1 0,0 1 0,0 0 0,-1 0 0,0 0 0,-1 0 0,-2 12 0,1-19 26,1 0 1,-1 0-1,1 0 1,-1 0-1,-1-1 1,1 1 0,-1-1-1,0 0 1,0 0-1,0 0 1,0 0 0,-1 0-1,1-1 1,-1 1-1,-6 3 1,-4 2 79,-1 0 1,0-1-1,-22 8 0,0-2-97,-1-1 0,0-2-1,-57 8 1,-120 5-164,204-23 135,-545 18-679,519-19 699,-1-2 0,1-1 0,-1-2 0,-70-19 0,99 20 0,0 0 0,0 0 0,0 0 0,0-1 0,1-1 0,0 0 0,0 0 0,1 0 0,-1-1 0,1 0 0,1 0 0,-1-1 0,1 0 0,1 0 0,-7-12 0,1-3 0,1 0 0,1-1 0,2 0 0,-10-45 0,6 11-62,3-1-1,2 0 1,3 0-1,2-1 0,3 1 1,2 0-1,3 0 0,3 1 1,32-110-1,-14 93-5,51-99-1,53-65 92,-87 160-34,-29 50 18,142-262-27,-120 210 94,48-141-1,-80 205 16,-1-1-1,0 0 0,-2 0 1,0-1-1,-1 1 0,-1-20 1,-1 33-88,0 0 1,-1 1 0,1-1 0,-1 0 0,0 0 0,-1 1 0,1-1 0,-1 1 0,0-1 0,0 1 0,0 0 0,-1 0 0,0 0 0,1 0 0,-1 0-1,-1 0 1,1 1 0,0-1 0,-1 1 0,0 0 0,0 0 0,0 1 0,0-1 0,0 1 0,0 0 0,-1 0 0,-6-2 0,1 1-311,0 0 0,-1 1 1,-12-1-1,-29 1-5864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34.1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91,'425'-1,"514"4,-399 35,7 33,0-1,-59-25,97-10,99-12,91-10,1620-50,-16-93,-1958 99,-181 9,-228 21,1 0,0-1,-1-1,14-3,-28 3,-7 1,-32-1,-515 0,324 6,-99-2,-2664 3,2489-4,475 0,-164 5,164-2,26-2,25-5,192-28,1 10,80-4,71 0,1578-25,-1738 55,-104 4,-100-8,1 0,-1 0,0 0,1 0,-1 0,0 0,1 0,-1 0,1 0,-1 0,0 0,1 0,-1 1,0-1,1 0,-1 0,0 0,1 1,-1-1,0 0,1 0,-1 0,0 1,0-1,1 0,-1 1,0-1,0 0,0 1,1-1,-15 7,-33 1,-1-1,-62 0,88-6,-195 7,-77-3,-75-1,-1409-4,681-1,1241 1,139 0,178 0,225 0,221 0,196 1,137 10,3416 176,-3944-135,-243-9,-208-7,-247-34,-1 0,1 1,-1 1,0 0,17 8,-30-12,1 0,-1 0,0 1,0-1,0 0,1 0,-1 0,0 0,0 0,0 0,1 1,-1-1,0 0,0 0,0 0,0 1,1-1,-1 0,0 0,0 0,0 1,0-1,0 0,0 0,0 1,0-1,0 0,0 0,0 1,0-1,0 0,0 0,0 1,0-1,0 0,0 0,0 1,0-1,0 0,0 0,0 0,0 1,-1-1,1 0,0 0,0 0,0 1,0-1,-1 0,1 0,-23 8,-40 1,-86 1,99-8,-142 5,3-1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37.6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1,'3803'0,"-2965"-1,976 3,-1510 3,-104 7,-182-11,-1 1,1 1,22 7,-39-9,0-1,0 0,-1 0,1 1,0-1,0 0,-1 1,1-1,0 1,0-1,-1 1,1 0,-1-1,1 1,0-1,0 2,-1-1,0-1,0 0,0 1,0-1,-1 1,1-1,0 0,0 1,0-1,0 0,-1 1,1-1,0 0,0 1,0-1,-1 0,1 0,0 1,-1-1,1 0,0 0,-1 1,1-1,0 0,-1 0,1 0,0 0,-1 1,0-1,-16 5,-1 0,0-1,0 0,0-2,-29 1,-2 1,-817 55,157-48,-189 7,842-15,48-2,12 0,82-2,1247-20,-862 25,1991 112,-2167-91,-279-24,281 36,-267-29,-30-8,0 0,0 0,0 0,0 0,0 0,1 0,-1 0,0 0,0 0,0 0,0 0,0 0,0 0,1 0,-1 0,0 0,0 0,0 0,0 0,0 0,0 0,0 0,1 0,-1 0,0 1,0-1,0 0,0 0,0 0,0 0,0 0,0 0,0 0,0 1,1-1,-1 0,0 0,0 0,0 0,0 0,0 0,0 1,0-1,0 0,0 0,0 0,0 0,0 0,0 0,0 1,0-1,0 0,-1 0,1 0,0 0,0 0,0 0,0 1,0-1,0 0,0 0,0 0,0 0,0 0,0 0,-1 0,1 0,-7 2,0 0,-1-1,-14 1,-473 22,206-3,-61 4,-1688 81,1723-101,5-2,412-6,58 2,73 0,87 1,89-2,73-3,11-1,1671-13,-2442 19,5 0,-79 1,-2839-1,3465-2,1-7,104-8,90-2,2350-25,-2681 45,-121 1,-30 1,-219 10,203-12,-204 4,-90-1,-104-1,-103-2,-73 0,-2910-3,3658 2,133 0,127 0,117 0,107 0,2366 0,-2790 1,-166 1,-32-1,-9 1,-70 5,-88 4,-68 9,-79 15,-79 11,-76 14,-2017 215,2152-241,238-24,80-8,20-1,147-12,151-13,134-13,108-4,2296-119,-2743 156,-327 10,-98 8,-110 10,-1878 178,2097-173,200-27,-1 1,1-1,-20 9,33-12,-1 1,0 0,0 0,0 0,0 0,1 0,-1 0,0 0,0 1,0-1,0 0,1 0,-1 0,0 0,0 0,0 0,0 0,0 0,1 0,-1 0,0 0,0 1,0-1,0 0,0 0,0 0,0 0,1 0,-1 0,0 1,0-1,0 0,0 0,0 0,0 0,0 1,0-1,0 0,0 0,0 0,0 0,0 1,0-1,0 0,0 0,0 0,0 0,0 1,0-1,0 0,0 0,0 0,0 0,-1 0,1 1,0-1,0 0,0 0,0 0,0 0,0 0,-1 0,1 0,0 1,0-1,0 0,0 0,-1 0,40 6,112-3,98-13,81-15,77-16,812-98,-427 48,-625 71,-157 20,0-2,0 0,14-4,-24 6,0 0,0 0,0-1,0 1,0 0,0 0,0 0,-1-1,1 1,0 0,0 0,0 0,0 0,0-1,0 1,0 0,-1 0,1 0,0 0,0 0,0 0,0 0,-1-1,1 1,0 0,0 0,0 0,-1 0,1 0,0 0,0 0,0 0,0 0,-1 0,1 0,0 0,0 0,0 0,-1 0,1 0,0 0,0 0,0 0,-1 1,1-1,0 0,-32-2,-264 3,39 1,-71 0,-1284 32,1234-15,68-3,-33 4,327-20,27-4,52-8,-58 11,184-32,99-10,83-8,1650-217,-1854 246,-108 11,-56 9,-8 0,-30 0,-593 13,-1 34,486-34,-258 20,43-6,72-6,81-7,81-10,118-2,1 0,0-1,0 1,0-1,0 0,0 0,-6-2,11 2,0 1,0 0,-1 0,1 0,0 0,0 0,0-1,0 1,-1 0,1 0,0 0,0-1,0 1,0 0,0 0,-1-1,1 1,0 0,0 0,0-1,0 1,0 0,0 0,0-1,0 1,0 0,0 0,0-1,0 1,0 0,0 0,0-1,1 1,-1 0,0 0,0 0,0-1,0 1,0 0,0 0,1-1,19-14,84-39,124-45,-107 49,162-70,-161 69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40.2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1 314,'298'19,"-97"-3,30-6,78-2,92-4,112-1,136-2,153-1,126 0,87-1,5620-1,-3334-48,-2825 36,-46 2,-60 4,-74 4,38 1,-293 3,-36 0,-22 0,-172 13,2 6,-64 10,-194 22,-654 78,15 29,947-132,129-25,0 1,1 0,-1 0,-8 4,24-4,26-4,356-42,11-4,182-25,203-21,149-9,1453-107,-11 83,-1793 112,-191 10,-169 10,-206-5,-1 2,0 0,21 4,-38-6,0 0,0 0,1 0,-1 1,0-1,1 0,-1 0,0 0,1 0,-1 0,0 0,0 0,1 1,-1-1,0 0,0 0,0 0,1 0,-1 1,0-1,0 0,0 0,1 1,-1-1,0 0,0 0,0 1,0-1,0 0,0 1,0-1,1 0,-1 0,0 1,0-1,-12 8,-17 1,-1-1,-40 5,49-9,-620 70,307-53,187-15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42.6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99,'1054'9,"-440"-1,44-3,2739 2,-3096-6,-162 4,-119 0,-20-5,0 1,0-1,0 0,0 0,0 1,0-1,0 0,0 0,0 0,0 1,0-1,0 0,0 0,0 1,-1-1,1 0,0 0,0 0,0 1,0-1,-1 0,1 0,0 0,0 0,0 0,-1 1,1-1,0 0,0 0,-1 0,1 0,0 0,0 0,-1 0,1 0,0 0,0 0,-1 0,1 0,0 0,0 0,-1 0,1 0,-28 6,-29 1,-585 51,416-40,-818 70,920-82,101-11,23 5,0 0,0 0,0 0,0 0,-1-1,1 1,0 0,0 0,0 0,0-1,0 1,0 0,0 0,0-1,-1 1,1 0,0 0,0-1,0 1,0 0,0 0,0 0,0-1,1 1,-1 0,0 0,0-1,0 1,0 0,0 0,0-1,0 1,0 0,1 0,-1 0,0 0,0-1,0 1,0 0,1 0,-1 0,0 0,0-1,0 1,1 0,-1 0,8-5,0 0,1 1,-1 0,1 1,13-5,118-28,84-8,87-1,84-2,1908-65,-2172 112,-114 1,11 0,-62 3,-925 86,816-79,-111 13,203-15,42-5,14 0,12-1,0 0,1-2,-1 1,22-3,5 1,738 2,-652-3,-78 1,-46 2,-10 2,-22 6,-2-1,-34 7,33-9,0 1,-33 14,46-13,16-9,0 0,0 0,0 0,0 0,-1 0,1 1,0-1,0 0,0 0,0 0,0 0,0 0,-1 1,1-1,0 0,0 0,0 0,0 0,0 1,0-1,0 0,0 0,0 0,0 0,0 1,0-1,0 0,0 0,0 0,0 0,0 1,0-1,0 0,0 0,0 0,0 0,0 1,0-1,1 0,1 1,1 0,0 0,0 0,-1 0,1 0,0-1,0 0,0 1,4-1,352-1,-200-4,185 1,-201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43.9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1 183,'147'-1,"314"-26,-269 12,182-11,64-2,2323-58,-2714 87,-80 0,-440 1,-192 5,614-5,23-2,0 1,-48 9,72-9,5 1,15 0,75 2,95-9,-92 1,1144-16,-1216 22,-43 1,5-1,-365 65,316-49,50-9,15-9,0 1,0-1,0 0,0 0,0 1,0-1,0 0,1 0,-1 1,0-1,0 0,0 0,0 0,1 1,-1-1,0 0,0 0,1 0,-1 0,0 1,0-1,1 0,-1 0,0 0,0 0,1 0,-1 0,0 0,1 0,-1 0,0 0,1 0,39 4,308-23,-188 7,-94 7,209-7,-228 15,-46-3,-1 0,1 0,-1 0,1 0,0 0,-1 0,1 1,-1-1,1 0,0 0,-1 0,1 1,-1-1,1 0,-1 1,1-1,-1 1,1-1,-1 0,1 1,-1-1,0 1,1-1,-1 1,0-1,1 1,-1-1,0 1,1 0,-2 0,1 0,-1 0,1 0,-1 0,1 0,-1 0,1 0,-1-1,0 1,0 0,1-1,-1 1,0 0,0-1,0 1,-1 0,-20 10,-1 0,0-2,-37 10,11-4,12-2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45.1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0 243,'3501'0,"-5728"0,2165 0,2 1,-70-8,128 7,1 0,-1 0,1 0,-1 0,1 0,-1-1,1 1,-1 0,1-1,-1 1,1-1,0 0,-1 1,1-1,0 0,-1 0,1 0,-2-1,4 1,-1 0,1 0,-1 0,1 0,-1 1,1-1,0 0,-1 1,1-1,0 0,0 1,-1-1,1 1,0-1,0 1,0-1,0 1,0 0,0-1,0 1,-1 0,3 0,60-18,79-12,-4 1,249-86,-332 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46.2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1,'-61'19,"0"3,2 3,-83 47,106-54,23-11,-10 4,0 2,0 0,2 1,-32 27,51-40,1 1,-1-1,1 1,-1 0,1-1,0 1,0 0,0 0,0 0,0 0,0 2,1-3,-1 0,1-1,0 1,0 0,0 0,1-1,-1 1,0 0,0 0,0-1,0 1,1 0,-1-1,0 1,1 0,-1-1,0 1,1-1,-1 1,1-1,-1 1,1-1,0 2,4 0,0 1,0-1,0 0,0 0,0 0,0 0,1-1,7 1,124 12,87-8,92-4,86-3,77-1,2202-6,-2596 7,-63 1,-76 3,-723 71,453-37,296-34,-746 94,1246-159,17 19,-332 30,444-25,-148 10,-326 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47.1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33,'3'-2,"-1"0,1 0,0 0,-1 0,1 1,0-1,0 1,0 0,0 0,0 0,6-1,38-2,-28 3,519-7,-362 8,168 0,2329 2,-3655 38,942-38,-31 3,-122 23,176-21,25-3,29-1,83-14,-87 6,13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0:59.5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0 601,'36'2,"0"1,0 2,58 16,-28-6,357 53,-210-38,58 10,67 7,82 10,70 3,1887 204,-1322-150,-600-65,-54-10,459 6,0-42,-527-6,160-2,-3-22,-241 1,102-9,21 33,-210 5,-10-4,-148 1,33-4,-36 4,-1 0,1 0,0-1,0 1,-1 0,1 0,0-1,-1 1,1 0,0-1,-1 1,1-1,-1 1,1 0,0-1,-1 0,1 1,-1-1,1 1,-1-1,0 0,1 1,-1-1,0 0,1 1,-1-1,0 0,0 1,0-1,1 0,-1 0,0 1,0-1,0 0,0 0,0 1,-1-1,1 0,0 1,0-2,-2-2,0 0,-1 0,1 1,0-1,-1 1,0-1,0 1,0 0,0 0,0 1,-6-5,-50-27,40 23,-403-191,-21 29,362 142,-520-177,-26 56,-531 2,-10 91,-1017 55,1072 9,781-7,-468 9,275 39,489-40,40-4,21-1,177-7,-7-7,89-11,94-10,98-6,93-6,2078-104,-2012 136,-68 7,-88 5,-98 2,-106 2,-110 0,-112 1,-47-1,-12 0,-72 7,-1613 185,566-3,1071-181,30-6,1 0,1 2,-38 14,54-15,16-1,28-1,70-2,-57-2,1994-9,-1733 11,-82 3,-166-3,-40-1,0 0,-1 2,44 8,-67-10,0 0,0 1,0-1,0 0,0 0,0 0,0 0,0 0,0 0,0 0,0 0,0 0,0 0,0 0,0 1,0-1,0 0,0 0,0 0,0 0,0 0,0 0,0 0,0 0,0 0,0 0,0 0,0 0,0 1,0-1,0 0,0 0,0 0,0 0,0 0,1 0,-1 0,0 0,0 0,0 0,0 0,0 0,0 0,0 0,0 0,0 0,0 0,0 0,0 0,1 0,-1 0,0 0,0 0,-16 3,-261 13,-7-2,-89-1,-74-3,-2842 4,2880-15,334 1,-122-6,177 3,16 0,26-3,715-80,221 70,-904 18,-41 0,-13 1,-18 4,12-6,-166 59,57-18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1:01.5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30 178,'-1'3,"0"-1,0 1,0-1,0 1,0-1,0 0,0 0,-1 0,-1 3,-12 19,15-23,0-1,-1 1,1 0,0-1,0 1,0 0,0 0,-1-1,1 1,0 0,0 0,0-1,1 1,-1 0,0-1,0 1,0 0,0 0,1-1,-1 1,0 0,1-1,-1 1,1 0,-1-1,0 1,1-1,0 1,4 2,-1-1,1 0,0 0,0 0,0-1,0 0,0 0,0 0,0 0,0-1,8 0,0 1,479 5,-305-8,2213 110,-2394-107,792 76,-6-28,-356-43,-405-7,-28 0,-19 0,-652-4,403 6,-98 0,-397-3,640-3,112 5,1-1,-1 0,1 0,0-1,-11-4,18 6,0 0,0 0,-1 0,1 0,0 0,0 0,0 0,0 0,-1 0,1 0,0 0,0-1,0 1,0 0,0 0,0 0,-1 0,1 0,0 0,0-1,0 1,0 0,0 0,0 0,0 0,0-1,0 1,0 0,0 0,0 0,0 0,0-1,0 1,0 0,0 0,0 0,0-1,0 1,0 0,0 0,0 0,0 0,0 0,0-1,0 1,14-7,25-2,75-9,-69 13,1028-87,-805 81,2011-63,-2260 74,-16 0,-5 0,-24 0,-475-25,142 2,-889 15,1236 7,20-2,31-3,537-56,7 30,-286 17,47-5,-277 14,-56 4,-16 0,-18 1,-100 2,-68-3,183 1,1 0,-1 0,0-1,1 0,-1-1,1 0,0 0,-1 0,-12-9,-13-13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7:2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933 0 24575,'-12'1'0,"0"0"0,0 1 0,1 0 0,-1 1 0,1 0 0,-14 5 0,-63 33 0,74-34 0,-29 14 0,2 3 0,-64 46 0,87-55 0,0 0 0,2 0 0,0 2 0,0 0 0,2 1 0,0 0 0,-20 38 0,17-21 0,2 1 0,1 0 0,-15 70 0,-9 116 0,32-176 0,-55 584-1093,61-492 1093,2-117 0,0 0 0,1 0 0,1 0 0,8 23 0,-10-37 0,1 0 0,0 0 0,0 0 0,1-1 0,0 1 0,0-1 0,0 0 0,1 0 0,0 0 0,0-1 0,0 0 0,1 0 0,0 0 0,0 0 0,0-1 0,1 0 0,9 4 0,-6-4 0,0-1 0,1 0 0,-1 0 0,1-1 0,0-1 0,-1 0 0,1 0 0,0-1 0,0 0 0,-1-1 0,15-3 0,24-6 364,-1-2 1,76-29-1,-113 37-364,0-1 0,-1 1 0,1 0 0,1 1 0,19-3 0,-28 5 0,0 1 0,0 0 0,0 0 0,0 0 0,0 1 0,0-1 0,0 1 0,0-1 0,-1 1 0,1 0 0,0 0 0,0 0 0,-1 1 0,1-1 0,-1 1 0,1-1 0,-1 1 0,1 0 0,-1 0 0,0 0 0,0 0 0,0 0 0,0 1 0,1 2 0,2 2 0,-2 0 0,1 0 0,-1 0 0,0 1 0,-1 0 0,1-1 0,0 10 0,6 60 0,-9-74 0,6 90 0,-10 133 0,1-199 0,0-1 0,-14 52 0,14-66 0,-1 0 0,-1 0 0,0-1 0,-1 0 0,0 0 0,-1-1 0,0 1 0,-14 14 0,6-10 0,-1 0 0,-1-2 0,-36 24 0,-63 27 0,53-31 0,-246 130 0,289-151 0,7-5 0,0 1 0,-1-2 0,-19 8 0,30-13 0,0 0 0,0 0 0,0 0 0,0-1 0,0 1 0,0-1 0,0 0 0,0 0 0,0 0 0,0 0 0,0 0 0,0-1 0,0 0 0,0 1 0,0-1 0,0 0 0,1 0 0,-1-1 0,0 1 0,0 0 0,1-1 0,-4-3 0,2 1-170,0 0-1,0-1 0,1 1 1,-1-1-1,1 0 0,0 0 1,-2-6-1,-15-43-6655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1:02.6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0 151,'17'-1,"0"0,29-7,-11 1,189-24,276-3,-179 28,99 3,111 2,109 1,90 0,64 1,44 0,2195-30,-1251 6,-1183 19,-78 1,-85 2,-78 1,-70 0,220 2,-426-2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05:51:03.7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0,'66'3,"111"18,-131-15,154 23,62 6,54 8,62 9,57 7,2067 216,253-142,-2595-133,-56-1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51:45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51:5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57:4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5:58:0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26 260 24575,'0'-5'0,"0"-17"0,-5-15 0,-1-10 0,-1-3 0,3-3 0,0 8-8191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6:01:4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6:04:45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24575,'5'0'0,"6"-5"0,12-7 0,7-6 0,-2-5 0,0 1 0,0 4 0,-1 1 0,2 3 0,-6 3-8191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6:06:0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7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24575,'0'141'0,"-20"524"-2834,8-514 2611,-45 664-158,31 9 1577,30-648-762,-5 158 1078,-7-258-2581,-4-13-5757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4:57:2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24575,'18'0'0,"35"0"0,9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2FF5-6FFE-4554-A60E-12506167BA6E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F6A0-7191-4574-87FD-FD80D55F7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: WDI (ILO estimation)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4F6A0-7191-4574-87FD-FD80D55F75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B63046-6900-44D3-8041-1EF44B66F056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912874-7557-419D-B5CE-72A21CF2C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customXml" Target="../ink/ink23.xml"/><Relationship Id="rId12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customXml" Target="../ink/ink25.xml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customXml" Target="../ink/ink21.xml"/><Relationship Id="rId9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9.png"/><Relationship Id="rId18" Type="http://schemas.openxmlformats.org/officeDocument/2006/relationships/customXml" Target="../ink/ink34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31.xml"/><Relationship Id="rId17" Type="http://schemas.openxmlformats.org/officeDocument/2006/relationships/image" Target="../media/image31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customXml" Target="../ink/ink30.xml"/><Relationship Id="rId19" Type="http://schemas.openxmlformats.org/officeDocument/2006/relationships/image" Target="../media/image32.png"/><Relationship Id="rId4" Type="http://schemas.openxmlformats.org/officeDocument/2006/relationships/customXml" Target="../ink/ink27.xml"/><Relationship Id="rId9" Type="http://schemas.openxmlformats.org/officeDocument/2006/relationships/image" Target="../media/image27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1" Type="http://schemas.openxmlformats.org/officeDocument/2006/relationships/image" Target="../media/image2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customXml" Target="../ink/ink40.xml"/><Relationship Id="rId10" Type="http://schemas.openxmlformats.org/officeDocument/2006/relationships/image" Target="../media/image75.png"/><Relationship Id="rId4" Type="http://schemas.openxmlformats.org/officeDocument/2006/relationships/image" Target="../media/image72.png"/><Relationship Id="rId9" Type="http://schemas.openxmlformats.org/officeDocument/2006/relationships/customXml" Target="../ink/ink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49.xml"/><Relationship Id="rId18" Type="http://schemas.openxmlformats.org/officeDocument/2006/relationships/image" Target="../media/image85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12" Type="http://schemas.openxmlformats.org/officeDocument/2006/relationships/image" Target="../media/image82.png"/><Relationship Id="rId17" Type="http://schemas.openxmlformats.org/officeDocument/2006/relationships/customXml" Target="../ink/ink51.xml"/><Relationship Id="rId2" Type="http://schemas.openxmlformats.org/officeDocument/2006/relationships/image" Target="../media/image39.jpeg"/><Relationship Id="rId16" Type="http://schemas.openxmlformats.org/officeDocument/2006/relationships/image" Target="../media/image84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10" Type="http://schemas.openxmlformats.org/officeDocument/2006/relationships/image" Target="../media/image81.png"/><Relationship Id="rId19" Type="http://schemas.openxmlformats.org/officeDocument/2006/relationships/customXml" Target="../ink/ink52.xml"/><Relationship Id="rId4" Type="http://schemas.openxmlformats.org/officeDocument/2006/relationships/image" Target="../media/image79.png"/><Relationship Id="rId9" Type="http://schemas.openxmlformats.org/officeDocument/2006/relationships/customXml" Target="../ink/ink47.xml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104.png"/><Relationship Id="rId21" Type="http://schemas.openxmlformats.org/officeDocument/2006/relationships/image" Target="../media/image95.png"/><Relationship Id="rId34" Type="http://schemas.openxmlformats.org/officeDocument/2006/relationships/customXml" Target="../ink/ink69.xml"/><Relationship Id="rId7" Type="http://schemas.openxmlformats.org/officeDocument/2006/relationships/image" Target="../media/image3.png"/><Relationship Id="rId12" Type="http://schemas.openxmlformats.org/officeDocument/2006/relationships/customXml" Target="../ink/ink58.xml"/><Relationship Id="rId17" Type="http://schemas.openxmlformats.org/officeDocument/2006/relationships/image" Target="../media/image93.png"/><Relationship Id="rId25" Type="http://schemas.openxmlformats.org/officeDocument/2006/relationships/image" Target="../media/image97.png"/><Relationship Id="rId33" Type="http://schemas.openxmlformats.org/officeDocument/2006/relationships/image" Target="../media/image101.png"/><Relationship Id="rId38" Type="http://schemas.openxmlformats.org/officeDocument/2006/relationships/customXml" Target="../ink/ink71.xml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90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103.png"/><Relationship Id="rId5" Type="http://schemas.openxmlformats.org/officeDocument/2006/relationships/image" Target="../media/image88.png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10" Type="http://schemas.openxmlformats.org/officeDocument/2006/relationships/customXml" Target="../ink/ink57.xml"/><Relationship Id="rId19" Type="http://schemas.openxmlformats.org/officeDocument/2006/relationships/image" Target="../media/image94.png"/><Relationship Id="rId31" Type="http://schemas.openxmlformats.org/officeDocument/2006/relationships/image" Target="../media/image100.png"/><Relationship Id="rId4" Type="http://schemas.openxmlformats.org/officeDocument/2006/relationships/customXml" Target="../ink/ink54.xml"/><Relationship Id="rId9" Type="http://schemas.openxmlformats.org/officeDocument/2006/relationships/image" Target="../media/image89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98.png"/><Relationship Id="rId30" Type="http://schemas.openxmlformats.org/officeDocument/2006/relationships/customXml" Target="../ink/ink67.xml"/><Relationship Id="rId35" Type="http://schemas.openxmlformats.org/officeDocument/2006/relationships/image" Target="../media/image102.png"/><Relationship Id="rId8" Type="http://schemas.openxmlformats.org/officeDocument/2006/relationships/customXml" Target="../ink/ink56.xml"/><Relationship Id="rId3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5" Type="http://schemas.openxmlformats.org/officeDocument/2006/relationships/image" Target="../media/image106.png"/><Relationship Id="rId4" Type="http://schemas.openxmlformats.org/officeDocument/2006/relationships/customXml" Target="../ink/ink7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7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2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3.png"/><Relationship Id="rId23" Type="http://schemas.openxmlformats.org/officeDocument/2006/relationships/customXml" Target="../ink/ink15.xml"/><Relationship Id="rId10" Type="http://schemas.openxmlformats.org/officeDocument/2006/relationships/customXml" Target="../ink/ink8.xml"/><Relationship Id="rId19" Type="http://schemas.openxmlformats.org/officeDocument/2006/relationships/image" Target="../media/image13.png"/><Relationship Id="rId4" Type="http://schemas.openxmlformats.org/officeDocument/2006/relationships/customXml" Target="../ink/ink5.xml"/><Relationship Id="rId9" Type="http://schemas.openxmlformats.org/officeDocument/2006/relationships/image" Target="../media/image9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7848600" cy="1927225"/>
          </a:xfrm>
        </p:spPr>
        <p:txBody>
          <a:bodyPr/>
          <a:lstStyle/>
          <a:p>
            <a:r>
              <a:rPr lang="en-US" sz="4800" dirty="0"/>
              <a:t>     </a:t>
            </a:r>
            <a:r>
              <a:rPr lang="en-US" sz="2800" b="1" dirty="0"/>
              <a:t>Unemployment</a:t>
            </a:r>
            <a:br>
              <a:rPr lang="en-US" sz="2800" b="1" dirty="0"/>
            </a:br>
            <a:r>
              <a:rPr lang="en-US" sz="2800" b="1" dirty="0"/>
              <a:t>(Topic 3 / Chapter  28)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971800"/>
            <a:ext cx="5334000" cy="1066800"/>
          </a:xfrm>
        </p:spPr>
        <p:txBody>
          <a:bodyPr>
            <a:normAutofit/>
          </a:bodyPr>
          <a:lstStyle/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Faria Tasneem\Desktop\unemployment-clipart-can-stock-photo_csp38338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491"/>
            <a:ext cx="4286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8" y="1981200"/>
            <a:ext cx="848771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66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Explaining the Natural Rate of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pPr marL="0" indent="0">
              <a:spcBef>
                <a:spcPct val="10000"/>
              </a:spcBef>
              <a:buNone/>
            </a:pPr>
            <a:r>
              <a:rPr lang="en-US" dirty="0"/>
              <a:t>Even when the economy is doing well, there is always some unemployment, including: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Frictional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occurs when workers spend time searching for the jobs that best suit their skills and tastes</a:t>
            </a:r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short-term for most workers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Structural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occurs when there are fewer jobs than workers</a:t>
            </a:r>
          </a:p>
          <a:p>
            <a:pPr marL="400050" lvl="1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</a:pPr>
            <a:r>
              <a:rPr lang="en-US" dirty="0"/>
              <a:t>usually longer-term</a:t>
            </a:r>
          </a:p>
          <a:p>
            <a:pPr marL="217170" lvl="1" indent="0">
              <a:lnSpc>
                <a:spcPct val="105000"/>
              </a:lnSpc>
              <a:spcBef>
                <a:spcPct val="10000"/>
              </a:spcBef>
              <a:buClr>
                <a:srgbClr val="339966"/>
              </a:buClr>
              <a:buNone/>
            </a:pPr>
            <a:r>
              <a:rPr lang="en-US" sz="2600" b="1" dirty="0">
                <a:solidFill>
                  <a:srgbClr val="FF0000"/>
                </a:solidFill>
              </a:rPr>
              <a:t>Job Search :</a:t>
            </a:r>
            <a:r>
              <a:rPr lang="en-US" altLang="en-US" dirty="0"/>
              <a:t>Workers have different tastes &amp; skills, and </a:t>
            </a:r>
            <a:br>
              <a:rPr lang="en-US" altLang="en-US" dirty="0"/>
            </a:br>
            <a:r>
              <a:rPr lang="en-US" altLang="en-US" dirty="0"/>
              <a:t>jobs have different requirements. </a:t>
            </a:r>
            <a:r>
              <a:rPr lang="en-US" altLang="en-US" b="1" dirty="0">
                <a:solidFill>
                  <a:srgbClr val="CC0000"/>
                </a:solidFill>
              </a:rPr>
              <a:t>Job search</a:t>
            </a:r>
            <a:r>
              <a:rPr lang="en-US" altLang="en-US" dirty="0"/>
              <a:t> is the process of matching workers with appropriate jobs.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1E5BA80-F2C6-E656-1193-83E222AC2497}"/>
                  </a:ext>
                </a:extLst>
              </p14:cNvPr>
              <p14:cNvContentPartPr/>
              <p14:nvPr/>
            </p14:nvContentPartPr>
            <p14:xfrm>
              <a:off x="682704" y="3730104"/>
              <a:ext cx="2994120" cy="181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1E5BA80-F2C6-E656-1193-83E222AC2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064" y="3658104"/>
                <a:ext cx="30657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8D8D71-417C-8062-F02A-0822A73508A5}"/>
                  </a:ext>
                </a:extLst>
              </p14:cNvPr>
              <p14:cNvContentPartPr/>
              <p14:nvPr/>
            </p14:nvContentPartPr>
            <p14:xfrm>
              <a:off x="758664" y="5001264"/>
              <a:ext cx="2441520" cy="185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8D8D71-417C-8062-F02A-0822A73508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664" y="4929264"/>
                <a:ext cx="251316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3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Frictional Unemployment is inevitable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endParaRPr lang="en-US" altLang="en-US" dirty="0"/>
          </a:p>
          <a:p>
            <a:pPr>
              <a:spcBef>
                <a:spcPct val="35000"/>
              </a:spcBef>
            </a:pPr>
            <a:r>
              <a:rPr lang="en-US" altLang="en-US" b="1" dirty="0">
                <a:solidFill>
                  <a:srgbClr val="800080"/>
                </a:solidFill>
              </a:rPr>
              <a:t>Sectoral shifts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These shifts are changes in the composition of demand across industries or regions of the country. 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Such shifts displace some workers, who must search for new jobs appropriate for their skills &amp; tastes. </a:t>
            </a:r>
          </a:p>
          <a:p>
            <a:pPr>
              <a:spcBef>
                <a:spcPct val="35000"/>
              </a:spcBef>
            </a:pPr>
            <a:r>
              <a:rPr lang="en-US" altLang="en-US" dirty="0"/>
              <a:t>The economy is always changing, so some frictional unemployment is inevitable.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8775DE-CD19-3CAD-69F5-A5B04B93562A}"/>
                  </a:ext>
                </a:extLst>
              </p14:cNvPr>
              <p14:cNvContentPartPr/>
              <p14:nvPr/>
            </p14:nvContentPartPr>
            <p14:xfrm>
              <a:off x="4745664" y="4717944"/>
              <a:ext cx="1131120" cy="1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8775DE-CD19-3CAD-69F5-A5B04B935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7024" y="4709304"/>
                <a:ext cx="114876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Policy and Job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b="1" i="1" dirty="0"/>
              <a:t>Govt. employment agencies</a:t>
            </a:r>
            <a:r>
              <a:rPr lang="en-US" altLang="en-US" b="1" dirty="0"/>
              <a:t>  </a:t>
            </a:r>
            <a:br>
              <a:rPr lang="en-US" altLang="en-US" dirty="0"/>
            </a:br>
            <a:r>
              <a:rPr lang="en-US" altLang="en-US" dirty="0"/>
              <a:t>provide information about job vacancies to speed up the matching of workers with jobs.</a:t>
            </a:r>
          </a:p>
          <a:p>
            <a:pPr>
              <a:spcBef>
                <a:spcPct val="60000"/>
              </a:spcBef>
            </a:pPr>
            <a:r>
              <a:rPr lang="en-US" altLang="en-US" b="1" i="1" dirty="0"/>
              <a:t>Public training programs</a:t>
            </a:r>
            <a:r>
              <a:rPr lang="en-US" altLang="en-US" b="1" dirty="0"/>
              <a:t>  </a:t>
            </a:r>
            <a:br>
              <a:rPr lang="en-US" altLang="en-US" dirty="0"/>
            </a:br>
            <a:r>
              <a:rPr lang="en-US" altLang="en-US" dirty="0"/>
              <a:t>aim to equip workers displaced from declining industries with the skills needed in growing industries. 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CD7097-8F72-1654-A848-AA3506EC5BAC}"/>
                  </a:ext>
                </a:extLst>
              </p14:cNvPr>
              <p14:cNvContentPartPr/>
              <p14:nvPr/>
            </p14:nvContentPartPr>
            <p14:xfrm>
              <a:off x="3840264" y="1372104"/>
              <a:ext cx="3054600" cy="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CD7097-8F72-1654-A848-AA3506EC5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1624" y="1363104"/>
                <a:ext cx="30722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5A7BF0-31E4-4DDD-4981-BB37B13243E6}"/>
                  </a:ext>
                </a:extLst>
              </p14:cNvPr>
              <p14:cNvContentPartPr/>
              <p14:nvPr/>
            </p14:nvContentPartPr>
            <p14:xfrm>
              <a:off x="-164736" y="20664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5A7BF0-31E4-4DDD-4981-BB37B13243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3736" y="2057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472155-53BD-872F-FF4B-027D3CE8165B}"/>
                  </a:ext>
                </a:extLst>
              </p14:cNvPr>
              <p14:cNvContentPartPr/>
              <p14:nvPr/>
            </p14:nvContentPartPr>
            <p14:xfrm>
              <a:off x="-421056" y="23130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472155-53BD-872F-FF4B-027D3CE816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29696" y="2304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E7FFDB4-AC11-2FF3-FA24-9A80DA6A1BA4}"/>
                  </a:ext>
                </a:extLst>
              </p14:cNvPr>
              <p14:cNvContentPartPr/>
              <p14:nvPr/>
            </p14:nvContentPartPr>
            <p14:xfrm>
              <a:off x="4050864" y="2313000"/>
              <a:ext cx="2418120" cy="195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E7FFDB4-AC11-2FF3-FA24-9A80DA6A1B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1864" y="2304360"/>
                <a:ext cx="24357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A77970-EE8C-FB01-D83B-AECF39DA020F}"/>
                  </a:ext>
                </a:extLst>
              </p14:cNvPr>
              <p14:cNvContentPartPr/>
              <p14:nvPr/>
            </p14:nvContentPartPr>
            <p14:xfrm>
              <a:off x="3392424" y="1671480"/>
              <a:ext cx="1845720" cy="250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A77970-EE8C-FB01-D83B-AECF39DA02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6784" y="1599480"/>
                <a:ext cx="19173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F386E3-B22D-0518-A5E3-AF6B9EBE0839}"/>
                  </a:ext>
                </a:extLst>
              </p14:cNvPr>
              <p14:cNvContentPartPr/>
              <p14:nvPr/>
            </p14:nvContentPartPr>
            <p14:xfrm>
              <a:off x="918864" y="3117240"/>
              <a:ext cx="3398040" cy="6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F386E3-B22D-0518-A5E3-AF6B9EBE08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864" y="3045240"/>
                <a:ext cx="3469680" cy="2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2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Job Search and government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Unemployment insurance (UI):  </a:t>
            </a:r>
            <a:br>
              <a:rPr lang="en-US" altLang="en-US" dirty="0"/>
            </a:br>
            <a:r>
              <a:rPr lang="en-US" altLang="en-US" dirty="0"/>
              <a:t>a govt. program that partially protects workers’ incomes when they become unemployed 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UI increases frictional unemployment</a:t>
            </a:r>
            <a:r>
              <a:rPr lang="en-US" altLang="en-US" dirty="0"/>
              <a:t>.  </a:t>
            </a:r>
            <a:br>
              <a:rPr lang="en-US" altLang="en-US" dirty="0"/>
            </a:br>
            <a:r>
              <a:rPr lang="en-US" altLang="en-US" dirty="0"/>
              <a:t>To see why, recall one of the </a:t>
            </a:r>
            <a:br>
              <a:rPr lang="en-US" altLang="en-US" dirty="0"/>
            </a:br>
            <a:r>
              <a:rPr lang="en-US" altLang="en-US" dirty="0"/>
              <a:t>Ten Principles of Economics: 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i="1" dirty="0">
                <a:solidFill>
                  <a:srgbClr val="996633"/>
                </a:solidFill>
              </a:rPr>
              <a:t>People respond to incentives.</a:t>
            </a:r>
            <a:r>
              <a:rPr lang="en-US" altLang="en-US" i="1" dirty="0"/>
              <a:t>  </a:t>
            </a:r>
            <a:endParaRPr lang="en-US" altLang="en-US" dirty="0"/>
          </a:p>
          <a:p>
            <a:pPr>
              <a:buNone/>
            </a:pPr>
            <a:r>
              <a:rPr lang="en-US" altLang="en-US" b="1" dirty="0"/>
              <a:t>Benefits of UI:</a:t>
            </a:r>
          </a:p>
          <a:p>
            <a:r>
              <a:rPr lang="en-US" altLang="en-US" dirty="0"/>
              <a:t>Reduces uncertainty over incomes</a:t>
            </a:r>
          </a:p>
          <a:p>
            <a:r>
              <a:rPr lang="en-US" altLang="en-US" dirty="0"/>
              <a:t>Gives the unemployed more time to search, resulting in better job matches and thus higher productivity 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522063-4012-3A3A-C527-BB450EA48F9B}"/>
                  </a:ext>
                </a:extLst>
              </p14:cNvPr>
              <p14:cNvContentPartPr/>
              <p14:nvPr/>
            </p14:nvContentPartPr>
            <p14:xfrm>
              <a:off x="1041984" y="2185200"/>
              <a:ext cx="2353680" cy="7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522063-4012-3A3A-C527-BB450EA48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984" y="2113200"/>
                <a:ext cx="24253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63289F-D2F1-434E-5B19-FC742063F19F}"/>
                  </a:ext>
                </a:extLst>
              </p14:cNvPr>
              <p14:cNvContentPartPr/>
              <p14:nvPr/>
            </p14:nvContentPartPr>
            <p14:xfrm>
              <a:off x="4656384" y="2249280"/>
              <a:ext cx="2626200" cy="1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63289F-D2F1-434E-5B19-FC742063F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0744" y="2177280"/>
                <a:ext cx="2697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D5612A-7B5C-35C9-99B0-A0437A1401A5}"/>
                  </a:ext>
                </a:extLst>
              </p14:cNvPr>
              <p14:cNvContentPartPr/>
              <p14:nvPr/>
            </p14:nvContentPartPr>
            <p14:xfrm>
              <a:off x="2596824" y="2587320"/>
              <a:ext cx="2269440" cy="1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D5612A-7B5C-35C9-99B0-A0437A1401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0824" y="2515680"/>
                <a:ext cx="2341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F15E3D-1743-8EF7-36E4-7559D651BE71}"/>
                  </a:ext>
                </a:extLst>
              </p14:cNvPr>
              <p14:cNvContentPartPr/>
              <p14:nvPr/>
            </p14:nvContentPartPr>
            <p14:xfrm>
              <a:off x="786384" y="2874960"/>
              <a:ext cx="963000" cy="17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F15E3D-1743-8EF7-36E4-7559D651BE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0744" y="2803320"/>
                <a:ext cx="10346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A2F3CF-4CF3-5429-A63D-0CEA4ECD9A9D}"/>
                  </a:ext>
                </a:extLst>
              </p14:cNvPr>
              <p14:cNvContentPartPr/>
              <p14:nvPr/>
            </p14:nvContentPartPr>
            <p14:xfrm>
              <a:off x="2494224" y="2941560"/>
              <a:ext cx="3667680" cy="227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A2F3CF-4CF3-5429-A63D-0CEA4ECD9A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8584" y="2869560"/>
                <a:ext cx="37393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A4EBFD-A508-B2FE-C8E3-9620059A6BA1}"/>
                  </a:ext>
                </a:extLst>
              </p14:cNvPr>
              <p14:cNvContentPartPr/>
              <p14:nvPr/>
            </p14:nvContentPartPr>
            <p14:xfrm>
              <a:off x="911664" y="2979720"/>
              <a:ext cx="5081400" cy="18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A4EBFD-A508-B2FE-C8E3-9620059A6B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5664" y="2908080"/>
                <a:ext cx="5153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7EFD2B-210F-99AD-9260-0851ABA58C78}"/>
                  </a:ext>
                </a:extLst>
              </p14:cNvPr>
              <p14:cNvContentPartPr/>
              <p14:nvPr/>
            </p14:nvContentPartPr>
            <p14:xfrm>
              <a:off x="721944" y="4845600"/>
              <a:ext cx="4974840" cy="165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7EFD2B-210F-99AD-9260-0851ABA58C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6304" y="4773600"/>
                <a:ext cx="50464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9476C6-9839-E333-FB71-3B45A6332D66}"/>
                  </a:ext>
                </a:extLst>
              </p14:cNvPr>
              <p14:cNvContentPartPr/>
              <p14:nvPr/>
            </p14:nvContentPartPr>
            <p14:xfrm>
              <a:off x="4626864" y="5212080"/>
              <a:ext cx="2043720" cy="32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9476C6-9839-E333-FB71-3B45A6332D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90864" y="5140080"/>
                <a:ext cx="21153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A26999-8CBA-C274-8D30-9993FF012F63}"/>
                  </a:ext>
                </a:extLst>
              </p14:cNvPr>
              <p14:cNvContentPartPr/>
              <p14:nvPr/>
            </p14:nvContentPartPr>
            <p14:xfrm>
              <a:off x="4050864" y="5322240"/>
              <a:ext cx="537120" cy="228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A26999-8CBA-C274-8D30-9993FF012F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4864" y="5250600"/>
                <a:ext cx="6087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B40BDC-2B6D-5899-A16C-B6B3C1FC9052}"/>
                  </a:ext>
                </a:extLst>
              </p14:cNvPr>
              <p14:cNvContentPartPr/>
              <p14:nvPr/>
            </p14:nvContentPartPr>
            <p14:xfrm>
              <a:off x="1746504" y="5650560"/>
              <a:ext cx="5650200" cy="321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B40BDC-2B6D-5899-A16C-B6B3C1FC90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0504" y="5578560"/>
                <a:ext cx="57218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44E51B-25B1-B31E-3D58-C98341E08DE8}"/>
                  </a:ext>
                </a:extLst>
              </p14:cNvPr>
              <p14:cNvContentPartPr/>
              <p14:nvPr/>
            </p14:nvContentPartPr>
            <p14:xfrm>
              <a:off x="1580904" y="4278240"/>
              <a:ext cx="1165320" cy="577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44E51B-25B1-B31E-3D58-C98341E08D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45264" y="4206600"/>
                <a:ext cx="1236960" cy="7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7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is unemployment?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None/>
            </a:pPr>
            <a:r>
              <a:rPr lang="en-US" altLang="en-US" dirty="0">
                <a:cs typeface="Arial" charset="0"/>
              </a:rPr>
              <a:t> Structural Unemployment occurs when wage is kept above equilibrium</a:t>
            </a:r>
          </a:p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None/>
            </a:pPr>
            <a:r>
              <a:rPr lang="en-US" altLang="en-US" dirty="0">
                <a:cs typeface="Arial" charset="0"/>
              </a:rPr>
              <a:t>There are three reasons for this</a:t>
            </a:r>
            <a:r>
              <a:rPr lang="en-US" altLang="en-US" dirty="0">
                <a:cs typeface="Arial" charset="0"/>
                <a:sym typeface="Wingdings" panose="05000000000000000000" pitchFamily="2" charset="2"/>
              </a:rPr>
              <a:t>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Minimum-Wage Laws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Unions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+mj-lt"/>
              <a:buAutoNum type="arabicPeriod"/>
            </a:pPr>
            <a:r>
              <a:rPr lang="en-US" altLang="en-US" dirty="0"/>
              <a:t>Efficiency Wages</a:t>
            </a:r>
            <a:endParaRPr lang="en-US" altLang="en-US" dirty="0">
              <a:cs typeface="Arial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2AD6C4-3961-CB58-FD06-16C01A480341}"/>
                  </a:ext>
                </a:extLst>
              </p14:cNvPr>
              <p14:cNvContentPartPr/>
              <p14:nvPr/>
            </p14:nvContentPartPr>
            <p14:xfrm>
              <a:off x="10597824" y="4479120"/>
              <a:ext cx="52200" cy="4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2AD6C4-3961-CB58-FD06-16C01A480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8824" y="4470120"/>
                <a:ext cx="698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821AA56-1A03-D970-880D-A2B979654CF4}"/>
                  </a:ext>
                </a:extLst>
              </p14:cNvPr>
              <p14:cNvContentPartPr/>
              <p14:nvPr/>
            </p14:nvContentPartPr>
            <p14:xfrm>
              <a:off x="-1289448" y="1581840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821AA56-1A03-D970-880D-A2B979654CF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1298448" y="15728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7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Wage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minimum-wage law forces the wage to remain above the level that balances supply and demand, it creates a </a:t>
            </a:r>
            <a:r>
              <a:rPr lang="en-US" i="1" dirty="0"/>
              <a:t>surplus of labor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31" y="2895600"/>
            <a:ext cx="4827870" cy="365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ACB0D7-8FD5-455D-83FF-6381B951AF8D}"/>
                  </a:ext>
                </a:extLst>
              </p14:cNvPr>
              <p14:cNvContentPartPr/>
              <p14:nvPr/>
            </p14:nvContentPartPr>
            <p14:xfrm>
              <a:off x="4590144" y="1983240"/>
              <a:ext cx="3517560" cy="10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ACB0D7-8FD5-455D-83FF-6381B951A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1144" y="1974240"/>
                <a:ext cx="35352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9612B6-37BA-A732-78BD-C3440F68735F}"/>
                  </a:ext>
                </a:extLst>
              </p14:cNvPr>
              <p14:cNvContentPartPr/>
              <p14:nvPr/>
            </p14:nvContentPartPr>
            <p14:xfrm>
              <a:off x="4242744" y="2386080"/>
              <a:ext cx="2050920" cy="73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9612B6-37BA-A732-78BD-C3440F6873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3744" y="2377080"/>
                <a:ext cx="20685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541DBC-C486-E5FC-A5C9-12871776B177}"/>
                  </a:ext>
                </a:extLst>
              </p14:cNvPr>
              <p14:cNvContentPartPr/>
              <p14:nvPr/>
            </p14:nvContentPartPr>
            <p14:xfrm>
              <a:off x="6674904" y="2254680"/>
              <a:ext cx="340200" cy="5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541DBC-C486-E5FC-A5C9-12871776B1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6264" y="2245680"/>
                <a:ext cx="357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9A58B39-87CC-F10C-BA8D-C375A19B4C9E}"/>
                  </a:ext>
                </a:extLst>
              </p14:cNvPr>
              <p14:cNvContentPartPr/>
              <p14:nvPr/>
            </p14:nvContentPartPr>
            <p14:xfrm>
              <a:off x="-795146" y="1776553"/>
              <a:ext cx="360" cy="12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9A58B39-87CC-F10C-BA8D-C375A19B4C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804146" y="1767553"/>
                <a:ext cx="180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7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unemployment?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8" y="1524000"/>
            <a:ext cx="6781801" cy="505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DFF716-08C4-2C35-B6FA-FF68502FDC4D}"/>
                  </a:ext>
                </a:extLst>
              </p14:cNvPr>
              <p14:cNvContentPartPr/>
              <p14:nvPr/>
            </p14:nvContentPartPr>
            <p14:xfrm>
              <a:off x="4361184" y="468172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DFF716-08C4-2C35-B6FA-FF68502FDC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2544" y="467272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38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unemployment?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5312"/>
            <a:ext cx="6396037" cy="47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71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union</a:t>
            </a:r>
            <a:r>
              <a:rPr lang="en-US" dirty="0"/>
              <a:t> is a worker association that bargains with employers over wages and working conditions.  </a:t>
            </a:r>
          </a:p>
          <a:p>
            <a:endParaRPr lang="en-US" dirty="0"/>
          </a:p>
          <a:p>
            <a:pPr marL="182880" lvl="1"/>
            <a:r>
              <a:rPr lang="en-US" sz="2400" dirty="0"/>
              <a:t>A union is a type of cartel.</a:t>
            </a:r>
          </a:p>
          <a:p>
            <a:pPr marL="182880" lvl="1"/>
            <a:r>
              <a:rPr lang="en-US" altLang="en-US" sz="2400" dirty="0"/>
              <a:t>Unions exert their market </a:t>
            </a:r>
          </a:p>
          <a:p>
            <a:pPr marL="0" lvl="1" indent="0">
              <a:buNone/>
            </a:pPr>
            <a:r>
              <a:rPr lang="en-US" altLang="en-US" sz="2400" dirty="0"/>
              <a:t>power to negotiate higher </a:t>
            </a:r>
          </a:p>
          <a:p>
            <a:pPr marL="0" lvl="1" indent="0">
              <a:buNone/>
            </a:pPr>
            <a:r>
              <a:rPr lang="en-US" altLang="en-US" sz="2400" dirty="0"/>
              <a:t>wages for workers.  </a:t>
            </a:r>
          </a:p>
          <a:p>
            <a:pPr marL="0" lvl="1" indent="0">
              <a:buNone/>
            </a:pPr>
            <a:endParaRPr lang="en-US" altLang="en-US" sz="2400" dirty="0"/>
          </a:p>
          <a:p>
            <a:pPr marL="342900" lvl="1" indent="-342900"/>
            <a:r>
              <a:rPr lang="en-US" altLang="en-US" sz="2400" dirty="0"/>
              <a:t>The typical union worker earns </a:t>
            </a:r>
          </a:p>
          <a:p>
            <a:pPr marL="0" lvl="1" indent="0">
              <a:buNone/>
            </a:pPr>
            <a:r>
              <a:rPr lang="en-US" altLang="en-US" sz="2400" dirty="0"/>
              <a:t>20% higher wages and  gets </a:t>
            </a:r>
          </a:p>
          <a:p>
            <a:pPr marL="0" lvl="1" indent="0">
              <a:buNone/>
            </a:pPr>
            <a:r>
              <a:rPr lang="en-US" altLang="en-US" sz="2400" dirty="0"/>
              <a:t>more benefits than a nonunion</a:t>
            </a:r>
          </a:p>
          <a:p>
            <a:pPr marL="0" lvl="1" indent="0">
              <a:buNone/>
            </a:pPr>
            <a:r>
              <a:rPr lang="en-US" altLang="en-US" sz="2400" dirty="0"/>
              <a:t>worker for the same type of work.  </a:t>
            </a:r>
          </a:p>
          <a:p>
            <a:pPr marL="0" lvl="1" indent="0">
              <a:buNone/>
            </a:pPr>
            <a:endParaRPr lang="en-US" altLang="en-US" sz="2400" dirty="0"/>
          </a:p>
          <a:p>
            <a:pPr marL="182880" lv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3878911" cy="4073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7C97DF-5B65-3B48-09F4-1FE5573D2F07}"/>
                  </a:ext>
                </a:extLst>
              </p14:cNvPr>
              <p14:cNvContentPartPr/>
              <p14:nvPr/>
            </p14:nvContentPartPr>
            <p14:xfrm>
              <a:off x="-2605563" y="1073612"/>
              <a:ext cx="11520" cy="6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7C97DF-5B65-3B48-09F4-1FE5573D2F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14203" y="1064972"/>
                <a:ext cx="291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643591-513B-B1C9-395D-01A592892B78}"/>
                  </a:ext>
                </a:extLst>
              </p14:cNvPr>
              <p14:cNvContentPartPr/>
              <p14:nvPr/>
            </p14:nvContentPartPr>
            <p14:xfrm>
              <a:off x="-3104883" y="2126252"/>
              <a:ext cx="83880" cy="34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643591-513B-B1C9-395D-01A592892B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113523" y="2117252"/>
                <a:ext cx="1015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FE923E-0160-9AB4-4C84-A68FC1D8A906}"/>
                  </a:ext>
                </a:extLst>
              </p14:cNvPr>
              <p14:cNvContentPartPr/>
              <p14:nvPr/>
            </p14:nvContentPartPr>
            <p14:xfrm>
              <a:off x="-1733643" y="231743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FE923E-0160-9AB4-4C84-A68FC1D8A9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742283" y="23087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E24F81-7EFE-D825-6D9C-CF1643D3F75B}"/>
                  </a:ext>
                </a:extLst>
              </p14:cNvPr>
              <p14:cNvContentPartPr/>
              <p14:nvPr/>
            </p14:nvContentPartPr>
            <p14:xfrm>
              <a:off x="329157" y="5570372"/>
              <a:ext cx="215856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E24F81-7EFE-D825-6D9C-CF1643D3F7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517" y="5561372"/>
                <a:ext cx="2176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0E8B0E-B381-B338-0CCF-B0B15BFFE306}"/>
                  </a:ext>
                </a:extLst>
              </p14:cNvPr>
              <p14:cNvContentPartPr/>
              <p14:nvPr/>
            </p14:nvContentPartPr>
            <p14:xfrm>
              <a:off x="1137717" y="5007692"/>
              <a:ext cx="3504960" cy="76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0E8B0E-B381-B338-0CCF-B0B15BFFE3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1717" y="4935692"/>
                <a:ext cx="3576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0C7CFE-881F-3293-A845-775088A0840B}"/>
                  </a:ext>
                </a:extLst>
              </p14:cNvPr>
              <p14:cNvContentPartPr/>
              <p14:nvPr/>
            </p14:nvContentPartPr>
            <p14:xfrm>
              <a:off x="108477" y="5401172"/>
              <a:ext cx="3934440" cy="617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0C7CFE-881F-3293-A845-775088A084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477" y="5329532"/>
                <a:ext cx="40060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2DF691-E3F6-801F-441D-DA1100797722}"/>
                  </a:ext>
                </a:extLst>
              </p14:cNvPr>
              <p14:cNvContentPartPr/>
              <p14:nvPr/>
            </p14:nvContentPartPr>
            <p14:xfrm>
              <a:off x="2544237" y="5739932"/>
              <a:ext cx="1947600" cy="140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2DF691-E3F6-801F-441D-DA11007977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8237" y="5667932"/>
                <a:ext cx="2019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F4185B-98B4-0816-7703-546F2E730EC2}"/>
                  </a:ext>
                </a:extLst>
              </p14:cNvPr>
              <p14:cNvContentPartPr/>
              <p14:nvPr/>
            </p14:nvContentPartPr>
            <p14:xfrm>
              <a:off x="797157" y="6080492"/>
              <a:ext cx="4139640" cy="20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F4185B-98B4-0816-7703-546F2E730E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1157" y="6008852"/>
                <a:ext cx="42112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EFA81D-AFD4-764A-2742-C7C570F8784C}"/>
                  </a:ext>
                </a:extLst>
              </p14:cNvPr>
              <p14:cNvContentPartPr/>
              <p14:nvPr/>
            </p14:nvContentPartPr>
            <p14:xfrm>
              <a:off x="52317" y="4795292"/>
              <a:ext cx="309960" cy="2033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EFA81D-AFD4-764A-2742-C7C570F878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317" y="4723652"/>
                <a:ext cx="381600" cy="21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15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Produced by Bureau of Labor Statistics (BLS), in the U.S. Dept. of Labor  </a:t>
            </a:r>
          </a:p>
          <a:p>
            <a:r>
              <a:rPr lang="en-US" sz="3200" dirty="0"/>
              <a:t>In </a:t>
            </a:r>
            <a:r>
              <a:rPr lang="en-US" sz="3200" dirty="0" err="1"/>
              <a:t>Bangladeh</a:t>
            </a:r>
            <a:r>
              <a:rPr lang="en-US" sz="3200" dirty="0"/>
              <a:t>, Bangladesh Bureau of statistics (BBS) carry survey on labor force data</a:t>
            </a:r>
          </a:p>
          <a:p>
            <a:r>
              <a:rPr lang="en-US" sz="3200" dirty="0"/>
              <a:t>Based on regular survey of 60,000 households</a:t>
            </a:r>
          </a:p>
          <a:p>
            <a:r>
              <a:rPr lang="en-US" sz="3200" dirty="0"/>
              <a:t>Based on “adult population” (16 years or older)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8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Employment situation under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unions raise the wage above equilibrium, quantity of labor demanded falls than quantity supply of labor and hence unemployment results.  </a:t>
            </a:r>
          </a:p>
          <a:p>
            <a:r>
              <a:rPr lang="en-US" altLang="en-US" dirty="0"/>
              <a:t>“Insiders”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workers who remain employed, </a:t>
            </a:r>
            <a:br>
              <a:rPr lang="en-US" altLang="en-US" dirty="0"/>
            </a:br>
            <a:r>
              <a:rPr lang="en-US" altLang="en-US" dirty="0"/>
              <a:t>they are better off</a:t>
            </a:r>
          </a:p>
          <a:p>
            <a:r>
              <a:rPr lang="en-US" altLang="en-US" dirty="0"/>
              <a:t>“Outsiders”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workers who lose their jobs, </a:t>
            </a:r>
            <a:br>
              <a:rPr lang="en-US" altLang="en-US" dirty="0"/>
            </a:br>
            <a:r>
              <a:rPr lang="en-US" altLang="en-US" dirty="0"/>
              <a:t>they are worse off</a:t>
            </a:r>
          </a:p>
          <a:p>
            <a:r>
              <a:rPr lang="en-US" altLang="en-US" dirty="0"/>
              <a:t>Some outsiders go to non-unionized labor markets, which increases labor supply and reduces wages in those markets.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861A95-E224-4D2D-79BA-1950BC897070}"/>
                  </a:ext>
                </a:extLst>
              </p14:cNvPr>
              <p14:cNvContentPartPr/>
              <p14:nvPr/>
            </p14:nvContentPartPr>
            <p14:xfrm>
              <a:off x="1509765" y="2274932"/>
              <a:ext cx="3498120" cy="129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861A95-E224-4D2D-79BA-1950BC897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1125" y="2266292"/>
                <a:ext cx="35157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794329D-5B10-87C7-82DA-F046C8629EC6}"/>
                  </a:ext>
                </a:extLst>
              </p14:cNvPr>
              <p14:cNvContentPartPr/>
              <p14:nvPr/>
            </p14:nvContentPartPr>
            <p14:xfrm>
              <a:off x="5390565" y="2488052"/>
              <a:ext cx="1496160" cy="36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794329D-5B10-87C7-82DA-F046C8629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1925" y="2479052"/>
                <a:ext cx="151380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DF4138A-8F17-8DA0-191E-B212E236C2B0}"/>
              </a:ext>
            </a:extLst>
          </p:cNvPr>
          <p:cNvGrpSpPr/>
          <p:nvPr/>
        </p:nvGrpSpPr>
        <p:grpSpPr>
          <a:xfrm>
            <a:off x="3306273" y="3093572"/>
            <a:ext cx="3912840" cy="224280"/>
            <a:chOff x="3306273" y="3093572"/>
            <a:chExt cx="39128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76896B-98E0-4893-49A0-7C1323B01B99}"/>
                    </a:ext>
                  </a:extLst>
                </p14:cNvPr>
                <p14:cNvContentPartPr/>
                <p14:nvPr/>
              </p14:nvContentPartPr>
              <p14:xfrm>
                <a:off x="7007073" y="3317492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76896B-98E0-4893-49A0-7C1323B01B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98073" y="33084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A4E091-8EC3-4237-D8EA-F1184006123D}"/>
                    </a:ext>
                  </a:extLst>
                </p14:cNvPr>
                <p14:cNvContentPartPr/>
                <p14:nvPr/>
              </p14:nvContentPartPr>
              <p14:xfrm>
                <a:off x="3306273" y="3093572"/>
                <a:ext cx="3912840" cy="181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A4E091-8EC3-4237-D8EA-F118400612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7633" y="3084932"/>
                  <a:ext cx="393048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4A75955-3F3E-770A-6058-E7B11065E0E4}"/>
                  </a:ext>
                </a:extLst>
              </p14:cNvPr>
              <p14:cNvContentPartPr/>
              <p14:nvPr/>
            </p14:nvContentPartPr>
            <p14:xfrm>
              <a:off x="690873" y="3549692"/>
              <a:ext cx="2837160" cy="86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4A75955-3F3E-770A-6058-E7B11065E0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873" y="3541052"/>
                <a:ext cx="28548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3B350A6-B4BF-AEA8-6820-0C46E7C7E08D}"/>
                  </a:ext>
                </a:extLst>
              </p14:cNvPr>
              <p14:cNvContentPartPr/>
              <p14:nvPr/>
            </p14:nvContentPartPr>
            <p14:xfrm>
              <a:off x="2955633" y="4038932"/>
              <a:ext cx="2954520" cy="45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3B350A6-B4BF-AEA8-6820-0C46E7C7E0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6633" y="4030292"/>
                <a:ext cx="2972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97924F1-ED36-BCC9-1AEF-EBD11A4EED8B}"/>
                  </a:ext>
                </a:extLst>
              </p14:cNvPr>
              <p14:cNvContentPartPr/>
              <p14:nvPr/>
            </p14:nvContentPartPr>
            <p14:xfrm>
              <a:off x="3785073" y="4794932"/>
              <a:ext cx="3583440" cy="54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97924F1-ED36-BCC9-1AEF-EBD11A4EED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6073" y="4786292"/>
                <a:ext cx="36010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DF94899-E168-C792-5D28-BD5E665872DB}"/>
                  </a:ext>
                </a:extLst>
              </p14:cNvPr>
              <p14:cNvContentPartPr/>
              <p14:nvPr/>
            </p14:nvContentPartPr>
            <p14:xfrm>
              <a:off x="903633" y="1880732"/>
              <a:ext cx="5937480" cy="170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DF94899-E168-C792-5D28-BD5E665872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7633" y="1808732"/>
                <a:ext cx="6009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737CED1-638B-5D40-6706-6509E13C898C}"/>
                  </a:ext>
                </a:extLst>
              </p14:cNvPr>
              <p14:cNvContentPartPr/>
              <p14:nvPr/>
            </p14:nvContentPartPr>
            <p14:xfrm>
              <a:off x="839553" y="2498492"/>
              <a:ext cx="3647160" cy="353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737CED1-638B-5D40-6706-6509E13C89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3913" y="2426492"/>
                <a:ext cx="37188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5042C7C-1E9F-59F1-838C-2C6433359C78}"/>
                  </a:ext>
                </a:extLst>
              </p14:cNvPr>
              <p14:cNvContentPartPr/>
              <p14:nvPr/>
            </p14:nvContentPartPr>
            <p14:xfrm>
              <a:off x="924513" y="4565612"/>
              <a:ext cx="8272800" cy="259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042C7C-1E9F-59F1-838C-2C6433359C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8873" y="4493612"/>
                <a:ext cx="83444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1AA04C5-9C2B-8EB6-B016-676E75CA4D27}"/>
                  </a:ext>
                </a:extLst>
              </p14:cNvPr>
              <p14:cNvContentPartPr/>
              <p14:nvPr/>
            </p14:nvContentPartPr>
            <p14:xfrm>
              <a:off x="1201353" y="4961972"/>
              <a:ext cx="2917440" cy="11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1AA04C5-9C2B-8EB6-B016-676E75CA4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5353" y="4890332"/>
                <a:ext cx="29890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28E6587-FF1F-C157-A5CE-BB306464A61A}"/>
                  </a:ext>
                </a:extLst>
              </p14:cNvPr>
              <p14:cNvContentPartPr/>
              <p14:nvPr/>
            </p14:nvContentPartPr>
            <p14:xfrm>
              <a:off x="4646193" y="4984652"/>
              <a:ext cx="1861560" cy="66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28E6587-FF1F-C157-A5CE-BB306464A6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10553" y="4912652"/>
                <a:ext cx="1933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8317E6B-765C-C391-DEEE-81B2DD3763C1}"/>
                  </a:ext>
                </a:extLst>
              </p14:cNvPr>
              <p14:cNvContentPartPr/>
              <p14:nvPr/>
            </p14:nvContentPartPr>
            <p14:xfrm>
              <a:off x="999393" y="5366972"/>
              <a:ext cx="1260360" cy="87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8317E6B-765C-C391-DEEE-81B2DD3763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3393" y="5295332"/>
                <a:ext cx="13320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2B923EE-E7EF-1C6B-74C9-FD45A111CC99}"/>
                  </a:ext>
                </a:extLst>
              </p14:cNvPr>
              <p14:cNvContentPartPr/>
              <p14:nvPr/>
            </p14:nvContentPartPr>
            <p14:xfrm>
              <a:off x="553353" y="4869452"/>
              <a:ext cx="1710000" cy="193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2B923EE-E7EF-1C6B-74C9-FD45A111CC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7353" y="4797812"/>
                <a:ext cx="178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820F240-6C7A-6B88-0875-AB3FAEA0093A}"/>
                  </a:ext>
                </a:extLst>
              </p14:cNvPr>
              <p14:cNvContentPartPr/>
              <p14:nvPr/>
            </p14:nvContentPartPr>
            <p14:xfrm>
              <a:off x="4039953" y="4740932"/>
              <a:ext cx="1381680" cy="33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820F240-6C7A-6B88-0875-AB3FAEA009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3953" y="4669292"/>
                <a:ext cx="14533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D509026-5C7B-0B03-F73F-D922F00CD619}"/>
                  </a:ext>
                </a:extLst>
              </p14:cNvPr>
              <p14:cNvContentPartPr/>
              <p14:nvPr/>
            </p14:nvContentPartPr>
            <p14:xfrm>
              <a:off x="2540997" y="3696572"/>
              <a:ext cx="3992400" cy="526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D509026-5C7B-0B03-F73F-D922F00CD6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04997" y="3624932"/>
                <a:ext cx="406404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815ED8F-CF9C-94E2-F53F-59475D06EA05}"/>
                  </a:ext>
                </a:extLst>
              </p14:cNvPr>
              <p14:cNvContentPartPr/>
              <p14:nvPr/>
            </p14:nvContentPartPr>
            <p14:xfrm>
              <a:off x="754677" y="4220732"/>
              <a:ext cx="2460600" cy="183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815ED8F-CF9C-94E2-F53F-59475D06EA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8677" y="4149092"/>
                <a:ext cx="25322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A264E02-BD4B-1C65-E743-A9DB48FE970C}"/>
                  </a:ext>
                </a:extLst>
              </p14:cNvPr>
              <p14:cNvContentPartPr/>
              <p14:nvPr/>
            </p14:nvContentPartPr>
            <p14:xfrm>
              <a:off x="2615157" y="2954612"/>
              <a:ext cx="4579200" cy="54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A264E02-BD4B-1C65-E743-A9DB48FE97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79157" y="2882972"/>
                <a:ext cx="4650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EBC6B16-1E0C-864A-6100-3CC3E1E8B448}"/>
                  </a:ext>
                </a:extLst>
              </p14:cNvPr>
              <p14:cNvContentPartPr/>
              <p14:nvPr/>
            </p14:nvContentPartPr>
            <p14:xfrm>
              <a:off x="1030797" y="3285452"/>
              <a:ext cx="2664720" cy="236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EBC6B16-1E0C-864A-6100-3CC3E1E8B4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5157" y="3213452"/>
                <a:ext cx="2736360" cy="3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00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unions good or bad for the 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b="1" dirty="0"/>
              <a:t>Are unions good or bad? </a:t>
            </a:r>
          </a:p>
          <a:p>
            <a:r>
              <a:rPr lang="en-US" altLang="en-US" b="1" i="1" dirty="0"/>
              <a:t>Critics:  </a:t>
            </a:r>
            <a:br>
              <a:rPr lang="en-US" altLang="en-US" dirty="0"/>
            </a:br>
            <a:r>
              <a:rPr lang="en-US" altLang="en-US" dirty="0"/>
              <a:t>Unions are cartels.  They raise wages above equilibrium, which causes unemployment and/or depresses wages in non-union labor markets.  </a:t>
            </a:r>
          </a:p>
          <a:p>
            <a:endParaRPr lang="en-US" altLang="en-US" dirty="0"/>
          </a:p>
          <a:p>
            <a:r>
              <a:rPr lang="en-US" altLang="en-US" b="1" i="1" dirty="0"/>
              <a:t>Advocates:  </a:t>
            </a:r>
            <a:br>
              <a:rPr lang="en-US" altLang="en-US" dirty="0"/>
            </a:br>
            <a:r>
              <a:rPr lang="en-US" altLang="en-US" dirty="0"/>
              <a:t>Unions counter the market power of large firms, make firms more responsive to workers’ concerns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E96DFA-FA10-5472-8646-6E9179979A78}"/>
                  </a:ext>
                </a:extLst>
              </p14:cNvPr>
              <p14:cNvContentPartPr/>
              <p14:nvPr/>
            </p14:nvContentPartPr>
            <p14:xfrm>
              <a:off x="6326037" y="329553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E96DFA-FA10-5472-8646-6E9179979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7037" y="32868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669BE7-D69B-ADAC-392D-018B04911ABA}"/>
                  </a:ext>
                </a:extLst>
              </p14:cNvPr>
              <p14:cNvContentPartPr/>
              <p14:nvPr/>
            </p14:nvContentPartPr>
            <p14:xfrm>
              <a:off x="-2700963" y="147753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669BE7-D69B-ADAC-392D-018B04911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09963" y="14688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42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Efficiency Wages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The theory of </a:t>
            </a:r>
            <a:r>
              <a:rPr lang="en-US" altLang="en-US" sz="2800" b="1" dirty="0">
                <a:solidFill>
                  <a:srgbClr val="CC0000"/>
                </a:solidFill>
              </a:rPr>
              <a:t>efficiency wages</a:t>
            </a:r>
            <a:r>
              <a:rPr lang="en-US" altLang="en-US" sz="2800" dirty="0"/>
              <a:t>: </a:t>
            </a:r>
          </a:p>
          <a:p>
            <a:r>
              <a:rPr lang="en-US" sz="2800" dirty="0"/>
              <a:t>Firms operate more efficiently if wages are </a:t>
            </a:r>
            <a:r>
              <a:rPr lang="en-US" sz="2800" i="1" dirty="0"/>
              <a:t>above</a:t>
            </a:r>
            <a:r>
              <a:rPr lang="en-US" sz="2800" dirty="0"/>
              <a:t> the equilibrium level.  </a:t>
            </a:r>
          </a:p>
          <a:p>
            <a:r>
              <a:rPr lang="en-US" altLang="en-US" sz="2800" dirty="0"/>
              <a:t>Firms voluntarily pay above-equilibrium wages to boost worker productivity. </a:t>
            </a:r>
          </a:p>
          <a:p>
            <a:r>
              <a:rPr lang="en-US" altLang="en-US" sz="2800" dirty="0"/>
              <a:t>But in the case of unions and minimum wage laws, firms that pay above-equilibrium wages do so involuntarily. </a:t>
            </a:r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78" y="2362200"/>
            <a:ext cx="4709886" cy="3352800"/>
          </a:xfrm>
        </p:spPr>
      </p:pic>
    </p:spTree>
    <p:extLst>
      <p:ext uri="{BB962C8B-B14F-4D97-AF65-F5344CB8AC3E}">
        <p14:creationId xmlns:p14="http://schemas.microsoft.com/office/powerpoint/2010/main" val="375590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cs typeface="Arial" charset="0"/>
              </a:rPr>
              <a:t>Four reasons why firms might pay efficiency wages:</a:t>
            </a:r>
            <a:br>
              <a:rPr lang="en-US" altLang="en-US" sz="3200" dirty="0">
                <a:cs typeface="Arial" charset="0"/>
              </a:rPr>
            </a:b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3550" indent="-463550">
              <a:buNone/>
            </a:pPr>
            <a:r>
              <a:rPr lang="en-US" altLang="en-US" b="1" dirty="0">
                <a:solidFill>
                  <a:srgbClr val="339966"/>
                </a:solidFill>
              </a:rPr>
              <a:t>1. Worker health</a:t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Paying higher wages allows workers to eat better, makes them healthier, more productive.  </a:t>
            </a:r>
          </a:p>
          <a:p>
            <a:pPr marL="463550" indent="-463550">
              <a:spcBef>
                <a:spcPct val="60000"/>
              </a:spcBef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turnover</a:t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Hiring &amp; training new workers is costly.   </a:t>
            </a:r>
            <a:br>
              <a:rPr lang="en-US" altLang="en-US" dirty="0"/>
            </a:br>
            <a:r>
              <a:rPr lang="en-US" altLang="en-US" dirty="0"/>
              <a:t>Paying high wages  to existing  workers gives more incentive to stay, reduces turnover. </a:t>
            </a:r>
          </a:p>
          <a:p>
            <a:pPr marL="463550" indent="-463550">
              <a:spcBef>
                <a:spcPct val="60000"/>
              </a:spcBef>
              <a:buFont typeface="Arial" pitchFamily="34" charset="0"/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quality</a:t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Offering higher wages attracts better job applicants, increases quality of the firm’s workforce. </a:t>
            </a:r>
          </a:p>
          <a:p>
            <a:pPr marL="463550" indent="-463550">
              <a:spcBef>
                <a:spcPct val="60000"/>
              </a:spcBef>
              <a:buFont typeface="Arial" pitchFamily="34" charset="0"/>
              <a:buAutoNum type="arabicPeriod" startAt="2"/>
            </a:pPr>
            <a:r>
              <a:rPr lang="en-US" altLang="en-US" b="1" dirty="0">
                <a:solidFill>
                  <a:srgbClr val="339966"/>
                </a:solidFill>
              </a:rPr>
              <a:t>Worker effort</a:t>
            </a:r>
            <a:br>
              <a:rPr lang="en-US" altLang="en-US" b="1" dirty="0">
                <a:solidFill>
                  <a:srgbClr val="996633"/>
                </a:solidFill>
              </a:rPr>
            </a:br>
            <a:r>
              <a:rPr lang="en-US" altLang="en-US" dirty="0"/>
              <a:t>If market wage is above equilibrium wage, there aren’t enough jobs to go around, so workers have more incentive to work not shirk.</a:t>
            </a:r>
          </a:p>
          <a:p>
            <a:pPr marL="463550" indent="-463550">
              <a:spcBef>
                <a:spcPct val="60000"/>
              </a:spcBef>
              <a:buAutoNum type="arabicPeriod" startAt="2"/>
            </a:pPr>
            <a:endParaRPr lang="en-US" alt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F7F67C-6C3B-4E31-222B-D1C4D144776D}"/>
                  </a:ext>
                </a:extLst>
              </p14:cNvPr>
              <p14:cNvContentPartPr/>
              <p14:nvPr/>
            </p14:nvContentPartPr>
            <p14:xfrm>
              <a:off x="6985557" y="227531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F7F67C-6C3B-4E31-222B-D1C4D1447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6557" y="22663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A66508-CC4F-FB42-6A9B-471888FCC8AF}"/>
                  </a:ext>
                </a:extLst>
              </p14:cNvPr>
              <p14:cNvContentPartPr/>
              <p14:nvPr/>
            </p14:nvContentPartPr>
            <p14:xfrm>
              <a:off x="-1540683" y="3032397"/>
              <a:ext cx="9720" cy="93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A66508-CC4F-FB42-6A9B-471888FCC8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49683" y="3023757"/>
                <a:ext cx="27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D51502-3B8B-4D0E-C9F6-87B2AA7E5BF9}"/>
                  </a:ext>
                </a:extLst>
              </p14:cNvPr>
              <p14:cNvContentPartPr/>
              <p14:nvPr/>
            </p14:nvContentPartPr>
            <p14:xfrm>
              <a:off x="3636117" y="582635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D51502-3B8B-4D0E-C9F6-87B2AA7E5B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477" y="581735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39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(1991-2013)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668065"/>
              </p:ext>
            </p:extLst>
          </p:nvPr>
        </p:nvGraphicFramePr>
        <p:xfrm>
          <a:off x="457200" y="1600200"/>
          <a:ext cx="8001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146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Exercises: Which of the following would be most likely to reduce </a:t>
            </a:r>
            <a:r>
              <a:rPr lang="en-US" altLang="en-US" sz="2800" u="sng" dirty="0"/>
              <a:t>frictional</a:t>
            </a:r>
            <a:r>
              <a:rPr lang="en-US" altLang="en-US" sz="2800" dirty="0"/>
              <a:t> unemployment?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 The govt. eliminates the minimum wage.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The govt. increases unemployment insurance benefits.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A new law bans labor unions.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More workers post their resumes at Monster.com, and more employers use Monster.com to find suitable workers to hire.</a:t>
            </a: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</a:pPr>
            <a:r>
              <a:rPr lang="en-US" altLang="en-US" dirty="0">
                <a:cs typeface="Arial" charset="0"/>
              </a:rPr>
              <a:t>Sectoral shifts become more frequent. </a:t>
            </a:r>
          </a:p>
          <a:p>
            <a:endParaRPr lang="en-US" dirty="0"/>
          </a:p>
          <a:p>
            <a:r>
              <a:rPr lang="en-US" sz="2800" b="1" i="1" dirty="0">
                <a:solidFill>
                  <a:schemeClr val="tx2"/>
                </a:solidFill>
              </a:rPr>
              <a:t>Try to solve!!!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F700E5-E378-DFB6-B7C3-F5134B61B7B5}"/>
                  </a:ext>
                </a:extLst>
              </p14:cNvPr>
              <p14:cNvContentPartPr/>
              <p14:nvPr/>
            </p14:nvContentPartPr>
            <p14:xfrm>
              <a:off x="371997" y="4840677"/>
              <a:ext cx="84240" cy="5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F700E5-E378-DFB6-B7C3-F5134B61B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57" y="4831677"/>
                <a:ext cx="101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53F631-2C49-14DE-14F1-F68B3208A2BF}"/>
                  </a:ext>
                </a:extLst>
              </p14:cNvPr>
              <p14:cNvContentPartPr/>
              <p14:nvPr/>
            </p14:nvContentPartPr>
            <p14:xfrm>
              <a:off x="-2158443" y="329591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53F631-2C49-14DE-14F1-F68B3208A2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67443" y="32869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03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0B0B-588B-0CAC-46CF-94C84A17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D765-0253-CA91-3ED7-246C7F74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business cycle refers to altering rises and declines in the level of economic activity.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Decline in real GDP leads to significant increases in unemployment. </a:t>
            </a:r>
          </a:p>
          <a:p>
            <a:endParaRPr lang="en-US" dirty="0"/>
          </a:p>
          <a:p>
            <a:r>
              <a:rPr lang="en-US" dirty="0"/>
              <a:t>Rapid economic growth has been married by rapid inflation.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7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234C-055B-BF4C-44F5-7FC67337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BCB5-1FA6-5236-F8E2-92809475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Peak: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At a peak business activity has reached a temporary maximum.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The economy is at full employment.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Very close to full productivity.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548640" lvl="2" indent="0">
              <a:buNone/>
            </a:pPr>
            <a:endParaRPr lang="en-US" sz="2200" b="1" dirty="0"/>
          </a:p>
          <a:p>
            <a:pPr marL="548640" lvl="2" indent="0">
              <a:buNone/>
            </a:pPr>
            <a:r>
              <a:rPr lang="en-US" sz="2400" b="1" dirty="0"/>
              <a:t>The price level is likely to rise during this phases. </a:t>
            </a:r>
          </a:p>
          <a:p>
            <a:pPr marL="548640" lvl="2" indent="0">
              <a:buNone/>
            </a:pPr>
            <a:r>
              <a:rPr lang="en-US" sz="2200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1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1815-E79A-4DB2-B625-324F2319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5153-D67F-C96F-C7A1-B624CD5F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Recession / Contraction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A period of decline in total output, income, employment and trade.</a:t>
            </a:r>
          </a:p>
          <a:p>
            <a:pPr marL="822960" lvl="3" indent="0">
              <a:buNone/>
            </a:pPr>
            <a:endParaRPr lang="en-US" sz="24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A wide spread contraction of business activity. </a:t>
            </a:r>
          </a:p>
          <a:p>
            <a:pPr marL="822960" lvl="3" indent="0">
              <a:buNone/>
            </a:pPr>
            <a:endParaRPr lang="en-US" sz="2400" b="1" dirty="0"/>
          </a:p>
          <a:p>
            <a:pPr lvl="3"/>
            <a:r>
              <a:rPr lang="en-US" sz="2400" b="1" dirty="0"/>
              <a:t>The price level is likely to fall. </a:t>
            </a:r>
          </a:p>
        </p:txBody>
      </p:sp>
    </p:spTree>
    <p:extLst>
      <p:ext uri="{BB962C8B-B14F-4D97-AF65-F5344CB8AC3E}">
        <p14:creationId xmlns:p14="http://schemas.microsoft.com/office/powerpoint/2010/main" val="158347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71C5-4573-7EF0-C1F2-928F9577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274E-97FC-4E68-6B25-1DF1A90C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Trough</a:t>
            </a:r>
          </a:p>
          <a:p>
            <a:pPr marL="0" indent="0">
              <a:buNone/>
            </a:pPr>
            <a:endParaRPr lang="en-US" sz="3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Output and employment bottom out at the lower levels.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The trough phase may be either short lives or quite long.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BLS divides population into 3 groups: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Employed</a:t>
            </a:r>
            <a:r>
              <a:rPr lang="en-US" sz="2800" dirty="0"/>
              <a:t>:  paid employees, self-employed, </a:t>
            </a:r>
            <a:br>
              <a:rPr lang="en-US" sz="2800" dirty="0"/>
            </a:br>
            <a:r>
              <a:rPr lang="en-US" sz="2800" dirty="0"/>
              <a:t>and unpaid workers in a family business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Unemployed</a:t>
            </a:r>
            <a:r>
              <a:rPr lang="en-US" sz="2800" dirty="0"/>
              <a:t>:  people  who were available and not working  but who have looked for work during previous 4 weeks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Not in the labor force</a:t>
            </a:r>
            <a:r>
              <a:rPr lang="en-US" sz="2800" dirty="0"/>
              <a:t>:  those who do not fit  either any of the above two categories. i.e. full-time student, homemaker, or retiree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C0000"/>
                </a:solidFill>
              </a:rPr>
              <a:t>labor force</a:t>
            </a:r>
            <a:r>
              <a:rPr lang="en-US" dirty="0"/>
              <a:t> is the total # of workers, including the employed and unemployed.  </a:t>
            </a:r>
          </a:p>
          <a:p>
            <a:pPr marL="0" indent="0">
              <a:spcBef>
                <a:spcPct val="70000"/>
              </a:spcBef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6E6A11-A09C-8A38-9E5E-3A8766AF0E28}"/>
                  </a:ext>
                </a:extLst>
              </p14:cNvPr>
              <p14:cNvContentPartPr/>
              <p14:nvPr/>
            </p14:nvContentPartPr>
            <p14:xfrm>
              <a:off x="3287417" y="31675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6E6A11-A09C-8A38-9E5E-3A8766AF0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8417" y="3158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9D0313-F61D-705B-9210-71EF6274B6B1}"/>
                  </a:ext>
                </a:extLst>
              </p14:cNvPr>
              <p14:cNvContentPartPr/>
              <p14:nvPr/>
            </p14:nvContentPartPr>
            <p14:xfrm>
              <a:off x="522257" y="61393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9D0313-F61D-705B-9210-71EF6274B6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617" y="61303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102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7CEA-F834-338C-24B6-AAEF0C0B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EDBF-8C9B-F792-5A14-64130B1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Recovery </a:t>
            </a:r>
          </a:p>
          <a:p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In the recovery phase, output and employment rise toward full employment.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/>
            <a:r>
              <a:rPr lang="en-US" sz="2400" dirty="0"/>
              <a:t>The price level may begin to rise before full employment and full capacity production return. </a:t>
            </a:r>
          </a:p>
        </p:txBody>
      </p:sp>
    </p:spTree>
    <p:extLst>
      <p:ext uri="{BB962C8B-B14F-4D97-AF65-F5344CB8AC3E}">
        <p14:creationId xmlns:p14="http://schemas.microsoft.com/office/powerpoint/2010/main" val="390762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CB6-20F8-4B28-52B9-C10527B5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DA76-231C-E3A5-BF3C-3F55DA76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84505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D760-CB90-98C1-A95C-B661B0A7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0" y="1611086"/>
            <a:ext cx="7974259" cy="50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Unemployment rate</a:t>
                </a:r>
                <a:r>
                  <a:rPr lang="en-US" dirty="0">
                    <a:cs typeface="Arial" charset="0"/>
                  </a:rPr>
                  <a:t> (“u-rate”):  % of the labor force that is unemployed</a:t>
                </a:r>
              </a:p>
              <a:p>
                <a:endParaRPr lang="en-US" dirty="0"/>
              </a:p>
              <a:p>
                <a:r>
                  <a:rPr lang="en-US" dirty="0"/>
                  <a:t>Unemployment rate=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𝑢𝑛𝑒𝑚𝑝𝑙𝑜𝑦𝑒𝑑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𝑓𝑜𝑟𝑐𝑒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Labor force participation rate</a:t>
                </a:r>
                <a:r>
                  <a:rPr lang="en-US" dirty="0">
                    <a:cs typeface="Arial" charset="0"/>
                  </a:rPr>
                  <a:t>:  </a:t>
                </a:r>
                <a:br>
                  <a:rPr lang="en-US" dirty="0">
                    <a:cs typeface="Arial" charset="0"/>
                  </a:rPr>
                </a:br>
                <a:r>
                  <a:rPr lang="en-US" dirty="0">
                    <a:cs typeface="Arial" charset="0"/>
                  </a:rPr>
                  <a:t>% of the adult population that is in the labor force </a:t>
                </a:r>
              </a:p>
              <a:p>
                <a:r>
                  <a:rPr lang="en-US" dirty="0"/>
                  <a:t>Labor Force Participation Rate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𝐿𝑎𝑏𝑜𝑟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𝐴𝑑𝑢𝑙𝑡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𝑃𝑜𝑝𝑢𝑙𝑎𝑡𝑖𝑜𝑛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1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Compute the labor force, u-rate, adult population, and labor force participation rate using this data: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60448" y="2209800"/>
            <a:ext cx="6064727" cy="34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Labor force 	=  employed + unemployed</a:t>
            </a:r>
            <a:br>
              <a:rPr lang="en-US" dirty="0"/>
            </a:br>
            <a:r>
              <a:rPr lang="en-US" dirty="0"/>
              <a:t>			=  145.9 + 8.5</a:t>
            </a:r>
            <a:br>
              <a:rPr lang="en-US" dirty="0"/>
            </a:br>
            <a:r>
              <a:rPr lang="en-US" dirty="0"/>
              <a:t>			=  </a:t>
            </a:r>
            <a:r>
              <a:rPr lang="en-US" dirty="0">
                <a:solidFill>
                  <a:srgbClr val="FF0000"/>
                </a:solidFill>
              </a:rPr>
              <a:t>154.4</a:t>
            </a:r>
            <a:r>
              <a:rPr lang="en-US" dirty="0"/>
              <a:t> million</a:t>
            </a:r>
          </a:p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   U-rate	=  100 x (unemployed)/(labor force)</a:t>
            </a:r>
            <a:br>
              <a:rPr lang="en-US" dirty="0"/>
            </a:br>
            <a:r>
              <a:rPr lang="en-US" dirty="0"/>
              <a:t>		=  100 x 8.5/154.4</a:t>
            </a:r>
            <a:br>
              <a:rPr lang="en-US" dirty="0"/>
            </a:br>
            <a:r>
              <a:rPr lang="en-US" dirty="0"/>
              <a:t>		=  </a:t>
            </a:r>
            <a:r>
              <a:rPr lang="en-US" dirty="0">
                <a:solidFill>
                  <a:srgbClr val="FF0000"/>
                </a:solidFill>
              </a:rPr>
              <a:t>5.5%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83BF13-A471-B296-FD04-D0F089BB0213}"/>
                  </a:ext>
                </a:extLst>
              </p14:cNvPr>
              <p14:cNvContentPartPr/>
              <p14:nvPr/>
            </p14:nvContentPartPr>
            <p14:xfrm>
              <a:off x="-3469269" y="1659120"/>
              <a:ext cx="1588680" cy="201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83BF13-A471-B296-FD04-D0F089BB0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478269" y="1650480"/>
                <a:ext cx="1606320" cy="20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43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Population	=  labor force + not in labor force</a:t>
            </a:r>
            <a:br>
              <a:rPr lang="en-US" dirty="0"/>
            </a:br>
            <a:r>
              <a:rPr lang="en-US" dirty="0"/>
              <a:t>	=  154.4 + 79.2</a:t>
            </a:r>
            <a:br>
              <a:rPr lang="en-US" dirty="0"/>
            </a:br>
            <a:r>
              <a:rPr lang="en-US" dirty="0"/>
              <a:t>	=  </a:t>
            </a:r>
            <a:r>
              <a:rPr lang="en-US" dirty="0">
                <a:solidFill>
                  <a:srgbClr val="FF0000"/>
                </a:solidFill>
              </a:rPr>
              <a:t>233.6</a:t>
            </a:r>
          </a:p>
          <a:p>
            <a:pPr>
              <a:lnSpc>
                <a:spcPct val="150000"/>
              </a:lnSpc>
              <a:spcBef>
                <a:spcPct val="80000"/>
              </a:spcBef>
              <a:buClr>
                <a:srgbClr val="003399"/>
              </a:buClr>
              <a:buNone/>
            </a:pPr>
            <a:r>
              <a:rPr lang="en-US" dirty="0"/>
              <a:t>LF </a:t>
            </a:r>
            <a:r>
              <a:rPr lang="en-US" dirty="0" err="1"/>
              <a:t>partic</a:t>
            </a:r>
            <a:r>
              <a:rPr lang="en-US" dirty="0"/>
              <a:t>. rate	=  100 x (labor force)/(population)</a:t>
            </a:r>
            <a:br>
              <a:rPr lang="en-US" dirty="0"/>
            </a:br>
            <a:r>
              <a:rPr lang="en-US" dirty="0"/>
              <a:t>	=  100 x 154.4/233.6</a:t>
            </a:r>
            <a:br>
              <a:rPr lang="en-US" dirty="0"/>
            </a:br>
            <a:r>
              <a:rPr lang="en-US" dirty="0"/>
              <a:t>	=  </a:t>
            </a:r>
            <a:r>
              <a:rPr lang="en-US" dirty="0">
                <a:solidFill>
                  <a:srgbClr val="FF0000"/>
                </a:solidFill>
              </a:rPr>
              <a:t>66.1%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86911E-B378-3204-AAD1-D6D2B7949347}"/>
                  </a:ext>
                </a:extLst>
              </p14:cNvPr>
              <p14:cNvContentPartPr/>
              <p14:nvPr/>
            </p14:nvContentPartPr>
            <p14:xfrm>
              <a:off x="-2960949" y="4103880"/>
              <a:ext cx="21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86911E-B378-3204-AAD1-D6D2B7949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969589" y="409524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19C2A2-91E8-218F-39C9-558293D39961}"/>
                  </a:ext>
                </a:extLst>
              </p14:cNvPr>
              <p14:cNvContentPartPr/>
              <p14:nvPr/>
            </p14:nvContentPartPr>
            <p14:xfrm>
              <a:off x="2666931" y="2150880"/>
              <a:ext cx="893520" cy="1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19C2A2-91E8-218F-39C9-558293D399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7931" y="2142240"/>
                <a:ext cx="911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B791D1F-6C20-1E38-EDC1-5BF9373DB0F1}"/>
                  </a:ext>
                </a:extLst>
              </p14:cNvPr>
              <p14:cNvContentPartPr/>
              <p14:nvPr/>
            </p14:nvContentPartPr>
            <p14:xfrm>
              <a:off x="14505887" y="1382056"/>
              <a:ext cx="573480" cy="886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B791D1F-6C20-1E38-EDC1-5BF9373DB0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97247" y="1373416"/>
                <a:ext cx="591120" cy="9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2795FD-0467-B4FF-A861-139B1A96BEAE}"/>
                  </a:ext>
                </a:extLst>
              </p14:cNvPr>
              <p14:cNvContentPartPr/>
              <p14:nvPr/>
            </p14:nvContentPartPr>
            <p14:xfrm>
              <a:off x="15129047" y="1251736"/>
              <a:ext cx="335880" cy="1043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2795FD-0467-B4FF-A861-139B1A96BE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20047" y="1242736"/>
                <a:ext cx="35352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25E8B3-7DF6-7C3B-A739-6F155F2FC621}"/>
                  </a:ext>
                </a:extLst>
              </p14:cNvPr>
              <p14:cNvContentPartPr/>
              <p14:nvPr/>
            </p14:nvContentPartPr>
            <p14:xfrm>
              <a:off x="15755087" y="874096"/>
              <a:ext cx="47880" cy="1168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25E8B3-7DF6-7C3B-A739-6F155F2FC6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46447" y="865456"/>
                <a:ext cx="6552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E136A2-819E-2119-1C66-E6BB68070DB5}"/>
                  </a:ext>
                </a:extLst>
              </p14:cNvPr>
              <p14:cNvContentPartPr/>
              <p14:nvPr/>
            </p14:nvContentPartPr>
            <p14:xfrm>
              <a:off x="15544487" y="1570696"/>
              <a:ext cx="4824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E136A2-819E-2119-1C66-E6BB68070D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35847" y="1561696"/>
                <a:ext cx="65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D7FB6FF-7B20-C71C-7E05-D8DA84AF5EDC}"/>
                  </a:ext>
                </a:extLst>
              </p14:cNvPr>
              <p14:cNvContentPartPr/>
              <p14:nvPr/>
            </p14:nvContentPartPr>
            <p14:xfrm>
              <a:off x="15126558" y="4313536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D7FB6FF-7B20-C71C-7E05-D8DA84AF5E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17918" y="43048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2AA1810-49CF-4D48-A682-AF572DFC84FF}"/>
                  </a:ext>
                </a:extLst>
              </p14:cNvPr>
              <p14:cNvContentPartPr/>
              <p14:nvPr/>
            </p14:nvContentPartPr>
            <p14:xfrm>
              <a:off x="14995518" y="4214536"/>
              <a:ext cx="873360" cy="862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2AA1810-49CF-4D48-A682-AF572DFC84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86878" y="4205536"/>
                <a:ext cx="89100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BD1E82D-BD53-128A-B190-310ACFE8EA30}"/>
                  </a:ext>
                </a:extLst>
              </p14:cNvPr>
              <p14:cNvContentPartPr/>
              <p14:nvPr/>
            </p14:nvContentPartPr>
            <p14:xfrm>
              <a:off x="-6056922" y="3259816"/>
              <a:ext cx="307080" cy="393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BD1E82D-BD53-128A-B190-310ACFE8EA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6065562" y="3251176"/>
                <a:ext cx="3247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23F55D5-908C-50E3-4569-B713783B3690}"/>
                  </a:ext>
                </a:extLst>
              </p14:cNvPr>
              <p14:cNvContentPartPr/>
              <p14:nvPr/>
            </p14:nvContentPartPr>
            <p14:xfrm>
              <a:off x="-5606202" y="2700016"/>
              <a:ext cx="466920" cy="162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23F55D5-908C-50E3-4569-B713783B36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5615202" y="2691376"/>
                <a:ext cx="484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A0836FA-E483-8AA3-065B-84610D3B992D}"/>
                  </a:ext>
                </a:extLst>
              </p14:cNvPr>
              <p14:cNvContentPartPr/>
              <p14:nvPr/>
            </p14:nvContentPartPr>
            <p14:xfrm>
              <a:off x="9311128" y="4571710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A0836FA-E483-8AA3-065B-84610D3B99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02128" y="4563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4AE7C9E-6E3F-519B-9D1E-45ABE6610C5A}"/>
                  </a:ext>
                </a:extLst>
              </p14:cNvPr>
              <p14:cNvContentPartPr/>
              <p14:nvPr/>
            </p14:nvContentPartPr>
            <p14:xfrm>
              <a:off x="-490592" y="6434350"/>
              <a:ext cx="21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4AE7C9E-6E3F-519B-9D1E-45ABE6610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99592" y="6425350"/>
                <a:ext cx="19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9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Does the U-Rate Really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700" dirty="0"/>
              <a:t>Most spells of unemployment are short:</a:t>
            </a:r>
          </a:p>
          <a:p>
            <a:pPr marL="569913" lvl="1" indent="-349250"/>
            <a:r>
              <a:rPr lang="en-US" altLang="en-US" sz="2600" dirty="0"/>
              <a:t>Typically 1/3 of the unemployed </a:t>
            </a:r>
            <a:br>
              <a:rPr lang="en-US" altLang="en-US" sz="2600" dirty="0"/>
            </a:br>
            <a:r>
              <a:rPr lang="en-US" altLang="en-US" sz="2600" dirty="0"/>
              <a:t>have been unemployed under 5 weeks, </a:t>
            </a:r>
            <a:br>
              <a:rPr lang="en-US" altLang="en-US" sz="2600" dirty="0"/>
            </a:br>
            <a:r>
              <a:rPr lang="en-US" altLang="en-US" sz="2600" dirty="0"/>
              <a:t>2/3 have been unemployed under 14 weeks.</a:t>
            </a:r>
          </a:p>
          <a:p>
            <a:pPr marL="569913" lvl="1" indent="-349250"/>
            <a:r>
              <a:rPr lang="en-US" altLang="en-US" sz="2600" dirty="0"/>
              <a:t>Only 20% have been unemployed over 6 months. </a:t>
            </a:r>
          </a:p>
          <a:p>
            <a:pPr marL="0" indent="0">
              <a:buNone/>
            </a:pPr>
            <a:r>
              <a:rPr lang="en-US" altLang="en-US" sz="2700" b="1" dirty="0"/>
              <a:t>Yet, most observed unemployment is long term</a:t>
            </a:r>
            <a:r>
              <a:rPr lang="en-US" altLang="en-US" sz="2700" dirty="0"/>
              <a:t>.</a:t>
            </a:r>
          </a:p>
          <a:p>
            <a:pPr marL="569913" lvl="1" indent="-349250"/>
            <a:r>
              <a:rPr lang="en-US" altLang="en-US" sz="2600" dirty="0"/>
              <a:t>The small group of long-term unemployed persons has fairly little turnover, so it accounts for most of the unemployment observed over time.</a:t>
            </a:r>
          </a:p>
          <a:p>
            <a:pPr marL="0" indent="0">
              <a:buNone/>
            </a:pPr>
            <a:r>
              <a:rPr lang="en-US" altLang="en-US" sz="2700" dirty="0"/>
              <a:t>Knowing these facts helps policymakers design better policies to help the unemployed.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rate and Cyclical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n-US" dirty="0"/>
              <a:t>There’s always some unemployment, though the u-rate fluctuates from year to year.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Natural rate of unemployment</a:t>
            </a:r>
            <a:endParaRPr lang="en-US" dirty="0"/>
          </a:p>
          <a:p>
            <a:pPr marL="400050" lvl="1">
              <a:lnSpc>
                <a:spcPct val="105000"/>
              </a:lnSpc>
              <a:spcBef>
                <a:spcPct val="10000"/>
              </a:spcBef>
            </a:pPr>
            <a:r>
              <a:rPr lang="en-US" sz="2800" dirty="0"/>
              <a:t>the normal rate of unemployment around which the actual unemployment rate fluctuates 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Cyclical unemployment</a:t>
            </a:r>
            <a:endParaRPr lang="en-US" dirty="0"/>
          </a:p>
          <a:p>
            <a:pPr marL="400050" lvl="1">
              <a:lnSpc>
                <a:spcPct val="105000"/>
              </a:lnSpc>
            </a:pPr>
            <a:r>
              <a:rPr lang="en-US" sz="2800" dirty="0"/>
              <a:t>the deviation of unemployment from its </a:t>
            </a:r>
            <a:br>
              <a:rPr lang="en-US" sz="2800" dirty="0"/>
            </a:br>
            <a:r>
              <a:rPr lang="en-US" sz="2800" dirty="0"/>
              <a:t>natural rate</a:t>
            </a:r>
          </a:p>
          <a:p>
            <a:pPr marL="400050" lvl="1">
              <a:lnSpc>
                <a:spcPct val="105000"/>
              </a:lnSpc>
            </a:pPr>
            <a:r>
              <a:rPr lang="en-US" sz="2800" dirty="0"/>
              <a:t>associated with business cycles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A26B56-ADE3-0214-A6C1-08E2D0089B43}"/>
                  </a:ext>
                </a:extLst>
              </p14:cNvPr>
              <p14:cNvContentPartPr/>
              <p14:nvPr/>
            </p14:nvContentPartPr>
            <p14:xfrm>
              <a:off x="-794829" y="53124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A26B56-ADE3-0214-A6C1-08E2D0089B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3469" y="5303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5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E87AD2C014438D486E334AC05D66" ma:contentTypeVersion="13" ma:contentTypeDescription="Create a new document." ma:contentTypeScope="" ma:versionID="7e8ac3bba2e20dc4d42422957245f565">
  <xsd:schema xmlns:xsd="http://www.w3.org/2001/XMLSchema" xmlns:xs="http://www.w3.org/2001/XMLSchema" xmlns:p="http://schemas.microsoft.com/office/2006/metadata/properties" xmlns:ns2="3e5721d0-46bd-42ad-9b8e-b7314e8e47a4" xmlns:ns3="30c5d3db-763e-47de-8b3c-434be35ed075" targetNamespace="http://schemas.microsoft.com/office/2006/metadata/properties" ma:root="true" ma:fieldsID="b194f566858c3c50323def6fa047dc35" ns2:_="" ns3:_="">
    <xsd:import namespace="3e5721d0-46bd-42ad-9b8e-b7314e8e47a4"/>
    <xsd:import namespace="30c5d3db-763e-47de-8b3c-434be35ed0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721d0-46bd-42ad-9b8e-b7314e8e4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5d3db-763e-47de-8b3c-434be35ed07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b595418-587b-46a9-954a-38b2b87ff7db}" ma:internalName="TaxCatchAll" ma:showField="CatchAllData" ma:web="30c5d3db-763e-47de-8b3c-434be35ed0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0c5d3db-763e-47de-8b3c-434be35ed075">
      <UserInfo>
        <DisplayName>00381 PRINCIPLES OF ECONOMICS (FST) [I][FALL 23-24] Members</DisplayName>
        <AccountId>61</AccountId>
        <AccountType/>
      </UserInfo>
    </SharedWithUsers>
    <TaxCatchAll xmlns="30c5d3db-763e-47de-8b3c-434be35ed075" xsi:nil="true"/>
    <lcf76f155ced4ddcb4097134ff3c332f xmlns="3e5721d0-46bd-42ad-9b8e-b7314e8e47a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73052A-03E1-43D1-BFD4-1AFA1F4CB205}"/>
</file>

<file path=customXml/itemProps2.xml><?xml version="1.0" encoding="utf-8"?>
<ds:datastoreItem xmlns:ds="http://schemas.openxmlformats.org/officeDocument/2006/customXml" ds:itemID="{3AF7D283-5BA6-4AA5-9B14-D93AFB305286}"/>
</file>

<file path=customXml/itemProps3.xml><?xml version="1.0" encoding="utf-8"?>
<ds:datastoreItem xmlns:ds="http://schemas.openxmlformats.org/officeDocument/2006/customXml" ds:itemID="{5E31BBB7-0CD3-47F4-BD9C-A18D82D4094B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825</TotalTime>
  <Words>1419</Words>
  <Application>Microsoft Office PowerPoint</Application>
  <PresentationFormat>On-screen Show (4:3)</PresentationFormat>
  <Paragraphs>156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Clarity</vt:lpstr>
      <vt:lpstr>     Unemployment (Topic 3 / Chapter  28) </vt:lpstr>
      <vt:lpstr>Labor Force Statistics</vt:lpstr>
      <vt:lpstr>BLS divides population into 3 groups: </vt:lpstr>
      <vt:lpstr>Labor Force Statistics</vt:lpstr>
      <vt:lpstr> Compute the labor force, u-rate, adult population, and labor force participation rate using this data: </vt:lpstr>
      <vt:lpstr>Answers</vt:lpstr>
      <vt:lpstr>Answers</vt:lpstr>
      <vt:lpstr>What Does the U-Rate Really Measure?</vt:lpstr>
      <vt:lpstr>Natural rate and Cyclical Unemployment</vt:lpstr>
      <vt:lpstr>Graph</vt:lpstr>
      <vt:lpstr>Explaining the Natural Rate of Unemployment</vt:lpstr>
      <vt:lpstr>Why Frictional Unemployment is inevitable ?</vt:lpstr>
      <vt:lpstr>Public Policy and Job Search</vt:lpstr>
      <vt:lpstr>Job Search and government policy</vt:lpstr>
      <vt:lpstr>Why there is unemployment?</vt:lpstr>
      <vt:lpstr>Minimum Wage Laws</vt:lpstr>
      <vt:lpstr>Why is there unemployment?</vt:lpstr>
      <vt:lpstr>Why is there unemployment?</vt:lpstr>
      <vt:lpstr>Union</vt:lpstr>
      <vt:lpstr>Employment situation under union</vt:lpstr>
      <vt:lpstr>Are unions good or bad for the economy?</vt:lpstr>
      <vt:lpstr>Efficiency Wages</vt:lpstr>
      <vt:lpstr>Four reasons why firms might pay efficiency wages: </vt:lpstr>
      <vt:lpstr>Unemployment rate (1991-2013)</vt:lpstr>
      <vt:lpstr>Exercises: Which of the following would be most likely to reduce frictional unemployment? </vt:lpstr>
      <vt:lpstr> The Business Cycle</vt:lpstr>
      <vt:lpstr>Phases of Business Cycle</vt:lpstr>
      <vt:lpstr>Phases of Business Cycle</vt:lpstr>
      <vt:lpstr>Phases of Business Cycle</vt:lpstr>
      <vt:lpstr>Phases of Business Cycle</vt:lpstr>
      <vt:lpstr>Phases of Business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</dc:title>
  <dc:creator>Faria Tasneem</dc:creator>
  <cp:lastModifiedBy>Ahmed Farah Ulfat</cp:lastModifiedBy>
  <cp:revision>29</cp:revision>
  <dcterms:created xsi:type="dcterms:W3CDTF">2015-11-28T18:04:16Z</dcterms:created>
  <dcterms:modified xsi:type="dcterms:W3CDTF">2023-11-30T13:23:02Z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0x0101000752E87AD2C014438D486E334AC05D66</vt:lpwstr>
  </property>
</Properties>
</file>