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302" r:id="rId4"/>
    <p:sldId id="260" r:id="rId5"/>
    <p:sldId id="261" r:id="rId6"/>
    <p:sldId id="262" r:id="rId7"/>
    <p:sldId id="264" r:id="rId8"/>
    <p:sldId id="263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A112-46A5-4391-A7B1-8E43244E52D0}" type="datetimeFigureOut">
              <a:rPr lang="en-GB" smtClean="0"/>
              <a:pPr/>
              <a:t>29/05/2022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8D768-47F9-496A-8B71-8A72FBF10FD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96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67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621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57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38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45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708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06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02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939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01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F922-4E2E-4C69-BD69-21F5CB18D0C8}" type="datetimeFigureOut">
              <a:rPr lang="en-CA" smtClean="0"/>
              <a:pPr/>
              <a:t>2022-05-29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267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0F922-4E2E-4C69-BD69-21F5CB18D0C8}" type="datetimeFigureOut">
              <a:rPr lang="en-CA" smtClean="0"/>
              <a:pPr/>
              <a:t>2022-05-29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5EAB-D981-4A7F-9A13-3486AF0C36F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34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775" y="0"/>
            <a:ext cx="9144775" cy="6858000"/>
            <a:chOff x="-775" y="0"/>
            <a:chExt cx="9144775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646331"/>
              <a:ext cx="9144000" cy="621166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-775" y="0"/>
              <a:ext cx="9144775" cy="720080"/>
            </a:xfrm>
            <a:prstGeom prst="rect">
              <a:avLst/>
            </a:prstGeom>
            <a:solidFill>
              <a:srgbClr val="BF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97884" y="-9939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 Extra Bold" panose="02060903040505020403" pitchFamily="18" charset="0"/>
                <a:ea typeface="Adobe Myungjo Std M" pitchFamily="18" charset="-128"/>
                <a:cs typeface="Microsoft Himalaya" panose="01010100010101010101" pitchFamily="2" charset="0"/>
              </a:rPr>
              <a:t>TOPIC 1</a:t>
            </a:r>
            <a:r>
              <a:rPr lang="en-CA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Myungjo Std M" pitchFamily="18" charset="-128"/>
                <a:ea typeface="Adobe Myungjo Std M" pitchFamily="18" charset="-128"/>
                <a:cs typeface="Microsoft Himalaya" panose="01010100010101010101" pitchFamily="2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546809"/>
            <a:ext cx="4032448" cy="1198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b="1" dirty="0">
                <a:solidFill>
                  <a:schemeClr val="bg1"/>
                </a:solidFill>
                <a:latin typeface="Rockwell Extra Bold" panose="02060903040505020403" pitchFamily="18" charset="0"/>
              </a:rPr>
              <a:t>Introduction: Thinking Like an Economist</a:t>
            </a:r>
          </a:p>
        </p:txBody>
      </p:sp>
      <p:pic>
        <p:nvPicPr>
          <p:cNvPr id="11" name="Picture 7" descr="chapter4-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84784"/>
            <a:ext cx="4419600" cy="5373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8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2161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Economic Models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737" y="1471910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0"/>
              </a:rPr>
              <a:t>Economists use models to simplify reality in order to improve our understanding of the world.</a:t>
            </a:r>
          </a:p>
          <a:p>
            <a:endParaRPr lang="en-CA" sz="2400" dirty="0">
              <a:solidFill>
                <a:schemeClr val="bg1">
                  <a:lumMod val="95000"/>
                </a:schemeClr>
              </a:solidFill>
              <a:latin typeface="Lucida Bright" panose="02040602050505020304" pitchFamily="18" charset="0"/>
            </a:endParaRPr>
          </a:p>
          <a:p>
            <a:r>
              <a:rPr lang="en-CA" sz="2400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0"/>
              </a:rPr>
              <a:t>The most basic economic models include:</a:t>
            </a:r>
          </a:p>
          <a:p>
            <a:endParaRPr lang="en-CA" sz="2400" dirty="0">
              <a:solidFill>
                <a:schemeClr val="bg1">
                  <a:lumMod val="95000"/>
                </a:schemeClr>
              </a:solidFill>
              <a:latin typeface="Lucida Bright" panose="02040602050505020304" pitchFamily="18" charset="0"/>
            </a:endParaRPr>
          </a:p>
          <a:p>
            <a:r>
              <a:rPr lang="en-CA" sz="2400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0"/>
              </a:rPr>
              <a:t>The Production Possibilities Frontier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bg1">
                  <a:lumMod val="95000"/>
                </a:schemeClr>
              </a:solidFill>
              <a:latin typeface="Lucida Bright" panose="02040602050505020304" pitchFamily="18" charset="0"/>
            </a:endParaRPr>
          </a:p>
          <a:p>
            <a:r>
              <a:rPr lang="en-CA" sz="2400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0"/>
              </a:rPr>
              <a:t>It is used to solve the basic problems in economics.</a:t>
            </a:r>
          </a:p>
        </p:txBody>
      </p:sp>
    </p:spTree>
    <p:extLst>
      <p:ext uri="{BB962C8B-B14F-4D97-AF65-F5344CB8AC3E}">
        <p14:creationId xmlns:p14="http://schemas.microsoft.com/office/powerpoint/2010/main" val="15147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2161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Assumptions of PPF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737" y="1471910"/>
            <a:ext cx="7776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Full employment and full production.</a:t>
            </a: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Available supply of factors of production (Land, Labor, Capital and Entrepreneurship) are fixed but they can be shifted or reallocated. </a:t>
            </a: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State of technology does not change.</a:t>
            </a:r>
          </a:p>
        </p:txBody>
      </p:sp>
    </p:spTree>
    <p:extLst>
      <p:ext uri="{BB962C8B-B14F-4D97-AF65-F5344CB8AC3E}">
        <p14:creationId xmlns:p14="http://schemas.microsoft.com/office/powerpoint/2010/main" val="47163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467544" y="-27384"/>
            <a:ext cx="82225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Alternative Production Possibilities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8254437"/>
              </p:ext>
            </p:extLst>
          </p:nvPr>
        </p:nvGraphicFramePr>
        <p:xfrm>
          <a:off x="467544" y="1196752"/>
          <a:ext cx="8295456" cy="4859565"/>
        </p:xfrm>
        <a:graphic>
          <a:graphicData uri="http://schemas.openxmlformats.org/drawingml/2006/table">
            <a:tbl>
              <a:tblPr/>
              <a:tblGrid>
                <a:gridCol w="24762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071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7119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666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Production Possibilities Schedule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22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Possibilities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Sugar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(millions of pounds)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Pizza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(thousands)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5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5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66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6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913206" y="-99392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Model: The Production Possibilities Frontier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737" y="1471910"/>
            <a:ext cx="7776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0"/>
              </a:rPr>
              <a:t>The production possibilities frontier  is a graph that shows the various alternative combination of the two commodities that a country can produce most efficiently by fully utilizing its factor of production with the available technology. </a:t>
            </a:r>
          </a:p>
          <a:p>
            <a:endParaRPr lang="en-CA" sz="2400" dirty="0">
              <a:solidFill>
                <a:schemeClr val="bg1">
                  <a:lumMod val="95000"/>
                </a:schemeClr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CA" sz="2400" dirty="0">
              <a:solidFill>
                <a:schemeClr val="bg1">
                  <a:lumMod val="95000"/>
                </a:schemeClr>
              </a:solidFill>
              <a:latin typeface="Lucida Bright" panose="020406020505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>
                    <a:lumMod val="95000"/>
                  </a:schemeClr>
                </a:solidFill>
                <a:latin typeface="Lucida Bright" panose="02040602050505020304" pitchFamily="18" charset="0"/>
              </a:rPr>
              <a:t>It was introduced by Prof. Paul A. Samuelson.</a:t>
            </a:r>
          </a:p>
        </p:txBody>
      </p:sp>
    </p:spTree>
    <p:extLst>
      <p:ext uri="{BB962C8B-B14F-4D97-AF65-F5344CB8AC3E}">
        <p14:creationId xmlns:p14="http://schemas.microsoft.com/office/powerpoint/2010/main" val="9672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0" y="-96490"/>
            <a:ext cx="869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Production Possibilities Frontier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23528" y="5890046"/>
            <a:ext cx="8820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i="1" dirty="0">
                <a:solidFill>
                  <a:srgbClr val="FFFF00"/>
                </a:solidFill>
              </a:rPr>
              <a:t>Every point along the curve is efficient; points outside the curve are unobtainable or inefficient</a:t>
            </a:r>
            <a:endParaRPr lang="en-GB" sz="28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7" t="22116" r="39885" b="23461"/>
          <a:stretch/>
        </p:blipFill>
        <p:spPr bwMode="auto">
          <a:xfrm>
            <a:off x="0" y="720080"/>
            <a:ext cx="9144000" cy="508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94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913206" y="181471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Shifts in the PPF</a:t>
            </a:r>
          </a:p>
        </p:txBody>
      </p:sp>
      <p:pic>
        <p:nvPicPr>
          <p:cNvPr id="2" name="Picture 2" descr="C:\Users\PCTECH\Desktop\ws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720080"/>
            <a:ext cx="9144000" cy="613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6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913206" y="181471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Causes of Shifts in the PPF</a:t>
            </a:r>
          </a:p>
        </p:txBody>
      </p:sp>
      <p:sp>
        <p:nvSpPr>
          <p:cNvPr id="2" name="Rectangle 1"/>
          <p:cNvSpPr/>
          <p:nvPr/>
        </p:nvSpPr>
        <p:spPr>
          <a:xfrm>
            <a:off x="539552" y="980728"/>
            <a:ext cx="84249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1">
                    <a:lumMod val="95000"/>
                  </a:schemeClr>
                </a:solidFill>
              </a:rPr>
              <a:t>Shifts in the production possibilities curve are caused by changes in these things:</a:t>
            </a:r>
          </a:p>
          <a:p>
            <a:endParaRPr lang="en-GB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GB" sz="3600" dirty="0">
                <a:solidFill>
                  <a:schemeClr val="bg1">
                    <a:lumMod val="95000"/>
                  </a:schemeClr>
                </a:solidFill>
              </a:rPr>
              <a:t>• Advances in technology</a:t>
            </a:r>
          </a:p>
          <a:p>
            <a:r>
              <a:rPr lang="en-GB" sz="3600" dirty="0">
                <a:solidFill>
                  <a:schemeClr val="bg1">
                    <a:lumMod val="95000"/>
                  </a:schemeClr>
                </a:solidFill>
              </a:rPr>
              <a:t>• Changes in resources</a:t>
            </a:r>
          </a:p>
          <a:p>
            <a:r>
              <a:rPr lang="en-GB" sz="3600" dirty="0">
                <a:solidFill>
                  <a:schemeClr val="bg1">
                    <a:lumMod val="95000"/>
                  </a:schemeClr>
                </a:solidFill>
              </a:rPr>
              <a:t>• More education or training (that's what we call human capital)</a:t>
            </a:r>
          </a:p>
          <a:p>
            <a:r>
              <a:rPr lang="en-GB" sz="3600" dirty="0">
                <a:solidFill>
                  <a:schemeClr val="bg1">
                    <a:lumMod val="95000"/>
                  </a:schemeClr>
                </a:solidFill>
              </a:rPr>
              <a:t>• Changes in the </a:t>
            </a:r>
            <a:r>
              <a:rPr lang="en-GB" sz="3600" dirty="0" err="1">
                <a:solidFill>
                  <a:schemeClr val="bg1">
                    <a:lumMod val="95000"/>
                  </a:schemeClr>
                </a:solidFill>
              </a:rPr>
              <a:t>labor</a:t>
            </a:r>
            <a:r>
              <a:rPr lang="en-GB" sz="3600" dirty="0">
                <a:solidFill>
                  <a:schemeClr val="bg1">
                    <a:lumMod val="95000"/>
                  </a:schemeClr>
                </a:solidFill>
              </a:rPr>
              <a:t> force</a:t>
            </a:r>
          </a:p>
        </p:txBody>
      </p:sp>
    </p:spTree>
    <p:extLst>
      <p:ext uri="{BB962C8B-B14F-4D97-AF65-F5344CB8AC3E}">
        <p14:creationId xmlns:p14="http://schemas.microsoft.com/office/powerpoint/2010/main" val="17414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913206" y="181471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Production Possibilities Frontier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737" y="1471910"/>
            <a:ext cx="77768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Concepts Illustrated by the Production Possibilities Frontier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Trade-offs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Opportunity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Economic Growth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Significance of PPF: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Where shall the choice of society lie?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It helps to solve 3 basic problems : what to produce; how to produce; for whom to produce.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To study economic development.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3048000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83543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Definition of 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556792"/>
            <a:ext cx="777686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According to Prof. Lionel Robbins, “Economics is the science which studies human behavior as a relationship between ends and scarce means which have alternative uses”.</a:t>
            </a:r>
          </a:p>
          <a:p>
            <a:endParaRPr lang="en-US" sz="28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r>
              <a:rPr lang="en-US" altLang="en-US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Economics</a:t>
            </a:r>
            <a:r>
              <a:rPr lang="en-US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Bright" panose="02040602050505020304" pitchFamily="18" charset="0"/>
              </a:rPr>
              <a:t> is the study of how society manages its scarce resources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23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Definition of 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066800"/>
            <a:ext cx="845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Scarcity</a:t>
            </a:r>
            <a:r>
              <a:rPr lang="en-US" sz="3200" dirty="0">
                <a:solidFill>
                  <a:schemeClr val="bg1"/>
                </a:solidFill>
              </a:rPr>
              <a:t> is the fundamental </a:t>
            </a:r>
            <a:r>
              <a:rPr lang="en-US" sz="3200" b="1" dirty="0">
                <a:solidFill>
                  <a:schemeClr val="bg1"/>
                </a:solidFill>
              </a:rPr>
              <a:t>economic</a:t>
            </a:r>
            <a:r>
              <a:rPr lang="en-US" sz="3200" dirty="0">
                <a:solidFill>
                  <a:schemeClr val="bg1"/>
                </a:solidFill>
              </a:rPr>
              <a:t> problem of having seemingly unlimited human wants in a world of limited resources.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 It states that society has insufficient productive resources to fulfill all human wants and needs.</a:t>
            </a:r>
            <a:endParaRPr lang="en-US" sz="3200" dirty="0">
              <a:solidFill>
                <a:schemeClr val="bg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3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81471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Microeconomics and Macroeconomics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556792"/>
            <a:ext cx="77768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Economics is divided into two subfields: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Microeconomics focuses on the individual parts of the economy</a:t>
            </a:r>
          </a:p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-How households and firms make decisions and how they interact in specific market</a:t>
            </a:r>
          </a:p>
          <a:p>
            <a:pPr>
              <a:buFont typeface="Wingdings" pitchFamily="2" charset="2"/>
              <a:buChar char="q"/>
            </a:pP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Macroeconomics looks at the economy as a whole.</a:t>
            </a:r>
          </a:p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-Economy-wide phenomena, including inflation, unemployment, and economic growth</a:t>
            </a:r>
            <a:endParaRPr lang="en-US" sz="28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746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Microeconomics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9592" y="1556792"/>
            <a:ext cx="7776864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Microeconomics deals with the behavior of individual economic units.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Microeconomics explains how and why these units make economic decisions.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These economic units include consumers, workers, investors, owners of land, business firms.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How consumers make purchasing decisions, how firms decide how many workers to hire. </a:t>
            </a:r>
          </a:p>
          <a:p>
            <a:endParaRPr lang="en-CA" sz="28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437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Economy: In Microeconomics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5457" y="1005015"/>
            <a:ext cx="777686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The word economy comes from a Greek word “</a:t>
            </a:r>
            <a:r>
              <a:rPr lang="en-CA" sz="2800" dirty="0" err="1">
                <a:solidFill>
                  <a:schemeClr val="bg1"/>
                </a:solidFill>
                <a:latin typeface="Lucida Bright" panose="02040602050505020304" pitchFamily="18" charset="0"/>
              </a:rPr>
              <a:t>Oikonomia</a:t>
            </a: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” which basically means “one who manages a household.”</a:t>
            </a:r>
          </a:p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A household and an economy  face many similar decisions: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Who will work?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What goods and how many of them should be produced?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What resources should be used in production?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At what price should the goods be sold?</a:t>
            </a:r>
          </a:p>
          <a:p>
            <a:endParaRPr lang="en-US" altLang="en-US" sz="2800" dirty="0">
              <a:solidFill>
                <a:schemeClr val="accent1"/>
              </a:solidFill>
              <a:latin typeface="Lucida Bright" panose="02040602050505020304" pitchFamily="18" charset="0"/>
            </a:endParaRPr>
          </a:p>
          <a:p>
            <a:r>
              <a:rPr lang="en-US" altLang="en-US" sz="2800" dirty="0">
                <a:solidFill>
                  <a:srgbClr val="FFFF00"/>
                </a:solidFill>
                <a:latin typeface="Lucida Bright" panose="02040602050505020304" pitchFamily="18" charset="0"/>
              </a:rPr>
              <a:t>Reiterating :</a:t>
            </a:r>
            <a:r>
              <a:rPr lang="en-US" altLang="en-US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 Economics</a:t>
            </a:r>
            <a:r>
              <a:rPr lang="en-US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Bright" panose="02040602050505020304" pitchFamily="18" charset="0"/>
              </a:rPr>
              <a:t> is the study of how society manages its scarce resources.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-76200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Positive Versus Normative Statements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737" y="1471910"/>
            <a:ext cx="777686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solidFill>
                  <a:srgbClr val="FFFF00"/>
                </a:solidFill>
                <a:latin typeface="Lucida Bright" panose="02040602050505020304" pitchFamily="18" charset="0"/>
              </a:rPr>
              <a:t>Economic analysis:</a:t>
            </a:r>
            <a:r>
              <a:rPr lang="en-CA" sz="2800" dirty="0">
                <a:solidFill>
                  <a:schemeClr val="accent1"/>
                </a:solidFill>
                <a:latin typeface="Lucida Bright" panose="02040602050505020304" pitchFamily="18" charset="0"/>
              </a:rPr>
              <a:t> </a:t>
            </a: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Economist use two types of statements for analysis:</a:t>
            </a:r>
          </a:p>
          <a:p>
            <a:endParaRPr lang="en-CA" sz="2800" dirty="0">
              <a:solidFill>
                <a:schemeClr val="accent1"/>
              </a:solidFill>
              <a:latin typeface="Lucida Bright" panose="02040602050505020304" pitchFamily="18" charset="0"/>
            </a:endParaRPr>
          </a:p>
          <a:p>
            <a:r>
              <a:rPr lang="en-CA" sz="2800" dirty="0">
                <a:solidFill>
                  <a:srgbClr val="FFFF00"/>
                </a:solidFill>
                <a:latin typeface="Lucida Bright" panose="02040602050505020304" pitchFamily="18" charset="0"/>
              </a:rPr>
              <a:t>Positive statements </a:t>
            </a: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are statements that attempt to describe the world as it is.	</a:t>
            </a:r>
          </a:p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- Called descriptive analysis</a:t>
            </a:r>
          </a:p>
          <a:p>
            <a:endParaRPr lang="en-CA" sz="2800" dirty="0">
              <a:solidFill>
                <a:schemeClr val="accent1"/>
              </a:solidFill>
              <a:latin typeface="Lucida Bright" panose="02040602050505020304" pitchFamily="18" charset="0"/>
            </a:endParaRPr>
          </a:p>
          <a:p>
            <a:r>
              <a:rPr lang="en-CA" sz="2800" dirty="0">
                <a:solidFill>
                  <a:srgbClr val="FFFF00"/>
                </a:solidFill>
                <a:latin typeface="Lucida Bright" panose="02040602050505020304" pitchFamily="18" charset="0"/>
              </a:rPr>
              <a:t>Normative statements </a:t>
            </a:r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are statements about how the world should be.</a:t>
            </a:r>
          </a:p>
          <a:p>
            <a:r>
              <a:rPr lang="en-CA" sz="2800" dirty="0">
                <a:solidFill>
                  <a:schemeClr val="bg1"/>
                </a:solidFill>
                <a:latin typeface="Lucida Bright" panose="02040602050505020304" pitchFamily="18" charset="0"/>
              </a:rPr>
              <a:t>- Called prescriptive analysis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229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9592" y="-171400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Positive or Normative Statements? </a:t>
            </a:r>
          </a:p>
          <a:p>
            <a:pPr algn="ctr"/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737" y="1471910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- An increase in the minimum wage will cause a decrease in employment among the least-skilled. </a:t>
            </a:r>
            <a:r>
              <a:rPr lang="en-CA" sz="2400" dirty="0">
                <a:solidFill>
                  <a:srgbClr val="FFFF00"/>
                </a:solidFill>
                <a:latin typeface="Lucida Bright" panose="02040602050505020304" pitchFamily="18" charset="0"/>
              </a:rPr>
              <a:t>(POSITIVE)</a:t>
            </a:r>
          </a:p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- Higher federal budget deficits will cause interest rates to increase. </a:t>
            </a:r>
            <a:r>
              <a:rPr lang="en-CA" sz="2400" dirty="0">
                <a:solidFill>
                  <a:srgbClr val="FFFF00"/>
                </a:solidFill>
                <a:latin typeface="Lucida Bright" panose="02040602050505020304" pitchFamily="18" charset="0"/>
              </a:rPr>
              <a:t>(POSITIVE) </a:t>
            </a:r>
          </a:p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- The income gains from a higher minimum wage are worth more than any slight reductions in employment. </a:t>
            </a:r>
            <a:r>
              <a:rPr lang="en-CA" sz="2400" dirty="0">
                <a:solidFill>
                  <a:srgbClr val="FFFF00"/>
                </a:solidFill>
                <a:latin typeface="Lucida Bright" panose="02040602050505020304" pitchFamily="18" charset="0"/>
              </a:rPr>
              <a:t>(NORMATIVE)</a:t>
            </a:r>
          </a:p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- State governments should be allowed to collect from tobacco companies the costs of treating smoking-related illnesses among the poor. </a:t>
            </a:r>
            <a:r>
              <a:rPr lang="en-CA" sz="2400" dirty="0">
                <a:solidFill>
                  <a:srgbClr val="FFFF00"/>
                </a:solidFill>
                <a:latin typeface="Lucida Bright" panose="02040602050505020304" pitchFamily="18" charset="0"/>
              </a:rPr>
              <a:t>(NORMATIVE)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374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775" y="0"/>
            <a:ext cx="9144775" cy="720080"/>
          </a:xfrm>
          <a:prstGeom prst="rect">
            <a:avLst/>
          </a:prstGeom>
          <a:solidFill>
            <a:srgbClr val="BF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892161" y="116632"/>
            <a:ext cx="7776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ckwell Extra Bold" panose="02060903040505020403" pitchFamily="18" charset="0"/>
              </a:rPr>
              <a:t>Basic Problem of Economics</a:t>
            </a:r>
            <a:endParaRPr lang="en-CA" sz="3200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40737" y="1471910"/>
            <a:ext cx="77768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There are </a:t>
            </a:r>
            <a:r>
              <a:rPr lang="en-CA" sz="2400" dirty="0">
                <a:solidFill>
                  <a:srgbClr val="FFFF00"/>
                </a:solidFill>
                <a:latin typeface="Lucida Bright" panose="02040602050505020304" pitchFamily="18" charset="0"/>
              </a:rPr>
              <a:t>three</a:t>
            </a: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 basic problems:</a:t>
            </a:r>
          </a:p>
          <a:p>
            <a:pPr marL="457200" indent="-457200">
              <a:buFont typeface="+mj-lt"/>
              <a:buAutoNum type="arabicPeriod" startAt="8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What commodities should be produced and in what quantities?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How shall goods be produced (by whom and with what resources and in what technical manners to be produced)?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chemeClr val="bg1"/>
                </a:solidFill>
                <a:latin typeface="Lucida Bright" panose="02040602050505020304" pitchFamily="18" charset="0"/>
              </a:rPr>
              <a:t>For whom shall goods be produced?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bg1"/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2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704</Words>
  <Application>Microsoft Office PowerPoint</Application>
  <PresentationFormat>On-screen Show (4:3)</PresentationFormat>
  <Paragraphs>117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Rubayyat</dc:creator>
  <cp:lastModifiedBy>Teacher</cp:lastModifiedBy>
  <cp:revision>60</cp:revision>
  <cp:lastPrinted>2016-01-16T15:54:14Z</cp:lastPrinted>
  <dcterms:created xsi:type="dcterms:W3CDTF">2015-09-12T14:13:23Z</dcterms:created>
  <dcterms:modified xsi:type="dcterms:W3CDTF">2022-05-29T03:10:36Z</dcterms:modified>
</cp:coreProperties>
</file>