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3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29"/>
  </p:normalViewPr>
  <p:slideViewPr>
    <p:cSldViewPr>
      <p:cViewPr varScale="1">
        <p:scale>
          <a:sx n="77" d="100"/>
          <a:sy n="77" d="100"/>
        </p:scale>
        <p:origin x="103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8AE23-5D6C-4629-A0F2-B4D219F9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192CC-4C46-46D5-B923-CC36E7FAF7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71B4E-57D4-40F4-94F1-DC1D0FC92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DD7-3264-4D52-A750-ABA162CA82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D833-585E-421B-A905-5D3FEDFAE9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BBEA5-B950-4F2B-A5B7-F11C401094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EB47-F245-42AB-BCCF-E8842BECE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A97C-EA8A-4E2C-9693-7DF2A05721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8A6F-8775-4EE8-B3FD-37CEF2DB27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A51B-D738-4D95-B540-6F28A40E3E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D604C-E0E0-4161-8FEB-CB9C6482A2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03397-50B0-41E4-B6E3-F2688BD4C6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6A18-35C3-42AF-B6DA-8B68AD1E09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5E003-B583-4C65-A45B-7848C04671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FE4D-689E-40D2-A824-7EAA16F7E8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21B7-C583-47C5-A197-4EA9E4C7F3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CE6DE-E1EF-4C7C-A5D9-97C3652CC4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2E7C7-C384-4EFB-B694-712A18732F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4439-91C3-4DAA-90F7-634D916611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C6FF1-86C7-44F5-B238-54174E0BA49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2D454-03C8-4C9D-8703-3891299F40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59D05-B071-49B4-AC51-B4D3654A693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D900D-C3FE-4E87-9874-7EEFE6E982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37F-743C-4928-8CEB-85064F338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188F-D598-4A7B-AEE0-FB2F6B979D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65998-78E8-449A-9737-461472B835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4247C-2B63-4F48-9CB1-201B7A740AF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B788-49F2-40C0-8F4D-352ECF7C40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365D5-7972-47B2-AECD-C924245A27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46482-245E-49E2-A6DB-BC4D2710D4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B7F9-10CF-41C8-9BC4-D33022C3509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03E7-9F86-4A1F-A532-251025AE886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32532-CD71-4242-A667-3321A959669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FC86-BC3A-4822-A594-C8F5921A0DA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5246-5EA0-42DB-97B3-D8E2AB069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320C8-54F3-4816-856E-94DED2CF2F6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2F396-F416-4A28-8D8C-ECB41880BCF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855F-9F2E-4DA8-B014-E69447B3A8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FE63-615E-41CE-849A-88395A2D8A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9AEE7-1F86-422D-A5DB-1BB08F26E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4A229-A16F-4666-A270-88A5BF19A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D89B-6428-498D-9F22-5678F46FA0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2F3D52-7521-4832-BC51-E864AF0F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5123F5-6AF0-4B83-BA71-2735DB65F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2847E7AE-73EC-448A-A123-137E0D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E4E45492-F759-47D8-8E3F-98CDBA80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1FBB6FB7-AF45-4F42-97B8-AF8C4125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8322BC0C-591E-4D42-9393-EDEAE8B76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4AE020-95E9-4A30-93B9-B84097EC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E59DC56-1EE9-4C03-B0F4-5662D4E9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4D0B946-1968-4D2C-97F6-03D7F554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302BFFD-6BCC-4CC7-A2BA-1CBAEE1A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5: Page </a:t>
            </a:r>
            <a:fld id="{9DB0E675-B2D2-4534-AD0E-7DD01DF4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br>
              <a:rPr 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Topic 3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dirty="0"/>
              <a:t>Elasticity and its Applications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65" y="6248401"/>
            <a:ext cx="6456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126" name="Picture 6" descr="chapter4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357936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052332C-B3F5-4209-993B-A47977B45F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Inelastic Demand</a:t>
            </a:r>
          </a:p>
          <a:p>
            <a:pPr lvl="1" eaLnBrk="1" hangingPunct="1">
              <a:defRPr/>
            </a:pPr>
            <a:r>
              <a:rPr lang="en-US"/>
              <a:t>Quantity demanded does not respond strongly to price changes.</a:t>
            </a:r>
          </a:p>
          <a:p>
            <a:pPr lvl="1" eaLnBrk="1" hangingPunct="1">
              <a:defRPr/>
            </a:pPr>
            <a:r>
              <a:rPr lang="en-US"/>
              <a:t>Price elasticity of demand is less than one.</a:t>
            </a:r>
          </a:p>
          <a:p>
            <a:pPr eaLnBrk="1" hangingPunct="1">
              <a:defRPr/>
            </a:pPr>
            <a:r>
              <a:rPr lang="en-US"/>
              <a:t>Elastic Demand</a:t>
            </a:r>
          </a:p>
          <a:p>
            <a:pPr lvl="1" eaLnBrk="1" hangingPunct="1">
              <a:defRPr/>
            </a:pPr>
            <a:r>
              <a:rPr lang="en-US"/>
              <a:t>Quantity demanded responds strongly to changes in price.</a:t>
            </a:r>
          </a:p>
          <a:p>
            <a:pPr lvl="1" eaLnBrk="1" hangingPunct="1">
              <a:defRPr/>
            </a:pPr>
            <a:r>
              <a:rPr lang="en-US"/>
              <a:t>Price elasticity of demand is greater than one.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6F5B3AC-6F5C-4F66-8445-3BCE980D65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Perfectly Inelastic</a:t>
            </a:r>
          </a:p>
          <a:p>
            <a:pPr lvl="1" eaLnBrk="1" hangingPunct="1">
              <a:defRPr/>
            </a:pPr>
            <a:r>
              <a:rPr lang="en-US" dirty="0"/>
              <a:t>Quantity demanded does not respond to price changes.</a:t>
            </a:r>
          </a:p>
          <a:p>
            <a:pPr eaLnBrk="1" hangingPunct="1">
              <a:defRPr/>
            </a:pPr>
            <a:r>
              <a:rPr lang="en-US" dirty="0"/>
              <a:t>Perfectly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infinitely with any change in price.</a:t>
            </a:r>
          </a:p>
          <a:p>
            <a:pPr eaLnBrk="1" hangingPunct="1">
              <a:defRPr/>
            </a:pPr>
            <a:r>
              <a:rPr lang="en-US" dirty="0"/>
              <a:t>Unit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by the same percentage as the price.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5940A7D-5191-495E-A1FA-8BD558621A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Because the price elasticity of demand measures how much quantity demanded responds to the price, it is closely related to the slope of the demand curve.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A6C31F5-1398-4B76-AC51-955A1A81A2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1743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Demand</a:t>
              </a:r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7426" name="Group 2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7428" name="Text Box 2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7429" name="Line 2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demanded unchanged.</a:t>
              </a:r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a): Perfectly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B621D6F-8A90-4401-95B6-ACAA6EF5F0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8463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8465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5238" y="6161088"/>
            <a:ext cx="3257550" cy="511175"/>
            <a:chOff x="1597" y="3881"/>
            <a:chExt cx="2052" cy="322"/>
          </a:xfrm>
        </p:grpSpPr>
        <p:sp>
          <p:nvSpPr>
            <p:cNvPr id="18461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11% decrease in quantity demanded.</a:t>
              </a:r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8460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T0" fmla="*/ 0 w 21600"/>
                <a:gd name="T1" fmla="*/ 0 h 21600"/>
                <a:gd name="T2" fmla="*/ 10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18453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b):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B553C64D-887A-42AD-AB26-F325BAF208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9489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46350" y="6161088"/>
            <a:ext cx="3257550" cy="511175"/>
            <a:chOff x="1597" y="3881"/>
            <a:chExt cx="2052" cy="322"/>
          </a:xfrm>
        </p:grpSpPr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22% decrease in quantity demanded.</a:t>
              </a:r>
            </a:p>
          </p:txBody>
        </p:sp>
        <p:sp>
          <p:nvSpPr>
            <p:cNvPr id="19486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19483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9484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T0" fmla="*/ 0 w 21561"/>
                <a:gd name="T1" fmla="*/ 0 h 21600"/>
                <a:gd name="T2" fmla="*/ 175 w 21561"/>
                <a:gd name="T3" fmla="*/ 128 h 21600"/>
                <a:gd name="T4" fmla="*/ 0 w 21561"/>
                <a:gd name="T5" fmla="*/ 13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19477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19476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c): Unit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839150E2-A8AF-4941-85BC-1B2DE40203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20511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20513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17713" y="6137275"/>
            <a:ext cx="3257550" cy="511175"/>
            <a:chOff x="1597" y="3881"/>
            <a:chExt cx="2052" cy="322"/>
          </a:xfrm>
        </p:grpSpPr>
        <p:sp>
          <p:nvSpPr>
            <p:cNvPr id="20509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67% decrease in quantity demanded.</a:t>
              </a:r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T0" fmla="*/ 0 w 21561"/>
                <a:gd name="T1" fmla="*/ 0 h 21600"/>
                <a:gd name="T2" fmla="*/ 296 w 21561"/>
                <a:gd name="T3" fmla="*/ 91 h 21600"/>
                <a:gd name="T4" fmla="*/ 0 w 21561"/>
                <a:gd name="T5" fmla="*/ 9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6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20500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d):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0A24DB6-1F8F-480E-92E4-63403242B2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consumers will buy any quantity. </a:t>
              </a: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e): 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4EE26AC-F23A-4E68-87AA-0E70D741BF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Total revenue</a:t>
            </a:r>
            <a:r>
              <a:rPr lang="en-US" dirty="0"/>
              <a:t> is the amount paid by buyers and received by sellers of a good.</a:t>
            </a:r>
          </a:p>
          <a:p>
            <a:pPr eaLnBrk="1" hangingPunct="1">
              <a:defRPr/>
            </a:pPr>
            <a:r>
              <a:rPr lang="en-US" dirty="0"/>
              <a:t>Computed as the price of the good times the quantity sold.</a:t>
            </a:r>
            <a:br>
              <a:rPr lang="en-US" dirty="0"/>
            </a:br>
            <a:endParaRPr lang="en-US" dirty="0"/>
          </a:p>
          <a:p>
            <a:pPr algn="ctr" eaLnBrk="1" hangingPunct="1">
              <a:buFontTx/>
              <a:buNone/>
              <a:defRPr/>
            </a:pPr>
            <a:r>
              <a:rPr lang="en-US" dirty="0"/>
              <a:t>TR = P x Q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and the Price Elasticity of Demand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F1696CC-6AA3-448F-B7AA-1A9A18ACC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4838" y="5857875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5900" y="2051050"/>
            <a:ext cx="4959350" cy="3176588"/>
            <a:chOff x="1736" y="1292"/>
            <a:chExt cx="3124" cy="2001"/>
          </a:xfrm>
        </p:grpSpPr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148" y="3081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06513" y="3538538"/>
            <a:ext cx="3351212" cy="2293937"/>
          </a:xfrm>
          <a:prstGeom prst="rect">
            <a:avLst/>
          </a:prstGeom>
          <a:solidFill>
            <a:srgbClr val="B97DE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800" i="1"/>
              <a:t>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$400</a:t>
            </a:r>
          </a:p>
          <a:p>
            <a:pPr algn="ctr"/>
            <a:r>
              <a:rPr lang="en-GB" sz="1800"/>
              <a:t>(revenue)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490538" y="3382963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06513" y="3441700"/>
            <a:ext cx="3459162" cy="187325"/>
            <a:chOff x="823" y="2168"/>
            <a:chExt cx="2179" cy="118"/>
          </a:xfrm>
        </p:grpSpPr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2880" y="2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823" y="2230"/>
              <a:ext cx="2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656138" y="3575050"/>
            <a:ext cx="0" cy="2268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5-2: Total Revenue</a:t>
            </a:r>
          </a:p>
        </p:txBody>
      </p:sp>
    </p:spTree>
    <p:extLst>
      <p:ext uri="{BB962C8B-B14F-4D97-AF65-F5344CB8AC3E}">
        <p14:creationId xmlns:p14="http://schemas.microsoft.com/office/powerpoint/2010/main" val="26647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nimBg="1" autoUpdateAnimBg="0"/>
      <p:bldP spid="348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2EC06FA-B568-4985-BBAD-8B3DD9341C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Apply the concept of elasticity in three different markets.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  <p:extLst>
      <p:ext uri="{BB962C8B-B14F-4D97-AF65-F5344CB8AC3E}">
        <p14:creationId xmlns:p14="http://schemas.microsoft.com/office/powerpoint/2010/main" val="23370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216CDFF-4C93-4947-9E9E-7A075A8BBB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92613" y="58912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95650" y="2346325"/>
            <a:ext cx="3832225" cy="3376613"/>
            <a:chOff x="2113" y="1463"/>
            <a:chExt cx="2414" cy="2127"/>
          </a:xfrm>
        </p:grpSpPr>
        <p:sp>
          <p:nvSpPr>
            <p:cNvPr id="24604" name="Line 10"/>
            <p:cNvSpPr>
              <a:spLocks noChangeShapeType="1"/>
            </p:cNvSpPr>
            <p:nvPr/>
          </p:nvSpPr>
          <p:spPr bwMode="auto">
            <a:xfrm>
              <a:off x="2113" y="1463"/>
              <a:ext cx="1608" cy="20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3721" y="3378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525463" y="384175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$3.00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6513" y="3903663"/>
            <a:ext cx="3351212" cy="1928812"/>
            <a:chOff x="830" y="2459"/>
            <a:chExt cx="2111" cy="1215"/>
          </a:xfrm>
        </p:grpSpPr>
        <p:grpSp>
          <p:nvGrpSpPr>
            <p:cNvPr id="24600" name="Group 14"/>
            <p:cNvGrpSpPr>
              <a:grpSpLocks/>
            </p:cNvGrpSpPr>
            <p:nvPr/>
          </p:nvGrpSpPr>
          <p:grpSpPr bwMode="auto">
            <a:xfrm>
              <a:off x="830" y="2511"/>
              <a:ext cx="2044" cy="1163"/>
              <a:chOff x="830" y="2511"/>
              <a:chExt cx="2044" cy="1163"/>
            </a:xfrm>
          </p:grpSpPr>
          <p:sp>
            <p:nvSpPr>
              <p:cNvPr id="24602" name="Rectangle 15"/>
              <p:cNvSpPr>
                <a:spLocks noChangeArrowheads="1"/>
              </p:cNvSpPr>
              <p:nvPr/>
            </p:nvSpPr>
            <p:spPr bwMode="auto">
              <a:xfrm>
                <a:off x="830" y="3163"/>
                <a:ext cx="2044" cy="511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603" name="Rectangle 16"/>
              <p:cNvSpPr>
                <a:spLocks noChangeArrowheads="1"/>
              </p:cNvSpPr>
              <p:nvPr/>
            </p:nvSpPr>
            <p:spPr bwMode="auto">
              <a:xfrm>
                <a:off x="832" y="2511"/>
                <a:ext cx="2039" cy="659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800" i="1" dirty="0"/>
                  <a:t>P </a:t>
                </a:r>
                <a:r>
                  <a:rPr lang="en-GB" sz="1800" dirty="0"/>
                  <a:t>x </a:t>
                </a:r>
                <a:r>
                  <a:rPr lang="en-GB" sz="1800" i="1" dirty="0"/>
                  <a:t>Q = </a:t>
                </a:r>
                <a:r>
                  <a:rPr lang="en-GB" sz="1800" dirty="0"/>
                  <a:t>$240</a:t>
                </a:r>
              </a:p>
              <a:p>
                <a:pPr algn="ctr"/>
                <a:r>
                  <a:rPr lang="en-GB" sz="1800" dirty="0"/>
                  <a:t>(revenue)</a:t>
                </a:r>
                <a:endParaRPr lang="en-GB" dirty="0"/>
              </a:p>
            </p:txBody>
          </p:sp>
        </p:grpSp>
        <p:sp>
          <p:nvSpPr>
            <p:cNvPr id="24601" name="Oval 17"/>
            <p:cNvSpPr>
              <a:spLocks noChangeAspect="1" noChangeArrowheads="1"/>
            </p:cNvSpPr>
            <p:nvPr/>
          </p:nvSpPr>
          <p:spPr bwMode="auto">
            <a:xfrm>
              <a:off x="2819" y="2459"/>
              <a:ext cx="122" cy="118"/>
            </a:xfrm>
            <a:prstGeom prst="ellipse">
              <a:avLst/>
            </a:prstGeom>
            <a:solidFill>
              <a:srgbClr val="B97DE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06513" y="5037138"/>
            <a:ext cx="4105275" cy="79851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800" i="1"/>
              <a:t>	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$100</a:t>
            </a:r>
          </a:p>
          <a:p>
            <a:r>
              <a:rPr lang="en-GB" sz="1800"/>
              <a:t>	   (revenue)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546100" y="488791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$1.00</a:t>
            </a:r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5210175" y="5868988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08100" y="4968875"/>
            <a:ext cx="4167188" cy="814388"/>
            <a:chOff x="681" y="3168"/>
            <a:chExt cx="2832" cy="498"/>
          </a:xfrm>
        </p:grpSpPr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>
              <a:off x="681" y="3203"/>
              <a:ext cx="2786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Oval 23"/>
            <p:cNvSpPr>
              <a:spLocks noChangeAspect="1" noChangeArrowheads="1"/>
            </p:cNvSpPr>
            <p:nvPr/>
          </p:nvSpPr>
          <p:spPr bwMode="auto">
            <a:xfrm>
              <a:off x="3391" y="3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3451" y="3237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71588" y="3897313"/>
            <a:ext cx="3379787" cy="1931987"/>
            <a:chOff x="801" y="2455"/>
            <a:chExt cx="2129" cy="1217"/>
          </a:xfrm>
        </p:grpSpPr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>
              <a:off x="801" y="2514"/>
              <a:ext cx="207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7"/>
            <p:cNvSpPr>
              <a:spLocks noChangeAspect="1" noChangeArrowheads="1"/>
            </p:cNvSpPr>
            <p:nvPr/>
          </p:nvSpPr>
          <p:spPr bwMode="auto">
            <a:xfrm>
              <a:off x="2817" y="2455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851" y="2534"/>
              <a:ext cx="1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5-3: How Total Revenue Changes When Prices Changes: Inelastic Demand</a:t>
            </a:r>
          </a:p>
        </p:txBody>
      </p:sp>
    </p:spTree>
    <p:extLst>
      <p:ext uri="{BB962C8B-B14F-4D97-AF65-F5344CB8AC3E}">
        <p14:creationId xmlns:p14="http://schemas.microsoft.com/office/powerpoint/2010/main" val="14213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 autoUpdateAnimBg="0"/>
      <p:bldP spid="36882" grpId="1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EE4D3E3-D286-4AB1-B48A-78B6EE9491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31913" y="1293813"/>
            <a:ext cx="71215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86088" y="1387475"/>
            <a:ext cx="5287962" cy="3667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solidFill>
                  <a:schemeClr val="bg1"/>
                </a:solidFill>
              </a:rPr>
              <a:t>Change in Total Revenue when Price Changes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816350" y="58785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50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44663" y="2111375"/>
            <a:ext cx="5781675" cy="1860550"/>
            <a:chOff x="1099" y="1330"/>
            <a:chExt cx="3642" cy="1172"/>
          </a:xfrm>
        </p:grpSpPr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099" y="1330"/>
              <a:ext cx="2808" cy="111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Text Box 11"/>
            <p:cNvSpPr txBox="1">
              <a:spLocks noChangeArrowheads="1"/>
            </p:cNvSpPr>
            <p:nvPr/>
          </p:nvSpPr>
          <p:spPr bwMode="auto">
            <a:xfrm>
              <a:off x="3935" y="2290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95300" y="290036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19213" y="2408238"/>
            <a:ext cx="1104900" cy="3425825"/>
            <a:chOff x="831" y="1517"/>
            <a:chExt cx="696" cy="2158"/>
          </a:xfrm>
        </p:grpSpPr>
        <p:sp>
          <p:nvSpPr>
            <p:cNvPr id="25634" name="Rectangle 14"/>
            <p:cNvSpPr>
              <a:spLocks noChangeArrowheads="1"/>
            </p:cNvSpPr>
            <p:nvPr/>
          </p:nvSpPr>
          <p:spPr bwMode="auto">
            <a:xfrm>
              <a:off x="831" y="1924"/>
              <a:ext cx="696" cy="1751"/>
            </a:xfrm>
            <a:prstGeom prst="rect">
              <a:avLst/>
            </a:prstGeom>
            <a:solidFill>
              <a:srgbClr val="AB34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800"/>
            </a:p>
          </p:txBody>
        </p:sp>
        <p:sp>
          <p:nvSpPr>
            <p:cNvPr id="25635" name="Rectangle 15"/>
            <p:cNvSpPr>
              <a:spLocks noChangeArrowheads="1"/>
            </p:cNvSpPr>
            <p:nvPr/>
          </p:nvSpPr>
          <p:spPr bwMode="auto">
            <a:xfrm>
              <a:off x="831" y="1517"/>
              <a:ext cx="694" cy="411"/>
            </a:xfrm>
            <a:prstGeom prst="rect">
              <a:avLst/>
            </a:prstGeom>
            <a:solidFill>
              <a:srgbClr val="B97D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331913" y="3071813"/>
            <a:ext cx="2705100" cy="278606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1800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23875" y="2254250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$5.00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19213" y="2333625"/>
            <a:ext cx="1181100" cy="3521075"/>
            <a:chOff x="831" y="1470"/>
            <a:chExt cx="744" cy="2218"/>
          </a:xfrm>
        </p:grpSpPr>
        <p:sp>
          <p:nvSpPr>
            <p:cNvPr id="25631" name="Line 19"/>
            <p:cNvSpPr>
              <a:spLocks noChangeShapeType="1"/>
            </p:cNvSpPr>
            <p:nvPr/>
          </p:nvSpPr>
          <p:spPr bwMode="auto">
            <a:xfrm>
              <a:off x="831" y="1514"/>
              <a:ext cx="6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20"/>
            <p:cNvSpPr>
              <a:spLocks noChangeAspect="1" noChangeArrowheads="1"/>
            </p:cNvSpPr>
            <p:nvPr/>
          </p:nvSpPr>
          <p:spPr bwMode="auto">
            <a:xfrm>
              <a:off x="1462" y="1470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21"/>
            <p:cNvSpPr>
              <a:spLocks noChangeShapeType="1"/>
            </p:cNvSpPr>
            <p:nvPr/>
          </p:nvSpPr>
          <p:spPr bwMode="auto">
            <a:xfrm>
              <a:off x="1525" y="1557"/>
              <a:ext cx="0" cy="2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306513" y="2933700"/>
            <a:ext cx="2840037" cy="2894013"/>
            <a:chOff x="823" y="1848"/>
            <a:chExt cx="1789" cy="1823"/>
          </a:xfrm>
        </p:grpSpPr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>
              <a:off x="823" y="1929"/>
              <a:ext cx="171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Oval 24"/>
            <p:cNvSpPr>
              <a:spLocks noChangeAspect="1" noChangeArrowheads="1"/>
            </p:cNvSpPr>
            <p:nvPr/>
          </p:nvSpPr>
          <p:spPr bwMode="auto">
            <a:xfrm>
              <a:off x="2499" y="1848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5"/>
            <p:cNvSpPr>
              <a:spLocks noChangeShapeType="1"/>
            </p:cNvSpPr>
            <p:nvPr/>
          </p:nvSpPr>
          <p:spPr bwMode="auto">
            <a:xfrm>
              <a:off x="2533" y="1941"/>
              <a:ext cx="8" cy="1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247900" y="58658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787525" y="4549775"/>
            <a:ext cx="5114925" cy="366713"/>
            <a:chOff x="1126" y="2629"/>
            <a:chExt cx="3222" cy="231"/>
          </a:xfrm>
        </p:grpSpPr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2948" y="2629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$100</a:t>
              </a:r>
            </a:p>
          </p:txBody>
        </p:sp>
        <p:sp>
          <p:nvSpPr>
            <p:cNvPr id="25627" name="Line 29"/>
            <p:cNvSpPr>
              <a:spLocks noChangeShapeType="1"/>
            </p:cNvSpPr>
            <p:nvPr/>
          </p:nvSpPr>
          <p:spPr bwMode="auto">
            <a:xfrm flipH="1">
              <a:off x="1126" y="2741"/>
              <a:ext cx="185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92438" y="4043363"/>
            <a:ext cx="4362450" cy="366712"/>
            <a:chOff x="1583" y="2525"/>
            <a:chExt cx="2748" cy="231"/>
          </a:xfrm>
        </p:grpSpPr>
        <p:sp>
          <p:nvSpPr>
            <p:cNvPr id="25624" name="Text Box 31"/>
            <p:cNvSpPr txBox="1">
              <a:spLocks noChangeArrowheads="1"/>
            </p:cNvSpPr>
            <p:nvPr/>
          </p:nvSpPr>
          <p:spPr bwMode="auto">
            <a:xfrm>
              <a:off x="2931" y="2525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$200</a:t>
              </a:r>
            </a:p>
          </p:txBody>
        </p:sp>
        <p:sp>
          <p:nvSpPr>
            <p:cNvPr id="25625" name="Line 32"/>
            <p:cNvSpPr>
              <a:spLocks noChangeShapeType="1"/>
            </p:cNvSpPr>
            <p:nvPr/>
          </p:nvSpPr>
          <p:spPr bwMode="auto">
            <a:xfrm flipH="1">
              <a:off x="1583" y="2637"/>
              <a:ext cx="137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869950" y="2541588"/>
            <a:ext cx="2963863" cy="3478212"/>
            <a:chOff x="548" y="1601"/>
            <a:chExt cx="1867" cy="2191"/>
          </a:xfrm>
        </p:grpSpPr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flipV="1">
              <a:off x="548" y="1601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flipH="1">
              <a:off x="1659" y="3792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9" name="Rectangle 37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5-4: How Total Revenue Changes When Prices Changes: Elastic Demand</a:t>
            </a:r>
          </a:p>
        </p:txBody>
      </p:sp>
    </p:spTree>
    <p:extLst>
      <p:ext uri="{BB962C8B-B14F-4D97-AF65-F5344CB8AC3E}">
        <p14:creationId xmlns:p14="http://schemas.microsoft.com/office/powerpoint/2010/main" val="6435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28" grpId="0" animBg="1" autoUpdateAnimBg="0"/>
      <p:bldP spid="38928" grpId="1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BDDCBCC-56A1-4BD9-BC38-79A1C045A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With an elastic demand curve, an increase in the price leads to a decrease in quantity demanded that is proportionately larger. Thus, </a:t>
            </a:r>
            <a:r>
              <a:rPr lang="en-US" i="1" dirty="0">
                <a:solidFill>
                  <a:srgbClr val="920DA9"/>
                </a:solidFill>
              </a:rPr>
              <a:t>total revenue decreases</a:t>
            </a:r>
            <a:r>
              <a:rPr lang="en-US" i="1" dirty="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Elasticity and Total Revenue along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10164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B476488-76FF-4B06-B06E-826C819D4A6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5-1. Elasticity and Total Revenue along a Linear Demand Curve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 l="5128" r="5983"/>
          <a:stretch>
            <a:fillRect/>
          </a:stretch>
        </p:blipFill>
        <p:spPr bwMode="auto">
          <a:xfrm>
            <a:off x="381000" y="1676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1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409E586-AD35-43FA-812D-FF984BFF165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319213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94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28710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28712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09675" y="1398588"/>
            <a:ext cx="3532188" cy="1154112"/>
            <a:chOff x="762" y="881"/>
            <a:chExt cx="2225" cy="727"/>
          </a:xfrm>
        </p:grpSpPr>
        <p:sp>
          <p:nvSpPr>
            <p:cNvPr id="28720" name="AutoShape 44"/>
            <p:cNvSpPr>
              <a:spLocks/>
            </p:cNvSpPr>
            <p:nvPr/>
          </p:nvSpPr>
          <p:spPr bwMode="auto">
            <a:xfrm rot="-3244349">
              <a:off x="1697" y="318"/>
              <a:ext cx="355" cy="2225"/>
            </a:xfrm>
            <a:prstGeom prst="rightBrace">
              <a:avLst>
                <a:gd name="adj1" fmla="val 5223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Text Box 45"/>
            <p:cNvSpPr txBox="1">
              <a:spLocks noChangeArrowheads="1"/>
            </p:cNvSpPr>
            <p:nvPr/>
          </p:nvSpPr>
          <p:spPr bwMode="auto">
            <a:xfrm>
              <a:off x="2045" y="881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larger than 1.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100513" y="3478213"/>
            <a:ext cx="3800475" cy="1281112"/>
            <a:chOff x="2648" y="2192"/>
            <a:chExt cx="2394" cy="807"/>
          </a:xfrm>
        </p:grpSpPr>
        <p:sp>
          <p:nvSpPr>
            <p:cNvPr id="28718" name="AutoShape 47"/>
            <p:cNvSpPr>
              <a:spLocks/>
            </p:cNvSpPr>
            <p:nvPr/>
          </p:nvSpPr>
          <p:spPr bwMode="auto">
            <a:xfrm rot="-3244349">
              <a:off x="3667" y="1625"/>
              <a:ext cx="355" cy="2394"/>
            </a:xfrm>
            <a:prstGeom prst="rightBrace">
              <a:avLst>
                <a:gd name="adj1" fmla="val 5619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8"/>
            <p:cNvSpPr txBox="1">
              <a:spLocks noChangeArrowheads="1"/>
            </p:cNvSpPr>
            <p:nvPr/>
          </p:nvSpPr>
          <p:spPr bwMode="auto">
            <a:xfrm>
              <a:off x="4045" y="2192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smaller than 1.</a:t>
              </a:r>
            </a:p>
          </p:txBody>
        </p:sp>
      </p:grp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5-5: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17215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A4C1A06-D448-4E8E-976D-96D04A1D98B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Income elasticity of demand</a:t>
            </a:r>
            <a:r>
              <a:rPr lang="en-US"/>
              <a:t> measures how much the quantity demanded of a good responds to a change in consumers’ income.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income.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533400" y="4648200"/>
          <a:ext cx="7772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76560" imgH="1117440" progId="">
                  <p:embed/>
                </p:oleObj>
              </mc:Choice>
              <mc:Fallback>
                <p:oleObj name="Equation" r:id="rId3" imgW="4876560" imgH="1117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77724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9C2FEFA-A0BC-467E-9FE9-E24384151F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Types of Goods</a:t>
            </a:r>
          </a:p>
          <a:p>
            <a:pPr lvl="1" eaLnBrk="1" hangingPunct="1">
              <a:defRPr/>
            </a:pPr>
            <a:r>
              <a:rPr lang="en-US"/>
              <a:t>Normal Goods</a:t>
            </a:r>
          </a:p>
          <a:p>
            <a:pPr lvl="1" eaLnBrk="1" hangingPunct="1">
              <a:defRPr/>
            </a:pPr>
            <a:r>
              <a:rPr lang="en-US"/>
              <a:t>Inferior Goods</a:t>
            </a:r>
          </a:p>
          <a:p>
            <a:pPr eaLnBrk="1" hangingPunct="1">
              <a:defRPr/>
            </a:pPr>
            <a:r>
              <a:rPr lang="en-US"/>
              <a:t>Higher income raises the quantity demanded for normal goods but lowers the quantity demanded for inferior goods.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32700FC-CAB3-4EDF-80EA-82CBAB31D0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Goods consumers regard as necessities tend to be income inelastic</a:t>
            </a:r>
          </a:p>
          <a:p>
            <a:pPr lvl="1" eaLnBrk="1" hangingPunct="1">
              <a:defRPr/>
            </a:pPr>
            <a:r>
              <a:rPr lang="en-US" dirty="0"/>
              <a:t>Examples include food, fuel, clothing, utilities, and medical services.</a:t>
            </a:r>
          </a:p>
          <a:p>
            <a:pPr eaLnBrk="1" hangingPunct="1">
              <a:defRPr/>
            </a:pPr>
            <a:r>
              <a:rPr lang="en-US" dirty="0"/>
              <a:t>Goods consumers regard as luxuries tend to be income elastic.</a:t>
            </a:r>
          </a:p>
          <a:p>
            <a:pPr lvl="1" eaLnBrk="1" hangingPunct="1">
              <a:defRPr/>
            </a:pPr>
            <a:r>
              <a:rPr lang="en-US" dirty="0"/>
              <a:t>Examples include sports cars, furs, and expensive foods.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bldLvl="4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897ABFE-F4BC-4B5D-89BB-CD588A54A3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Cross-Price elasticity of demand</a:t>
            </a:r>
            <a:r>
              <a:rPr lang="en-US"/>
              <a:t> measures how much the quantity demanded of a good responds to a change in the price of another good.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the price of the second good.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41338" y="4383088"/>
            <a:ext cx="8053389" cy="2214562"/>
            <a:chOff x="341" y="2761"/>
            <a:chExt cx="5073" cy="1395"/>
          </a:xfrm>
        </p:grpSpPr>
        <p:grpSp>
          <p:nvGrpSpPr>
            <p:cNvPr id="31751" name="Group 99"/>
            <p:cNvGrpSpPr>
              <a:grpSpLocks/>
            </p:cNvGrpSpPr>
            <p:nvPr/>
          </p:nvGrpSpPr>
          <p:grpSpPr bwMode="auto">
            <a:xfrm>
              <a:off x="341" y="2761"/>
              <a:ext cx="5073" cy="1107"/>
              <a:chOff x="349" y="2925"/>
              <a:chExt cx="5073" cy="1107"/>
            </a:xfrm>
          </p:grpSpPr>
          <p:sp>
            <p:nvSpPr>
              <p:cNvPr id="31753" name="Line 5"/>
              <p:cNvSpPr>
                <a:spLocks noChangeShapeType="1"/>
              </p:cNvSpPr>
              <p:nvPr/>
            </p:nvSpPr>
            <p:spPr bwMode="auto">
              <a:xfrm>
                <a:off x="3191" y="3467"/>
                <a:ext cx="200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Rectangle 8"/>
              <p:cNvSpPr>
                <a:spLocks noChangeArrowheads="1"/>
              </p:cNvSpPr>
              <p:nvPr/>
            </p:nvSpPr>
            <p:spPr bwMode="auto">
              <a:xfrm>
                <a:off x="354" y="3322"/>
                <a:ext cx="2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1759" name="Rectangle 11"/>
              <p:cNvSpPr>
                <a:spLocks noChangeArrowheads="1"/>
              </p:cNvSpPr>
              <p:nvPr/>
            </p:nvSpPr>
            <p:spPr bwMode="auto">
              <a:xfrm>
                <a:off x="349" y="3235"/>
                <a:ext cx="794" cy="4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r>
                  <a:rPr lang="en-US" dirty="0"/>
                  <a:t>Cross Price</a:t>
                </a:r>
              </a:p>
            </p:txBody>
          </p:sp>
          <p:sp>
            <p:nvSpPr>
              <p:cNvPr id="31760" name="Rectangle 12"/>
              <p:cNvSpPr>
                <a:spLocks noChangeArrowheads="1"/>
              </p:cNvSpPr>
              <p:nvPr/>
            </p:nvSpPr>
            <p:spPr bwMode="auto">
              <a:xfrm>
                <a:off x="1041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61" name="Rectangle 13"/>
              <p:cNvSpPr>
                <a:spLocks noChangeArrowheads="1"/>
              </p:cNvSpPr>
              <p:nvPr/>
            </p:nvSpPr>
            <p:spPr bwMode="auto">
              <a:xfrm>
                <a:off x="1098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2" name="Rectangle 14"/>
              <p:cNvSpPr>
                <a:spLocks noChangeArrowheads="1"/>
              </p:cNvSpPr>
              <p:nvPr/>
            </p:nvSpPr>
            <p:spPr bwMode="auto">
              <a:xfrm>
                <a:off x="1200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l</a:t>
                </a:r>
                <a:endParaRPr lang="en-US"/>
              </a:p>
            </p:txBody>
          </p:sp>
          <p:sp>
            <p:nvSpPr>
              <p:cNvPr id="31763" name="Rectangle 15"/>
              <p:cNvSpPr>
                <a:spLocks noChangeArrowheads="1"/>
              </p:cNvSpPr>
              <p:nvPr/>
            </p:nvSpPr>
            <p:spPr bwMode="auto">
              <a:xfrm>
                <a:off x="1263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 dirty="0"/>
              </a:p>
            </p:txBody>
          </p:sp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1365" y="33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s</a:t>
                </a:r>
                <a:endParaRPr lang="en-US" dirty="0"/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454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66" name="Rectangle 18"/>
              <p:cNvSpPr>
                <a:spLocks noChangeArrowheads="1"/>
              </p:cNvSpPr>
              <p:nvPr/>
            </p:nvSpPr>
            <p:spPr bwMode="auto">
              <a:xfrm>
                <a:off x="1517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7" name="Rectangle 19"/>
              <p:cNvSpPr>
                <a:spLocks noChangeArrowheads="1"/>
              </p:cNvSpPr>
              <p:nvPr/>
            </p:nvSpPr>
            <p:spPr bwMode="auto">
              <a:xfrm>
                <a:off x="1581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1682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9" name="Rectangle 21"/>
              <p:cNvSpPr>
                <a:spLocks noChangeArrowheads="1"/>
              </p:cNvSpPr>
              <p:nvPr/>
            </p:nvSpPr>
            <p:spPr bwMode="auto">
              <a:xfrm>
                <a:off x="1746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70" name="Rectangle 22"/>
              <p:cNvSpPr>
                <a:spLocks noChangeArrowheads="1"/>
              </p:cNvSpPr>
              <p:nvPr/>
            </p:nvSpPr>
            <p:spPr bwMode="auto">
              <a:xfrm>
                <a:off x="180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771" name="Rectangle 23"/>
              <p:cNvSpPr>
                <a:spLocks noChangeArrowheads="1"/>
              </p:cNvSpPr>
              <p:nvPr/>
            </p:nvSpPr>
            <p:spPr bwMode="auto">
              <a:xfrm>
                <a:off x="1924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2" name="Rectangle 24"/>
              <p:cNvSpPr>
                <a:spLocks noChangeArrowheads="1"/>
              </p:cNvSpPr>
              <p:nvPr/>
            </p:nvSpPr>
            <p:spPr bwMode="auto">
              <a:xfrm>
                <a:off x="1981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73" name="Rectangle 25"/>
              <p:cNvSpPr>
                <a:spLocks noChangeArrowheads="1"/>
              </p:cNvSpPr>
              <p:nvPr/>
            </p:nvSpPr>
            <p:spPr bwMode="auto">
              <a:xfrm>
                <a:off x="2096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f</a:t>
                </a:r>
                <a:endParaRPr lang="en-US"/>
              </a:p>
            </p:txBody>
          </p:sp>
          <p:sp>
            <p:nvSpPr>
              <p:cNvPr id="31774" name="Rectangle 26"/>
              <p:cNvSpPr>
                <a:spLocks noChangeArrowheads="1"/>
              </p:cNvSpPr>
              <p:nvPr/>
            </p:nvSpPr>
            <p:spPr bwMode="auto">
              <a:xfrm>
                <a:off x="2172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5" name="Rectangle 27"/>
              <p:cNvSpPr>
                <a:spLocks noChangeArrowheads="1"/>
              </p:cNvSpPr>
              <p:nvPr/>
            </p:nvSpPr>
            <p:spPr bwMode="auto">
              <a:xfrm>
                <a:off x="222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76" name="Rectangle 28"/>
              <p:cNvSpPr>
                <a:spLocks noChangeArrowheads="1"/>
              </p:cNvSpPr>
              <p:nvPr/>
            </p:nvSpPr>
            <p:spPr bwMode="auto">
              <a:xfrm>
                <a:off x="234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77" name="Rectangle 29"/>
              <p:cNvSpPr>
                <a:spLocks noChangeArrowheads="1"/>
              </p:cNvSpPr>
              <p:nvPr/>
            </p:nvSpPr>
            <p:spPr bwMode="auto">
              <a:xfrm>
                <a:off x="2446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78" name="Rectangle 30"/>
              <p:cNvSpPr>
                <a:spLocks noChangeArrowheads="1"/>
              </p:cNvSpPr>
              <p:nvPr/>
            </p:nvSpPr>
            <p:spPr bwMode="auto">
              <a:xfrm>
                <a:off x="262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79" name="Rectangle 31"/>
              <p:cNvSpPr>
                <a:spLocks noChangeArrowheads="1"/>
              </p:cNvSpPr>
              <p:nvPr/>
            </p:nvSpPr>
            <p:spPr bwMode="auto">
              <a:xfrm>
                <a:off x="2725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0" name="Rectangle 32"/>
              <p:cNvSpPr>
                <a:spLocks noChangeArrowheads="1"/>
              </p:cNvSpPr>
              <p:nvPr/>
            </p:nvSpPr>
            <p:spPr bwMode="auto">
              <a:xfrm>
                <a:off x="284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81" name="Rectangle 33"/>
              <p:cNvSpPr>
                <a:spLocks noChangeArrowheads="1"/>
              </p:cNvSpPr>
              <p:nvPr/>
            </p:nvSpPr>
            <p:spPr bwMode="auto">
              <a:xfrm>
                <a:off x="3010" y="3322"/>
                <a:ext cx="131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=</a:t>
                </a:r>
                <a:endParaRPr lang="en-US"/>
              </a:p>
            </p:txBody>
          </p:sp>
          <p:sp>
            <p:nvSpPr>
              <p:cNvPr id="31782" name="Rectangle 34"/>
              <p:cNvSpPr>
                <a:spLocks noChangeArrowheads="1"/>
              </p:cNvSpPr>
              <p:nvPr/>
            </p:nvSpPr>
            <p:spPr bwMode="auto">
              <a:xfrm>
                <a:off x="3312" y="2925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783" name="Rectangle 35"/>
              <p:cNvSpPr>
                <a:spLocks noChangeArrowheads="1"/>
              </p:cNvSpPr>
              <p:nvPr/>
            </p:nvSpPr>
            <p:spPr bwMode="auto">
              <a:xfrm>
                <a:off x="343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4" name="Rectangle 36"/>
              <p:cNvSpPr>
                <a:spLocks noChangeArrowheads="1"/>
              </p:cNvSpPr>
              <p:nvPr/>
            </p:nvSpPr>
            <p:spPr bwMode="auto">
              <a:xfrm>
                <a:off x="3540" y="2925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785" name="Rectangle 37"/>
              <p:cNvSpPr>
                <a:spLocks noChangeArrowheads="1"/>
              </p:cNvSpPr>
              <p:nvPr/>
            </p:nvSpPr>
            <p:spPr bwMode="auto">
              <a:xfrm>
                <a:off x="3617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86" name="Rectangle 38"/>
              <p:cNvSpPr>
                <a:spLocks noChangeArrowheads="1"/>
              </p:cNvSpPr>
              <p:nvPr/>
            </p:nvSpPr>
            <p:spPr bwMode="auto">
              <a:xfrm>
                <a:off x="371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7" name="Rectangle 39"/>
              <p:cNvSpPr>
                <a:spLocks noChangeArrowheads="1"/>
              </p:cNvSpPr>
              <p:nvPr/>
            </p:nvSpPr>
            <p:spPr bwMode="auto">
              <a:xfrm>
                <a:off x="3820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8" name="Rectangle 40"/>
              <p:cNvSpPr>
                <a:spLocks noChangeArrowheads="1"/>
              </p:cNvSpPr>
              <p:nvPr/>
            </p:nvSpPr>
            <p:spPr bwMode="auto">
              <a:xfrm>
                <a:off x="3934" y="2925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89" name="Rectangle 41"/>
              <p:cNvSpPr>
                <a:spLocks noChangeArrowheads="1"/>
              </p:cNvSpPr>
              <p:nvPr/>
            </p:nvSpPr>
            <p:spPr bwMode="auto">
              <a:xfrm>
                <a:off x="399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0" name="Rectangle 42"/>
              <p:cNvSpPr>
                <a:spLocks noChangeArrowheads="1"/>
              </p:cNvSpPr>
              <p:nvPr/>
            </p:nvSpPr>
            <p:spPr bwMode="auto">
              <a:xfrm>
                <a:off x="4099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1" name="Rectangle 43"/>
              <p:cNvSpPr>
                <a:spLocks noChangeArrowheads="1"/>
              </p:cNvSpPr>
              <p:nvPr/>
            </p:nvSpPr>
            <p:spPr bwMode="auto">
              <a:xfrm>
                <a:off x="4214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2" name="Rectangle 44"/>
              <p:cNvSpPr>
                <a:spLocks noChangeArrowheads="1"/>
              </p:cNvSpPr>
              <p:nvPr/>
            </p:nvSpPr>
            <p:spPr bwMode="auto">
              <a:xfrm>
                <a:off x="4316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93" name="Rectangle 45"/>
              <p:cNvSpPr>
                <a:spLocks noChangeArrowheads="1"/>
              </p:cNvSpPr>
              <p:nvPr/>
            </p:nvSpPr>
            <p:spPr bwMode="auto">
              <a:xfrm>
                <a:off x="4373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94" name="Rectangle 46"/>
              <p:cNvSpPr>
                <a:spLocks noChangeArrowheads="1"/>
              </p:cNvSpPr>
              <p:nvPr/>
            </p:nvSpPr>
            <p:spPr bwMode="auto">
              <a:xfrm>
                <a:off x="4475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795" name="Rectangle 47"/>
              <p:cNvSpPr>
                <a:spLocks noChangeArrowheads="1"/>
              </p:cNvSpPr>
              <p:nvPr/>
            </p:nvSpPr>
            <p:spPr bwMode="auto">
              <a:xfrm>
                <a:off x="458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6" name="Rectangle 48"/>
              <p:cNvSpPr>
                <a:spLocks noChangeArrowheads="1"/>
              </p:cNvSpPr>
              <p:nvPr/>
            </p:nvSpPr>
            <p:spPr bwMode="auto">
              <a:xfrm>
                <a:off x="4691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97" name="Rectangle 49"/>
              <p:cNvSpPr>
                <a:spLocks noChangeArrowheads="1"/>
              </p:cNvSpPr>
              <p:nvPr/>
            </p:nvSpPr>
            <p:spPr bwMode="auto">
              <a:xfrm>
                <a:off x="4806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8" name="Rectangle 50"/>
              <p:cNvSpPr>
                <a:spLocks noChangeArrowheads="1"/>
              </p:cNvSpPr>
              <p:nvPr/>
            </p:nvSpPr>
            <p:spPr bwMode="auto">
              <a:xfrm>
                <a:off x="4921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9" name="Rectangle 51"/>
              <p:cNvSpPr>
                <a:spLocks noChangeArrowheads="1"/>
              </p:cNvSpPr>
              <p:nvPr/>
            </p:nvSpPr>
            <p:spPr bwMode="auto">
              <a:xfrm>
                <a:off x="5022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0" name="Rectangle 52"/>
              <p:cNvSpPr>
                <a:spLocks noChangeArrowheads="1"/>
              </p:cNvSpPr>
              <p:nvPr/>
            </p:nvSpPr>
            <p:spPr bwMode="auto">
              <a:xfrm>
                <a:off x="3199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1" name="Rectangle 53"/>
              <p:cNvSpPr>
                <a:spLocks noChangeArrowheads="1"/>
              </p:cNvSpPr>
              <p:nvPr/>
            </p:nvSpPr>
            <p:spPr bwMode="auto">
              <a:xfrm>
                <a:off x="326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2" name="Rectangle 54"/>
              <p:cNvSpPr>
                <a:spLocks noChangeArrowheads="1"/>
              </p:cNvSpPr>
              <p:nvPr/>
            </p:nvSpPr>
            <p:spPr bwMode="auto">
              <a:xfrm>
                <a:off x="3378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3" name="Rectangle 55"/>
              <p:cNvSpPr>
                <a:spLocks noChangeArrowheads="1"/>
              </p:cNvSpPr>
              <p:nvPr/>
            </p:nvSpPr>
            <p:spPr bwMode="auto">
              <a:xfrm>
                <a:off x="3435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q</a:t>
                </a:r>
                <a:endParaRPr lang="en-US"/>
              </a:p>
            </p:txBody>
          </p:sp>
          <p:sp>
            <p:nvSpPr>
              <p:cNvPr id="31804" name="Rectangle 56"/>
              <p:cNvSpPr>
                <a:spLocks noChangeArrowheads="1"/>
              </p:cNvSpPr>
              <p:nvPr/>
            </p:nvSpPr>
            <p:spPr bwMode="auto">
              <a:xfrm>
                <a:off x="355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u</a:t>
                </a:r>
                <a:endParaRPr lang="en-US"/>
              </a:p>
            </p:txBody>
          </p:sp>
          <p:sp>
            <p:nvSpPr>
              <p:cNvPr id="31805" name="Rectangle 57"/>
              <p:cNvSpPr>
                <a:spLocks noChangeArrowheads="1"/>
              </p:cNvSpPr>
              <p:nvPr/>
            </p:nvSpPr>
            <p:spPr bwMode="auto">
              <a:xfrm>
                <a:off x="3664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06" name="Rectangle 58"/>
              <p:cNvSpPr>
                <a:spLocks noChangeArrowheads="1"/>
              </p:cNvSpPr>
              <p:nvPr/>
            </p:nvSpPr>
            <p:spPr bwMode="auto">
              <a:xfrm>
                <a:off x="3766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7" name="Rectangle 59"/>
              <p:cNvSpPr>
                <a:spLocks noChangeArrowheads="1"/>
              </p:cNvSpPr>
              <p:nvPr/>
            </p:nvSpPr>
            <p:spPr bwMode="auto">
              <a:xfrm>
                <a:off x="3881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08" name="Rectangle 60"/>
              <p:cNvSpPr>
                <a:spLocks noChangeArrowheads="1"/>
              </p:cNvSpPr>
              <p:nvPr/>
            </p:nvSpPr>
            <p:spPr bwMode="auto">
              <a:xfrm>
                <a:off x="3944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9" name="Rectangle 61"/>
              <p:cNvSpPr>
                <a:spLocks noChangeArrowheads="1"/>
              </p:cNvSpPr>
              <p:nvPr/>
            </p:nvSpPr>
            <p:spPr bwMode="auto">
              <a:xfrm>
                <a:off x="4007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10" name="Rectangle 62"/>
              <p:cNvSpPr>
                <a:spLocks noChangeArrowheads="1"/>
              </p:cNvSpPr>
              <p:nvPr/>
            </p:nvSpPr>
            <p:spPr bwMode="auto">
              <a:xfrm>
                <a:off x="4071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811" name="Rectangle 63"/>
              <p:cNvSpPr>
                <a:spLocks noChangeArrowheads="1"/>
              </p:cNvSpPr>
              <p:nvPr/>
            </p:nvSpPr>
            <p:spPr bwMode="auto">
              <a:xfrm>
                <a:off x="4185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12" name="Rectangle 64"/>
              <p:cNvSpPr>
                <a:spLocks noChangeArrowheads="1"/>
              </p:cNvSpPr>
              <p:nvPr/>
            </p:nvSpPr>
            <p:spPr bwMode="auto">
              <a:xfrm>
                <a:off x="424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3" name="Rectangle 65"/>
              <p:cNvSpPr>
                <a:spLocks noChangeArrowheads="1"/>
              </p:cNvSpPr>
              <p:nvPr/>
            </p:nvSpPr>
            <p:spPr bwMode="auto">
              <a:xfrm>
                <a:off x="435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 dirty="0"/>
              </a:p>
            </p:txBody>
          </p:sp>
          <p:sp>
            <p:nvSpPr>
              <p:cNvPr id="31814" name="Rectangle 66"/>
              <p:cNvSpPr>
                <a:spLocks noChangeArrowheads="1"/>
              </p:cNvSpPr>
              <p:nvPr/>
            </p:nvSpPr>
            <p:spPr bwMode="auto">
              <a:xfrm>
                <a:off x="4459" y="3180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815" name="Rectangle 67"/>
              <p:cNvSpPr>
                <a:spLocks noChangeArrowheads="1"/>
              </p:cNvSpPr>
              <p:nvPr/>
            </p:nvSpPr>
            <p:spPr bwMode="auto">
              <a:xfrm>
                <a:off x="4637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16" name="Rectangle 68"/>
              <p:cNvSpPr>
                <a:spLocks noChangeArrowheads="1"/>
              </p:cNvSpPr>
              <p:nvPr/>
            </p:nvSpPr>
            <p:spPr bwMode="auto">
              <a:xfrm>
                <a:off x="4739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17" name="Rectangle 69"/>
              <p:cNvSpPr>
                <a:spLocks noChangeArrowheads="1"/>
              </p:cNvSpPr>
              <p:nvPr/>
            </p:nvSpPr>
            <p:spPr bwMode="auto">
              <a:xfrm>
                <a:off x="4854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8" name="Rectangle 70"/>
              <p:cNvSpPr>
                <a:spLocks noChangeArrowheads="1"/>
              </p:cNvSpPr>
              <p:nvPr/>
            </p:nvSpPr>
            <p:spPr bwMode="auto">
              <a:xfrm>
                <a:off x="4968" y="3180"/>
                <a:ext cx="103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 dirty="0"/>
              </a:p>
            </p:txBody>
          </p:sp>
          <p:sp>
            <p:nvSpPr>
              <p:cNvPr id="31819" name="Rectangle 71"/>
              <p:cNvSpPr>
                <a:spLocks noChangeArrowheads="1"/>
              </p:cNvSpPr>
              <p:nvPr/>
            </p:nvSpPr>
            <p:spPr bwMode="auto">
              <a:xfrm>
                <a:off x="5070" y="3180"/>
                <a:ext cx="352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d </a:t>
                </a:r>
                <a:endParaRPr lang="en-US" dirty="0"/>
              </a:p>
            </p:txBody>
          </p:sp>
          <p:sp>
            <p:nvSpPr>
              <p:cNvPr id="31820" name="Rectangle 72"/>
              <p:cNvSpPr>
                <a:spLocks noChangeArrowheads="1"/>
              </p:cNvSpPr>
              <p:nvPr/>
            </p:nvSpPr>
            <p:spPr bwMode="auto">
              <a:xfrm>
                <a:off x="3312" y="3499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821" name="Rectangle 73"/>
              <p:cNvSpPr>
                <a:spLocks noChangeArrowheads="1"/>
              </p:cNvSpPr>
              <p:nvPr/>
            </p:nvSpPr>
            <p:spPr bwMode="auto">
              <a:xfrm>
                <a:off x="343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2" name="Rectangle 74"/>
              <p:cNvSpPr>
                <a:spLocks noChangeArrowheads="1"/>
              </p:cNvSpPr>
              <p:nvPr/>
            </p:nvSpPr>
            <p:spPr bwMode="auto">
              <a:xfrm>
                <a:off x="3540" y="3499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823" name="Rectangle 75"/>
              <p:cNvSpPr>
                <a:spLocks noChangeArrowheads="1"/>
              </p:cNvSpPr>
              <p:nvPr/>
            </p:nvSpPr>
            <p:spPr bwMode="auto">
              <a:xfrm>
                <a:off x="3617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24" name="Rectangle 76"/>
              <p:cNvSpPr>
                <a:spLocks noChangeArrowheads="1"/>
              </p:cNvSpPr>
              <p:nvPr/>
            </p:nvSpPr>
            <p:spPr bwMode="auto">
              <a:xfrm>
                <a:off x="371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5" name="Rectangle 77"/>
              <p:cNvSpPr>
                <a:spLocks noChangeArrowheads="1"/>
              </p:cNvSpPr>
              <p:nvPr/>
            </p:nvSpPr>
            <p:spPr bwMode="auto">
              <a:xfrm>
                <a:off x="3820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26" name="Rectangle 78"/>
              <p:cNvSpPr>
                <a:spLocks noChangeArrowheads="1"/>
              </p:cNvSpPr>
              <p:nvPr/>
            </p:nvSpPr>
            <p:spPr bwMode="auto">
              <a:xfrm>
                <a:off x="3934" y="3499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27" name="Rectangle 79"/>
              <p:cNvSpPr>
                <a:spLocks noChangeArrowheads="1"/>
              </p:cNvSpPr>
              <p:nvPr/>
            </p:nvSpPr>
            <p:spPr bwMode="auto">
              <a:xfrm>
                <a:off x="399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28" name="Rectangle 80"/>
              <p:cNvSpPr>
                <a:spLocks noChangeArrowheads="1"/>
              </p:cNvSpPr>
              <p:nvPr/>
            </p:nvSpPr>
            <p:spPr bwMode="auto">
              <a:xfrm>
                <a:off x="4099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29" name="Rectangle 81"/>
              <p:cNvSpPr>
                <a:spLocks noChangeArrowheads="1"/>
              </p:cNvSpPr>
              <p:nvPr/>
            </p:nvSpPr>
            <p:spPr bwMode="auto">
              <a:xfrm>
                <a:off x="4214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0" name="Rectangle 82"/>
              <p:cNvSpPr>
                <a:spLocks noChangeArrowheads="1"/>
              </p:cNvSpPr>
              <p:nvPr/>
            </p:nvSpPr>
            <p:spPr bwMode="auto">
              <a:xfrm>
                <a:off x="4316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1" name="Rectangle 83"/>
              <p:cNvSpPr>
                <a:spLocks noChangeArrowheads="1"/>
              </p:cNvSpPr>
              <p:nvPr/>
            </p:nvSpPr>
            <p:spPr bwMode="auto">
              <a:xfrm>
                <a:off x="4373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32" name="Rectangle 84"/>
              <p:cNvSpPr>
                <a:spLocks noChangeArrowheads="1"/>
              </p:cNvSpPr>
              <p:nvPr/>
            </p:nvSpPr>
            <p:spPr bwMode="auto">
              <a:xfrm>
                <a:off x="4475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833" name="Rectangle 85"/>
              <p:cNvSpPr>
                <a:spLocks noChangeArrowheads="1"/>
              </p:cNvSpPr>
              <p:nvPr/>
            </p:nvSpPr>
            <p:spPr bwMode="auto">
              <a:xfrm>
                <a:off x="458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34" name="Rectangle 86"/>
              <p:cNvSpPr>
                <a:spLocks noChangeArrowheads="1"/>
              </p:cNvSpPr>
              <p:nvPr/>
            </p:nvSpPr>
            <p:spPr bwMode="auto">
              <a:xfrm>
                <a:off x="4691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35" name="Rectangle 87"/>
              <p:cNvSpPr>
                <a:spLocks noChangeArrowheads="1"/>
              </p:cNvSpPr>
              <p:nvPr/>
            </p:nvSpPr>
            <p:spPr bwMode="auto">
              <a:xfrm>
                <a:off x="4806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36" name="Rectangle 88"/>
              <p:cNvSpPr>
                <a:spLocks noChangeArrowheads="1"/>
              </p:cNvSpPr>
              <p:nvPr/>
            </p:nvSpPr>
            <p:spPr bwMode="auto">
              <a:xfrm>
                <a:off x="4921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7" name="Rectangle 89"/>
              <p:cNvSpPr>
                <a:spLocks noChangeArrowheads="1"/>
              </p:cNvSpPr>
              <p:nvPr/>
            </p:nvSpPr>
            <p:spPr bwMode="auto">
              <a:xfrm>
                <a:off x="5022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8" name="Rectangle 90"/>
              <p:cNvSpPr>
                <a:spLocks noChangeArrowheads="1"/>
              </p:cNvSpPr>
              <p:nvPr/>
            </p:nvSpPr>
            <p:spPr bwMode="auto">
              <a:xfrm>
                <a:off x="3741" y="3754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39" name="Rectangle 91"/>
              <p:cNvSpPr>
                <a:spLocks noChangeArrowheads="1"/>
              </p:cNvSpPr>
              <p:nvPr/>
            </p:nvSpPr>
            <p:spPr bwMode="auto">
              <a:xfrm>
                <a:off x="3805" y="3754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40" name="Rectangle 92"/>
              <p:cNvSpPr>
                <a:spLocks noChangeArrowheads="1"/>
              </p:cNvSpPr>
              <p:nvPr/>
            </p:nvSpPr>
            <p:spPr bwMode="auto">
              <a:xfrm>
                <a:off x="3919" y="3754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</p:grpSp>
        <p:sp>
          <p:nvSpPr>
            <p:cNvPr id="31752" name="Rectangle 94"/>
            <p:cNvSpPr>
              <a:spLocks noChangeArrowheads="1"/>
            </p:cNvSpPr>
            <p:nvPr/>
          </p:nvSpPr>
          <p:spPr bwMode="auto">
            <a:xfrm>
              <a:off x="3936" y="3600"/>
              <a:ext cx="1240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900">
                  <a:solidFill>
                    <a:srgbClr val="000000"/>
                  </a:solidFill>
                  <a:latin typeface="Times New Roman" pitchFamily="48" charset="0"/>
                </a:rPr>
                <a:t>the price of good 2.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4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0E415E2-DA1A-4E63-ADBA-0CCF7E788B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Price elasticity of supply</a:t>
            </a:r>
            <a:r>
              <a:rPr lang="en-US"/>
              <a:t> is a measure of how much the quantity supplied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Price elasticity of supply is the percentage change in quantity supplied given a percent change in the price. </a:t>
            </a:r>
            <a:br>
              <a:rPr lang="en-US"/>
            </a:b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SUPPLY</a:t>
            </a:r>
          </a:p>
        </p:txBody>
      </p:sp>
    </p:spTree>
    <p:extLst>
      <p:ext uri="{BB962C8B-B14F-4D97-AF65-F5344CB8AC3E}">
        <p14:creationId xmlns:p14="http://schemas.microsoft.com/office/powerpoint/2010/main" val="21733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96825BA-B6E5-4A66-B702-E26D1A2D2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… allows us to analyze demand with greater precision.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… is a measure of how much buyers respond to changes in market conditions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153203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CE15B2A-9A4D-4967-82D8-897DD6492F0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Ability of sellers to change the amount of the good they produce.</a:t>
            </a:r>
          </a:p>
          <a:p>
            <a:pPr lvl="1" eaLnBrk="1" hangingPunct="1">
              <a:defRPr/>
            </a:pPr>
            <a:r>
              <a:rPr lang="en-US" dirty="0"/>
              <a:t>Beach-front land is inelastic.</a:t>
            </a:r>
          </a:p>
          <a:p>
            <a:pPr lvl="1" eaLnBrk="1" hangingPunct="1">
              <a:defRPr/>
            </a:pPr>
            <a:r>
              <a:rPr lang="en-US" dirty="0"/>
              <a:t>Books, cars, or manufactured goods are elastic.</a:t>
            </a:r>
          </a:p>
          <a:p>
            <a:pPr eaLnBrk="1" hangingPunct="1">
              <a:defRPr/>
            </a:pPr>
            <a:r>
              <a:rPr lang="en-US" dirty="0"/>
              <a:t>Time period. </a:t>
            </a:r>
          </a:p>
          <a:p>
            <a:pPr lvl="1" eaLnBrk="1" hangingPunct="1">
              <a:defRPr/>
            </a:pPr>
            <a:r>
              <a:rPr lang="en-US" dirty="0"/>
              <a:t>Supply is more elastic in the long run.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Supply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bldLvl="4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4DF61CC-958A-41F4-9B61-9116524277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supply is computed as the percentage change in the quantity supplied divided by the percentage change in price.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graphicFrame>
        <p:nvGraphicFramePr>
          <p:cNvPr id="92257" name="Object 97"/>
          <p:cNvGraphicFramePr>
            <a:graphicFrameLocks noChangeAspect="1"/>
          </p:cNvGraphicFramePr>
          <p:nvPr/>
        </p:nvGraphicFramePr>
        <p:xfrm>
          <a:off x="609600" y="4038600"/>
          <a:ext cx="7391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16240" imgH="850680" progId="">
                  <p:embed/>
                </p:oleObj>
              </mc:Choice>
              <mc:Fallback>
                <p:oleObj name="Equation" r:id="rId3" imgW="5016240" imgH="850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391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B483B38-F063-4E34-8293-8ACFA5A6AEB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… using the midpoint method, we calculate the percent change in the price as (2.10 - 1.90) / 2.00 x 100 = 10%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Similarly, we calculate the percent change in the quantity supplied as (11 000 - 9000) / 10 000 x 100 = 20%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29200" y="411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20%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85800" y="4419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supply = 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800" b="1">
                <a:solidFill>
                  <a:schemeClr val="accent2"/>
                </a:solidFill>
              </a:rPr>
              <a:t>Suppose an increase in the price of milk from $1.90 to $2.10 a litre raises the amount that dairy farmers produce from 9000 to 11 000 L per month…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019800" y="4343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2.0</a:t>
            </a:r>
          </a:p>
        </p:txBody>
      </p:sp>
      <p:sp>
        <p:nvSpPr>
          <p:cNvPr id="96272" name="Rectangle 1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9810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bldLvl="4" autoUpdateAnimBg="0"/>
      <p:bldP spid="96260" grpId="0"/>
      <p:bldP spid="96264" grpId="0" animBg="1"/>
      <p:bldP spid="96265" grpId="0"/>
      <p:bldP spid="96266" grpId="0" build="p" bldLvl="4" autoUpdateAnimBg="0"/>
      <p:bldP spid="96267" grpId="0"/>
      <p:bldP spid="962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16E5B36-4C2C-42FA-AE1C-7B2773CC075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81450" y="1485900"/>
            <a:ext cx="1946275" cy="4341813"/>
            <a:chOff x="2508" y="936"/>
            <a:chExt cx="1226" cy="2735"/>
          </a:xfrm>
        </p:grpSpPr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508" y="1034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Text Box 10"/>
            <p:cNvSpPr txBox="1">
              <a:spLocks noChangeArrowheads="1"/>
            </p:cNvSpPr>
            <p:nvPr/>
          </p:nvSpPr>
          <p:spPr bwMode="auto">
            <a:xfrm>
              <a:off x="2590" y="936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35869" name="Line 12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13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5865" name="Group 16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5867" name="Text Box 17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5868" name="Line 18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6" name="Line 19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supplied unchanged.</a:t>
              </a:r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23"/>
          <p:cNvGrpSpPr>
            <a:grpSpLocks/>
          </p:cNvGrpSpPr>
          <p:nvPr/>
        </p:nvGrpSpPr>
        <p:grpSpPr bwMode="auto">
          <a:xfrm>
            <a:off x="503238" y="3852863"/>
            <a:ext cx="3746500" cy="2354262"/>
            <a:chOff x="317" y="2427"/>
            <a:chExt cx="2360" cy="1483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2334" y="369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  <p:grpSp>
          <p:nvGrpSpPr>
            <p:cNvPr id="35857" name="Group 25"/>
            <p:cNvGrpSpPr>
              <a:grpSpLocks/>
            </p:cNvGrpSpPr>
            <p:nvPr/>
          </p:nvGrpSpPr>
          <p:grpSpPr bwMode="auto">
            <a:xfrm>
              <a:off x="317" y="2427"/>
              <a:ext cx="2255" cy="1239"/>
              <a:chOff x="317" y="2427"/>
              <a:chExt cx="2255" cy="1239"/>
            </a:xfrm>
          </p:grpSpPr>
          <p:grpSp>
            <p:nvGrpSpPr>
              <p:cNvPr id="35858" name="Group 26"/>
              <p:cNvGrpSpPr>
                <a:grpSpLocks/>
              </p:cNvGrpSpPr>
              <p:nvPr/>
            </p:nvGrpSpPr>
            <p:grpSpPr bwMode="auto">
              <a:xfrm>
                <a:off x="317" y="2427"/>
                <a:ext cx="2255" cy="192"/>
                <a:chOff x="317" y="2427"/>
                <a:chExt cx="2255" cy="192"/>
              </a:xfrm>
            </p:grpSpPr>
            <p:sp>
              <p:nvSpPr>
                <p:cNvPr id="35860" name="Line 27"/>
                <p:cNvSpPr>
                  <a:spLocks noChangeShapeType="1"/>
                </p:cNvSpPr>
                <p:nvPr/>
              </p:nvSpPr>
              <p:spPr bwMode="auto">
                <a:xfrm>
                  <a:off x="759" y="2526"/>
                  <a:ext cx="17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0" y="2471"/>
                  <a:ext cx="122" cy="11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7" y="2427"/>
                  <a:ext cx="39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400"/>
                    <a:t>$4.00</a:t>
                  </a:r>
                </a:p>
              </p:txBody>
            </p:sp>
          </p:grpSp>
          <p:sp>
            <p:nvSpPr>
              <p:cNvPr id="35859" name="Line 30"/>
              <p:cNvSpPr>
                <a:spLocks noChangeShapeType="1"/>
              </p:cNvSpPr>
              <p:nvPr/>
            </p:nvSpPr>
            <p:spPr bwMode="auto">
              <a:xfrm>
                <a:off x="2511" y="2541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40" name="Rectangle 3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a): Perfectly Inelastic Supply</a:t>
            </a:r>
          </a:p>
        </p:txBody>
      </p:sp>
    </p:spTree>
    <p:extLst>
      <p:ext uri="{BB962C8B-B14F-4D97-AF65-F5344CB8AC3E}">
        <p14:creationId xmlns:p14="http://schemas.microsoft.com/office/powerpoint/2010/main" val="1084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B7576E1-779B-427D-87C9-ADA9A9F8727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7938" y="1592263"/>
            <a:ext cx="4260850" cy="3657600"/>
            <a:chOff x="1605" y="1003"/>
            <a:chExt cx="2684" cy="2304"/>
          </a:xfrm>
        </p:grpSpPr>
        <p:sp>
          <p:nvSpPr>
            <p:cNvPr id="36899" name="Line 9"/>
            <p:cNvSpPr>
              <a:spLocks noChangeShapeType="1"/>
            </p:cNvSpPr>
            <p:nvPr/>
          </p:nvSpPr>
          <p:spPr bwMode="auto">
            <a:xfrm flipH="1">
              <a:off x="1605" y="1078"/>
              <a:ext cx="1499" cy="222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Text Box 10"/>
            <p:cNvSpPr txBox="1">
              <a:spLocks noChangeArrowheads="1"/>
            </p:cNvSpPr>
            <p:nvPr/>
          </p:nvSpPr>
          <p:spPr bwMode="auto">
            <a:xfrm>
              <a:off x="3145" y="1003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6895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6897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6898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10% increase in quantity supplied.</a:t>
              </a:r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16250"/>
            <a:ext cx="2882900" cy="2803525"/>
            <a:chOff x="756" y="1900"/>
            <a:chExt cx="1816" cy="1766"/>
          </a:xfrm>
        </p:grpSpPr>
        <p:grpSp>
          <p:nvGrpSpPr>
            <p:cNvPr id="36889" name="Group 22"/>
            <p:cNvGrpSpPr>
              <a:grpSpLocks/>
            </p:cNvGrpSpPr>
            <p:nvPr/>
          </p:nvGrpSpPr>
          <p:grpSpPr bwMode="auto">
            <a:xfrm>
              <a:off x="756" y="1900"/>
              <a:ext cx="1816" cy="118"/>
              <a:chOff x="756" y="1900"/>
              <a:chExt cx="1816" cy="118"/>
            </a:xfrm>
          </p:grpSpPr>
          <p:sp>
            <p:nvSpPr>
              <p:cNvPr id="36891" name="Line 23"/>
              <p:cNvSpPr>
                <a:spLocks noChangeShapeType="1"/>
              </p:cNvSpPr>
              <p:nvPr/>
            </p:nvSpPr>
            <p:spPr bwMode="auto">
              <a:xfrm>
                <a:off x="756" y="1946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Oval 24"/>
              <p:cNvSpPr>
                <a:spLocks noChangeAspect="1" noChangeArrowheads="1"/>
              </p:cNvSpPr>
              <p:nvPr/>
            </p:nvSpPr>
            <p:spPr bwMode="auto">
              <a:xfrm>
                <a:off x="2450" y="190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2511" y="1970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6885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6886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597275" y="5848350"/>
            <a:ext cx="654050" cy="336550"/>
            <a:chOff x="2266" y="3684"/>
            <a:chExt cx="412" cy="212"/>
          </a:xfrm>
        </p:grpSpPr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2335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110</a:t>
              </a:r>
            </a:p>
          </p:txBody>
        </p:sp>
        <p:sp>
          <p:nvSpPr>
            <p:cNvPr id="36883" name="Line 34"/>
            <p:cNvSpPr>
              <a:spLocks noChangeShapeType="1"/>
            </p:cNvSpPr>
            <p:nvPr/>
          </p:nvSpPr>
          <p:spPr bwMode="auto">
            <a:xfrm>
              <a:off x="2266" y="37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92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b): Inelastic Supply</a:t>
            </a:r>
          </a:p>
        </p:txBody>
      </p:sp>
    </p:spTree>
    <p:extLst>
      <p:ext uri="{BB962C8B-B14F-4D97-AF65-F5344CB8AC3E}">
        <p14:creationId xmlns:p14="http://schemas.microsoft.com/office/powerpoint/2010/main" val="6428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757001F-74AD-490C-B0F9-6165AA4DC59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96975" y="1943100"/>
            <a:ext cx="6386513" cy="3849688"/>
            <a:chOff x="754" y="1224"/>
            <a:chExt cx="4023" cy="2425"/>
          </a:xfrm>
        </p:grpSpPr>
        <p:sp>
          <p:nvSpPr>
            <p:cNvPr id="37923" name="Line 9"/>
            <p:cNvSpPr>
              <a:spLocks noChangeShapeType="1"/>
            </p:cNvSpPr>
            <p:nvPr/>
          </p:nvSpPr>
          <p:spPr bwMode="auto">
            <a:xfrm flipH="1">
              <a:off x="754" y="1381"/>
              <a:ext cx="2805" cy="226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3614" y="1224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7919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7921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7917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22% increase in quantity supplied.</a:t>
              </a:r>
            </a:p>
          </p:txBody>
        </p:sp>
        <p:sp>
          <p:nvSpPr>
            <p:cNvPr id="37918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2992438"/>
            <a:ext cx="3424238" cy="2814637"/>
            <a:chOff x="756" y="1885"/>
            <a:chExt cx="2157" cy="1773"/>
          </a:xfrm>
        </p:grpSpPr>
        <p:grpSp>
          <p:nvGrpSpPr>
            <p:cNvPr id="37913" name="Group 22"/>
            <p:cNvGrpSpPr>
              <a:grpSpLocks/>
            </p:cNvGrpSpPr>
            <p:nvPr/>
          </p:nvGrpSpPr>
          <p:grpSpPr bwMode="auto">
            <a:xfrm>
              <a:off x="756" y="1885"/>
              <a:ext cx="2157" cy="118"/>
              <a:chOff x="756" y="1885"/>
              <a:chExt cx="2157" cy="118"/>
            </a:xfrm>
          </p:grpSpPr>
          <p:sp>
            <p:nvSpPr>
              <p:cNvPr id="37915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Oval 24"/>
              <p:cNvSpPr>
                <a:spLocks noChangeAspect="1" noChangeArrowheads="1"/>
              </p:cNvSpPr>
              <p:nvPr/>
            </p:nvSpPr>
            <p:spPr bwMode="auto">
              <a:xfrm>
                <a:off x="2791" y="188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>
              <a:off x="2844" y="1962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3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7908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7909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7910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48350"/>
            <a:ext cx="1089025" cy="336550"/>
            <a:chOff x="2288" y="3684"/>
            <a:chExt cx="686" cy="212"/>
          </a:xfrm>
        </p:grpSpPr>
        <p:sp>
          <p:nvSpPr>
            <p:cNvPr id="37906" name="Text Box 33"/>
            <p:cNvSpPr txBox="1">
              <a:spLocks noChangeArrowheads="1"/>
            </p:cNvSpPr>
            <p:nvPr/>
          </p:nvSpPr>
          <p:spPr bwMode="auto">
            <a:xfrm>
              <a:off x="2631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125</a:t>
              </a:r>
            </a:p>
          </p:txBody>
        </p:sp>
        <p:sp>
          <p:nvSpPr>
            <p:cNvPr id="37907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0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c): Unit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41431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34F04F-1840-43B5-B6BF-D1813ED7CF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2888" y="2636838"/>
            <a:ext cx="6599237" cy="2132012"/>
            <a:chOff x="953" y="1661"/>
            <a:chExt cx="4157" cy="1343"/>
          </a:xfrm>
        </p:grpSpPr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 flipH="1">
              <a:off x="953" y="1825"/>
              <a:ext cx="2932" cy="117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Text Box 10"/>
            <p:cNvSpPr txBox="1">
              <a:spLocks noChangeArrowheads="1"/>
            </p:cNvSpPr>
            <p:nvPr/>
          </p:nvSpPr>
          <p:spPr bwMode="auto">
            <a:xfrm>
              <a:off x="3947" y="1661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8943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8945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8946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4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59125" y="6149975"/>
            <a:ext cx="2857500" cy="511175"/>
            <a:chOff x="1597" y="3881"/>
            <a:chExt cx="1800" cy="322"/>
          </a:xfrm>
        </p:grpSpPr>
        <p:sp>
          <p:nvSpPr>
            <p:cNvPr id="38941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67% increase in quantity supplied.</a:t>
              </a:r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40063"/>
            <a:ext cx="4516438" cy="2803525"/>
            <a:chOff x="756" y="1915"/>
            <a:chExt cx="2845" cy="1766"/>
          </a:xfrm>
        </p:grpSpPr>
        <p:grpSp>
          <p:nvGrpSpPr>
            <p:cNvPr id="38937" name="Group 22"/>
            <p:cNvGrpSpPr>
              <a:grpSpLocks/>
            </p:cNvGrpSpPr>
            <p:nvPr/>
          </p:nvGrpSpPr>
          <p:grpSpPr bwMode="auto">
            <a:xfrm>
              <a:off x="756" y="1915"/>
              <a:ext cx="2845" cy="118"/>
              <a:chOff x="756" y="1915"/>
              <a:chExt cx="2845" cy="118"/>
            </a:xfrm>
          </p:grpSpPr>
          <p:sp>
            <p:nvSpPr>
              <p:cNvPr id="38939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80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Oval 24"/>
              <p:cNvSpPr>
                <a:spLocks noChangeAspect="1" noChangeArrowheads="1"/>
              </p:cNvSpPr>
              <p:nvPr/>
            </p:nvSpPr>
            <p:spPr bwMode="auto">
              <a:xfrm>
                <a:off x="3479" y="191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3533" y="1992"/>
              <a:ext cx="0" cy="1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7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8933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8934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6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59463"/>
            <a:ext cx="2239963" cy="336550"/>
            <a:chOff x="2288" y="3691"/>
            <a:chExt cx="1411" cy="212"/>
          </a:xfrm>
        </p:grpSpPr>
        <p:sp>
          <p:nvSpPr>
            <p:cNvPr id="38930" name="Text Box 33"/>
            <p:cNvSpPr txBox="1">
              <a:spLocks noChangeArrowheads="1"/>
            </p:cNvSpPr>
            <p:nvPr/>
          </p:nvSpPr>
          <p:spPr bwMode="auto">
            <a:xfrm>
              <a:off x="3356" y="3691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200</a:t>
              </a:r>
            </a:p>
          </p:txBody>
        </p:sp>
        <p:sp>
          <p:nvSpPr>
            <p:cNvPr id="38931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88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d):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961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D75933F-8BCD-4170-96F8-6D31207A38A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511175"/>
            <a:chOff x="1597" y="3881"/>
            <a:chExt cx="2052" cy="322"/>
          </a:xfrm>
        </p:grpSpPr>
        <p:sp>
          <p:nvSpPr>
            <p:cNvPr id="39957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producers will supply any quantity. </a:t>
              </a:r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  <p:sp>
          <p:nvSpPr>
            <p:cNvPr id="39956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supplied is infinite. 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39951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supplied is zero. </a:t>
              </a:r>
            </a:p>
          </p:txBody>
        </p:sp>
        <p:sp>
          <p:nvSpPr>
            <p:cNvPr id="39952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2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e): Perfectly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24821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8B0B095-FF6E-43CF-A0AB-E8FA37C228D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Price elasticity of demand measures how much the quantity demanded responds to changes in the price. </a:t>
            </a:r>
          </a:p>
          <a:p>
            <a:pPr eaLnBrk="1" hangingPunct="1">
              <a:defRPr/>
            </a:pPr>
            <a:r>
              <a:rPr lang="en-US" sz="2400" dirty="0"/>
              <a:t>Price elasticity of demand is calculated as the percentage change in quantity demanded divided by the percentage change in price.</a:t>
            </a:r>
          </a:p>
          <a:p>
            <a:pPr eaLnBrk="1" hangingPunct="1">
              <a:defRPr/>
            </a:pPr>
            <a:r>
              <a:rPr lang="en-US" sz="2400" dirty="0"/>
              <a:t>If a demand curve is elastic, total revenue falls when the price rises. </a:t>
            </a:r>
          </a:p>
          <a:p>
            <a:pPr eaLnBrk="1" hangingPunct="1">
              <a:defRPr/>
            </a:pPr>
            <a:r>
              <a:rPr lang="en-US" sz="2400" dirty="0"/>
              <a:t>If it is inelastic, total revenue rises as the price rises.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915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9E4701E4-F72B-49D2-8F76-E290922B756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income elasticity of demand measures how much the quantity demanded responds to changes in consumers’ income.</a:t>
            </a:r>
          </a:p>
          <a:p>
            <a:pPr eaLnBrk="1" hangingPunct="1">
              <a:defRPr/>
            </a:pPr>
            <a:r>
              <a:rPr lang="en-US" sz="2400"/>
              <a:t>The cross-price elasticity of demand measures how much the quantity demanded of one good responds to the price of another good.</a:t>
            </a:r>
          </a:p>
          <a:p>
            <a:pPr eaLnBrk="1" hangingPunct="1">
              <a:defRPr/>
            </a:pPr>
            <a:r>
              <a:rPr lang="en-US" sz="2400"/>
              <a:t>The price elasticity of supply measures how much the quantity supplied responds to changes in the price. </a:t>
            </a:r>
          </a:p>
          <a:p>
            <a:pPr eaLnBrk="1" hangingPunct="1">
              <a:buFontTx/>
              <a:buNone/>
              <a:defRPr/>
            </a:pPr>
            <a:endParaRPr lang="en-US" sz="20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806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FC8B7AB-A04A-463D-902A-FC5F672174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Price elasticity of demand</a:t>
            </a:r>
            <a:r>
              <a:rPr lang="en-US" dirty="0"/>
              <a:t> is a measure of how much the quantity demanded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Price elasticity of demand is the percentage change in quantity demanded given a percent change in the price. 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29598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250CD2-2D2F-4A01-8520-4288C557F56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In most markets, supply is more elastic in the long run than in the short run. </a:t>
            </a:r>
          </a:p>
          <a:p>
            <a:pPr eaLnBrk="1" hangingPunct="1">
              <a:defRPr/>
            </a:pPr>
            <a:r>
              <a:rPr lang="en-US" sz="2400" dirty="0"/>
              <a:t>The price elasticity of supply is calculated as the percentage change in quantity supplied divided by the percentage change in price.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744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bldLvl="4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E6DEB93-825D-4C7C-B868-084419CFEC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72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047415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3C1EF0A-E784-46A9-9B6B-C91283CC55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Availability of Close Substitutes</a:t>
            </a:r>
          </a:p>
          <a:p>
            <a:pPr eaLnBrk="1" hangingPunct="1">
              <a:defRPr/>
            </a:pPr>
            <a:r>
              <a:rPr lang="en-US"/>
              <a:t>Necessities </a:t>
            </a:r>
            <a:r>
              <a:rPr lang="en-US" i="1"/>
              <a:t>versus</a:t>
            </a:r>
            <a:r>
              <a:rPr lang="en-US"/>
              <a:t> Luxuries</a:t>
            </a:r>
          </a:p>
          <a:p>
            <a:pPr eaLnBrk="1" hangingPunct="1">
              <a:defRPr/>
            </a:pPr>
            <a:r>
              <a:rPr lang="en-US"/>
              <a:t>Definition of the Market</a:t>
            </a:r>
          </a:p>
          <a:p>
            <a:pPr eaLnBrk="1" hangingPunct="1">
              <a:defRPr/>
            </a:pPr>
            <a:r>
              <a:rPr lang="en-US"/>
              <a:t>Time Horizon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653894D-E982-4152-9F61-A98FE78C2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Demand tends to be more elastic:</a:t>
            </a:r>
          </a:p>
          <a:p>
            <a:pPr lvl="1" eaLnBrk="1" hangingPunct="1">
              <a:defRPr/>
            </a:pPr>
            <a:r>
              <a:rPr lang="en-US"/>
              <a:t>the larger the number of close substitutes.</a:t>
            </a:r>
          </a:p>
          <a:p>
            <a:pPr lvl="1" eaLnBrk="1" hangingPunct="1">
              <a:defRPr/>
            </a:pPr>
            <a:r>
              <a:rPr lang="en-US"/>
              <a:t>if the good is a luxury.</a:t>
            </a:r>
          </a:p>
          <a:p>
            <a:pPr lvl="1" eaLnBrk="1" hangingPunct="1">
              <a:defRPr/>
            </a:pPr>
            <a:r>
              <a:rPr lang="en-US"/>
              <a:t>the more narrowly defined the market.</a:t>
            </a:r>
          </a:p>
          <a:p>
            <a:pPr lvl="1" eaLnBrk="1" hangingPunct="1">
              <a:defRPr/>
            </a:pPr>
            <a:r>
              <a:rPr lang="en-US"/>
              <a:t>the longer the time period.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885A39A-A096-4BAB-AD03-6F25CEF194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demand is computed as the percentage change in the quantity demanded divided by the percentage change in price.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Demand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38176" y="4416426"/>
            <a:ext cx="7451726" cy="693739"/>
            <a:chOff x="402" y="2782"/>
            <a:chExt cx="4694" cy="437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319" y="2991"/>
              <a:ext cx="27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402" y="2886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95" y="2886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51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597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672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746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788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862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l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09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983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s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048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095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141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215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262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08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392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34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o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518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f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573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615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1699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1774" y="2886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904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978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062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186" y="2886"/>
              <a:ext cx="9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=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330" y="2782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2423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2498" y="2782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2553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628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2702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5" name="Rectangle 39"/>
            <p:cNvSpPr>
              <a:spLocks noChangeArrowheads="1"/>
            </p:cNvSpPr>
            <p:nvPr/>
          </p:nvSpPr>
          <p:spPr bwMode="auto">
            <a:xfrm>
              <a:off x="2786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2832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7" name="Rectangle 41"/>
            <p:cNvSpPr>
              <a:spLocks noChangeArrowheads="1"/>
            </p:cNvSpPr>
            <p:nvPr/>
          </p:nvSpPr>
          <p:spPr bwMode="auto">
            <a:xfrm>
              <a:off x="2907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auto">
            <a:xfrm>
              <a:off x="2990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065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3107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3181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3265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3339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423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3507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3582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624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367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3754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3796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q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388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u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964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038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4122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5" name="Rectangle 59"/>
            <p:cNvSpPr>
              <a:spLocks noChangeArrowheads="1"/>
            </p:cNvSpPr>
            <p:nvPr/>
          </p:nvSpPr>
          <p:spPr bwMode="auto">
            <a:xfrm>
              <a:off x="4168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6" name="Rectangle 60"/>
            <p:cNvSpPr>
              <a:spLocks noChangeArrowheads="1"/>
            </p:cNvSpPr>
            <p:nvPr/>
          </p:nvSpPr>
          <p:spPr bwMode="auto">
            <a:xfrm>
              <a:off x="4215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7" name="Rectangle 61"/>
            <p:cNvSpPr>
              <a:spLocks noChangeArrowheads="1"/>
            </p:cNvSpPr>
            <p:nvPr/>
          </p:nvSpPr>
          <p:spPr bwMode="auto">
            <a:xfrm>
              <a:off x="4261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8" name="Rectangle 62"/>
            <p:cNvSpPr>
              <a:spLocks noChangeArrowheads="1"/>
            </p:cNvSpPr>
            <p:nvPr/>
          </p:nvSpPr>
          <p:spPr bwMode="auto">
            <a:xfrm>
              <a:off x="4345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9" name="Rectangle 63"/>
            <p:cNvSpPr>
              <a:spLocks noChangeArrowheads="1"/>
            </p:cNvSpPr>
            <p:nvPr/>
          </p:nvSpPr>
          <p:spPr bwMode="auto">
            <a:xfrm>
              <a:off x="4387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0" name="Rectangle 64"/>
            <p:cNvSpPr>
              <a:spLocks noChangeArrowheads="1"/>
            </p:cNvSpPr>
            <p:nvPr/>
          </p:nvSpPr>
          <p:spPr bwMode="auto">
            <a:xfrm>
              <a:off x="4471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1" name="Rectangle 65"/>
            <p:cNvSpPr>
              <a:spLocks noChangeArrowheads="1"/>
            </p:cNvSpPr>
            <p:nvPr/>
          </p:nvSpPr>
          <p:spPr bwMode="auto">
            <a:xfrm>
              <a:off x="4545" y="2782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2" name="Rectangle 66"/>
            <p:cNvSpPr>
              <a:spLocks noChangeArrowheads="1"/>
            </p:cNvSpPr>
            <p:nvPr/>
          </p:nvSpPr>
          <p:spPr bwMode="auto">
            <a:xfrm>
              <a:off x="4675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3" name="Rectangle 67"/>
            <p:cNvSpPr>
              <a:spLocks noChangeArrowheads="1"/>
            </p:cNvSpPr>
            <p:nvPr/>
          </p:nvSpPr>
          <p:spPr bwMode="auto">
            <a:xfrm>
              <a:off x="475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4" name="Rectangle 68"/>
            <p:cNvSpPr>
              <a:spLocks noChangeArrowheads="1"/>
            </p:cNvSpPr>
            <p:nvPr/>
          </p:nvSpPr>
          <p:spPr bwMode="auto">
            <a:xfrm>
              <a:off x="4834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5" name="Rectangle 69"/>
            <p:cNvSpPr>
              <a:spLocks noChangeArrowheads="1"/>
            </p:cNvSpPr>
            <p:nvPr/>
          </p:nvSpPr>
          <p:spPr bwMode="auto">
            <a:xfrm>
              <a:off x="4918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6" name="Rectangle 70"/>
            <p:cNvSpPr>
              <a:spLocks noChangeArrowheads="1"/>
            </p:cNvSpPr>
            <p:nvPr/>
          </p:nvSpPr>
          <p:spPr bwMode="auto">
            <a:xfrm>
              <a:off x="4992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7" name="Rectangle 71"/>
            <p:cNvSpPr>
              <a:spLocks noChangeArrowheads="1"/>
            </p:cNvSpPr>
            <p:nvPr/>
          </p:nvSpPr>
          <p:spPr bwMode="auto">
            <a:xfrm>
              <a:off x="2806" y="3015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8" name="Rectangle 72"/>
            <p:cNvSpPr>
              <a:spLocks noChangeArrowheads="1"/>
            </p:cNvSpPr>
            <p:nvPr/>
          </p:nvSpPr>
          <p:spPr bwMode="auto">
            <a:xfrm>
              <a:off x="2899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9" name="Rectangle 73"/>
            <p:cNvSpPr>
              <a:spLocks noChangeArrowheads="1"/>
            </p:cNvSpPr>
            <p:nvPr/>
          </p:nvSpPr>
          <p:spPr bwMode="auto">
            <a:xfrm>
              <a:off x="2974" y="3015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0" name="Rectangle 74"/>
            <p:cNvSpPr>
              <a:spLocks noChangeArrowheads="1"/>
            </p:cNvSpPr>
            <p:nvPr/>
          </p:nvSpPr>
          <p:spPr bwMode="auto">
            <a:xfrm>
              <a:off x="3029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1" name="Rectangle 75"/>
            <p:cNvSpPr>
              <a:spLocks noChangeArrowheads="1"/>
            </p:cNvSpPr>
            <p:nvPr/>
          </p:nvSpPr>
          <p:spPr bwMode="auto">
            <a:xfrm>
              <a:off x="3104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2" name="Rectangle 76"/>
            <p:cNvSpPr>
              <a:spLocks noChangeArrowheads="1"/>
            </p:cNvSpPr>
            <p:nvPr/>
          </p:nvSpPr>
          <p:spPr bwMode="auto">
            <a:xfrm>
              <a:off x="3178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3262" y="3015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308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383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3466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7" name="Rectangle 81"/>
            <p:cNvSpPr>
              <a:spLocks noChangeArrowheads="1"/>
            </p:cNvSpPr>
            <p:nvPr/>
          </p:nvSpPr>
          <p:spPr bwMode="auto">
            <a:xfrm>
              <a:off x="3541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8" name="Rectangle 82"/>
            <p:cNvSpPr>
              <a:spLocks noChangeArrowheads="1"/>
            </p:cNvSpPr>
            <p:nvPr/>
          </p:nvSpPr>
          <p:spPr bwMode="auto">
            <a:xfrm>
              <a:off x="3583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9" name="Rectangle 83"/>
            <p:cNvSpPr>
              <a:spLocks noChangeArrowheads="1"/>
            </p:cNvSpPr>
            <p:nvPr/>
          </p:nvSpPr>
          <p:spPr bwMode="auto">
            <a:xfrm>
              <a:off x="3657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0" name="Rectangle 84"/>
            <p:cNvSpPr>
              <a:spLocks noChangeArrowheads="1"/>
            </p:cNvSpPr>
            <p:nvPr/>
          </p:nvSpPr>
          <p:spPr bwMode="auto">
            <a:xfrm>
              <a:off x="3741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1" name="Rectangle 85"/>
            <p:cNvSpPr>
              <a:spLocks noChangeArrowheads="1"/>
            </p:cNvSpPr>
            <p:nvPr/>
          </p:nvSpPr>
          <p:spPr bwMode="auto">
            <a:xfrm>
              <a:off x="3815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2" name="Rectangle 86"/>
            <p:cNvSpPr>
              <a:spLocks noChangeArrowheads="1"/>
            </p:cNvSpPr>
            <p:nvPr/>
          </p:nvSpPr>
          <p:spPr bwMode="auto">
            <a:xfrm>
              <a:off x="3899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3" name="Rectangle 87"/>
            <p:cNvSpPr>
              <a:spLocks noChangeArrowheads="1"/>
            </p:cNvSpPr>
            <p:nvPr/>
          </p:nvSpPr>
          <p:spPr bwMode="auto">
            <a:xfrm>
              <a:off x="3983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4" name="Rectangle 88"/>
            <p:cNvSpPr>
              <a:spLocks noChangeArrowheads="1"/>
            </p:cNvSpPr>
            <p:nvPr/>
          </p:nvSpPr>
          <p:spPr bwMode="auto">
            <a:xfrm>
              <a:off x="4058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5" name="Rectangle 89"/>
            <p:cNvSpPr>
              <a:spLocks noChangeArrowheads="1"/>
            </p:cNvSpPr>
            <p:nvPr/>
          </p:nvSpPr>
          <p:spPr bwMode="auto">
            <a:xfrm>
              <a:off x="4100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4146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7" name="Rectangle 91"/>
            <p:cNvSpPr>
              <a:spLocks noChangeArrowheads="1"/>
            </p:cNvSpPr>
            <p:nvPr/>
          </p:nvSpPr>
          <p:spPr bwMode="auto">
            <a:xfrm>
              <a:off x="4230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8" name="Rectangle 92"/>
            <p:cNvSpPr>
              <a:spLocks noChangeArrowheads="1"/>
            </p:cNvSpPr>
            <p:nvPr/>
          </p:nvSpPr>
          <p:spPr bwMode="auto">
            <a:xfrm>
              <a:off x="4272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9" name="Rectangle 93"/>
            <p:cNvSpPr>
              <a:spLocks noChangeArrowheads="1"/>
            </p:cNvSpPr>
            <p:nvPr/>
          </p:nvSpPr>
          <p:spPr bwMode="auto">
            <a:xfrm>
              <a:off x="4356" y="3015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0" name="Rectangle 94"/>
            <p:cNvSpPr>
              <a:spLocks noChangeArrowheads="1"/>
            </p:cNvSpPr>
            <p:nvPr/>
          </p:nvSpPr>
          <p:spPr bwMode="auto">
            <a:xfrm>
              <a:off x="4411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1" name="Rectangle 95"/>
            <p:cNvSpPr>
              <a:spLocks noChangeArrowheads="1"/>
            </p:cNvSpPr>
            <p:nvPr/>
          </p:nvSpPr>
          <p:spPr bwMode="auto">
            <a:xfrm>
              <a:off x="4458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2" name="Rectangle 96"/>
            <p:cNvSpPr>
              <a:spLocks noChangeArrowheads="1"/>
            </p:cNvSpPr>
            <p:nvPr/>
          </p:nvSpPr>
          <p:spPr bwMode="auto">
            <a:xfrm>
              <a:off x="4532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5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321212C-592D-440E-A190-6C476903E0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midpoint formula is preferable when calculating the price elasticity of demand because it gives the same answer regardless of the direction of the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solidFill>
                  <a:schemeClr val="bg1"/>
                </a:solidFill>
              </a:rPr>
              <a:t>point Method: A Better Way to Calculate Percentage Changes and Elasticities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4800600" y="41910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6172200" y="41910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876800" y="48006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48006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>
            <a:off x="4876800" y="47244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609600" y="4495800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</p:spTree>
    <p:extLst>
      <p:ext uri="{BB962C8B-B14F-4D97-AF65-F5344CB8AC3E}">
        <p14:creationId xmlns:p14="http://schemas.microsoft.com/office/powerpoint/2010/main" val="19203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4" autoUpdateAnimBg="0"/>
      <p:bldP spid="20586" grpId="0"/>
      <p:bldP spid="20590" grpId="0"/>
      <p:bldP spid="20591" grpId="0"/>
      <p:bldP spid="20592" grpId="0"/>
      <p:bldP spid="20593" grpId="0" animBg="1"/>
      <p:bldP spid="2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A031616-EF85-4898-A64F-312D95232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1800"/>
              <a:t>From Point A to Point B: Price rise = 50% and Quantity fall = 33% </a:t>
            </a:r>
          </a:p>
          <a:p>
            <a:pPr eaLnBrk="1" hangingPunct="1">
              <a:defRPr/>
            </a:pPr>
            <a:r>
              <a:rPr lang="en-US" sz="1800"/>
              <a:t>From Point B to Point A: Price fall = 33% and Quantity rise = 50%  </a:t>
            </a:r>
            <a:endParaRPr lang="en-US" sz="2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(80 - 120) /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[(80 + 120)/ 2]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(6 - 4)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19800" y="41910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[(6 + 4)/ 2]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72000" y="4114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" y="3886200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A: 		Price = $4		Quantity = 120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B: 		Price = $6		Quantity = 80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172200" y="5105401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343400"/>
            <a:ext cx="2743200" cy="995363"/>
            <a:chOff x="480" y="2736"/>
            <a:chExt cx="1728" cy="627"/>
          </a:xfrm>
        </p:grpSpPr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" y="3072"/>
              <a:ext cx="1728" cy="29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920DA9"/>
                  </a:solidFill>
                </a:rPr>
                <a:t>Mid point method</a:t>
              </a:r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0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2" grpId="0"/>
      <p:bldP spid="22533" grpId="0"/>
      <p:bldP spid="22534" grpId="0"/>
      <p:bldP spid="22535" grpId="0"/>
      <p:bldP spid="22536" grpId="0" animBg="1"/>
      <p:bldP spid="22537" grpId="0"/>
      <p:bldP spid="22538" grpId="0" build="p" bldLvl="4" autoUpdateAnimBg="0"/>
      <p:bldP spid="22539" grpId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276C475BE454688C9C40BD2843737" ma:contentTypeVersion="0" ma:contentTypeDescription="Create a new document." ma:contentTypeScope="" ma:versionID="9225665ce771fe97417b3755d1c541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C6C51-66A4-4D66-BA1B-4E3B4CFB26CF}"/>
</file>

<file path=customXml/itemProps2.xml><?xml version="1.0" encoding="utf-8"?>
<ds:datastoreItem xmlns:ds="http://schemas.openxmlformats.org/officeDocument/2006/customXml" ds:itemID="{C1FE1CB1-D6AE-4EB6-B2B3-F7D661426865}"/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1900</TotalTime>
  <Words>2656</Words>
  <Application>Microsoft Office PowerPoint</Application>
  <PresentationFormat>On-screen Show (4:3)</PresentationFormat>
  <Paragraphs>585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Times New Roman</vt:lpstr>
      <vt:lpstr>MankiwCanChp2Ed2</vt:lpstr>
      <vt:lpstr>Equation</vt:lpstr>
      <vt:lpstr> Topic 3</vt:lpstr>
      <vt:lpstr>In this chapter you will…</vt:lpstr>
      <vt:lpstr>THE ELASTICITY OF DEMAND</vt:lpstr>
      <vt:lpstr>Price Elasticity of Demand</vt:lpstr>
      <vt:lpstr>The Price Elasticity of Demand and Its Determinants</vt:lpstr>
      <vt:lpstr>The Price Elasticity of Demand and Its Determinants</vt:lpstr>
      <vt:lpstr>Computing the Price Elasticity of Demand</vt:lpstr>
      <vt:lpstr>The Midpoint Method: A Better Way to Calculate Percentage Changes and Elasticities</vt:lpstr>
      <vt:lpstr>The Midpoint Method: A Better Way to Calculate Percentage Changes and Elasticities</vt:lpstr>
      <vt:lpstr>A Variety of Demand Curves</vt:lpstr>
      <vt:lpstr>A Variety of Demand Curves</vt:lpstr>
      <vt:lpstr>A Variety of Demand Curves</vt:lpstr>
      <vt:lpstr>Figure 5-1 a): Perfectly Inelastic Demand</vt:lpstr>
      <vt:lpstr>Figure 5-1 b): Inelastic Demand</vt:lpstr>
      <vt:lpstr>Figure 5-1 c): Unit Elastic Demand</vt:lpstr>
      <vt:lpstr>Figure 5-1 d): Elastic Demand</vt:lpstr>
      <vt:lpstr>Figure 5-1 e): Perfectly Elastic Demand</vt:lpstr>
      <vt:lpstr>Total Revenue and the Price Elasticity of Demand</vt:lpstr>
      <vt:lpstr>Figure 5-2: Total Revenue</vt:lpstr>
      <vt:lpstr>Figure 5-3: How Total Revenue Changes When Prices Changes: Inelastic Demand</vt:lpstr>
      <vt:lpstr>Figure 5-4: How Total Revenue Changes When Prices Changes: Elastic Demand</vt:lpstr>
      <vt:lpstr>Elasticity and Total Revenue along a Linear Demand Curve</vt:lpstr>
      <vt:lpstr>Table 5-1. Elasticity and Total Revenue along a Linear Demand Curve</vt:lpstr>
      <vt:lpstr>Figure 5-5: A Linear Demand Curve</vt:lpstr>
      <vt:lpstr>Other Demand Elasticities</vt:lpstr>
      <vt:lpstr>Other Demand Elasticities</vt:lpstr>
      <vt:lpstr>Other Demand Elasticities</vt:lpstr>
      <vt:lpstr>Other Demand Elasticities</vt:lpstr>
      <vt:lpstr>PRICE ELASTICITY OF SUPPLY</vt:lpstr>
      <vt:lpstr>The Price Elasticity of Supply and Its Determinants</vt:lpstr>
      <vt:lpstr>Computing the Price Elasticity of Supply</vt:lpstr>
      <vt:lpstr>Computing the Price Elasticity of Supply</vt:lpstr>
      <vt:lpstr>Figure 5-6 a): Perfectly Inelastic Supply</vt:lpstr>
      <vt:lpstr>Figure 5-6 b): Inelastic Supply</vt:lpstr>
      <vt:lpstr>Figure 5-6 c): Unit Elastic Supply</vt:lpstr>
      <vt:lpstr>Figure 5-6 d): Elastic Supply</vt:lpstr>
      <vt:lpstr>Figure 5-6 e): Perfectly Elastic Supply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Marc Prud'Homme</dc:creator>
  <cp:lastModifiedBy>Dr. Faria Sultana</cp:lastModifiedBy>
  <cp:revision>40</cp:revision>
  <dcterms:created xsi:type="dcterms:W3CDTF">2004-08-07T15:22:37Z</dcterms:created>
  <dcterms:modified xsi:type="dcterms:W3CDTF">2023-02-21T05:21:38Z</dcterms:modified>
</cp:coreProperties>
</file>