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7" r:id="rId2"/>
    <p:sldId id="258" r:id="rId3"/>
    <p:sldId id="280" r:id="rId4"/>
    <p:sldId id="259" r:id="rId5"/>
    <p:sldId id="260" r:id="rId6"/>
    <p:sldId id="261" r:id="rId7"/>
    <p:sldId id="265" r:id="rId8"/>
    <p:sldId id="266" r:id="rId9"/>
    <p:sldId id="282" r:id="rId10"/>
    <p:sldId id="268" r:id="rId11"/>
    <p:sldId id="295" r:id="rId12"/>
    <p:sldId id="296" r:id="rId13"/>
    <p:sldId id="291" r:id="rId14"/>
    <p:sldId id="292" r:id="rId15"/>
    <p:sldId id="270" r:id="rId16"/>
    <p:sldId id="279" r:id="rId17"/>
    <p:sldId id="283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9CC81-CB36-409F-A639-C335C63A208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EA4C-0885-4D01-8E4B-3466756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endParaRPr lang="en-US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</a:t>
            </a:r>
            <a:r>
              <a:rPr lang="en-US" b="1" u="sng" dirty="0" smtClean="0">
                <a:solidFill>
                  <a:srgbClr val="FF0000"/>
                </a:solidFill>
              </a:rPr>
              <a:t>TOPIC 3</a:t>
            </a:r>
          </a:p>
          <a:p>
            <a:pPr marL="0" indent="0" eaLnBrk="1" hangingPunct="1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 eaLnBrk="1" hangingPunct="1">
              <a:buNone/>
            </a:pPr>
            <a:r>
              <a:rPr lang="en-US" sz="4000" dirty="0">
                <a:solidFill>
                  <a:srgbClr val="FF0000"/>
                </a:solidFill>
              </a:rPr>
              <a:t>Monitoring Jobs &amp; Unemployment</a:t>
            </a:r>
          </a:p>
          <a:p>
            <a:pPr marL="0" indent="0" algn="ctr" eaLnBrk="1" hangingPunct="1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Chapter 22</a:t>
            </a:r>
          </a:p>
          <a:p>
            <a:pPr marL="0" indent="0" algn="ctr" eaLnBrk="1" hangingPunct="1">
              <a:buNone/>
            </a:pPr>
            <a:r>
              <a:rPr lang="en-US" dirty="0">
                <a:solidFill>
                  <a:schemeClr val="tx1"/>
                </a:solidFill>
              </a:rPr>
              <a:t>Michael Parkin</a:t>
            </a:r>
          </a:p>
        </p:txBody>
      </p:sp>
    </p:spTree>
    <p:extLst>
      <p:ext uri="{BB962C8B-B14F-4D97-AF65-F5344CB8AC3E}">
        <p14:creationId xmlns:p14="http://schemas.microsoft.com/office/powerpoint/2010/main" val="12289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B3A0-B53C-418C-AFA1-7189F9F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Labor Market Indicators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F7889B-2AD9-45B1-9F05-12199CA1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116957" cy="4373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C50075"/>
                </a:solidFill>
              </a:rPr>
              <a:t>3. The Labor Force Participation Rate</a:t>
            </a:r>
          </a:p>
          <a:p>
            <a:pPr lvl="1" indent="0"/>
            <a:r>
              <a:rPr lang="en-US" altLang="en-US" dirty="0"/>
              <a:t> The </a:t>
            </a:r>
            <a:r>
              <a:rPr lang="en-US" altLang="en-US" b="1" dirty="0"/>
              <a:t>labor force participation rate</a:t>
            </a:r>
            <a:r>
              <a:rPr lang="en-US" altLang="en-US" dirty="0"/>
              <a:t> is the percentage of the working-age population who are members of the labor force.</a:t>
            </a:r>
          </a:p>
          <a:p>
            <a:pPr lvl="1" indent="0"/>
            <a:r>
              <a:rPr lang="en-US" altLang="en-US" dirty="0"/>
              <a:t> The labor force participation rate is </a:t>
            </a:r>
            <a:br>
              <a:rPr lang="en-US" altLang="en-US" dirty="0"/>
            </a:br>
            <a:r>
              <a:rPr lang="en-US" altLang="en-US" dirty="0"/>
              <a:t>(Labor force </a:t>
            </a:r>
            <a:r>
              <a:rPr lang="en-US" altLang="en-US" dirty="0">
                <a:cs typeface="Arial" panose="020B0604020202020204" pitchFamily="34" charset="0"/>
              </a:rPr>
              <a:t>÷ </a:t>
            </a:r>
            <a:r>
              <a:rPr lang="en-US" altLang="en-US" dirty="0"/>
              <a:t>Working-age population)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100.</a:t>
            </a:r>
          </a:p>
          <a:p>
            <a:pPr lvl="1" indent="0"/>
            <a:r>
              <a:rPr lang="en-US" altLang="en-US" dirty="0"/>
              <a:t> In 2008, the labor force was 154.6 million and the working-age population was 233.8 million.</a:t>
            </a:r>
          </a:p>
          <a:p>
            <a:pPr lvl="1" indent="0"/>
            <a:r>
              <a:rPr lang="en-US" altLang="en-US" dirty="0"/>
              <a:t> The labor force participation rate was 66.1 percent.</a:t>
            </a:r>
          </a:p>
        </p:txBody>
      </p:sp>
    </p:spTree>
    <p:extLst>
      <p:ext uri="{BB962C8B-B14F-4D97-AF65-F5344CB8AC3E}">
        <p14:creationId xmlns:p14="http://schemas.microsoft.com/office/powerpoint/2010/main" val="37744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 Force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smtClean="0">
                <a:solidFill>
                  <a:srgbClr val="CC0000"/>
                </a:solidFill>
              </a:rPr>
              <a:t>Working age/Adult </a:t>
            </a:r>
            <a:r>
              <a:rPr lang="en-US" sz="2800" b="1" dirty="0" smtClean="0">
                <a:solidFill>
                  <a:srgbClr val="CC0000"/>
                </a:solidFill>
              </a:rPr>
              <a:t>Population can </a:t>
            </a:r>
            <a:r>
              <a:rPr lang="en-US" sz="2800" b="1" dirty="0">
                <a:solidFill>
                  <a:srgbClr val="CC0000"/>
                </a:solidFill>
              </a:rPr>
              <a:t>be divided into 3 groups: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Employed</a:t>
            </a:r>
            <a:r>
              <a:rPr lang="en-US" sz="2800" dirty="0"/>
              <a:t>:  paid employees, self-employed, </a:t>
            </a:r>
            <a:br>
              <a:rPr lang="en-US" sz="2800" dirty="0"/>
            </a:br>
            <a:r>
              <a:rPr lang="en-US" sz="2800" dirty="0"/>
              <a:t>and unpaid workers in a family business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Unemployed</a:t>
            </a:r>
            <a:r>
              <a:rPr lang="en-US" sz="2800" dirty="0"/>
              <a:t>:  people  who were available and not working  but who have looked for work during previous 4 weeks</a:t>
            </a:r>
          </a:p>
          <a:p>
            <a:pPr marL="511175" lvl="1" indent="-338138"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</a:pPr>
            <a:r>
              <a:rPr lang="en-US" sz="2800" b="1" dirty="0">
                <a:solidFill>
                  <a:srgbClr val="CC0000"/>
                </a:solidFill>
              </a:rPr>
              <a:t>Not in the labor force</a:t>
            </a:r>
            <a:r>
              <a:rPr lang="en-US" sz="2800" dirty="0"/>
              <a:t>:  those who do not fit  either any of the above two categories. i.e. full-time student, homemaker, or retiree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C0000"/>
                </a:solidFill>
              </a:rPr>
              <a:t>labor force</a:t>
            </a:r>
            <a:r>
              <a:rPr lang="en-US" dirty="0"/>
              <a:t> is the total # of workers, including the employed and unemployed.  </a:t>
            </a:r>
          </a:p>
          <a:p>
            <a:pPr marL="0" indent="0">
              <a:spcBef>
                <a:spcPct val="70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Force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Unemployment rate</a:t>
                </a:r>
                <a:r>
                  <a:rPr lang="en-US" dirty="0">
                    <a:cs typeface="Arial" charset="0"/>
                  </a:rPr>
                  <a:t> (“u-rate”):  % of the labor force that is unemployed</a:t>
                </a:r>
              </a:p>
              <a:p>
                <a:endParaRPr lang="en-US" dirty="0"/>
              </a:p>
              <a:p>
                <a:r>
                  <a:rPr lang="en-US" dirty="0"/>
                  <a:t>Unemployment rate=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𝑢𝑛𝑒𝑚𝑝𝑙𝑜𝑦𝑒𝑑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𝑓𝑜𝑟𝑐𝑒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CC0000"/>
                    </a:solidFill>
                    <a:cs typeface="Arial" charset="0"/>
                  </a:rPr>
                  <a:t>Labor force participation rate</a:t>
                </a:r>
                <a:r>
                  <a:rPr lang="en-US" dirty="0">
                    <a:cs typeface="Arial" charset="0"/>
                  </a:rPr>
                  <a:t>:  </a:t>
                </a:r>
                <a:br>
                  <a:rPr lang="en-US" dirty="0">
                    <a:cs typeface="Arial" charset="0"/>
                  </a:rPr>
                </a:br>
                <a:r>
                  <a:rPr lang="en-US" dirty="0">
                    <a:cs typeface="Arial" charset="0"/>
                  </a:rPr>
                  <a:t>% of the adult population that is in the labor force </a:t>
                </a:r>
              </a:p>
              <a:p>
                <a:r>
                  <a:rPr lang="en-US" dirty="0"/>
                  <a:t>Labor Force Participation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𝐿𝑎𝑏𝑜𝑟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𝐴𝑑𝑢𝑙𝑡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𝑃𝑜𝑝𝑢𝑙𝑎𝑡𝑖𝑜𝑛</m:t>
                        </m:r>
                      </m:den>
                    </m:f>
                  </m:oMath>
                </a14:m>
                <a:r>
                  <a:rPr lang="en-US" dirty="0"/>
                  <a:t>×100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306E2-FB43-4384-B238-1E9F099A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Unemployment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F50C5-F9B3-471C-9893-D30B6860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2" y="1828800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Compute the labor force, unemployment rate, adult population, and labor force participation rate using the following data: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xmlns="" id="{387E1BAF-8C78-4745-B355-EE61D416F2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8287" y="3048000"/>
            <a:ext cx="4807426" cy="2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75C28-234A-446B-A5BA-4FC8C4E9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Unemployment calculation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1B119-4565-42F2-BF95-2448450D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905000"/>
            <a:ext cx="8001000" cy="4373563"/>
          </a:xfrm>
        </p:spPr>
        <p:txBody>
          <a:bodyPr>
            <a:noAutofit/>
          </a:bodyPr>
          <a:lstStyle/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sz="2200" dirty="0"/>
              <a:t>Labor force =  employed + unemployed =  145.9 + 8.5</a:t>
            </a:r>
            <a:br>
              <a:rPr lang="en-US" sz="2200" dirty="0"/>
            </a:br>
            <a:r>
              <a:rPr lang="en-US" sz="2200" dirty="0"/>
              <a:t>		=  </a:t>
            </a:r>
            <a:r>
              <a:rPr lang="en-US" sz="2200" dirty="0">
                <a:solidFill>
                  <a:srgbClr val="FF0000"/>
                </a:solidFill>
              </a:rPr>
              <a:t>154.4</a:t>
            </a:r>
            <a:r>
              <a:rPr lang="en-US" sz="2200" dirty="0"/>
              <a:t> million</a:t>
            </a:r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sz="2200" dirty="0"/>
              <a:t>Unemployment rate = 100 x (unemployed)/(labor force)</a:t>
            </a:r>
            <a:br>
              <a:rPr lang="en-US" sz="2200" dirty="0"/>
            </a:br>
            <a:r>
              <a:rPr lang="en-US" sz="2200" dirty="0"/>
              <a:t>		= 100 x 8.5/154.4 =  </a:t>
            </a:r>
            <a:r>
              <a:rPr lang="en-US" sz="2200" dirty="0">
                <a:solidFill>
                  <a:srgbClr val="FF0000"/>
                </a:solidFill>
              </a:rPr>
              <a:t>5.5%</a:t>
            </a:r>
            <a:endParaRPr lang="en-US" sz="2200" dirty="0"/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sz="2200" dirty="0"/>
              <a:t>Population =  labor force + not in labor force =  154.4 + 79.2</a:t>
            </a:r>
            <a:br>
              <a:rPr lang="en-US" sz="2200" dirty="0"/>
            </a:br>
            <a:r>
              <a:rPr lang="en-US" sz="2200" dirty="0"/>
              <a:t>		=  </a:t>
            </a:r>
            <a:r>
              <a:rPr lang="en-US" sz="2200" dirty="0">
                <a:solidFill>
                  <a:srgbClr val="FF0000"/>
                </a:solidFill>
              </a:rPr>
              <a:t>233.6 </a:t>
            </a:r>
            <a:r>
              <a:rPr lang="en-US" sz="2200" dirty="0"/>
              <a:t>million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spcBef>
                <a:spcPct val="80000"/>
              </a:spcBef>
              <a:buClr>
                <a:srgbClr val="FF0000"/>
              </a:buClr>
            </a:pPr>
            <a:r>
              <a:rPr lang="en-US" sz="2200" dirty="0"/>
              <a:t>Labor Force participation rate =  100 x (labor force)/(population)</a:t>
            </a:r>
            <a:br>
              <a:rPr lang="en-US" sz="2200" dirty="0"/>
            </a:br>
            <a:r>
              <a:rPr lang="en-US" sz="2200" dirty="0"/>
              <a:t>		= 100 x 154.4/233.6 = </a:t>
            </a:r>
            <a:r>
              <a:rPr lang="en-US" sz="2200" dirty="0">
                <a:solidFill>
                  <a:srgbClr val="FF0000"/>
                </a:solidFill>
              </a:rPr>
              <a:t>66.1%</a:t>
            </a:r>
            <a:endParaRPr lang="en-US" sz="2200" dirty="0"/>
          </a:p>
          <a:p>
            <a:pPr>
              <a:buClr>
                <a:srgbClr val="FF0000"/>
              </a:buClr>
            </a:pPr>
            <a:endParaRPr lang="en-US" sz="2200" dirty="0"/>
          </a:p>
          <a:p>
            <a:pPr>
              <a:buClr>
                <a:srgbClr val="FF0000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7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DCC1-13B5-4438-8983-1CFF74DF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8615"/>
            <a:ext cx="8260672" cy="1039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Types of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B2134-0AF0-4DA3-ACD8-1120C555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66" y="1622524"/>
            <a:ext cx="8562134" cy="487680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altLang="en-US" sz="2200" dirty="0"/>
              <a:t>Unemployment can be classified into three types:</a:t>
            </a:r>
          </a:p>
          <a:p>
            <a:pPr marL="982980" lvl="1" indent="-342900">
              <a:buClr>
                <a:srgbClr val="FF0000"/>
              </a:buClr>
              <a:buSzPct val="120000"/>
            </a:pPr>
            <a:r>
              <a:rPr lang="en-US" altLang="en-US" dirty="0"/>
              <a:t>Structural unemployment</a:t>
            </a:r>
          </a:p>
          <a:p>
            <a:pPr marL="982980" lvl="1" indent="-342900">
              <a:buClr>
                <a:srgbClr val="FF0000"/>
              </a:buClr>
              <a:buSzPct val="120000"/>
            </a:pPr>
            <a:r>
              <a:rPr lang="en-US" altLang="en-US" dirty="0"/>
              <a:t>Frictional unemployment</a:t>
            </a:r>
          </a:p>
          <a:p>
            <a:pPr marL="982980" lvl="1" indent="-342900">
              <a:buClr>
                <a:srgbClr val="FF0000"/>
              </a:buClr>
              <a:buSzPct val="120000"/>
            </a:pPr>
            <a:r>
              <a:rPr lang="en-US" altLang="en-US" dirty="0"/>
              <a:t>Cyclical unemployment</a:t>
            </a:r>
          </a:p>
          <a:p>
            <a:pPr indent="0">
              <a:lnSpc>
                <a:spcPct val="150000"/>
              </a:lnSpc>
              <a:buNone/>
            </a:pPr>
            <a:r>
              <a:rPr lang="en-AU" altLang="en-US" dirty="0">
                <a:solidFill>
                  <a:srgbClr val="FF0066"/>
                </a:solidFill>
              </a:rPr>
              <a:t>1. Frictional Unemployment</a:t>
            </a:r>
            <a:endParaRPr lang="en-US" altLang="en-US" dirty="0">
              <a:solidFill>
                <a:srgbClr val="FF0066"/>
              </a:solidFill>
            </a:endParaRPr>
          </a:p>
          <a:p>
            <a:pPr lvl="1" indent="0"/>
            <a:r>
              <a:rPr lang="en-US" altLang="en-US" b="1" dirty="0"/>
              <a:t> </a:t>
            </a:r>
            <a:r>
              <a:rPr lang="en-US" altLang="en-US" sz="1800" b="1" dirty="0"/>
              <a:t>Frictional unemployment</a:t>
            </a:r>
            <a:r>
              <a:rPr lang="en-US" altLang="en-US" sz="1800" dirty="0"/>
              <a:t> is unemployment that arises from normal labor market turnover.</a:t>
            </a:r>
          </a:p>
          <a:p>
            <a:pPr lvl="1" indent="0"/>
            <a:r>
              <a:rPr lang="en-US" altLang="en-US" sz="1800" dirty="0"/>
              <a:t> The creation and destruction of jobs requires that unemployed workers search for new jobs.</a:t>
            </a:r>
          </a:p>
          <a:p>
            <a:pPr lvl="1" indent="0"/>
            <a:r>
              <a:rPr lang="en-US" altLang="en-US" sz="1800" dirty="0"/>
              <a:t> Increases in the number of people entering and reentering the labor force and increases in unemployment benefits raise frictional unemployment.</a:t>
            </a:r>
          </a:p>
          <a:p>
            <a:pPr lvl="1" indent="0"/>
            <a:r>
              <a:rPr lang="en-AU" altLang="en-US" sz="1800" dirty="0"/>
              <a:t> Frictional unemployment is a permanent and healthy phenomenon of a growing economy.</a:t>
            </a:r>
            <a:endParaRPr lang="en-US" altLang="en-US" sz="1800" dirty="0"/>
          </a:p>
          <a:p>
            <a:endParaRPr lang="en-US" sz="2200" dirty="0"/>
          </a:p>
          <a:p>
            <a:pPr lvl="1" indent="0"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5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39E43-66D7-4FC7-B6BB-59D9B92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Types of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F34E8-AE51-4998-A0B6-B3D933D9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CC0066"/>
                </a:solidFill>
              </a:rPr>
              <a:t>2</a:t>
            </a:r>
            <a:r>
              <a:rPr lang="en-AU" altLang="en-US" dirty="0">
                <a:solidFill>
                  <a:srgbClr val="CC0066"/>
                </a:solidFill>
              </a:rPr>
              <a:t>. Structural Unemployment</a:t>
            </a:r>
            <a:endParaRPr lang="en-US" altLang="en-US" dirty="0">
              <a:solidFill>
                <a:srgbClr val="CC0066"/>
              </a:solidFill>
            </a:endParaRPr>
          </a:p>
          <a:p>
            <a:pPr lvl="1" indent="0"/>
            <a:r>
              <a:rPr lang="en-US" altLang="en-US" b="1" dirty="0"/>
              <a:t> Structural unemployment</a:t>
            </a:r>
            <a:r>
              <a:rPr lang="en-US" altLang="en-US" dirty="0"/>
              <a:t> is unemployment created by changes in technology and foreign competition that change the skills needed to perform jobs or the locations of jobs.</a:t>
            </a:r>
          </a:p>
          <a:p>
            <a:pPr lvl="1" indent="0"/>
            <a:r>
              <a:rPr lang="en-US" altLang="en-US" dirty="0"/>
              <a:t> Structural unemployment lasts longer than frictional unemployment.</a:t>
            </a:r>
          </a:p>
          <a:p>
            <a:pPr indent="0">
              <a:lnSpc>
                <a:spcPct val="150000"/>
              </a:lnSpc>
              <a:buNone/>
            </a:pPr>
            <a:r>
              <a:rPr lang="en-AU" altLang="en-US" dirty="0">
                <a:solidFill>
                  <a:srgbClr val="FF0066"/>
                </a:solidFill>
              </a:rPr>
              <a:t>3. Cyclical Unemployment</a:t>
            </a:r>
            <a:endParaRPr lang="en-US" altLang="en-US" dirty="0">
              <a:solidFill>
                <a:srgbClr val="FF0066"/>
              </a:solidFill>
            </a:endParaRPr>
          </a:p>
          <a:p>
            <a:pPr lvl="1" indent="0"/>
            <a:r>
              <a:rPr lang="en-US" altLang="en-US" b="1" dirty="0"/>
              <a:t> Cyclical unemployment</a:t>
            </a:r>
            <a:r>
              <a:rPr lang="en-US" altLang="en-US" dirty="0"/>
              <a:t> is the higher than normal unemployment at a business cycle trough and lower than normal unemployment at a business cycle peak.</a:t>
            </a:r>
          </a:p>
          <a:p>
            <a:pPr lvl="1" indent="0"/>
            <a:r>
              <a:rPr lang="en-AU" altLang="en-US" dirty="0"/>
              <a:t> A worker laid off because the economy is in a recession and is then rehired when the expansion begins experiences cycle unemployment.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10179-ED05-466B-B7C4-B567288F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Natural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94AE6B-253F-420F-90D8-8C391F2B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28" y="1752600"/>
            <a:ext cx="8108272" cy="4373563"/>
          </a:xfrm>
        </p:spPr>
        <p:txBody>
          <a:bodyPr>
            <a:normAutofit fontScale="92500"/>
          </a:bodyPr>
          <a:lstStyle/>
          <a:p>
            <a:pPr marL="85725" indent="-85725">
              <a:buClr>
                <a:srgbClr val="FF0000"/>
              </a:buClr>
              <a:defRPr/>
            </a:pPr>
            <a:r>
              <a:rPr lang="en-AU" sz="2200" dirty="0"/>
              <a:t> Natural unemployment is the unemployment that arises from frictions and structural change when there is no cyclical unemployment.</a:t>
            </a:r>
          </a:p>
          <a:p>
            <a:pPr marL="85725" indent="-85725">
              <a:buClr>
                <a:srgbClr val="FF0000"/>
              </a:buClr>
              <a:defRPr/>
            </a:pPr>
            <a:r>
              <a:rPr lang="en-AU" sz="2200" dirty="0"/>
              <a:t> </a:t>
            </a:r>
            <a:r>
              <a:rPr lang="en-AU" sz="2200" u="sng" dirty="0"/>
              <a:t>Natural unemployment is all </a:t>
            </a:r>
            <a:r>
              <a:rPr lang="en-US" sz="2200" u="sng" dirty="0"/>
              <a:t>frictional and structural</a:t>
            </a:r>
            <a:r>
              <a:rPr lang="en-AU" sz="2200" u="sng" dirty="0"/>
              <a:t> unemployment</a:t>
            </a:r>
            <a:r>
              <a:rPr lang="en-US" sz="2200" u="sng" dirty="0"/>
              <a:t>.</a:t>
            </a:r>
          </a:p>
          <a:p>
            <a:pPr lvl="1" indent="0">
              <a:buClr>
                <a:srgbClr val="FF0000"/>
              </a:buCl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natural unemployment rate</a:t>
            </a:r>
            <a:r>
              <a:rPr lang="en-US" dirty="0">
                <a:solidFill>
                  <a:srgbClr val="00B050"/>
                </a:solidFill>
              </a:rPr>
              <a:t> is natural unemployment as a percentage of labor force.</a:t>
            </a:r>
          </a:p>
          <a:p>
            <a:pPr lvl="1" indent="0">
              <a:buClr>
                <a:srgbClr val="FF0000"/>
              </a:buClr>
              <a:defRPr/>
            </a:pPr>
            <a:endParaRPr lang="en-US" dirty="0"/>
          </a:p>
          <a:p>
            <a:pPr marL="85725" lvl="1" indent="-85725">
              <a:buClr>
                <a:srgbClr val="FF0000"/>
              </a:buClr>
              <a:defRPr/>
            </a:pPr>
            <a:r>
              <a:rPr lang="en-US" altLang="en-US" sz="2200" b="1" dirty="0"/>
              <a:t> </a:t>
            </a:r>
            <a:r>
              <a:rPr lang="en-US" altLang="en-US" sz="2200" b="1" dirty="0">
                <a:solidFill>
                  <a:srgbClr val="00B050"/>
                </a:solidFill>
              </a:rPr>
              <a:t>Full employment </a:t>
            </a:r>
            <a:r>
              <a:rPr lang="en-US" altLang="en-US" sz="2200" dirty="0">
                <a:solidFill>
                  <a:srgbClr val="00B050"/>
                </a:solidFill>
              </a:rPr>
              <a:t>is defines as the situation in which the unemployment rate equals the natural unemployment rate.</a:t>
            </a:r>
          </a:p>
          <a:p>
            <a:pPr lvl="1" indent="0">
              <a:buClr>
                <a:srgbClr val="FF0000"/>
              </a:buClr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When the economy is at full employment, there is no cyclical unemployment or, equivalently, all unemployment is frictional and structural</a:t>
            </a:r>
            <a:r>
              <a:rPr lang="en-US" altLang="en-US" dirty="0"/>
              <a:t>.</a:t>
            </a:r>
          </a:p>
          <a:p>
            <a:pPr>
              <a:buClr>
                <a:srgbClr val="FF0000"/>
              </a:buClr>
            </a:pPr>
            <a:endParaRPr lang="en-US" sz="2200" dirty="0"/>
          </a:p>
          <a:p>
            <a:pPr>
              <a:buClr>
                <a:srgbClr val="FF0000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30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2AE29-D380-4EAE-B11B-472BF72E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Practice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5735F2B-2D8D-47B8-B41A-956F0169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38600"/>
            <a:ext cx="8229600" cy="14779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2000" dirty="0"/>
              <a:t>Calculate the unemployment rate and labor force participation rate 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2860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Adult population of Bangladesh by group</a:t>
            </a:r>
          </a:p>
          <a:p>
            <a:pPr algn="ctr"/>
            <a:r>
              <a:rPr lang="en-US" dirty="0"/>
              <a:t>No. of employed	125.8 million</a:t>
            </a:r>
          </a:p>
          <a:p>
            <a:pPr algn="ctr"/>
            <a:r>
              <a:rPr lang="en-US" dirty="0"/>
              <a:t>No. of unemployed	10.9 million</a:t>
            </a:r>
          </a:p>
          <a:p>
            <a:pPr algn="ctr"/>
            <a:r>
              <a:rPr lang="en-US" dirty="0"/>
              <a:t>Not in labor force	79.2 million</a:t>
            </a:r>
          </a:p>
        </p:txBody>
      </p:sp>
    </p:spTree>
    <p:extLst>
      <p:ext uri="{BB962C8B-B14F-4D97-AF65-F5344CB8AC3E}">
        <p14:creationId xmlns:p14="http://schemas.microsoft.com/office/powerpoint/2010/main" val="12660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95119"/>
            <a:ext cx="8260672" cy="103942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studying this chapter, you will be able to:</a:t>
            </a:r>
          </a:p>
          <a:p>
            <a:pPr marL="350838" lvl="1" indent="-236538">
              <a:buClr>
                <a:srgbClr val="FF0000"/>
              </a:buClr>
            </a:pPr>
            <a:r>
              <a:rPr lang="en-US" sz="2200" dirty="0"/>
              <a:t>Explain why unemployment is a problem</a:t>
            </a:r>
          </a:p>
          <a:p>
            <a:pPr marL="350838" lvl="1" indent="-236538">
              <a:buClr>
                <a:srgbClr val="FF0000"/>
              </a:buClr>
            </a:pPr>
            <a:r>
              <a:rPr lang="en-US" sz="2200" dirty="0"/>
              <a:t>Define unemployment rate, employment-to-population ratio and labor force participation rate</a:t>
            </a:r>
          </a:p>
          <a:p>
            <a:pPr marL="350838" lvl="1" indent="-236538">
              <a:buClr>
                <a:srgbClr val="FF0000"/>
              </a:buClr>
            </a:pPr>
            <a:r>
              <a:rPr lang="en-US" sz="2200" dirty="0"/>
              <a:t>Describe the trends and cycles in these labor market indicators</a:t>
            </a:r>
          </a:p>
          <a:p>
            <a:pPr marL="350838" lvl="1" indent="-236538">
              <a:buClr>
                <a:srgbClr val="FF0000"/>
              </a:buClr>
            </a:pPr>
            <a:r>
              <a:rPr lang="en-US" sz="2200" dirty="0"/>
              <a:t>Explain why unemployment is an imperfect measure of underutilized labor and why it is present in full employment</a:t>
            </a:r>
          </a:p>
          <a:p>
            <a:pPr marL="350838" lvl="1" indent="-236538">
              <a:buClr>
                <a:srgbClr val="FF0000"/>
              </a:buClr>
            </a:pPr>
            <a:r>
              <a:rPr lang="en-CA" sz="2200" dirty="0"/>
              <a:t>Understand how unemployment and real GDP fluctuate together over a business cycle.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8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24D88-523E-431B-A0D1-1FD2697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56" y="381000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Unemployment 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28206-DE6F-42AA-BE99-5DA4C94B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56" y="1752600"/>
            <a:ext cx="8331200" cy="4572000"/>
          </a:xfrm>
        </p:spPr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  <a:tabLst>
                <a:tab pos="461963" algn="l"/>
              </a:tabLst>
              <a:defRPr/>
            </a:pPr>
            <a:r>
              <a:rPr lang="en-US" sz="2200" dirty="0"/>
              <a:t>Unemployment results in</a:t>
            </a:r>
          </a:p>
          <a:p>
            <a:pPr marL="731520" lvl="2" indent="-342900">
              <a:spcAft>
                <a:spcPct val="20000"/>
              </a:spcAft>
              <a:buClr>
                <a:srgbClr val="C50075"/>
              </a:buClr>
              <a:buSzPct val="120000"/>
              <a:buFont typeface="Wingdings" panose="05000000000000000000" pitchFamily="2" charset="2"/>
              <a:buChar char="§"/>
              <a:tabLst>
                <a:tab pos="461963" algn="l"/>
              </a:tabLst>
              <a:defRPr/>
            </a:pPr>
            <a:r>
              <a:rPr lang="en-US" sz="2200" dirty="0">
                <a:solidFill>
                  <a:srgbClr val="CC0066"/>
                </a:solidFill>
              </a:rPr>
              <a:t>Lost incomes and production</a:t>
            </a:r>
            <a:r>
              <a:rPr lang="en-US" sz="2200" b="1" dirty="0"/>
              <a:t>: </a:t>
            </a:r>
            <a:r>
              <a:rPr lang="en-US" sz="2200" dirty="0"/>
              <a:t>The loss of income is devastating for those who bear it. Employment benefits create a safety net but don’t fully replace lost wages, and not everyone receives benefits.</a:t>
            </a:r>
          </a:p>
          <a:p>
            <a:pPr marL="731520" lvl="2" indent="-342900">
              <a:spcAft>
                <a:spcPct val="20000"/>
              </a:spcAft>
              <a:buClr>
                <a:srgbClr val="C50075"/>
              </a:buClr>
              <a:buSzPct val="120000"/>
              <a:buFont typeface="Wingdings" panose="05000000000000000000" pitchFamily="2" charset="2"/>
              <a:buChar char="§"/>
              <a:tabLst>
                <a:tab pos="461963" algn="l"/>
              </a:tabLst>
              <a:defRPr/>
            </a:pPr>
            <a:r>
              <a:rPr lang="en-US" sz="2200" dirty="0">
                <a:solidFill>
                  <a:srgbClr val="CC0066"/>
                </a:solidFill>
              </a:rPr>
              <a:t>Lost human capital: </a:t>
            </a:r>
            <a:r>
              <a:rPr lang="en-US" sz="2200" dirty="0"/>
              <a:t>Prolonged unemployment permanently damages a person’s job prospects by destroying human capital.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8EFBA3C-4CDA-4C6A-AC37-C0768B92B21E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1" indent="0">
              <a:buClr>
                <a:srgbClr val="C50075"/>
              </a:buClr>
              <a:buSzPct val="120000"/>
              <a:buNone/>
              <a:defRPr/>
            </a:pP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670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Employment and Unemployment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>
            <a:normAutofit/>
          </a:bodyPr>
          <a:lstStyle/>
          <a:p>
            <a:pPr indent="-342900">
              <a:lnSpc>
                <a:spcPct val="150000"/>
              </a:lnSpc>
              <a:buClr>
                <a:srgbClr val="FF0000"/>
              </a:buClr>
              <a:tabLst>
                <a:tab pos="461963" algn="l"/>
              </a:tabLst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population is divided into two groups: </a:t>
            </a:r>
          </a:p>
          <a:p>
            <a:pPr marL="1097280" lvl="1" indent="-457200">
              <a:buAutoNum type="arabicPeriod"/>
              <a:tabLst>
                <a:tab pos="461963" algn="l"/>
              </a:tabLst>
            </a:pPr>
            <a:r>
              <a:rPr lang="en-US" altLang="en-US" sz="2200" smtClean="0"/>
              <a:t>The </a:t>
            </a:r>
            <a:r>
              <a:rPr lang="en-US" altLang="en-US" sz="2200" b="1" dirty="0"/>
              <a:t>working-age </a:t>
            </a:r>
            <a:r>
              <a:rPr lang="en-US" altLang="en-US" sz="2200" b="1" dirty="0" smtClean="0"/>
              <a:t>population/adult population</a:t>
            </a:r>
            <a:r>
              <a:rPr lang="en-US" altLang="en-US" sz="2200" dirty="0" smtClean="0"/>
              <a:t>—the </a:t>
            </a:r>
            <a:r>
              <a:rPr lang="en-US" altLang="en-US" sz="2200" dirty="0"/>
              <a:t>number of people aged 16 years and older who are not in jail, hospital, or some </a:t>
            </a:r>
            <a:r>
              <a:rPr lang="en-US" altLang="en-US" sz="2200"/>
              <a:t>other </a:t>
            </a:r>
            <a:r>
              <a:rPr lang="en-US" altLang="en-US" sz="2200" smtClean="0"/>
              <a:t>institution</a:t>
            </a:r>
          </a:p>
          <a:p>
            <a:pPr lvl="1" indent="0">
              <a:buNone/>
              <a:tabLst>
                <a:tab pos="461963" algn="l"/>
              </a:tabLst>
            </a:pPr>
            <a:endParaRPr lang="en-US" altLang="en-US" sz="2200" dirty="0"/>
          </a:p>
          <a:p>
            <a:pPr lvl="1" indent="0">
              <a:buNone/>
              <a:tabLst>
                <a:tab pos="461963" algn="l"/>
              </a:tabLst>
            </a:pPr>
            <a:r>
              <a:rPr lang="en-US" altLang="en-US" sz="2200" dirty="0"/>
              <a:t>2. People too young to work (under 16 years of age) or in institutional care</a:t>
            </a:r>
          </a:p>
        </p:txBody>
      </p:sp>
    </p:spTree>
    <p:extLst>
      <p:ext uri="{BB962C8B-B14F-4D97-AF65-F5344CB8AC3E}">
        <p14:creationId xmlns:p14="http://schemas.microsoft.com/office/powerpoint/2010/main" val="35330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Employment and Unemployment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altLang="en-US" sz="2200" dirty="0"/>
              <a:t>The working-age population is divided into two groups:</a:t>
            </a:r>
          </a:p>
          <a:p>
            <a:pPr lvl="1" indent="0">
              <a:buClr>
                <a:srgbClr val="FF0000"/>
              </a:buClr>
            </a:pPr>
            <a:r>
              <a:rPr lang="en-US" altLang="en-US" sz="2200" dirty="0"/>
              <a:t> People in the labor force</a:t>
            </a:r>
          </a:p>
          <a:p>
            <a:pPr lvl="1" indent="0">
              <a:buClr>
                <a:srgbClr val="FF0000"/>
              </a:buClr>
            </a:pPr>
            <a:r>
              <a:rPr lang="en-US" altLang="en-US" sz="2200" dirty="0"/>
              <a:t> People not in the labor force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en-US" sz="2200" dirty="0"/>
              <a:t>The </a:t>
            </a:r>
            <a:r>
              <a:rPr lang="en-US" altLang="en-US" sz="2200" b="1" dirty="0"/>
              <a:t>labor force</a:t>
            </a:r>
            <a:r>
              <a:rPr lang="en-US" altLang="en-US" sz="2200" dirty="0"/>
              <a:t> is the sum of employed and unemployed workers. </a:t>
            </a:r>
          </a:p>
          <a:p>
            <a:pPr indent="0">
              <a:buNone/>
            </a:pPr>
            <a:endParaRPr lang="en-US" altLang="en-US" sz="2200" dirty="0"/>
          </a:p>
          <a:p>
            <a:pPr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939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D1299-E552-47E5-8295-89859485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Employment and Unemployment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D6A4BB-8F25-41E3-8A56-15DBBC17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373563"/>
          </a:xfrm>
        </p:spPr>
        <p:txBody>
          <a:bodyPr>
            <a:noAutofit/>
          </a:bodyPr>
          <a:lstStyle/>
          <a:p>
            <a:pPr indent="0">
              <a:buNone/>
              <a:tabLst>
                <a:tab pos="461963" algn="l"/>
              </a:tabLst>
            </a:pPr>
            <a:r>
              <a:rPr lang="en-US" altLang="en-US" dirty="0"/>
              <a:t>To be counted as unemployed, a person must be in one of the following three </a:t>
            </a:r>
            <a:r>
              <a:rPr lang="en-US" altLang="en-US" dirty="0" smtClean="0"/>
              <a:t>categories:</a:t>
            </a:r>
          </a:p>
          <a:p>
            <a:pPr marL="685800" indent="-342900">
              <a:tabLst>
                <a:tab pos="461963" algn="l"/>
              </a:tabLst>
            </a:pPr>
            <a:endParaRPr lang="en-US" altLang="en-US" sz="2200" dirty="0" smtClean="0"/>
          </a:p>
          <a:p>
            <a:pPr marL="685800" indent="-342900">
              <a:tabLst>
                <a:tab pos="461963" algn="l"/>
              </a:tabLst>
            </a:pPr>
            <a:r>
              <a:rPr lang="en-US" altLang="en-US" sz="2200" dirty="0" smtClean="0"/>
              <a:t>Without </a:t>
            </a:r>
            <a:r>
              <a:rPr lang="en-US" altLang="en-US" sz="2200" dirty="0"/>
              <a:t>work but has made specific efforts to find a </a:t>
            </a:r>
            <a:r>
              <a:rPr lang="en-US" altLang="en-US" sz="2200" dirty="0" smtClean="0"/>
              <a:t>job within </a:t>
            </a:r>
            <a:r>
              <a:rPr lang="en-US" altLang="en-US" sz="2200" dirty="0"/>
              <a:t>the previous four </a:t>
            </a:r>
            <a:r>
              <a:rPr lang="en-US" altLang="en-US" sz="2200" dirty="0" smtClean="0"/>
              <a:t>weeks</a:t>
            </a:r>
          </a:p>
          <a:p>
            <a:pPr marL="685800" indent="-342900">
              <a:tabLst>
                <a:tab pos="461963" algn="l"/>
              </a:tabLst>
            </a:pPr>
            <a:endParaRPr lang="en-US" altLang="en-US" sz="2200" dirty="0" smtClean="0"/>
          </a:p>
          <a:p>
            <a:pPr marL="685800" indent="-342900">
              <a:tabLst>
                <a:tab pos="461963" algn="l"/>
              </a:tabLst>
            </a:pPr>
            <a:r>
              <a:rPr lang="en-US" altLang="en-US" sz="2200" dirty="0" smtClean="0"/>
              <a:t>Waiting </a:t>
            </a:r>
            <a:r>
              <a:rPr lang="en-US" altLang="en-US" sz="2200" dirty="0"/>
              <a:t>to be called back to a job from which he or </a:t>
            </a:r>
            <a:r>
              <a:rPr lang="en-US" altLang="en-US" sz="2200" dirty="0" smtClean="0"/>
              <a:t>she has </a:t>
            </a:r>
            <a:r>
              <a:rPr lang="en-US" altLang="en-US" sz="2200" dirty="0"/>
              <a:t>been laid </a:t>
            </a:r>
            <a:r>
              <a:rPr lang="en-US" altLang="en-US" sz="2200" dirty="0" smtClean="0"/>
              <a:t>off</a:t>
            </a:r>
          </a:p>
          <a:p>
            <a:pPr marL="685800" indent="-342900">
              <a:tabLst>
                <a:tab pos="461963" algn="l"/>
              </a:tabLst>
            </a:pPr>
            <a:endParaRPr lang="en-US" altLang="en-US" sz="2200" dirty="0" smtClean="0"/>
          </a:p>
          <a:p>
            <a:pPr marL="685800" indent="-342900">
              <a:tabLst>
                <a:tab pos="461963" algn="l"/>
              </a:tabLst>
            </a:pPr>
            <a:r>
              <a:rPr lang="en-US" altLang="en-US" sz="2200" dirty="0" smtClean="0"/>
              <a:t>Waiting </a:t>
            </a:r>
            <a:r>
              <a:rPr lang="en-US" altLang="en-US" sz="2200" dirty="0"/>
              <a:t>to start a new job within 30 days</a:t>
            </a:r>
          </a:p>
        </p:txBody>
      </p:sp>
    </p:spTree>
    <p:extLst>
      <p:ext uri="{BB962C8B-B14F-4D97-AF65-F5344CB8AC3E}">
        <p14:creationId xmlns:p14="http://schemas.microsoft.com/office/powerpoint/2010/main" val="8372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288B5-A3F4-4AFE-B16C-B3B4F00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95120"/>
            <a:ext cx="8260672" cy="1039427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Labor Market Indicators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87D0E-55C5-4FA0-AF7E-0FA00D77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The Census Bureau calculates three indicators of the state of the labor market. They are:</a:t>
            </a:r>
            <a:endParaRPr lang="en-US" altLang="en-US" b="1" dirty="0"/>
          </a:p>
          <a:p>
            <a:pPr lvl="1" indent="0">
              <a:buClr>
                <a:srgbClr val="C50075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200" dirty="0"/>
              <a:t> The unemployment rate</a:t>
            </a:r>
          </a:p>
          <a:p>
            <a:pPr lvl="1" indent="0">
              <a:buClr>
                <a:srgbClr val="C50075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200" dirty="0"/>
              <a:t> The employment-to-population ratio</a:t>
            </a:r>
          </a:p>
          <a:p>
            <a:pPr lvl="1" indent="0">
              <a:buClr>
                <a:srgbClr val="C50075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200" dirty="0"/>
              <a:t> The labor force participation rate</a:t>
            </a:r>
          </a:p>
          <a:p>
            <a:pPr lvl="1" indent="0">
              <a:buClr>
                <a:srgbClr val="C50075"/>
              </a:buClr>
              <a:buSzPct val="120000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205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CC349-2EED-4C9E-9F14-5E7D9A54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Labor Market Indicators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23115-F14E-43CC-9DB5-9EB4653C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28800"/>
            <a:ext cx="8260672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50075"/>
                </a:solidFill>
              </a:rPr>
              <a:t>1. The Unemployment Rate</a:t>
            </a:r>
          </a:p>
          <a:p>
            <a:pPr lvl="1" indent="0">
              <a:buClr>
                <a:srgbClr val="FF0000"/>
              </a:buClr>
            </a:pPr>
            <a:r>
              <a:rPr lang="en-US" altLang="en-US" dirty="0"/>
              <a:t> The </a:t>
            </a:r>
            <a:r>
              <a:rPr lang="en-US" altLang="en-US" b="1" dirty="0"/>
              <a:t>unemployment rate</a:t>
            </a:r>
            <a:r>
              <a:rPr lang="en-US" altLang="en-US" dirty="0"/>
              <a:t> is the percentage of the labor force that is unemployed.</a:t>
            </a:r>
          </a:p>
          <a:p>
            <a:pPr lvl="1" indent="0">
              <a:buClr>
                <a:srgbClr val="FF0000"/>
              </a:buClr>
            </a:pPr>
            <a:r>
              <a:rPr lang="en-US" altLang="en-US" dirty="0"/>
              <a:t> </a:t>
            </a:r>
            <a:r>
              <a:rPr lang="en-US" altLang="en-US" b="1" dirty="0"/>
              <a:t>The unemployment rate is </a:t>
            </a:r>
            <a:br>
              <a:rPr lang="en-US" altLang="en-US" b="1" dirty="0"/>
            </a:br>
            <a:r>
              <a:rPr lang="en-US" altLang="en-US" b="1" dirty="0"/>
              <a:t>(Number of people unemployed </a:t>
            </a:r>
            <a:r>
              <a:rPr lang="en-US" altLang="en-US" b="1" dirty="0">
                <a:cs typeface="Arial" panose="020B0604020202020204" pitchFamily="34" charset="0"/>
              </a:rPr>
              <a:t>÷ </a:t>
            </a:r>
            <a:r>
              <a:rPr lang="en-US" altLang="en-US" b="1" dirty="0"/>
              <a:t>labor force) </a:t>
            </a:r>
            <a:r>
              <a:rPr lang="en-US" altLang="en-US" b="1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100.</a:t>
            </a:r>
          </a:p>
          <a:p>
            <a:pPr lvl="1" indent="0">
              <a:buClr>
                <a:srgbClr val="FF0000"/>
              </a:buClr>
            </a:pPr>
            <a:r>
              <a:rPr lang="en-US" altLang="en-US" dirty="0"/>
              <a:t> In June 2010, the labor force was 153.7 million and 14.6 million were unemployed, so the unemployment rate was 9.5 percent.</a:t>
            </a:r>
          </a:p>
          <a:p>
            <a:pPr lvl="1" indent="0">
              <a:buClr>
                <a:srgbClr val="FF0000"/>
              </a:buClr>
            </a:pPr>
            <a:r>
              <a:rPr lang="en-US" altLang="en-US" dirty="0"/>
              <a:t> The unemployment rate increases in a recession and reaches its peak value after the recession ends.</a:t>
            </a:r>
          </a:p>
        </p:txBody>
      </p:sp>
    </p:spTree>
    <p:extLst>
      <p:ext uri="{BB962C8B-B14F-4D97-AF65-F5344CB8AC3E}">
        <p14:creationId xmlns:p14="http://schemas.microsoft.com/office/powerpoint/2010/main" val="142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ADCE5-4552-4905-97B7-D9F039CF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57200"/>
            <a:ext cx="9144000" cy="9906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Labor Market Indicators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25DB20-9CA1-47B9-AC8C-5693888D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C50075"/>
                </a:solidFill>
              </a:rPr>
              <a:t>2. The Employment-to-Population Ratio</a:t>
            </a:r>
          </a:p>
          <a:p>
            <a:pPr lvl="1" indent="0"/>
            <a:r>
              <a:rPr lang="en-US" altLang="en-US" dirty="0"/>
              <a:t> The </a:t>
            </a:r>
            <a:r>
              <a:rPr lang="en-US" altLang="en-US" b="1" dirty="0"/>
              <a:t>employment-to-population ratio</a:t>
            </a:r>
            <a:r>
              <a:rPr lang="en-US" altLang="en-US" dirty="0"/>
              <a:t> is the percentage of the working-age population who have jobs.</a:t>
            </a:r>
          </a:p>
          <a:p>
            <a:pPr lvl="1" indent="0"/>
            <a:r>
              <a:rPr lang="en-US" altLang="en-US" dirty="0"/>
              <a:t> The employment-to-population ratio is </a:t>
            </a:r>
            <a:br>
              <a:rPr lang="en-US" altLang="en-US" dirty="0"/>
            </a:br>
            <a:r>
              <a:rPr lang="en-US" altLang="en-US" dirty="0"/>
              <a:t>(Employment </a:t>
            </a:r>
            <a:r>
              <a:rPr lang="en-US" altLang="en-US" dirty="0">
                <a:cs typeface="Arial" panose="020B0604020202020204" pitchFamily="34" charset="0"/>
              </a:rPr>
              <a:t>÷ </a:t>
            </a:r>
            <a:r>
              <a:rPr lang="en-US" altLang="en-US" dirty="0"/>
              <a:t>Working-age population)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100.</a:t>
            </a:r>
          </a:p>
          <a:p>
            <a:pPr lvl="1" indent="0"/>
            <a:r>
              <a:rPr lang="en-US" altLang="en-US" dirty="0"/>
              <a:t> In June 2010, the employment was 139.1 million and the working-age population was 237.7 million. </a:t>
            </a:r>
          </a:p>
          <a:p>
            <a:pPr lvl="1" indent="0"/>
            <a:r>
              <a:rPr lang="en-US" altLang="en-US" dirty="0"/>
              <a:t> The employment-to-population ratio was 58.5 percent.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63C3EF55DC24284ACEF8BF50AE43F" ma:contentTypeVersion="3" ma:contentTypeDescription="Create a new document." ma:contentTypeScope="" ma:versionID="39d4ac89be0cbe97a3de0f331a8f3acf">
  <xsd:schema xmlns:xsd="http://www.w3.org/2001/XMLSchema" xmlns:xs="http://www.w3.org/2001/XMLSchema" xmlns:p="http://schemas.microsoft.com/office/2006/metadata/properties" xmlns:ns2="ccda0397-d1cc-49e6-9ca9-c0a167e49c13" targetNamespace="http://schemas.microsoft.com/office/2006/metadata/properties" ma:root="true" ma:fieldsID="ed45466e307f5294db930da7360ceb99" ns2:_="">
    <xsd:import namespace="ccda0397-d1cc-49e6-9ca9-c0a167e49c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a0397-d1cc-49e6-9ca9-c0a167e49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A9F997-684C-4C11-AB7D-6090070ACC90}"/>
</file>

<file path=customXml/itemProps2.xml><?xml version="1.0" encoding="utf-8"?>
<ds:datastoreItem xmlns:ds="http://schemas.openxmlformats.org/officeDocument/2006/customXml" ds:itemID="{D8D08EB9-2F20-4AC8-812A-587E3C2E0977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4358</TotalTime>
  <Words>797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Cambria Math</vt:lpstr>
      <vt:lpstr>Century Gothic</vt:lpstr>
      <vt:lpstr>Symbol</vt:lpstr>
      <vt:lpstr>Wingdings</vt:lpstr>
      <vt:lpstr>Apothecary</vt:lpstr>
      <vt:lpstr>PowerPoint Presentation</vt:lpstr>
      <vt:lpstr>Objectives</vt:lpstr>
      <vt:lpstr>Why Unemployment Is a Problem?</vt:lpstr>
      <vt:lpstr>Employment and Unemployment</vt:lpstr>
      <vt:lpstr>Employment and Unemployment</vt:lpstr>
      <vt:lpstr>Employment and Unemployment</vt:lpstr>
      <vt:lpstr>Labor Market Indicators</vt:lpstr>
      <vt:lpstr>Labor Market Indicators</vt:lpstr>
      <vt:lpstr>Labor Market Indicators</vt:lpstr>
      <vt:lpstr>Labor Market Indicators</vt:lpstr>
      <vt:lpstr>Labor Force Statistics </vt:lpstr>
      <vt:lpstr>Labor Force Statistics</vt:lpstr>
      <vt:lpstr>Unemployment calculation</vt:lpstr>
      <vt:lpstr>Unemployment calculation</vt:lpstr>
      <vt:lpstr>Types of Unemployment</vt:lpstr>
      <vt:lpstr>Types of Unemployment</vt:lpstr>
      <vt:lpstr>Natural Unemployment</vt:lpstr>
      <vt:lpstr>Practice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Windows User</cp:lastModifiedBy>
  <cp:revision>95</cp:revision>
  <dcterms:created xsi:type="dcterms:W3CDTF">2006-08-16T00:00:00Z</dcterms:created>
  <dcterms:modified xsi:type="dcterms:W3CDTF">2023-07-26T06:27:21Z</dcterms:modified>
</cp:coreProperties>
</file>