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302" r:id="rId4"/>
    <p:sldId id="260" r:id="rId5"/>
    <p:sldId id="261" r:id="rId6"/>
    <p:sldId id="262" r:id="rId7"/>
    <p:sldId id="264" r:id="rId8"/>
    <p:sldId id="263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A112-46A5-4391-A7B1-8E43244E52D0}" type="datetimeFigureOut">
              <a:rPr lang="en-GB" smtClean="0"/>
              <a:pPr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D768-47F9-496A-8B71-8A72FBF10F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9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2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5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3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0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0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2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F922-4E2E-4C69-BD69-21F5CB18D0C8}" type="datetimeFigureOut">
              <a:rPr lang="en-CA" smtClean="0"/>
              <a:pPr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75" y="0"/>
            <a:ext cx="9144775" cy="6858000"/>
            <a:chOff x="-775" y="0"/>
            <a:chExt cx="9144775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646331"/>
              <a:ext cx="9144000" cy="62116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775" y="0"/>
              <a:ext cx="9144775" cy="720080"/>
            </a:xfrm>
            <a:prstGeom prst="rect">
              <a:avLst/>
            </a:prstGeom>
            <a:solidFill>
              <a:srgbClr val="BF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7884" y="-993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ea typeface="Adobe Myungjo Std M" pitchFamily="18" charset="-128"/>
                <a:cs typeface="Microsoft Himalaya" panose="01010100010101010101" pitchFamily="2" charset="0"/>
              </a:rPr>
              <a:t>TOPIC 1</a:t>
            </a:r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yungjo Std M" pitchFamily="18" charset="-128"/>
                <a:ea typeface="Adobe Myungjo Std M" pitchFamily="18" charset="-128"/>
                <a:cs typeface="Microsoft Himalaya" panose="01010100010101010101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46809"/>
            <a:ext cx="4032448" cy="119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Introduction: Thinking Like an Economist</a:t>
            </a:r>
          </a:p>
        </p:txBody>
      </p:sp>
      <p:pic>
        <p:nvPicPr>
          <p:cNvPr id="11" name="Picture 7" descr="chapter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84784"/>
            <a:ext cx="441960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Economic Models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Economists use models to simplify reality in order to improve our understanding of the world.</a:t>
            </a:r>
          </a:p>
          <a:p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The most basic economic models include:</a:t>
            </a:r>
          </a:p>
          <a:p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The Production Possibilities </a:t>
            </a:r>
            <a:r>
              <a:rPr lang="en-CA" sz="2400" dirty="0" smtClean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Frontier (PPF)</a:t>
            </a:r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It is used to solve the basic problems in economics.</a:t>
            </a:r>
          </a:p>
        </p:txBody>
      </p:sp>
    </p:spTree>
    <p:extLst>
      <p:ext uri="{BB962C8B-B14F-4D97-AF65-F5344CB8AC3E}">
        <p14:creationId xmlns:p14="http://schemas.microsoft.com/office/powerpoint/2010/main" val="15147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Assumptions of PPF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Full employment and full production.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Available supply of factors of production (Land, Labor, Capital and Entrepreneurship) are fixed but they can be shifted or reallocated. 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State of technology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471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-27384"/>
            <a:ext cx="8222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Alternative Production Possibilities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54437"/>
              </p:ext>
            </p:extLst>
          </p:nvPr>
        </p:nvGraphicFramePr>
        <p:xfrm>
          <a:off x="467544" y="1196752"/>
          <a:ext cx="8295456" cy="4859565"/>
        </p:xfrm>
        <a:graphic>
          <a:graphicData uri="http://schemas.openxmlformats.org/drawingml/2006/table">
            <a:tbl>
              <a:tblPr/>
              <a:tblGrid>
                <a:gridCol w="2476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71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19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66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 Possibilities Schedule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2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Possibilities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Sugar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(millions of pounds)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Pizza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(thousands)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6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-9939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200" dirty="0" smtClean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pPr algn="ctr"/>
            <a:r>
              <a:rPr lang="en-CA" sz="32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Model</a:t>
            </a:r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: The 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The production possibilities frontier  is a graph that shows the various alternative combination of the two commodities that a country can produce most efficiently by fully utilizing its factor of production with the available technology. </a:t>
            </a:r>
          </a:p>
          <a:p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It was introduced by Prof. Paul A. Samuelson.</a:t>
            </a:r>
          </a:p>
        </p:txBody>
      </p:sp>
    </p:spTree>
    <p:extLst>
      <p:ext uri="{BB962C8B-B14F-4D97-AF65-F5344CB8AC3E}">
        <p14:creationId xmlns:p14="http://schemas.microsoft.com/office/powerpoint/2010/main" val="967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96490"/>
            <a:ext cx="869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5890046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FFFF00"/>
                </a:solidFill>
              </a:rPr>
              <a:t>Every point along the curve is efficient; points outside the curve are unobtainable or inefficient</a:t>
            </a: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22116" r="39885" b="23461"/>
          <a:stretch/>
        </p:blipFill>
        <p:spPr bwMode="auto">
          <a:xfrm>
            <a:off x="0" y="720080"/>
            <a:ext cx="9144000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4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Shifts in the PPF</a:t>
            </a:r>
          </a:p>
        </p:txBody>
      </p:sp>
      <p:pic>
        <p:nvPicPr>
          <p:cNvPr id="2" name="Picture 2" descr="C:\Users\PCTECH\Desktop\w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0080"/>
            <a:ext cx="9144000" cy="61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Causes of Shifts in the PPF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98072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Shifts in the production possibilities curve are caused by changes in these things:</a:t>
            </a:r>
          </a:p>
          <a:p>
            <a:endParaRPr lang="en-GB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Advances in technology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Changes in resources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More education or training (that's what we call human capital)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Changes in the </a:t>
            </a:r>
            <a:r>
              <a:rPr lang="en-GB" sz="3600" dirty="0" err="1">
                <a:solidFill>
                  <a:schemeClr val="bg1">
                    <a:lumMod val="95000"/>
                  </a:schemeClr>
                </a:solidFill>
              </a:rPr>
              <a:t>labor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 force</a:t>
            </a:r>
          </a:p>
        </p:txBody>
      </p:sp>
    </p:spTree>
    <p:extLst>
      <p:ext uri="{BB962C8B-B14F-4D97-AF65-F5344CB8AC3E}">
        <p14:creationId xmlns:p14="http://schemas.microsoft.com/office/powerpoint/2010/main" val="174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Concepts Illustrated by the Production Possibilities Frontier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Trade-offs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Opportunity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Significance of PPF: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Where shall the choice of society lie?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helps to solve 3 basic </a:t>
            </a:r>
            <a:r>
              <a:rPr lang="en-CA" sz="2400" dirty="0" smtClean="0">
                <a:solidFill>
                  <a:schemeClr val="bg1"/>
                </a:solidFill>
                <a:latin typeface="Lucida Bright" panose="02040602050505020304" pitchFamily="18" charset="0"/>
              </a:rPr>
              <a:t>problems: 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to produce; how to produce; for whom to produce.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To study economic development.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04800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354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According to Prof. Lionel Robbins, “Economics is the science which studies human behavior as a relationship between ends and scarce means which have alternative uses”.</a:t>
            </a:r>
          </a:p>
          <a:p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3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Scarcity</a:t>
            </a:r>
            <a:r>
              <a:rPr lang="en-US" sz="3200" dirty="0">
                <a:solidFill>
                  <a:schemeClr val="bg1"/>
                </a:solidFill>
              </a:rPr>
              <a:t> is the fundamental </a:t>
            </a:r>
            <a:r>
              <a:rPr lang="en-US" sz="3200" b="1" dirty="0">
                <a:solidFill>
                  <a:schemeClr val="bg1"/>
                </a:solidFill>
              </a:rPr>
              <a:t>economic</a:t>
            </a:r>
            <a:r>
              <a:rPr lang="en-US" sz="3200" dirty="0">
                <a:solidFill>
                  <a:schemeClr val="bg1"/>
                </a:solidFill>
              </a:rPr>
              <a:t> problem of having seemingly unlimited human wants in a world of limited resources.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It states that society has insufficient productive resources to fulfill all human wants and needs.</a:t>
            </a:r>
            <a:endParaRPr lang="en-US" sz="32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 and Macroeconomics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 is divided into two subfields: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focuses on the individual parts of the economy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-How households and firms make decisions and how they interact in specific </a:t>
            </a:r>
            <a:r>
              <a:rPr lang="en-CA" sz="2800" dirty="0" smtClean="0">
                <a:solidFill>
                  <a:schemeClr val="bg1"/>
                </a:solidFill>
                <a:latin typeface="Lucida Bright" panose="02040602050505020304" pitchFamily="18" charset="0"/>
              </a:rPr>
              <a:t>market</a:t>
            </a:r>
          </a:p>
          <a:p>
            <a:endParaRPr lang="en-CA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Macroeconomics looks at the economy as a whole.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-Economy-wide phenomena, including inflation, unemployment, and economic growth</a:t>
            </a:r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4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deals with the behavior of individual economic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explains how and why these units make economic decisions.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These economic units include consumers, workers, investors, owners of land, business firms.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How consumers make purchasing decisions, how firms decide how many workers to hire. </a:t>
            </a:r>
          </a:p>
          <a:p>
            <a:endParaRPr lang="en-CA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7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Economy: In 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457" y="1005015"/>
            <a:ext cx="77768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 word economy comes from a Greek word “</a:t>
            </a:r>
            <a:r>
              <a:rPr lang="en-CA" sz="2800" dirty="0" err="1">
                <a:solidFill>
                  <a:schemeClr val="bg1"/>
                </a:solidFill>
                <a:latin typeface="Lucida Bright" panose="02040602050505020304" pitchFamily="18" charset="0"/>
              </a:rPr>
              <a:t>Oikonomia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” which basically means “one who manages a household.”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 household and an economy  face many similar decisions: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Who will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goods and how many of them should be produced?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resources should be used in production?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At what price should the goods be sold?</a:t>
            </a:r>
          </a:p>
          <a:p>
            <a:endParaRPr lang="en-US" altLang="en-US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Reiterating :</a:t>
            </a:r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 Economics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7620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Versus Normative Statements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Economic analysis:</a:t>
            </a:r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Economist use two types of statements for analysis: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Positive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that attempt to describe the world as it is.	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descriptive analysis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Normative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about how the world should be.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prescriptive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2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171400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Positive </a:t>
            </a:r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or Normative Statements? </a:t>
            </a:r>
          </a:p>
          <a:p>
            <a:pPr algn="ctr"/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An increase in the minimum wage will cause a decrease in employment among the least-skilled.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(POSITIVE)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Higher federal budget deficits will cause interest rates to increase.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(POSITIVE) 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The income gains from a higher minimum wage are worth more than any slight reductions in employment.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(NORMATIVE)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State governments should be allowed to collect from tobacco companies the costs of treating smoking-related illnesses among the poor.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(NORMATIVE)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7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Basic Problem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There are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three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 basic problems:</a:t>
            </a:r>
          </a:p>
          <a:p>
            <a:pPr marL="457200" indent="-457200">
              <a:buFont typeface="+mj-lt"/>
              <a:buAutoNum type="arabicPeriod" startAt="8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commodities should be produced and in what quantities?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How shall goods be produced (by whom and with what resources and in what technical manners to be produced)?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For whom shall goods be produced?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707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Adobe Myungjo Std M</vt:lpstr>
      <vt:lpstr>Arial</vt:lpstr>
      <vt:lpstr>Calibri</vt:lpstr>
      <vt:lpstr>Lucida Bright</vt:lpstr>
      <vt:lpstr>Microsoft Himalaya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Rubayyat</dc:creator>
  <cp:lastModifiedBy>Windows User</cp:lastModifiedBy>
  <cp:revision>64</cp:revision>
  <cp:lastPrinted>2016-01-16T15:54:14Z</cp:lastPrinted>
  <dcterms:created xsi:type="dcterms:W3CDTF">2015-09-12T14:13:23Z</dcterms:created>
  <dcterms:modified xsi:type="dcterms:W3CDTF">2023-06-06T04:05:32Z</dcterms:modified>
</cp:coreProperties>
</file>