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49" r:id="rId1"/>
  </p:sldMasterIdLst>
  <p:notesMasterIdLst>
    <p:notesMasterId r:id="rId43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284" r:id="rId11"/>
    <p:sldId id="285" r:id="rId12"/>
    <p:sldId id="286" r:id="rId13"/>
    <p:sldId id="266" r:id="rId14"/>
    <p:sldId id="267" r:id="rId15"/>
    <p:sldId id="268" r:id="rId16"/>
    <p:sldId id="269" r:id="rId17"/>
    <p:sldId id="270" r:id="rId18"/>
    <p:sldId id="308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21" r:id="rId32"/>
    <p:sldId id="322" r:id="rId33"/>
    <p:sldId id="323" r:id="rId34"/>
    <p:sldId id="324" r:id="rId35"/>
    <p:sldId id="325" r:id="rId36"/>
    <p:sldId id="326" r:id="rId37"/>
    <p:sldId id="327" r:id="rId38"/>
    <p:sldId id="328" r:id="rId39"/>
    <p:sldId id="329" r:id="rId40"/>
    <p:sldId id="330" r:id="rId41"/>
    <p:sldId id="331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20DA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2787"/>
    <p:restoredTop sz="90929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D4B8AE23-5D6C-4629-A0F2-B4D219F9DC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3468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4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80192CC-4C46-46D5-B923-CC36E7FAF70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B71B4E-57D4-40F4-94F1-DC1D0FC927E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170EDD7-3264-4D52-A750-ABA162CA822C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908D833-585E-421B-A905-5D3FEDFAE96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46BBEA5-B950-4F2B-A5B7-F11C4010945A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F8DEB47-F245-42AB-BCCF-E8842BECE6F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577A97C-EA8A-4E2C-9693-7DF2A057218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1CD8A6F-8775-4EE8-B3FD-37CEF2DB275E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C9A51B-D738-4D95-B540-6F28A40E3E6D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D604C-E0E0-4161-8FEB-CB9C6482A27A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6703397-50B0-41E4-B6E3-F2688BD4C6F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FC6A18-35C3-42AF-B6DA-8B68AD1E091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F85E003-B583-4C65-A45B-7848C04671B7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38FE4D-689E-40D2-A824-7EAA16F7E89B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F421B7-C583-47C5-A197-4EA9E4C7F302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5CE6DE-E1EF-4C7C-A5D9-97C3652CC439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F2E7C7-C384-4EFB-B694-712A18732F59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3D4439-91C3-4DAA-90F7-634D9166112D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FC6FF1-86C7-44F5-B238-54174E0BA492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2D454-03C8-4C9D-8703-3891299F4093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B59D05-B071-49B4-AC51-B4D3654A6933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ED900D-C3FE-4E87-9874-7EEFE6E9829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6FD37F-743C-4928-8CEB-85064F338A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32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F4188F-D598-4A7B-AEE0-FB2F6B979D8B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F65998-78E8-449A-9737-461472B8351A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74247C-2B63-4F48-9CB1-201B7A740AF1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41B788-49F2-40C0-8F4D-352ECF7C4055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365D5-7972-47B2-AECD-C924245A27D4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646482-245E-49E2-A6DB-BC4D2710D43C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D5B7F9-10CF-41C8-9BC4-D33022C35098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B003E7-9F86-4A1F-A532-251025AE886B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3B32532-CD71-4242-A667-3321A9596690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7FC86-BC3A-4822-A594-C8F5921A0DA0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715246-5EA0-42DB-97B3-D8E2AB069139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3320C8-54F3-4816-856E-94DED2CF2F65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42F396-F416-4A28-8D8C-ECB41880BCF3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EF855F-9F2E-4DA8-B014-E69447B3A84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B65FE63-615E-41CE-849A-88395A2D8AE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99AEE7-1F86-422D-A5DB-1BB08F26EFC1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34A229-A16F-4666-A270-88A5BF19A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EDD89B-6428-498D-9F22-5678F46FA0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 algn="ctr">
              <a:defRPr sz="4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685800" y="6553200"/>
            <a:ext cx="2895600" cy="228600"/>
          </a:xfrm>
        </p:spPr>
        <p:txBody>
          <a:bodyPr anchor="t"/>
          <a:lstStyle>
            <a:lvl1pPr algn="ctr">
              <a:defRPr b="0" i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C32F3D52-7521-4832-BC51-E864AF0FCA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5123F5-6AF0-4B83-BA71-2735DB65F10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81000"/>
            <a:ext cx="19431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56769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2847E7AE-73EC-448A-A123-137E0D5F00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2918DD1-9C55-447B-8C5C-90F5B7FB41F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E4E45492-F759-47D8-8E3F-98CDBA80AD7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95400"/>
            <a:ext cx="38100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1FBB6FB7-AF45-4F42-97B8-AF8C4125C2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8322BC0C-591E-4D42-9393-EDEAE8B76B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74AE020-95E9-4A30-93B9-B84097ECD5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E59DC56-1EE9-4C03-B0F4-5662D4E995E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D4D0B946-1968-4D2C-97F6-03D7F554027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Chapter 5: Page </a:t>
            </a:r>
            <a:fld id="{A302BFFD-6BCC-4CC7-A2BA-1CBAEE1AFC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E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81000"/>
            <a:ext cx="7772400" cy="609600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95400"/>
            <a:ext cx="7772400" cy="5029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685800" y="6553200"/>
            <a:ext cx="54102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000" b="1" i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Mankiw et al. Principles of Microeconomics, 2nd Canadian Edition</a:t>
            </a:r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553200"/>
            <a:ext cx="1905000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1">
                <a:solidFill>
                  <a:srgbClr val="8F2B99"/>
                </a:solidFill>
              </a:defRPr>
            </a:lvl1pPr>
          </a:lstStyle>
          <a:p>
            <a:pPr>
              <a:defRPr/>
            </a:pPr>
            <a:r>
              <a:rPr lang="en-US"/>
              <a:t>Chapter 5: Page </a:t>
            </a:r>
            <a:fld id="{9DB0E675-B2D2-4534-AD0E-7DD01DF4677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  <a:ea typeface="ＭＳ Ｐゴシック" pitchFamily="4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b="1">
          <a:solidFill>
            <a:schemeClr val="accent2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chemeClr val="accent2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b="1">
          <a:solidFill>
            <a:schemeClr val="accent2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 b="1">
          <a:solidFill>
            <a:schemeClr val="accent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1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0" y="76200"/>
            <a:ext cx="9144000" cy="68580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4648200" y="685800"/>
            <a:ext cx="4343400" cy="11430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/>
          <a:lstStyle/>
          <a:p>
            <a:pPr eaLnBrk="1" hangingPunct="1">
              <a:defRPr/>
            </a:pPr>
            <a:r>
              <a:rPr lang="en-US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/>
            </a:r>
            <a:br>
              <a:rPr lang="en-US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</a:br>
            <a:r>
              <a:rPr lang="en-US" sz="5400" dirty="0" smtClean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Topic 3</a:t>
            </a:r>
            <a:endParaRPr lang="en-US" sz="5400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11469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438400"/>
            <a:ext cx="4572000" cy="1676400"/>
          </a:xfrm>
          <a:noFill/>
          <a:effectLst>
            <a:outerShdw dist="35921" dir="2700000" algn="ctr" rotWithShape="0">
              <a:srgbClr val="808080"/>
            </a:outerShdw>
          </a:effectLst>
        </p:spPr>
        <p:txBody>
          <a:bodyPr anchor="ctr"/>
          <a:lstStyle/>
          <a:p>
            <a:pPr eaLnBrk="1" hangingPunct="1">
              <a:defRPr/>
            </a:pPr>
            <a:r>
              <a:rPr lang="en-US" sz="4000" dirty="0" smtClean="0"/>
              <a:t>Elasticity and its Applications</a:t>
            </a:r>
            <a:endParaRPr lang="en-US" sz="4000" dirty="0"/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4765" y="6248401"/>
            <a:ext cx="6456897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lIns="90488" tIns="44450" rIns="90488" bIns="44450">
            <a:spAutoFit/>
          </a:bodyPr>
          <a:lstStyle/>
          <a:p>
            <a:pPr>
              <a:defRPr/>
            </a:pPr>
            <a:r>
              <a:rPr lang="en-US" sz="1800" b="1">
                <a:solidFill>
                  <a:srgbClr val="740F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charset="0"/>
              </a:rPr>
              <a:t>© 2002 by Nelson, a division of Thomson Canada Limited</a:t>
            </a:r>
            <a:endParaRPr lang="en-US" sz="1800" b="1">
              <a:solidFill>
                <a:srgbClr val="740F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itchFamily="48" charset="0"/>
              <a:cs typeface="Arial" charset="0"/>
            </a:endParaRPr>
          </a:p>
        </p:txBody>
      </p:sp>
      <p:pic>
        <p:nvPicPr>
          <p:cNvPr id="5126" name="Picture 6" descr="chapter4-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04800"/>
            <a:ext cx="4419600" cy="579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670357936"/>
      </p:ext>
    </p:extLst>
  </p:cSld>
  <p:clrMapOvr>
    <a:masterClrMapping/>
  </p:clrMapOvr>
  <p:transition spd="med">
    <p:wipe dir="r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052332C-B3F5-4209-993B-A47977B45F8B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614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Inelastic Demand</a:t>
            </a:r>
          </a:p>
          <a:p>
            <a:pPr lvl="1" eaLnBrk="1" hangingPunct="1">
              <a:defRPr/>
            </a:pPr>
            <a:r>
              <a:rPr lang="en-US"/>
              <a:t>Quantity demanded does not respond strongly to price changes.</a:t>
            </a:r>
          </a:p>
          <a:p>
            <a:pPr lvl="1" eaLnBrk="1" hangingPunct="1">
              <a:defRPr/>
            </a:pPr>
            <a:r>
              <a:rPr lang="en-US"/>
              <a:t>Price elasticity of demand is less than one.</a:t>
            </a:r>
          </a:p>
          <a:p>
            <a:pPr eaLnBrk="1" hangingPunct="1">
              <a:defRPr/>
            </a:pPr>
            <a:r>
              <a:rPr lang="en-US"/>
              <a:t>Elastic Demand</a:t>
            </a:r>
          </a:p>
          <a:p>
            <a:pPr lvl="1" eaLnBrk="1" hangingPunct="1">
              <a:defRPr/>
            </a:pPr>
            <a:r>
              <a:rPr lang="en-US"/>
              <a:t>Quantity demanded responds strongly to changes in price.</a:t>
            </a:r>
          </a:p>
          <a:p>
            <a:pPr lvl="1" eaLnBrk="1" hangingPunct="1">
              <a:defRPr/>
            </a:pPr>
            <a:r>
              <a:rPr lang="en-US"/>
              <a:t>Price elasticity of demand is greater than one.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 bldLvl="4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6F5B3AC-6F5C-4F66-8445-3BCE980D6533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34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5257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Perfectly Inelastic</a:t>
            </a:r>
          </a:p>
          <a:p>
            <a:pPr lvl="1" eaLnBrk="1" hangingPunct="1">
              <a:defRPr/>
            </a:pPr>
            <a:r>
              <a:rPr lang="en-US" dirty="0"/>
              <a:t>Quantity demanded does not respond to price changes.</a:t>
            </a:r>
          </a:p>
          <a:p>
            <a:pPr eaLnBrk="1" hangingPunct="1">
              <a:defRPr/>
            </a:pPr>
            <a:r>
              <a:rPr lang="en-US" dirty="0"/>
              <a:t>Perfectly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infinitely with any change in price.</a:t>
            </a:r>
          </a:p>
          <a:p>
            <a:pPr eaLnBrk="1" hangingPunct="1">
              <a:defRPr/>
            </a:pPr>
            <a:r>
              <a:rPr lang="en-US" dirty="0"/>
              <a:t>Unit Elastic</a:t>
            </a:r>
          </a:p>
          <a:p>
            <a:pPr lvl="1" eaLnBrk="1" hangingPunct="1">
              <a:defRPr/>
            </a:pPr>
            <a:r>
              <a:rPr lang="en-US" dirty="0"/>
              <a:t>Quantity demanded changes by the same percentage as the price.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34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34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34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634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34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6349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0" grpId="0" build="p" bldLvl="4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5940A7D-5191-495E-A1FA-8BD558621A24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Because the price elasticity of demand measures how much quantity demanded responds to the price, it is closely related to the slope of the demand curve.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A Variety of Demand Curves</a:t>
            </a:r>
            <a:endParaRPr lang="en-US" sz="2800">
              <a:solidFill>
                <a:srgbClr val="720E3E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5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538" grpId="0" build="p" bldLvl="4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A6C31F5-1398-4B76-AC51-955A1A81A248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24578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1741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741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741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705225" y="1485900"/>
            <a:ext cx="2222500" cy="4721225"/>
            <a:chOff x="2334" y="950"/>
            <a:chExt cx="1400" cy="2974"/>
          </a:xfrm>
        </p:grpSpPr>
        <p:sp>
          <p:nvSpPr>
            <p:cNvPr id="17435" name="Line 9"/>
            <p:cNvSpPr>
              <a:spLocks noChangeShapeType="1"/>
            </p:cNvSpPr>
            <p:nvPr/>
          </p:nvSpPr>
          <p:spPr bwMode="auto">
            <a:xfrm flipH="1">
              <a:off x="2508" y="1048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6" name="Text Box 10"/>
            <p:cNvSpPr txBox="1">
              <a:spLocks noChangeArrowheads="1"/>
            </p:cNvSpPr>
            <p:nvPr/>
          </p:nvSpPr>
          <p:spPr bwMode="auto">
            <a:xfrm>
              <a:off x="2590" y="950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 b="1"/>
                <a:t>Demand</a:t>
              </a:r>
            </a:p>
          </p:txBody>
        </p:sp>
        <p:sp>
          <p:nvSpPr>
            <p:cNvPr id="17437" name="Text Box 11"/>
            <p:cNvSpPr txBox="1">
              <a:spLocks noChangeArrowheads="1"/>
            </p:cNvSpPr>
            <p:nvPr/>
          </p:nvSpPr>
          <p:spPr bwMode="auto">
            <a:xfrm>
              <a:off x="2334" y="3712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</p:grp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17433" name="Line 13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4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7419" name="Text Box 15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</a:t>
            </a:r>
          </a:p>
        </p:txBody>
      </p:sp>
      <p:grpSp>
        <p:nvGrpSpPr>
          <p:cNvPr id="17420" name="Group 16"/>
          <p:cNvGrpSpPr>
            <a:grpSpLocks/>
          </p:cNvGrpSpPr>
          <p:nvPr/>
        </p:nvGrpSpPr>
        <p:grpSpPr bwMode="auto">
          <a:xfrm>
            <a:off x="503238" y="3852863"/>
            <a:ext cx="3579812" cy="304800"/>
            <a:chOff x="317" y="2427"/>
            <a:chExt cx="2255" cy="192"/>
          </a:xfrm>
        </p:grpSpPr>
        <p:sp>
          <p:nvSpPr>
            <p:cNvPr id="17430" name="Line 17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Oval 18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2" name="Text Box 19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5" name="Group 2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7426" name="Group 2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7428" name="Text Box 2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7429" name="Line 2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7427" name="Line 2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17424" name="Text Box 26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demanded unchanged.</a:t>
              </a:r>
            </a:p>
          </p:txBody>
        </p:sp>
        <p:sp>
          <p:nvSpPr>
            <p:cNvPr id="17425" name="Line 2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4606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a): Perfectly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0" grpId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B621D6F-8A90-4401-95B6-ACAA6EF5F0C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26626" name="Rectangle 2"/>
          <p:cNvSpPr>
            <a:spLocks noChangeArrowheads="1"/>
          </p:cNvSpPr>
          <p:nvPr/>
        </p:nvSpPr>
        <p:spPr bwMode="auto">
          <a:xfrm>
            <a:off x="1158875" y="1290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algn="ctr">
              <a:defRPr/>
            </a:pPr>
            <a:endParaRPr lang="en-GB"/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1</a:t>
            </a:r>
          </a:p>
        </p:txBody>
      </p:sp>
      <p:sp>
        <p:nvSpPr>
          <p:cNvPr id="18438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843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844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8441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6633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8463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8465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8466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8464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35238" y="6161088"/>
            <a:ext cx="3257550" cy="511175"/>
            <a:chOff x="1597" y="3881"/>
            <a:chExt cx="2052" cy="322"/>
          </a:xfrm>
        </p:grpSpPr>
        <p:sp>
          <p:nvSpPr>
            <p:cNvPr id="18461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11% decrease in quantity demanded.</a:t>
              </a:r>
            </a:p>
          </p:txBody>
        </p:sp>
        <p:sp>
          <p:nvSpPr>
            <p:cNvPr id="18462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05150" y="1508125"/>
            <a:ext cx="2400300" cy="3148013"/>
            <a:chOff x="1970" y="950"/>
            <a:chExt cx="1489" cy="2013"/>
          </a:xfrm>
        </p:grpSpPr>
        <p:sp>
          <p:nvSpPr>
            <p:cNvPr id="18459" name="Text Box 19"/>
            <p:cNvSpPr txBox="1">
              <a:spLocks noChangeArrowheads="1"/>
            </p:cNvSpPr>
            <p:nvPr/>
          </p:nvSpPr>
          <p:spPr bwMode="auto">
            <a:xfrm>
              <a:off x="2027" y="950"/>
              <a:ext cx="1144" cy="21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8460" name="Arc 20"/>
            <p:cNvSpPr>
              <a:spLocks/>
            </p:cNvSpPr>
            <p:nvPr/>
          </p:nvSpPr>
          <p:spPr bwMode="auto">
            <a:xfrm flipH="1" flipV="1">
              <a:off x="1970" y="1193"/>
              <a:ext cx="1489" cy="1770"/>
            </a:xfrm>
            <a:custGeom>
              <a:avLst/>
              <a:gdLst>
                <a:gd name="T0" fmla="*/ 0 w 21600"/>
                <a:gd name="T1" fmla="*/ 0 h 21600"/>
                <a:gd name="T2" fmla="*/ 103 w 21600"/>
                <a:gd name="T3" fmla="*/ 145 h 21600"/>
                <a:gd name="T4" fmla="*/ 0 w 21600"/>
                <a:gd name="T5" fmla="*/ 145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-1" y="0"/>
                  </a:moveTo>
                  <a:cubicBezTo>
                    <a:pt x="11929" y="0"/>
                    <a:pt x="21600" y="9670"/>
                    <a:pt x="21600" y="21600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8446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8456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7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8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65225" y="3003550"/>
            <a:ext cx="2262188" cy="2828925"/>
            <a:chOff x="734" y="1892"/>
            <a:chExt cx="1425" cy="1782"/>
          </a:xfrm>
        </p:grpSpPr>
        <p:sp>
          <p:nvSpPr>
            <p:cNvPr id="18453" name="Line 26"/>
            <p:cNvSpPr>
              <a:spLocks noChangeShapeType="1"/>
            </p:cNvSpPr>
            <p:nvPr/>
          </p:nvSpPr>
          <p:spPr bwMode="auto">
            <a:xfrm>
              <a:off x="734" y="1953"/>
              <a:ext cx="139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4" name="Oval 27"/>
            <p:cNvSpPr>
              <a:spLocks noChangeAspect="1" noChangeArrowheads="1"/>
            </p:cNvSpPr>
            <p:nvPr/>
          </p:nvSpPr>
          <p:spPr bwMode="auto">
            <a:xfrm>
              <a:off x="2037" y="1892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55" name="Line 28"/>
            <p:cNvSpPr>
              <a:spLocks noChangeShapeType="1"/>
            </p:cNvSpPr>
            <p:nvPr/>
          </p:nvSpPr>
          <p:spPr bwMode="auto">
            <a:xfrm>
              <a:off x="2087" y="1956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8448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957513" y="5886450"/>
            <a:ext cx="803275" cy="336550"/>
            <a:chOff x="1863" y="3708"/>
            <a:chExt cx="506" cy="212"/>
          </a:xfrm>
        </p:grpSpPr>
        <p:sp>
          <p:nvSpPr>
            <p:cNvPr id="18451" name="Text Box 31"/>
            <p:cNvSpPr txBox="1">
              <a:spLocks noChangeArrowheads="1"/>
            </p:cNvSpPr>
            <p:nvPr/>
          </p:nvSpPr>
          <p:spPr bwMode="auto">
            <a:xfrm>
              <a:off x="1863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90</a:t>
              </a:r>
            </a:p>
          </p:txBody>
        </p:sp>
        <p:sp>
          <p:nvSpPr>
            <p:cNvPr id="18452" name="Line 32"/>
            <p:cNvSpPr>
              <a:spLocks noChangeShapeType="1"/>
            </p:cNvSpPr>
            <p:nvPr/>
          </p:nvSpPr>
          <p:spPr bwMode="auto">
            <a:xfrm flipH="1" flipV="1">
              <a:off x="2169" y="3815"/>
              <a:ext cx="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658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b): Inelastic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8" grpId="0" animBg="1" autoUpdateAnimBg="0"/>
      <p:bldP spid="26633" grpId="0" animBg="1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945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B553C64D-887A-42AD-AB26-F325BAF20822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ChangeArrowheads="1"/>
          </p:cNvSpPr>
          <p:nvPr/>
        </p:nvSpPr>
        <p:spPr bwMode="auto">
          <a:xfrm>
            <a:off x="1146175" y="12668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1946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19465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19487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19489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19490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488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546350" y="6161088"/>
            <a:ext cx="3257550" cy="511175"/>
            <a:chOff x="1597" y="3881"/>
            <a:chExt cx="2052" cy="322"/>
          </a:xfrm>
        </p:grpSpPr>
        <p:sp>
          <p:nvSpPr>
            <p:cNvPr id="19485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22% decrease in quantity demanded.</a:t>
              </a:r>
            </a:p>
          </p:txBody>
        </p:sp>
        <p:sp>
          <p:nvSpPr>
            <p:cNvPr id="19486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360613" y="1779588"/>
            <a:ext cx="3355975" cy="2595562"/>
            <a:chOff x="1487" y="1121"/>
            <a:chExt cx="1973" cy="1842"/>
          </a:xfrm>
        </p:grpSpPr>
        <p:sp>
          <p:nvSpPr>
            <p:cNvPr id="19483" name="Text Box 19"/>
            <p:cNvSpPr txBox="1">
              <a:spLocks noChangeArrowheads="1"/>
            </p:cNvSpPr>
            <p:nvPr/>
          </p:nvSpPr>
          <p:spPr bwMode="auto">
            <a:xfrm>
              <a:off x="1487" y="1121"/>
              <a:ext cx="1144" cy="23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19484" name="Arc 20"/>
            <p:cNvSpPr>
              <a:spLocks/>
            </p:cNvSpPr>
            <p:nvPr/>
          </p:nvSpPr>
          <p:spPr bwMode="auto">
            <a:xfrm flipH="1" flipV="1">
              <a:off x="1515" y="1245"/>
              <a:ext cx="1945" cy="1718"/>
            </a:xfrm>
            <a:custGeom>
              <a:avLst/>
              <a:gdLst>
                <a:gd name="T0" fmla="*/ 0 w 21561"/>
                <a:gd name="T1" fmla="*/ 0 h 21600"/>
                <a:gd name="T2" fmla="*/ 175 w 21561"/>
                <a:gd name="T3" fmla="*/ 128 h 21600"/>
                <a:gd name="T4" fmla="*/ 0 w 21561"/>
                <a:gd name="T5" fmla="*/ 13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0" name="Group 21"/>
          <p:cNvGrpSpPr>
            <a:grpSpLocks/>
          </p:cNvGrpSpPr>
          <p:nvPr/>
        </p:nvGrpSpPr>
        <p:grpSpPr bwMode="auto">
          <a:xfrm>
            <a:off x="492125" y="3852863"/>
            <a:ext cx="3579813" cy="304800"/>
            <a:chOff x="317" y="2427"/>
            <a:chExt cx="2255" cy="192"/>
          </a:xfrm>
        </p:grpSpPr>
        <p:sp>
          <p:nvSpPr>
            <p:cNvPr id="19480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1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82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3005138"/>
            <a:ext cx="1757363" cy="2816225"/>
            <a:chOff x="726" y="1893"/>
            <a:chExt cx="1107" cy="1774"/>
          </a:xfrm>
        </p:grpSpPr>
        <p:sp>
          <p:nvSpPr>
            <p:cNvPr id="19477" name="Line 26"/>
            <p:cNvSpPr>
              <a:spLocks noChangeShapeType="1"/>
            </p:cNvSpPr>
            <p:nvPr/>
          </p:nvSpPr>
          <p:spPr bwMode="auto">
            <a:xfrm flipV="1">
              <a:off x="726" y="1946"/>
              <a:ext cx="1090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8" name="Oval 27"/>
            <p:cNvSpPr>
              <a:spLocks noChangeAspect="1" noChangeArrowheads="1"/>
            </p:cNvSpPr>
            <p:nvPr/>
          </p:nvSpPr>
          <p:spPr bwMode="auto">
            <a:xfrm>
              <a:off x="1711" y="1893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479" name="Line 28"/>
            <p:cNvSpPr>
              <a:spLocks noChangeShapeType="1"/>
            </p:cNvSpPr>
            <p:nvPr/>
          </p:nvSpPr>
          <p:spPr bwMode="auto">
            <a:xfrm>
              <a:off x="1776" y="1949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2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2479675" y="5886450"/>
            <a:ext cx="1281113" cy="336550"/>
            <a:chOff x="1562" y="3708"/>
            <a:chExt cx="807" cy="212"/>
          </a:xfrm>
        </p:grpSpPr>
        <p:sp>
          <p:nvSpPr>
            <p:cNvPr id="19475" name="Text Box 31"/>
            <p:cNvSpPr txBox="1">
              <a:spLocks noChangeArrowheads="1"/>
            </p:cNvSpPr>
            <p:nvPr/>
          </p:nvSpPr>
          <p:spPr bwMode="auto">
            <a:xfrm>
              <a:off x="1562" y="370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80</a:t>
              </a:r>
            </a:p>
          </p:txBody>
        </p:sp>
        <p:sp>
          <p:nvSpPr>
            <p:cNvPr id="19476" name="Line 32"/>
            <p:cNvSpPr>
              <a:spLocks noChangeShapeType="1"/>
            </p:cNvSpPr>
            <p:nvPr/>
          </p:nvSpPr>
          <p:spPr bwMode="auto">
            <a:xfrm flipH="1" flipV="1">
              <a:off x="1880" y="3808"/>
              <a:ext cx="4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8706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c): Unit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6" grpId="0" animBg="1" autoUpdateAnimBg="0"/>
      <p:bldP spid="28681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839150E2-A8AF-4941-85BC-1B2DE40203B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20484" name="Rectangle 2"/>
          <p:cNvSpPr>
            <a:spLocks noChangeArrowheads="1"/>
          </p:cNvSpPr>
          <p:nvPr/>
        </p:nvSpPr>
        <p:spPr bwMode="auto">
          <a:xfrm>
            <a:off x="1133475" y="1231900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20486" name="Text Box 5"/>
          <p:cNvSpPr txBox="1">
            <a:spLocks noChangeArrowheads="1"/>
          </p:cNvSpPr>
          <p:nvPr/>
        </p:nvSpPr>
        <p:spPr bwMode="auto">
          <a:xfrm>
            <a:off x="649288" y="588010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048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048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0489" name="Text Box 8"/>
          <p:cNvSpPr txBox="1">
            <a:spLocks noChangeArrowheads="1"/>
          </p:cNvSpPr>
          <p:nvPr/>
        </p:nvSpPr>
        <p:spPr bwMode="auto">
          <a:xfrm>
            <a:off x="3705225" y="5886450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30729" name="Text Box 9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20511" name="Group 11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20513" name="Text Box 12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20514" name="Line 13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20512" name="Line 14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017713" y="6137275"/>
            <a:ext cx="3257550" cy="511175"/>
            <a:chOff x="1597" y="3881"/>
            <a:chExt cx="2052" cy="322"/>
          </a:xfrm>
        </p:grpSpPr>
        <p:sp>
          <p:nvSpPr>
            <p:cNvPr id="20509" name="Text Box 16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 Leads to a 67% decrease in quantity demanded.</a:t>
              </a:r>
            </a:p>
          </p:txBody>
        </p:sp>
        <p:sp>
          <p:nvSpPr>
            <p:cNvPr id="20510" name="Line 17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395413" y="1792288"/>
            <a:ext cx="4333875" cy="2482850"/>
            <a:chOff x="879" y="1129"/>
            <a:chExt cx="2730" cy="1564"/>
          </a:xfrm>
        </p:grpSpPr>
        <p:sp>
          <p:nvSpPr>
            <p:cNvPr id="20507" name="Text Box 19"/>
            <p:cNvSpPr txBox="1">
              <a:spLocks noChangeArrowheads="1"/>
            </p:cNvSpPr>
            <p:nvPr/>
          </p:nvSpPr>
          <p:spPr bwMode="auto">
            <a:xfrm>
              <a:off x="879" y="1129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0508" name="Arc 20"/>
            <p:cNvSpPr>
              <a:spLocks/>
            </p:cNvSpPr>
            <p:nvPr/>
          </p:nvSpPr>
          <p:spPr bwMode="auto">
            <a:xfrm flipH="1" flipV="1">
              <a:off x="1081" y="1249"/>
              <a:ext cx="2528" cy="1444"/>
            </a:xfrm>
            <a:custGeom>
              <a:avLst/>
              <a:gdLst>
                <a:gd name="T0" fmla="*/ 0 w 21561"/>
                <a:gd name="T1" fmla="*/ 0 h 21600"/>
                <a:gd name="T2" fmla="*/ 296 w 21561"/>
                <a:gd name="T3" fmla="*/ 91 h 21600"/>
                <a:gd name="T4" fmla="*/ 0 w 21561"/>
                <a:gd name="T5" fmla="*/ 97 h 21600"/>
                <a:gd name="T6" fmla="*/ 0 60000 65536"/>
                <a:gd name="T7" fmla="*/ 0 60000 65536"/>
                <a:gd name="T8" fmla="*/ 0 60000 65536"/>
                <a:gd name="T9" fmla="*/ 0 w 21561"/>
                <a:gd name="T10" fmla="*/ 0 h 21600"/>
                <a:gd name="T11" fmla="*/ 21561 w 21561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61" h="21600" fill="none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</a:path>
                <a:path w="21561" h="21600" stroke="0" extrusionOk="0">
                  <a:moveTo>
                    <a:pt x="-1" y="0"/>
                  </a:moveTo>
                  <a:cubicBezTo>
                    <a:pt x="11427" y="0"/>
                    <a:pt x="20877" y="8900"/>
                    <a:pt x="21561" y="20306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494" name="Group 21"/>
          <p:cNvGrpSpPr>
            <a:grpSpLocks/>
          </p:cNvGrpSpPr>
          <p:nvPr/>
        </p:nvGrpSpPr>
        <p:grpSpPr bwMode="auto">
          <a:xfrm>
            <a:off x="469900" y="3852863"/>
            <a:ext cx="3579813" cy="304800"/>
            <a:chOff x="317" y="2427"/>
            <a:chExt cx="2255" cy="192"/>
          </a:xfrm>
        </p:grpSpPr>
        <p:sp>
          <p:nvSpPr>
            <p:cNvPr id="20504" name="Line 22"/>
            <p:cNvSpPr>
              <a:spLocks noChangeShapeType="1"/>
            </p:cNvSpPr>
            <p:nvPr/>
          </p:nvSpPr>
          <p:spPr bwMode="auto">
            <a:xfrm>
              <a:off x="759" y="2526"/>
              <a:ext cx="17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5" name="Oval 23"/>
            <p:cNvSpPr>
              <a:spLocks noChangeAspect="1" noChangeArrowheads="1"/>
            </p:cNvSpPr>
            <p:nvPr/>
          </p:nvSpPr>
          <p:spPr bwMode="auto">
            <a:xfrm>
              <a:off x="2450" y="2471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6" name="Text Box 24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1152525" y="2982913"/>
            <a:ext cx="1181100" cy="2768600"/>
            <a:chOff x="726" y="1879"/>
            <a:chExt cx="744" cy="1744"/>
          </a:xfrm>
        </p:grpSpPr>
        <p:sp>
          <p:nvSpPr>
            <p:cNvPr id="20501" name="Line 26"/>
            <p:cNvSpPr>
              <a:spLocks noChangeShapeType="1"/>
            </p:cNvSpPr>
            <p:nvPr/>
          </p:nvSpPr>
          <p:spPr bwMode="auto">
            <a:xfrm>
              <a:off x="726" y="1953"/>
              <a:ext cx="690" cy="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2" name="Oval 27"/>
            <p:cNvSpPr>
              <a:spLocks noChangeAspect="1" noChangeArrowheads="1"/>
            </p:cNvSpPr>
            <p:nvPr/>
          </p:nvSpPr>
          <p:spPr bwMode="auto">
            <a:xfrm>
              <a:off x="1348" y="1879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503" name="Line 28"/>
            <p:cNvSpPr>
              <a:spLocks noChangeShapeType="1"/>
            </p:cNvSpPr>
            <p:nvPr/>
          </p:nvSpPr>
          <p:spPr bwMode="auto">
            <a:xfrm>
              <a:off x="1391" y="1905"/>
              <a:ext cx="0" cy="17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0496" name="Line 29"/>
          <p:cNvSpPr>
            <a:spLocks noChangeShapeType="1"/>
          </p:cNvSpPr>
          <p:nvPr/>
        </p:nvSpPr>
        <p:spPr bwMode="auto">
          <a:xfrm>
            <a:off x="3959225" y="3987800"/>
            <a:ext cx="0" cy="184467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8" name="Group 30"/>
          <p:cNvGrpSpPr>
            <a:grpSpLocks/>
          </p:cNvGrpSpPr>
          <p:nvPr/>
        </p:nvGrpSpPr>
        <p:grpSpPr bwMode="auto">
          <a:xfrm>
            <a:off x="1916113" y="5862638"/>
            <a:ext cx="1833562" cy="336550"/>
            <a:chOff x="1207" y="3693"/>
            <a:chExt cx="1155" cy="212"/>
          </a:xfrm>
        </p:grpSpPr>
        <p:sp>
          <p:nvSpPr>
            <p:cNvPr id="20499" name="Text Box 31"/>
            <p:cNvSpPr txBox="1">
              <a:spLocks noChangeArrowheads="1"/>
            </p:cNvSpPr>
            <p:nvPr/>
          </p:nvSpPr>
          <p:spPr bwMode="auto">
            <a:xfrm>
              <a:off x="1207" y="3693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50</a:t>
              </a:r>
            </a:p>
          </p:txBody>
        </p:sp>
        <p:sp>
          <p:nvSpPr>
            <p:cNvPr id="20500" name="Line 32"/>
            <p:cNvSpPr>
              <a:spLocks noChangeShapeType="1"/>
            </p:cNvSpPr>
            <p:nvPr/>
          </p:nvSpPr>
          <p:spPr bwMode="auto">
            <a:xfrm flipH="1" flipV="1">
              <a:off x="1554" y="3808"/>
              <a:ext cx="808" cy="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0754" name="Rectangle 3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d):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 animBg="1" autoUpdateAnimBg="0"/>
      <p:bldP spid="30729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0A24DB6-1F8F-480E-92E4-63403242B288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1508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21510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2151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151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358775"/>
            <a:chOff x="1597" y="3881"/>
            <a:chExt cx="2052" cy="226"/>
          </a:xfrm>
        </p:grpSpPr>
        <p:sp>
          <p:nvSpPr>
            <p:cNvPr id="21525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154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consumers will buy any quantity. </a:t>
              </a:r>
            </a:p>
          </p:txBody>
        </p:sp>
        <p:sp>
          <p:nvSpPr>
            <p:cNvPr id="21526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1514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21523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  <p:sp>
          <p:nvSpPr>
            <p:cNvPr id="21524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21521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demanded is zero. </a:t>
              </a:r>
            </a:p>
          </p:txBody>
        </p:sp>
        <p:sp>
          <p:nvSpPr>
            <p:cNvPr id="21522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21519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demanded is infinite. </a:t>
              </a:r>
            </a:p>
          </p:txBody>
        </p:sp>
        <p:sp>
          <p:nvSpPr>
            <p:cNvPr id="21520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2790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5-1 e): Perfectly Elastic Demand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2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2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4EE26AC-F23A-4E68-87AA-0E70D741BF44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7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048000"/>
          </a:xfrm>
        </p:spPr>
        <p:txBody>
          <a:bodyPr/>
          <a:lstStyle/>
          <a:p>
            <a:pPr eaLnBrk="1" hangingPunct="1"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Total revenue</a:t>
            </a:r>
            <a:r>
              <a:rPr lang="en-US" dirty="0"/>
              <a:t> is the amount paid by buyers and received by sellers of a good.</a:t>
            </a:r>
          </a:p>
          <a:p>
            <a:pPr eaLnBrk="1" hangingPunct="1">
              <a:defRPr/>
            </a:pPr>
            <a:r>
              <a:rPr lang="en-US" dirty="0"/>
              <a:t>Computed as the price of the good times the quantity sold.</a:t>
            </a:r>
            <a:br>
              <a:rPr lang="en-US" dirty="0"/>
            </a:br>
            <a:endParaRPr lang="en-US" dirty="0"/>
          </a:p>
          <a:p>
            <a:pPr algn="ctr" eaLnBrk="1" hangingPunct="1">
              <a:buFontTx/>
              <a:buNone/>
              <a:defRPr/>
            </a:pPr>
            <a:r>
              <a:rPr lang="en-US" dirty="0"/>
              <a:t>TR = P x Q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Total Revenue and the Price Elasticity of Demand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4018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7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7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7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86" grpId="0" build="p" bldLvl="4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F1696CC-6AA3-448F-B7AA-1A9A18ACC894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23556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57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3558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3559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3560" name="Text Box 8"/>
          <p:cNvSpPr txBox="1">
            <a:spLocks noChangeArrowheads="1"/>
          </p:cNvSpPr>
          <p:nvPr/>
        </p:nvSpPr>
        <p:spPr bwMode="auto">
          <a:xfrm>
            <a:off x="4414838" y="5857875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2755900" y="2051050"/>
            <a:ext cx="4959350" cy="3176588"/>
            <a:chOff x="1736" y="1292"/>
            <a:chExt cx="3124" cy="2001"/>
          </a:xfrm>
        </p:grpSpPr>
        <p:sp>
          <p:nvSpPr>
            <p:cNvPr id="23569" name="Line 10"/>
            <p:cNvSpPr>
              <a:spLocks noChangeShapeType="1"/>
            </p:cNvSpPr>
            <p:nvPr/>
          </p:nvSpPr>
          <p:spPr bwMode="auto">
            <a:xfrm>
              <a:off x="1736" y="1292"/>
              <a:ext cx="2378" cy="182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70" name="Text Box 11"/>
            <p:cNvSpPr txBox="1">
              <a:spLocks noChangeArrowheads="1"/>
            </p:cNvSpPr>
            <p:nvPr/>
          </p:nvSpPr>
          <p:spPr bwMode="auto">
            <a:xfrm>
              <a:off x="4148" y="3081"/>
              <a:ext cx="71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34828" name="Rectangle 12"/>
          <p:cNvSpPr>
            <a:spLocks noChangeArrowheads="1"/>
          </p:cNvSpPr>
          <p:nvPr/>
        </p:nvSpPr>
        <p:spPr bwMode="auto">
          <a:xfrm>
            <a:off x="1306513" y="3538538"/>
            <a:ext cx="3351212" cy="2293937"/>
          </a:xfrm>
          <a:prstGeom prst="rect">
            <a:avLst/>
          </a:prstGeom>
          <a:solidFill>
            <a:srgbClr val="B97DE3"/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GB" sz="1800" i="1"/>
              <a:t>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$400</a:t>
            </a:r>
          </a:p>
          <a:p>
            <a:pPr algn="ctr"/>
            <a:r>
              <a:rPr lang="en-GB" sz="1800"/>
              <a:t>(revenue)</a:t>
            </a:r>
          </a:p>
        </p:txBody>
      </p:sp>
      <p:sp>
        <p:nvSpPr>
          <p:cNvPr id="23563" name="Text Box 13"/>
          <p:cNvSpPr txBox="1">
            <a:spLocks noChangeArrowheads="1"/>
          </p:cNvSpPr>
          <p:nvPr/>
        </p:nvSpPr>
        <p:spPr bwMode="auto">
          <a:xfrm>
            <a:off x="490538" y="3382963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1306513" y="3441700"/>
            <a:ext cx="3459162" cy="187325"/>
            <a:chOff x="823" y="2168"/>
            <a:chExt cx="2179" cy="118"/>
          </a:xfrm>
        </p:grpSpPr>
        <p:sp>
          <p:nvSpPr>
            <p:cNvPr id="23567" name="Oval 15"/>
            <p:cNvSpPr>
              <a:spLocks noChangeAspect="1" noChangeArrowheads="1"/>
            </p:cNvSpPr>
            <p:nvPr/>
          </p:nvSpPr>
          <p:spPr bwMode="auto">
            <a:xfrm>
              <a:off x="2880" y="2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568" name="Line 16"/>
            <p:cNvSpPr>
              <a:spLocks noChangeShapeType="1"/>
            </p:cNvSpPr>
            <p:nvPr/>
          </p:nvSpPr>
          <p:spPr bwMode="auto">
            <a:xfrm>
              <a:off x="823" y="2230"/>
              <a:ext cx="211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>
            <a:off x="4656138" y="3575050"/>
            <a:ext cx="0" cy="2268538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4835" name="Rectangle 19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5-2: Total Revenue</a:t>
            </a:r>
          </a:p>
        </p:txBody>
      </p:sp>
    </p:spTree>
    <p:extLst>
      <p:ext uri="{BB962C8B-B14F-4D97-AF65-F5344CB8AC3E}">
        <p14:creationId xmlns:p14="http://schemas.microsoft.com/office/powerpoint/2010/main" val="2664770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4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8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28" grpId="0" animBg="1" autoUpdateAnimBg="0"/>
      <p:bldP spid="3483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61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2EC06FA-B568-4985-BBAD-8B3DD9341CC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demand.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Learn the meaning of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Examine what determines the elasticity of supply.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Apply the concept of elasticity in three different markets.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In this chapter you will…</a:t>
            </a:r>
          </a:p>
        </p:txBody>
      </p:sp>
    </p:spTree>
    <p:extLst>
      <p:ext uri="{BB962C8B-B14F-4D97-AF65-F5344CB8AC3E}">
        <p14:creationId xmlns:p14="http://schemas.microsoft.com/office/powerpoint/2010/main" val="2337025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1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1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51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3" grpId="0" build="p" bldLvl="4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457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216CDFF-4C93-4947-9E9E-7A075A8BBB7B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24580" name="Rectangle 2"/>
          <p:cNvSpPr>
            <a:spLocks noChangeArrowheads="1"/>
          </p:cNvSpPr>
          <p:nvPr/>
        </p:nvSpPr>
        <p:spPr bwMode="auto">
          <a:xfrm>
            <a:off x="1308100" y="12938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4582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4583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4584" name="Text Box 8"/>
          <p:cNvSpPr txBox="1">
            <a:spLocks noChangeArrowheads="1"/>
          </p:cNvSpPr>
          <p:nvPr/>
        </p:nvSpPr>
        <p:spPr bwMode="auto">
          <a:xfrm>
            <a:off x="4392613" y="58912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80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3295650" y="2346325"/>
            <a:ext cx="3832225" cy="3376613"/>
            <a:chOff x="2113" y="1463"/>
            <a:chExt cx="2414" cy="2127"/>
          </a:xfrm>
        </p:grpSpPr>
        <p:sp>
          <p:nvSpPr>
            <p:cNvPr id="24604" name="Line 10"/>
            <p:cNvSpPr>
              <a:spLocks noChangeShapeType="1"/>
            </p:cNvSpPr>
            <p:nvPr/>
          </p:nvSpPr>
          <p:spPr bwMode="auto">
            <a:xfrm>
              <a:off x="2113" y="1463"/>
              <a:ext cx="1608" cy="2062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605" name="Text Box 11"/>
            <p:cNvSpPr txBox="1">
              <a:spLocks noChangeArrowheads="1"/>
            </p:cNvSpPr>
            <p:nvPr/>
          </p:nvSpPr>
          <p:spPr bwMode="auto">
            <a:xfrm>
              <a:off x="3721" y="3378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4586" name="Text Box 12"/>
          <p:cNvSpPr txBox="1">
            <a:spLocks noChangeArrowheads="1"/>
          </p:cNvSpPr>
          <p:nvPr/>
        </p:nvSpPr>
        <p:spPr bwMode="auto">
          <a:xfrm>
            <a:off x="525463" y="3841750"/>
            <a:ext cx="81121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$3.00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06513" y="3903663"/>
            <a:ext cx="3351212" cy="1928812"/>
            <a:chOff x="830" y="2459"/>
            <a:chExt cx="2111" cy="1215"/>
          </a:xfrm>
        </p:grpSpPr>
        <p:grpSp>
          <p:nvGrpSpPr>
            <p:cNvPr id="24600" name="Group 14"/>
            <p:cNvGrpSpPr>
              <a:grpSpLocks/>
            </p:cNvGrpSpPr>
            <p:nvPr/>
          </p:nvGrpSpPr>
          <p:grpSpPr bwMode="auto">
            <a:xfrm>
              <a:off x="830" y="2511"/>
              <a:ext cx="2044" cy="1163"/>
              <a:chOff x="830" y="2511"/>
              <a:chExt cx="2044" cy="1163"/>
            </a:xfrm>
          </p:grpSpPr>
          <p:sp>
            <p:nvSpPr>
              <p:cNvPr id="24602" name="Rectangle 15"/>
              <p:cNvSpPr>
                <a:spLocks noChangeArrowheads="1"/>
              </p:cNvSpPr>
              <p:nvPr/>
            </p:nvSpPr>
            <p:spPr bwMode="auto">
              <a:xfrm>
                <a:off x="830" y="3163"/>
                <a:ext cx="2044" cy="511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endParaRPr lang="en-GB" sz="1800"/>
              </a:p>
            </p:txBody>
          </p:sp>
          <p:sp>
            <p:nvSpPr>
              <p:cNvPr id="24603" name="Rectangle 16"/>
              <p:cNvSpPr>
                <a:spLocks noChangeArrowheads="1"/>
              </p:cNvSpPr>
              <p:nvPr/>
            </p:nvSpPr>
            <p:spPr bwMode="auto">
              <a:xfrm>
                <a:off x="832" y="2511"/>
                <a:ext cx="2039" cy="659"/>
              </a:xfrm>
              <a:prstGeom prst="rect">
                <a:avLst/>
              </a:prstGeom>
              <a:solidFill>
                <a:srgbClr val="B97DE3"/>
              </a:solidFill>
              <a:ln w="9525">
                <a:noFill/>
                <a:prstDash val="dash"/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/>
                <a:r>
                  <a:rPr lang="en-GB" sz="1800" i="1"/>
                  <a:t>P </a:t>
                </a:r>
                <a:r>
                  <a:rPr lang="en-GB" sz="1800"/>
                  <a:t>x </a:t>
                </a:r>
                <a:r>
                  <a:rPr lang="en-GB" sz="1800" i="1"/>
                  <a:t>Q = </a:t>
                </a:r>
                <a:r>
                  <a:rPr lang="en-GB" sz="1800"/>
                  <a:t>$400</a:t>
                </a:r>
              </a:p>
              <a:p>
                <a:pPr algn="ctr"/>
                <a:r>
                  <a:rPr lang="en-GB" sz="1800"/>
                  <a:t>(revenue)</a:t>
                </a:r>
                <a:endParaRPr lang="en-GB"/>
              </a:p>
            </p:txBody>
          </p:sp>
        </p:grpSp>
        <p:sp>
          <p:nvSpPr>
            <p:cNvPr id="24601" name="Oval 17"/>
            <p:cNvSpPr>
              <a:spLocks noChangeAspect="1" noChangeArrowheads="1"/>
            </p:cNvSpPr>
            <p:nvPr/>
          </p:nvSpPr>
          <p:spPr bwMode="auto">
            <a:xfrm>
              <a:off x="2819" y="2459"/>
              <a:ext cx="122" cy="118"/>
            </a:xfrm>
            <a:prstGeom prst="ellipse">
              <a:avLst/>
            </a:prstGeom>
            <a:solidFill>
              <a:srgbClr val="B97DE3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82" name="Rectangle 18"/>
          <p:cNvSpPr>
            <a:spLocks noChangeArrowheads="1"/>
          </p:cNvSpPr>
          <p:nvPr/>
        </p:nvSpPr>
        <p:spPr bwMode="auto">
          <a:xfrm>
            <a:off x="1306513" y="5037138"/>
            <a:ext cx="4105275" cy="79851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r>
              <a:rPr lang="en-GB" sz="1800" i="1"/>
              <a:t>	P </a:t>
            </a:r>
            <a:r>
              <a:rPr lang="en-GB" sz="1800"/>
              <a:t>x </a:t>
            </a:r>
            <a:r>
              <a:rPr lang="en-GB" sz="1800" i="1"/>
              <a:t>Q = </a:t>
            </a:r>
            <a:r>
              <a:rPr lang="en-GB" sz="1800"/>
              <a:t>$100</a:t>
            </a:r>
          </a:p>
          <a:p>
            <a:r>
              <a:rPr lang="en-GB" sz="1800"/>
              <a:t>	   (revenue)</a:t>
            </a:r>
          </a:p>
        </p:txBody>
      </p:sp>
      <p:sp>
        <p:nvSpPr>
          <p:cNvPr id="24589" name="Text Box 19"/>
          <p:cNvSpPr txBox="1">
            <a:spLocks noChangeArrowheads="1"/>
          </p:cNvSpPr>
          <p:nvPr/>
        </p:nvSpPr>
        <p:spPr bwMode="auto">
          <a:xfrm>
            <a:off x="546100" y="488791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$1.00</a:t>
            </a:r>
          </a:p>
        </p:txBody>
      </p:sp>
      <p:sp>
        <p:nvSpPr>
          <p:cNvPr id="24590" name="Text Box 20"/>
          <p:cNvSpPr txBox="1">
            <a:spLocks noChangeArrowheads="1"/>
          </p:cNvSpPr>
          <p:nvPr/>
        </p:nvSpPr>
        <p:spPr bwMode="auto">
          <a:xfrm>
            <a:off x="5210175" y="5868988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100</a:t>
            </a: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308100" y="4968875"/>
            <a:ext cx="4167188" cy="814388"/>
            <a:chOff x="681" y="3168"/>
            <a:chExt cx="2832" cy="498"/>
          </a:xfrm>
        </p:grpSpPr>
        <p:sp>
          <p:nvSpPr>
            <p:cNvPr id="24597" name="Line 22"/>
            <p:cNvSpPr>
              <a:spLocks noChangeShapeType="1"/>
            </p:cNvSpPr>
            <p:nvPr/>
          </p:nvSpPr>
          <p:spPr bwMode="auto">
            <a:xfrm>
              <a:off x="681" y="3203"/>
              <a:ext cx="2786" cy="1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8" name="Oval 23"/>
            <p:cNvSpPr>
              <a:spLocks noChangeAspect="1" noChangeArrowheads="1"/>
            </p:cNvSpPr>
            <p:nvPr/>
          </p:nvSpPr>
          <p:spPr bwMode="auto">
            <a:xfrm>
              <a:off x="3391" y="3168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9" name="Line 24"/>
            <p:cNvSpPr>
              <a:spLocks noChangeShapeType="1"/>
            </p:cNvSpPr>
            <p:nvPr/>
          </p:nvSpPr>
          <p:spPr bwMode="auto">
            <a:xfrm>
              <a:off x="3451" y="3237"/>
              <a:ext cx="0" cy="4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5"/>
          <p:cNvGrpSpPr>
            <a:grpSpLocks/>
          </p:cNvGrpSpPr>
          <p:nvPr/>
        </p:nvGrpSpPr>
        <p:grpSpPr bwMode="auto">
          <a:xfrm>
            <a:off x="1271588" y="3897313"/>
            <a:ext cx="3379787" cy="1931987"/>
            <a:chOff x="801" y="2455"/>
            <a:chExt cx="2129" cy="1217"/>
          </a:xfrm>
        </p:grpSpPr>
        <p:sp>
          <p:nvSpPr>
            <p:cNvPr id="24594" name="Line 26"/>
            <p:cNvSpPr>
              <a:spLocks noChangeShapeType="1"/>
            </p:cNvSpPr>
            <p:nvPr/>
          </p:nvSpPr>
          <p:spPr bwMode="auto">
            <a:xfrm>
              <a:off x="801" y="2514"/>
              <a:ext cx="2071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5" name="Oval 27"/>
            <p:cNvSpPr>
              <a:spLocks noChangeAspect="1" noChangeArrowheads="1"/>
            </p:cNvSpPr>
            <p:nvPr/>
          </p:nvSpPr>
          <p:spPr bwMode="auto">
            <a:xfrm>
              <a:off x="2817" y="2455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596" name="Line 28"/>
            <p:cNvSpPr>
              <a:spLocks noChangeShapeType="1"/>
            </p:cNvSpPr>
            <p:nvPr/>
          </p:nvSpPr>
          <p:spPr bwMode="auto">
            <a:xfrm>
              <a:off x="2851" y="2534"/>
              <a:ext cx="15" cy="11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6894" name="Rectangle 3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5-3: How Total Revenue Changes When Prices Changes: Inelastic Demand</a:t>
            </a:r>
          </a:p>
        </p:txBody>
      </p:sp>
    </p:spTree>
    <p:extLst>
      <p:ext uri="{BB962C8B-B14F-4D97-AF65-F5344CB8AC3E}">
        <p14:creationId xmlns:p14="http://schemas.microsoft.com/office/powerpoint/2010/main" val="142133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68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35" dur="500"/>
                                        <p:tgtEl>
                                          <p:spTgt spid="368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82" grpId="0" animBg="1" autoUpdateAnimBg="0"/>
      <p:bldP spid="36882" grpId="1" animBg="1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560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EE4D3E3-D286-4AB1-B48A-78B6EE94916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25604" name="Rectangle 2"/>
          <p:cNvSpPr>
            <a:spLocks noChangeArrowheads="1"/>
          </p:cNvSpPr>
          <p:nvPr/>
        </p:nvSpPr>
        <p:spPr bwMode="auto">
          <a:xfrm>
            <a:off x="1331913" y="1293813"/>
            <a:ext cx="71215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5" name="Text Box 4"/>
          <p:cNvSpPr txBox="1">
            <a:spLocks noChangeArrowheads="1"/>
          </p:cNvSpPr>
          <p:nvPr/>
        </p:nvSpPr>
        <p:spPr bwMode="auto">
          <a:xfrm>
            <a:off x="200025" y="1298575"/>
            <a:ext cx="1066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5606" name="Text Box 5"/>
          <p:cNvSpPr txBox="1">
            <a:spLocks noChangeArrowheads="1"/>
          </p:cNvSpPr>
          <p:nvPr/>
        </p:nvSpPr>
        <p:spPr bwMode="auto">
          <a:xfrm>
            <a:off x="6481763" y="5907088"/>
            <a:ext cx="19542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18" name="Text Box 6"/>
          <p:cNvSpPr txBox="1">
            <a:spLocks noChangeArrowheads="1"/>
          </p:cNvSpPr>
          <p:nvPr/>
        </p:nvSpPr>
        <p:spPr bwMode="auto">
          <a:xfrm>
            <a:off x="2986088" y="1387475"/>
            <a:ext cx="5287962" cy="366713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>
                <a:solidFill>
                  <a:schemeClr val="bg1"/>
                </a:solidFill>
              </a:rPr>
              <a:t>Change in Total Revenue when Price Changes</a:t>
            </a:r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1047750" y="5894388"/>
            <a:ext cx="3286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0</a:t>
            </a:r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3816350" y="58785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50</a:t>
            </a:r>
          </a:p>
        </p:txBody>
      </p:sp>
      <p:grpSp>
        <p:nvGrpSpPr>
          <p:cNvPr id="2" name="Group 9"/>
          <p:cNvGrpSpPr>
            <a:grpSpLocks/>
          </p:cNvGrpSpPr>
          <p:nvPr/>
        </p:nvGrpSpPr>
        <p:grpSpPr bwMode="auto">
          <a:xfrm>
            <a:off x="1744663" y="2111375"/>
            <a:ext cx="5781675" cy="1860550"/>
            <a:chOff x="1099" y="1330"/>
            <a:chExt cx="3642" cy="1172"/>
          </a:xfrm>
        </p:grpSpPr>
        <p:sp>
          <p:nvSpPr>
            <p:cNvPr id="25636" name="Line 10"/>
            <p:cNvSpPr>
              <a:spLocks noChangeShapeType="1"/>
            </p:cNvSpPr>
            <p:nvPr/>
          </p:nvSpPr>
          <p:spPr bwMode="auto">
            <a:xfrm>
              <a:off x="1099" y="1330"/>
              <a:ext cx="2808" cy="1114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7" name="Text Box 11"/>
            <p:cNvSpPr txBox="1">
              <a:spLocks noChangeArrowheads="1"/>
            </p:cNvSpPr>
            <p:nvPr/>
          </p:nvSpPr>
          <p:spPr bwMode="auto">
            <a:xfrm>
              <a:off x="3935" y="2290"/>
              <a:ext cx="80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Demand</a:t>
              </a:r>
            </a:p>
          </p:txBody>
        </p:sp>
      </p:grpSp>
      <p:sp>
        <p:nvSpPr>
          <p:cNvPr id="25611" name="Text Box 12"/>
          <p:cNvSpPr txBox="1">
            <a:spLocks noChangeArrowheads="1"/>
          </p:cNvSpPr>
          <p:nvPr/>
        </p:nvSpPr>
        <p:spPr bwMode="auto">
          <a:xfrm>
            <a:off x="495300" y="2900363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319213" y="2408238"/>
            <a:ext cx="1104900" cy="3425825"/>
            <a:chOff x="831" y="1517"/>
            <a:chExt cx="696" cy="2158"/>
          </a:xfrm>
        </p:grpSpPr>
        <p:sp>
          <p:nvSpPr>
            <p:cNvPr id="25634" name="Rectangle 14"/>
            <p:cNvSpPr>
              <a:spLocks noChangeArrowheads="1"/>
            </p:cNvSpPr>
            <p:nvPr/>
          </p:nvSpPr>
          <p:spPr bwMode="auto">
            <a:xfrm>
              <a:off x="831" y="1924"/>
              <a:ext cx="696" cy="1751"/>
            </a:xfrm>
            <a:prstGeom prst="rect">
              <a:avLst/>
            </a:prstGeom>
            <a:solidFill>
              <a:srgbClr val="AB34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 sz="1800"/>
            </a:p>
          </p:txBody>
        </p:sp>
        <p:sp>
          <p:nvSpPr>
            <p:cNvPr id="25635" name="Rectangle 15"/>
            <p:cNvSpPr>
              <a:spLocks noChangeArrowheads="1"/>
            </p:cNvSpPr>
            <p:nvPr/>
          </p:nvSpPr>
          <p:spPr bwMode="auto">
            <a:xfrm>
              <a:off x="831" y="1517"/>
              <a:ext cx="694" cy="411"/>
            </a:xfrm>
            <a:prstGeom prst="rect">
              <a:avLst/>
            </a:prstGeom>
            <a:solidFill>
              <a:srgbClr val="B97DE3"/>
            </a:solidFill>
            <a:ln w="9525">
              <a:noFill/>
              <a:prstDash val="dash"/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en-GB"/>
            </a:p>
          </p:txBody>
        </p:sp>
      </p:grpSp>
      <p:sp>
        <p:nvSpPr>
          <p:cNvPr id="38928" name="Rectangle 16"/>
          <p:cNvSpPr>
            <a:spLocks noChangeArrowheads="1"/>
          </p:cNvSpPr>
          <p:nvPr/>
        </p:nvSpPr>
        <p:spPr bwMode="auto">
          <a:xfrm>
            <a:off x="1331913" y="3071813"/>
            <a:ext cx="2705100" cy="2786062"/>
          </a:xfrm>
          <a:prstGeom prst="rect">
            <a:avLst/>
          </a:prstGeom>
          <a:solidFill>
            <a:srgbClr val="AB34E3"/>
          </a:solidFill>
          <a:ln w="9525">
            <a:noFill/>
            <a:prstDash val="dash"/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 sz="1800"/>
          </a:p>
        </p:txBody>
      </p:sp>
      <p:sp>
        <p:nvSpPr>
          <p:cNvPr id="25614" name="Text Box 17"/>
          <p:cNvSpPr txBox="1">
            <a:spLocks noChangeArrowheads="1"/>
          </p:cNvSpPr>
          <p:nvPr/>
        </p:nvSpPr>
        <p:spPr bwMode="auto">
          <a:xfrm>
            <a:off x="523875" y="2254250"/>
            <a:ext cx="8112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$5.00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1319213" y="2333625"/>
            <a:ext cx="1181100" cy="3521075"/>
            <a:chOff x="831" y="1470"/>
            <a:chExt cx="744" cy="2218"/>
          </a:xfrm>
        </p:grpSpPr>
        <p:sp>
          <p:nvSpPr>
            <p:cNvPr id="25631" name="Line 19"/>
            <p:cNvSpPr>
              <a:spLocks noChangeShapeType="1"/>
            </p:cNvSpPr>
            <p:nvPr/>
          </p:nvSpPr>
          <p:spPr bwMode="auto">
            <a:xfrm>
              <a:off x="831" y="1514"/>
              <a:ext cx="693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2" name="Oval 20"/>
            <p:cNvSpPr>
              <a:spLocks noChangeAspect="1" noChangeArrowheads="1"/>
            </p:cNvSpPr>
            <p:nvPr/>
          </p:nvSpPr>
          <p:spPr bwMode="auto">
            <a:xfrm>
              <a:off x="1462" y="1470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3" name="Line 21"/>
            <p:cNvSpPr>
              <a:spLocks noChangeShapeType="1"/>
            </p:cNvSpPr>
            <p:nvPr/>
          </p:nvSpPr>
          <p:spPr bwMode="auto">
            <a:xfrm>
              <a:off x="1525" y="1557"/>
              <a:ext cx="0" cy="213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2"/>
          <p:cNvGrpSpPr>
            <a:grpSpLocks/>
          </p:cNvGrpSpPr>
          <p:nvPr/>
        </p:nvGrpSpPr>
        <p:grpSpPr bwMode="auto">
          <a:xfrm>
            <a:off x="1306513" y="2933700"/>
            <a:ext cx="2840037" cy="2894013"/>
            <a:chOff x="823" y="1848"/>
            <a:chExt cx="1789" cy="1823"/>
          </a:xfrm>
        </p:grpSpPr>
        <p:sp>
          <p:nvSpPr>
            <p:cNvPr id="25628" name="Line 23"/>
            <p:cNvSpPr>
              <a:spLocks noChangeShapeType="1"/>
            </p:cNvSpPr>
            <p:nvPr/>
          </p:nvSpPr>
          <p:spPr bwMode="auto">
            <a:xfrm>
              <a:off x="823" y="1929"/>
              <a:ext cx="1715" cy="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9" name="Oval 24"/>
            <p:cNvSpPr>
              <a:spLocks noChangeAspect="1" noChangeArrowheads="1"/>
            </p:cNvSpPr>
            <p:nvPr/>
          </p:nvSpPr>
          <p:spPr bwMode="auto">
            <a:xfrm>
              <a:off x="2499" y="1848"/>
              <a:ext cx="113" cy="122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30" name="Line 25"/>
            <p:cNvSpPr>
              <a:spLocks noChangeShapeType="1"/>
            </p:cNvSpPr>
            <p:nvPr/>
          </p:nvSpPr>
          <p:spPr bwMode="auto">
            <a:xfrm>
              <a:off x="2533" y="1941"/>
              <a:ext cx="8" cy="17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5617" name="Text Box 26"/>
          <p:cNvSpPr txBox="1">
            <a:spLocks noChangeArrowheads="1"/>
          </p:cNvSpPr>
          <p:nvPr/>
        </p:nvSpPr>
        <p:spPr bwMode="auto">
          <a:xfrm>
            <a:off x="2247900" y="5865813"/>
            <a:ext cx="5873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20</a:t>
            </a:r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787525" y="4549775"/>
            <a:ext cx="5114925" cy="366713"/>
            <a:chOff x="1126" y="2629"/>
            <a:chExt cx="3222" cy="231"/>
          </a:xfrm>
        </p:grpSpPr>
        <p:sp>
          <p:nvSpPr>
            <p:cNvPr id="25626" name="Text Box 28"/>
            <p:cNvSpPr txBox="1">
              <a:spLocks noChangeArrowheads="1"/>
            </p:cNvSpPr>
            <p:nvPr/>
          </p:nvSpPr>
          <p:spPr bwMode="auto">
            <a:xfrm>
              <a:off x="2948" y="2629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$100</a:t>
              </a:r>
            </a:p>
          </p:txBody>
        </p:sp>
        <p:sp>
          <p:nvSpPr>
            <p:cNvPr id="25627" name="Line 29"/>
            <p:cNvSpPr>
              <a:spLocks noChangeShapeType="1"/>
            </p:cNvSpPr>
            <p:nvPr/>
          </p:nvSpPr>
          <p:spPr bwMode="auto">
            <a:xfrm flipH="1">
              <a:off x="1126" y="2741"/>
              <a:ext cx="1852" cy="1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" name="Group 30"/>
          <p:cNvGrpSpPr>
            <a:grpSpLocks/>
          </p:cNvGrpSpPr>
          <p:nvPr/>
        </p:nvGrpSpPr>
        <p:grpSpPr bwMode="auto">
          <a:xfrm>
            <a:off x="2992438" y="4043363"/>
            <a:ext cx="4362450" cy="366712"/>
            <a:chOff x="1583" y="2525"/>
            <a:chExt cx="2748" cy="231"/>
          </a:xfrm>
        </p:grpSpPr>
        <p:sp>
          <p:nvSpPr>
            <p:cNvPr id="25624" name="Text Box 31"/>
            <p:cNvSpPr txBox="1">
              <a:spLocks noChangeArrowheads="1"/>
            </p:cNvSpPr>
            <p:nvPr/>
          </p:nvSpPr>
          <p:spPr bwMode="auto">
            <a:xfrm>
              <a:off x="2931" y="2525"/>
              <a:ext cx="14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800"/>
                <a:t>Revenue = $200</a:t>
              </a:r>
            </a:p>
          </p:txBody>
        </p:sp>
        <p:sp>
          <p:nvSpPr>
            <p:cNvPr id="25625" name="Line 32"/>
            <p:cNvSpPr>
              <a:spLocks noChangeShapeType="1"/>
            </p:cNvSpPr>
            <p:nvPr/>
          </p:nvSpPr>
          <p:spPr bwMode="auto">
            <a:xfrm flipH="1">
              <a:off x="1583" y="2637"/>
              <a:ext cx="1378" cy="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" name="Group 33"/>
          <p:cNvGrpSpPr>
            <a:grpSpLocks/>
          </p:cNvGrpSpPr>
          <p:nvPr/>
        </p:nvGrpSpPr>
        <p:grpSpPr bwMode="auto">
          <a:xfrm>
            <a:off x="869950" y="2541588"/>
            <a:ext cx="2963863" cy="3478212"/>
            <a:chOff x="548" y="1601"/>
            <a:chExt cx="1867" cy="2191"/>
          </a:xfrm>
        </p:grpSpPr>
        <p:sp>
          <p:nvSpPr>
            <p:cNvPr id="25622" name="Line 34"/>
            <p:cNvSpPr>
              <a:spLocks noChangeShapeType="1"/>
            </p:cNvSpPr>
            <p:nvPr/>
          </p:nvSpPr>
          <p:spPr bwMode="auto">
            <a:xfrm flipV="1">
              <a:off x="548" y="1601"/>
              <a:ext cx="0" cy="2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3" name="Line 35"/>
            <p:cNvSpPr>
              <a:spLocks noChangeShapeType="1"/>
            </p:cNvSpPr>
            <p:nvPr/>
          </p:nvSpPr>
          <p:spPr bwMode="auto">
            <a:xfrm flipH="1">
              <a:off x="1659" y="3792"/>
              <a:ext cx="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949" name="Rectangle 37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5-4: How Total Revenue Changes When Prices Changes: Elastic Demand</a:t>
            </a:r>
          </a:p>
        </p:txBody>
      </p:sp>
    </p:spTree>
    <p:extLst>
      <p:ext uri="{BB962C8B-B14F-4D97-AF65-F5344CB8AC3E}">
        <p14:creationId xmlns:p14="http://schemas.microsoft.com/office/powerpoint/2010/main" val="6435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389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xit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44" dur="500"/>
                                        <p:tgtEl>
                                          <p:spTgt spid="389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9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5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8" grpId="0" animBg="1" autoUpdateAnimBg="0"/>
      <p:bldP spid="38928" grpId="0" animBg="1" autoUpdateAnimBg="0"/>
      <p:bldP spid="38928" grpId="1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BDDCBCC-56A1-4BD9-BC38-79A1C045A1BC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696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5908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With an elastic demand curve, an increase in the price leads to a decrease in quantity demanded that is proportionately larger. Thus, </a:t>
            </a:r>
            <a:r>
              <a:rPr lang="en-US" i="1" dirty="0">
                <a:solidFill>
                  <a:srgbClr val="920DA9"/>
                </a:solidFill>
              </a:rPr>
              <a:t>total revenue decreases</a:t>
            </a:r>
            <a:r>
              <a:rPr lang="en-US" i="1" dirty="0"/>
              <a:t>.</a:t>
            </a:r>
          </a:p>
        </p:txBody>
      </p:sp>
      <p:sp>
        <p:nvSpPr>
          <p:cNvPr id="696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Elasticity and Total Revenue along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016405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96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4" grpId="0" build="p" bldLvl="4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765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B476488-76FF-4B06-B06E-826C819D4A60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7373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Table 5-1. Elasticity and Total Revenue along a Linear Demand Curve</a:t>
            </a:r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 cstate="print"/>
          <a:srcRect l="5128" r="5983"/>
          <a:stretch>
            <a:fillRect/>
          </a:stretch>
        </p:blipFill>
        <p:spPr bwMode="auto">
          <a:xfrm>
            <a:off x="381000" y="1676400"/>
            <a:ext cx="8382000" cy="3505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789916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867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409E586-AD35-43FA-812D-FF984BFF1657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1319213" y="1304925"/>
            <a:ext cx="7134225" cy="453548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696913" y="1158875"/>
            <a:ext cx="5730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7712075" y="5894388"/>
            <a:ext cx="8715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28679" name="Line 7"/>
          <p:cNvSpPr>
            <a:spLocks noChangeShapeType="1"/>
          </p:cNvSpPr>
          <p:nvPr/>
        </p:nvSpPr>
        <p:spPr bwMode="auto">
          <a:xfrm>
            <a:off x="1306513" y="1593850"/>
            <a:ext cx="6069012" cy="4256088"/>
          </a:xfrm>
          <a:prstGeom prst="line">
            <a:avLst/>
          </a:prstGeom>
          <a:noFill/>
          <a:ln w="76200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Line 8"/>
          <p:cNvSpPr>
            <a:spLocks noChangeShapeType="1"/>
          </p:cNvSpPr>
          <p:nvPr/>
        </p:nvSpPr>
        <p:spPr bwMode="auto">
          <a:xfrm>
            <a:off x="2100263" y="2192338"/>
            <a:ext cx="0" cy="36703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Text Box 9"/>
          <p:cNvSpPr txBox="1">
            <a:spLocks noChangeArrowheads="1"/>
          </p:cNvSpPr>
          <p:nvPr/>
        </p:nvSpPr>
        <p:spPr bwMode="auto">
          <a:xfrm>
            <a:off x="1874838" y="59197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682" name="Line 10"/>
          <p:cNvSpPr>
            <a:spLocks noChangeShapeType="1"/>
          </p:cNvSpPr>
          <p:nvPr/>
        </p:nvSpPr>
        <p:spPr bwMode="auto">
          <a:xfrm>
            <a:off x="2955925" y="2838450"/>
            <a:ext cx="0" cy="300196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Text Box 11"/>
          <p:cNvSpPr txBox="1">
            <a:spLocks noChangeArrowheads="1"/>
          </p:cNvSpPr>
          <p:nvPr/>
        </p:nvSpPr>
        <p:spPr bwMode="auto">
          <a:xfrm>
            <a:off x="2705100" y="59007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>
            <a:off x="4692650" y="4010025"/>
            <a:ext cx="0" cy="18018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 flipH="1">
            <a:off x="5548313" y="4610100"/>
            <a:ext cx="11112" cy="12382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6" name="Line 14"/>
          <p:cNvSpPr>
            <a:spLocks noChangeShapeType="1"/>
          </p:cNvSpPr>
          <p:nvPr/>
        </p:nvSpPr>
        <p:spPr bwMode="auto">
          <a:xfrm>
            <a:off x="3811588" y="3398838"/>
            <a:ext cx="25400" cy="246221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87" name="Text Box 15"/>
          <p:cNvSpPr txBox="1">
            <a:spLocks noChangeArrowheads="1"/>
          </p:cNvSpPr>
          <p:nvPr/>
        </p:nvSpPr>
        <p:spPr bwMode="auto">
          <a:xfrm>
            <a:off x="3581400" y="593248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88" name="Text Box 16"/>
          <p:cNvSpPr txBox="1">
            <a:spLocks noChangeArrowheads="1"/>
          </p:cNvSpPr>
          <p:nvPr/>
        </p:nvSpPr>
        <p:spPr bwMode="auto">
          <a:xfrm>
            <a:off x="4511675" y="5938838"/>
            <a:ext cx="381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8</a:t>
            </a:r>
          </a:p>
        </p:txBody>
      </p:sp>
      <p:sp>
        <p:nvSpPr>
          <p:cNvPr id="28689" name="Text Box 17"/>
          <p:cNvSpPr txBox="1">
            <a:spLocks noChangeArrowheads="1"/>
          </p:cNvSpPr>
          <p:nvPr/>
        </p:nvSpPr>
        <p:spPr bwMode="auto">
          <a:xfrm>
            <a:off x="5276850" y="594518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10</a:t>
            </a:r>
          </a:p>
        </p:txBody>
      </p:sp>
      <p:sp>
        <p:nvSpPr>
          <p:cNvPr id="28690" name="Text Box 18"/>
          <p:cNvSpPr txBox="1">
            <a:spLocks noChangeArrowheads="1"/>
          </p:cNvSpPr>
          <p:nvPr/>
        </p:nvSpPr>
        <p:spPr bwMode="auto">
          <a:xfrm>
            <a:off x="6094413" y="59261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12</a:t>
            </a:r>
          </a:p>
        </p:txBody>
      </p:sp>
      <p:sp>
        <p:nvSpPr>
          <p:cNvPr id="28691" name="Oval 19"/>
          <p:cNvSpPr>
            <a:spLocks noChangeAspect="1" noChangeArrowheads="1"/>
          </p:cNvSpPr>
          <p:nvPr/>
        </p:nvSpPr>
        <p:spPr bwMode="auto">
          <a:xfrm>
            <a:off x="6330950" y="51022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838200" y="590708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0" y="20462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6</a:t>
            </a:r>
          </a:p>
        </p:txBody>
      </p:sp>
      <p:sp>
        <p:nvSpPr>
          <p:cNvPr id="28694" name="Oval 22"/>
          <p:cNvSpPr>
            <a:spLocks noChangeAspect="1" noChangeArrowheads="1"/>
          </p:cNvSpPr>
          <p:nvPr/>
        </p:nvSpPr>
        <p:spPr bwMode="auto">
          <a:xfrm>
            <a:off x="2878138" y="26844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23"/>
          <p:cNvSpPr>
            <a:spLocks noChangeShapeType="1"/>
          </p:cNvSpPr>
          <p:nvPr/>
        </p:nvSpPr>
        <p:spPr bwMode="auto">
          <a:xfrm>
            <a:off x="1325563" y="2214563"/>
            <a:ext cx="8382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Oval 24"/>
          <p:cNvSpPr>
            <a:spLocks noChangeAspect="1" noChangeArrowheads="1"/>
          </p:cNvSpPr>
          <p:nvPr/>
        </p:nvSpPr>
        <p:spPr bwMode="auto">
          <a:xfrm>
            <a:off x="2035175" y="20923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19050" y="26400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5</a:t>
            </a:r>
          </a:p>
        </p:txBody>
      </p:sp>
      <p:sp>
        <p:nvSpPr>
          <p:cNvPr id="28698" name="Line 26"/>
          <p:cNvSpPr>
            <a:spLocks noChangeShapeType="1"/>
          </p:cNvSpPr>
          <p:nvPr/>
        </p:nvSpPr>
        <p:spPr bwMode="auto">
          <a:xfrm>
            <a:off x="1301750" y="2805113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19050" y="323373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4</a:t>
            </a:r>
          </a:p>
        </p:txBody>
      </p:sp>
      <p:sp>
        <p:nvSpPr>
          <p:cNvPr id="28700" name="Line 28"/>
          <p:cNvSpPr>
            <a:spLocks noChangeShapeType="1"/>
          </p:cNvSpPr>
          <p:nvPr/>
        </p:nvSpPr>
        <p:spPr bwMode="auto">
          <a:xfrm>
            <a:off x="1303338" y="3397250"/>
            <a:ext cx="254317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1" name="Line 29"/>
          <p:cNvSpPr>
            <a:spLocks noChangeShapeType="1"/>
          </p:cNvSpPr>
          <p:nvPr/>
        </p:nvSpPr>
        <p:spPr bwMode="auto">
          <a:xfrm>
            <a:off x="1327150" y="3987800"/>
            <a:ext cx="3387725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Line 30"/>
          <p:cNvSpPr>
            <a:spLocks noChangeShapeType="1"/>
          </p:cNvSpPr>
          <p:nvPr/>
        </p:nvSpPr>
        <p:spPr bwMode="auto">
          <a:xfrm>
            <a:off x="1338263" y="4579938"/>
            <a:ext cx="4202112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Oval 31"/>
          <p:cNvSpPr>
            <a:spLocks noChangeAspect="1" noChangeArrowheads="1"/>
          </p:cNvSpPr>
          <p:nvPr/>
        </p:nvSpPr>
        <p:spPr bwMode="auto">
          <a:xfrm>
            <a:off x="3763963" y="329247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32"/>
          <p:cNvSpPr>
            <a:spLocks noChangeAspect="1" noChangeArrowheads="1"/>
          </p:cNvSpPr>
          <p:nvPr/>
        </p:nvSpPr>
        <p:spPr bwMode="auto">
          <a:xfrm>
            <a:off x="5453063" y="448786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5" name="Oval 33"/>
          <p:cNvSpPr>
            <a:spLocks noChangeAspect="1" noChangeArrowheads="1"/>
          </p:cNvSpPr>
          <p:nvPr/>
        </p:nvSpPr>
        <p:spPr bwMode="auto">
          <a:xfrm>
            <a:off x="4632325" y="3921125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6" name="Text Box 34"/>
          <p:cNvSpPr txBox="1">
            <a:spLocks noChangeArrowheads="1"/>
          </p:cNvSpPr>
          <p:nvPr/>
        </p:nvSpPr>
        <p:spPr bwMode="auto">
          <a:xfrm>
            <a:off x="19050" y="38274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3</a:t>
            </a:r>
          </a:p>
        </p:txBody>
      </p:sp>
      <p:sp>
        <p:nvSpPr>
          <p:cNvPr id="28707" name="Text Box 35"/>
          <p:cNvSpPr txBox="1">
            <a:spLocks noChangeArrowheads="1"/>
          </p:cNvSpPr>
          <p:nvPr/>
        </p:nvSpPr>
        <p:spPr bwMode="auto">
          <a:xfrm>
            <a:off x="19050" y="4421188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2</a:t>
            </a:r>
          </a:p>
        </p:txBody>
      </p:sp>
      <p:sp>
        <p:nvSpPr>
          <p:cNvPr id="28708" name="Text Box 36"/>
          <p:cNvSpPr txBox="1">
            <a:spLocks noChangeArrowheads="1"/>
          </p:cNvSpPr>
          <p:nvPr/>
        </p:nvSpPr>
        <p:spPr bwMode="auto">
          <a:xfrm>
            <a:off x="19050" y="501491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</a:t>
            </a:r>
          </a:p>
        </p:txBody>
      </p:sp>
      <p:sp>
        <p:nvSpPr>
          <p:cNvPr id="28709" name="Text Box 37"/>
          <p:cNvSpPr txBox="1">
            <a:spLocks noChangeArrowheads="1"/>
          </p:cNvSpPr>
          <p:nvPr/>
        </p:nvSpPr>
        <p:spPr bwMode="auto">
          <a:xfrm>
            <a:off x="0" y="1452563"/>
            <a:ext cx="1219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7</a:t>
            </a:r>
          </a:p>
        </p:txBody>
      </p:sp>
      <p:sp>
        <p:nvSpPr>
          <p:cNvPr id="28710" name="Oval 38"/>
          <p:cNvSpPr>
            <a:spLocks noChangeAspect="1" noChangeArrowheads="1"/>
          </p:cNvSpPr>
          <p:nvPr/>
        </p:nvSpPr>
        <p:spPr bwMode="auto">
          <a:xfrm>
            <a:off x="1230313" y="1517650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1" name="Text Box 39"/>
          <p:cNvSpPr txBox="1">
            <a:spLocks noChangeArrowheads="1"/>
          </p:cNvSpPr>
          <p:nvPr/>
        </p:nvSpPr>
        <p:spPr bwMode="auto">
          <a:xfrm>
            <a:off x="7034213" y="5913438"/>
            <a:ext cx="5334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 b="1"/>
              <a:t>14</a:t>
            </a:r>
          </a:p>
        </p:txBody>
      </p:sp>
      <p:sp>
        <p:nvSpPr>
          <p:cNvPr id="28712" name="Oval 40"/>
          <p:cNvSpPr>
            <a:spLocks noChangeAspect="1" noChangeArrowheads="1"/>
          </p:cNvSpPr>
          <p:nvPr/>
        </p:nvSpPr>
        <p:spPr bwMode="auto">
          <a:xfrm>
            <a:off x="7246938" y="5738813"/>
            <a:ext cx="193675" cy="187325"/>
          </a:xfrm>
          <a:prstGeom prst="ellipse">
            <a:avLst/>
          </a:prstGeom>
          <a:solidFill>
            <a:schemeClr val="tx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3" name="Line 41"/>
          <p:cNvSpPr>
            <a:spLocks noChangeShapeType="1"/>
          </p:cNvSpPr>
          <p:nvPr/>
        </p:nvSpPr>
        <p:spPr bwMode="auto">
          <a:xfrm>
            <a:off x="1314450" y="5172075"/>
            <a:ext cx="5106988" cy="11113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14" name="Line 42"/>
          <p:cNvSpPr>
            <a:spLocks noChangeShapeType="1"/>
          </p:cNvSpPr>
          <p:nvPr/>
        </p:nvSpPr>
        <p:spPr bwMode="auto">
          <a:xfrm flipH="1">
            <a:off x="6416675" y="5173663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" name="Group 43"/>
          <p:cNvGrpSpPr>
            <a:grpSpLocks/>
          </p:cNvGrpSpPr>
          <p:nvPr/>
        </p:nvGrpSpPr>
        <p:grpSpPr bwMode="auto">
          <a:xfrm>
            <a:off x="1209675" y="1398588"/>
            <a:ext cx="3532188" cy="1154112"/>
            <a:chOff x="762" y="881"/>
            <a:chExt cx="2225" cy="727"/>
          </a:xfrm>
        </p:grpSpPr>
        <p:sp>
          <p:nvSpPr>
            <p:cNvPr id="28720" name="AutoShape 44"/>
            <p:cNvSpPr>
              <a:spLocks/>
            </p:cNvSpPr>
            <p:nvPr/>
          </p:nvSpPr>
          <p:spPr bwMode="auto">
            <a:xfrm rot="-3244349">
              <a:off x="1697" y="318"/>
              <a:ext cx="355" cy="2225"/>
            </a:xfrm>
            <a:prstGeom prst="rightBrace">
              <a:avLst>
                <a:gd name="adj1" fmla="val 52230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21" name="Text Box 45"/>
            <p:cNvSpPr txBox="1">
              <a:spLocks noChangeArrowheads="1"/>
            </p:cNvSpPr>
            <p:nvPr/>
          </p:nvSpPr>
          <p:spPr bwMode="auto">
            <a:xfrm>
              <a:off x="2045" y="881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larger than 1.</a:t>
              </a:r>
            </a:p>
          </p:txBody>
        </p:sp>
      </p:grpSp>
      <p:grpSp>
        <p:nvGrpSpPr>
          <p:cNvPr id="3" name="Group 46"/>
          <p:cNvGrpSpPr>
            <a:grpSpLocks/>
          </p:cNvGrpSpPr>
          <p:nvPr/>
        </p:nvGrpSpPr>
        <p:grpSpPr bwMode="auto">
          <a:xfrm>
            <a:off x="4100513" y="3478213"/>
            <a:ext cx="3800475" cy="1281112"/>
            <a:chOff x="2648" y="2192"/>
            <a:chExt cx="2394" cy="807"/>
          </a:xfrm>
        </p:grpSpPr>
        <p:sp>
          <p:nvSpPr>
            <p:cNvPr id="28718" name="AutoShape 47"/>
            <p:cNvSpPr>
              <a:spLocks/>
            </p:cNvSpPr>
            <p:nvPr/>
          </p:nvSpPr>
          <p:spPr bwMode="auto">
            <a:xfrm rot="-3244349">
              <a:off x="3667" y="1625"/>
              <a:ext cx="355" cy="2394"/>
            </a:xfrm>
            <a:prstGeom prst="rightBrace">
              <a:avLst>
                <a:gd name="adj1" fmla="val 56197"/>
                <a:gd name="adj2" fmla="val 50000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719" name="Text Box 48"/>
            <p:cNvSpPr txBox="1">
              <a:spLocks noChangeArrowheads="1"/>
            </p:cNvSpPr>
            <p:nvPr/>
          </p:nvSpPr>
          <p:spPr bwMode="auto">
            <a:xfrm>
              <a:off x="4045" y="2192"/>
              <a:ext cx="666" cy="460"/>
            </a:xfrm>
            <a:prstGeom prst="rect">
              <a:avLst/>
            </a:prstGeom>
            <a:solidFill>
              <a:srgbClr val="FEFFBA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Elasticity is smaller than 1.</a:t>
              </a:r>
            </a:p>
          </p:txBody>
        </p:sp>
      </p:grpSp>
      <p:sp>
        <p:nvSpPr>
          <p:cNvPr id="41010" name="Rectangle 50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5-5: A Linear Demand Curve</a:t>
            </a:r>
          </a:p>
        </p:txBody>
      </p:sp>
    </p:spTree>
    <p:extLst>
      <p:ext uri="{BB962C8B-B14F-4D97-AF65-F5344CB8AC3E}">
        <p14:creationId xmlns:p14="http://schemas.microsoft.com/office/powerpoint/2010/main" val="1721533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A4C1A06-D448-4E8E-976D-96D04A1D98B3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Income elasticity of demand</a:t>
            </a:r>
            <a:r>
              <a:rPr lang="en-US"/>
              <a:t> measures how much the quantity demanded of a good responds to a change in consumers’ income.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income.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aphicFrame>
        <p:nvGraphicFramePr>
          <p:cNvPr id="71684" name="Object 4"/>
          <p:cNvGraphicFramePr>
            <a:graphicFrameLocks noChangeAspect="1"/>
          </p:cNvGraphicFramePr>
          <p:nvPr/>
        </p:nvGraphicFramePr>
        <p:xfrm>
          <a:off x="533400" y="4648200"/>
          <a:ext cx="7772400" cy="1782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Equation" r:id="rId4" imgW="4876560" imgH="1117440" progId="">
                  <p:embed/>
                </p:oleObj>
              </mc:Choice>
              <mc:Fallback>
                <p:oleObj name="Equation" r:id="rId4" imgW="4876560" imgH="111744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648200"/>
                        <a:ext cx="7772400" cy="17827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5623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6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16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682" grpId="0" build="p" bldLvl="4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9C2FEFA-A0BC-467E-9FE9-E24384151F38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757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124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Types of Goods</a:t>
            </a:r>
          </a:p>
          <a:p>
            <a:pPr lvl="1" eaLnBrk="1" hangingPunct="1">
              <a:defRPr/>
            </a:pPr>
            <a:r>
              <a:rPr lang="en-US"/>
              <a:t>Normal Goods</a:t>
            </a:r>
          </a:p>
          <a:p>
            <a:pPr lvl="1" eaLnBrk="1" hangingPunct="1">
              <a:defRPr/>
            </a:pPr>
            <a:r>
              <a:rPr lang="en-US"/>
              <a:t>Inferior Goods</a:t>
            </a:r>
          </a:p>
          <a:p>
            <a:pPr eaLnBrk="1" hangingPunct="1">
              <a:defRPr/>
            </a:pPr>
            <a:r>
              <a:rPr lang="en-US"/>
              <a:t>Higher income raises the quantity demanded for normal goods but lowers the quantity demanded for inferior goods. 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199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5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5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5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57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778" grpId="0" build="p" bldLvl="4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532700FC-CAB3-4EDF-80EA-82CBAB31D0E6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78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Goods consumers regard as necessities tend to be income inelastic</a:t>
            </a:r>
          </a:p>
          <a:p>
            <a:pPr lvl="1" eaLnBrk="1" hangingPunct="1">
              <a:defRPr/>
            </a:pPr>
            <a:r>
              <a:rPr lang="en-US" dirty="0"/>
              <a:t>Examples include food, fuel, clothing, utilities, and medical services.</a:t>
            </a:r>
          </a:p>
          <a:p>
            <a:pPr eaLnBrk="1" hangingPunct="1">
              <a:defRPr/>
            </a:pPr>
            <a:r>
              <a:rPr lang="en-US" dirty="0"/>
              <a:t>Goods consumers regard as luxuries tend to be income elastic.</a:t>
            </a:r>
          </a:p>
          <a:p>
            <a:pPr lvl="1" eaLnBrk="1" hangingPunct="1">
              <a:defRPr/>
            </a:pPr>
            <a:r>
              <a:rPr lang="en-US" dirty="0"/>
              <a:t>Examples include sports cars, furs, and expensive foods.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8026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78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778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78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78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6" grpId="0" build="p" bldLvl="4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897ABFE-F4BC-4B5D-89BB-CD588A54A3CA}" type="slidenum">
              <a:rPr lang="en-US" smtClean="0"/>
              <a:pPr/>
              <a:t>28</a:t>
            </a:fld>
            <a:endParaRPr lang="en-US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066800"/>
            <a:ext cx="7772400" cy="3276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Cross-Price elasticity of demand</a:t>
            </a:r>
            <a:r>
              <a:rPr lang="en-US"/>
              <a:t> measures how much the quantity demanded of a good responds to a change in the price of another good.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It is computed as the percentage change in the quantity demanded divided by the percentage change in the price of the second good.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Other Demand Elasticities</a:t>
            </a:r>
            <a:endParaRPr lang="en-US" sz="2800">
              <a:solidFill>
                <a:srgbClr val="720E3E"/>
              </a:solidFill>
            </a:endParaRPr>
          </a:p>
        </p:txBody>
      </p:sp>
      <p:grpSp>
        <p:nvGrpSpPr>
          <p:cNvPr id="2" name="Group 101"/>
          <p:cNvGrpSpPr>
            <a:grpSpLocks/>
          </p:cNvGrpSpPr>
          <p:nvPr/>
        </p:nvGrpSpPr>
        <p:grpSpPr bwMode="auto">
          <a:xfrm>
            <a:off x="541338" y="4383088"/>
            <a:ext cx="7693026" cy="2214562"/>
            <a:chOff x="341" y="2761"/>
            <a:chExt cx="4846" cy="1395"/>
          </a:xfrm>
        </p:grpSpPr>
        <p:grpSp>
          <p:nvGrpSpPr>
            <p:cNvPr id="31751" name="Group 99"/>
            <p:cNvGrpSpPr>
              <a:grpSpLocks/>
            </p:cNvGrpSpPr>
            <p:nvPr/>
          </p:nvGrpSpPr>
          <p:grpSpPr bwMode="auto">
            <a:xfrm>
              <a:off x="341" y="2761"/>
              <a:ext cx="4846" cy="1107"/>
              <a:chOff x="349" y="2925"/>
              <a:chExt cx="4846" cy="1107"/>
            </a:xfrm>
          </p:grpSpPr>
          <p:sp>
            <p:nvSpPr>
              <p:cNvPr id="31753" name="Line 5"/>
              <p:cNvSpPr>
                <a:spLocks noChangeShapeType="1"/>
              </p:cNvSpPr>
              <p:nvPr/>
            </p:nvSpPr>
            <p:spPr bwMode="auto">
              <a:xfrm>
                <a:off x="3191" y="3467"/>
                <a:ext cx="2004" cy="1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Rectangle 8"/>
              <p:cNvSpPr>
                <a:spLocks noChangeArrowheads="1"/>
              </p:cNvSpPr>
              <p:nvPr/>
            </p:nvSpPr>
            <p:spPr bwMode="auto">
              <a:xfrm>
                <a:off x="354" y="3322"/>
                <a:ext cx="294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 lIns="0" tIns="0" rIns="0" bIns="0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31759" name="Rectangle 11"/>
              <p:cNvSpPr>
                <a:spLocks noChangeArrowheads="1"/>
              </p:cNvSpPr>
              <p:nvPr/>
            </p:nvSpPr>
            <p:spPr bwMode="auto">
              <a:xfrm>
                <a:off x="349" y="3235"/>
                <a:ext cx="794" cy="465"/>
              </a:xfrm>
              <a:prstGeom prst="rect">
                <a:avLst/>
              </a:prstGeom>
              <a:ln>
                <a:headEnd/>
                <a:tailEnd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wrap="square" lIns="0" tIns="0" rIns="0" bIns="0">
                <a:spAutoFit/>
              </a:bodyPr>
              <a:lstStyle/>
              <a:p>
                <a:r>
                  <a:rPr lang="en-US" dirty="0" smtClean="0"/>
                  <a:t>Cross Price</a:t>
                </a:r>
                <a:endParaRPr lang="en-US" dirty="0"/>
              </a:p>
            </p:txBody>
          </p:sp>
          <p:sp>
            <p:nvSpPr>
              <p:cNvPr id="31760" name="Rectangle 12"/>
              <p:cNvSpPr>
                <a:spLocks noChangeArrowheads="1"/>
              </p:cNvSpPr>
              <p:nvPr/>
            </p:nvSpPr>
            <p:spPr bwMode="auto">
              <a:xfrm>
                <a:off x="1041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61" name="Rectangle 13"/>
              <p:cNvSpPr>
                <a:spLocks noChangeArrowheads="1"/>
              </p:cNvSpPr>
              <p:nvPr/>
            </p:nvSpPr>
            <p:spPr bwMode="auto">
              <a:xfrm>
                <a:off x="1098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62" name="Rectangle 14"/>
              <p:cNvSpPr>
                <a:spLocks noChangeArrowheads="1"/>
              </p:cNvSpPr>
              <p:nvPr/>
            </p:nvSpPr>
            <p:spPr bwMode="auto">
              <a:xfrm>
                <a:off x="1200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l</a:t>
                </a:r>
                <a:endParaRPr lang="en-US"/>
              </a:p>
            </p:txBody>
          </p:sp>
          <p:sp>
            <p:nvSpPr>
              <p:cNvPr id="31763" name="Rectangle 15"/>
              <p:cNvSpPr>
                <a:spLocks noChangeArrowheads="1"/>
              </p:cNvSpPr>
              <p:nvPr/>
            </p:nvSpPr>
            <p:spPr bwMode="auto">
              <a:xfrm>
                <a:off x="1263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 dirty="0"/>
              </a:p>
            </p:txBody>
          </p:sp>
          <p:sp>
            <p:nvSpPr>
              <p:cNvPr id="31764" name="Rectangle 16"/>
              <p:cNvSpPr>
                <a:spLocks noChangeArrowheads="1"/>
              </p:cNvSpPr>
              <p:nvPr/>
            </p:nvSpPr>
            <p:spPr bwMode="auto">
              <a:xfrm>
                <a:off x="1365" y="3322"/>
                <a:ext cx="9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 dirty="0">
                    <a:solidFill>
                      <a:srgbClr val="000000"/>
                    </a:solidFill>
                    <a:latin typeface="Times New Roman" pitchFamily="48" charset="0"/>
                  </a:rPr>
                  <a:t>s</a:t>
                </a:r>
                <a:endParaRPr lang="en-US" dirty="0"/>
              </a:p>
            </p:txBody>
          </p:sp>
          <p:sp>
            <p:nvSpPr>
              <p:cNvPr id="31765" name="Rectangle 17"/>
              <p:cNvSpPr>
                <a:spLocks noChangeArrowheads="1"/>
              </p:cNvSpPr>
              <p:nvPr/>
            </p:nvSpPr>
            <p:spPr bwMode="auto">
              <a:xfrm>
                <a:off x="1454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66" name="Rectangle 18"/>
              <p:cNvSpPr>
                <a:spLocks noChangeArrowheads="1"/>
              </p:cNvSpPr>
              <p:nvPr/>
            </p:nvSpPr>
            <p:spPr bwMode="auto">
              <a:xfrm>
                <a:off x="1517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7" name="Rectangle 19"/>
              <p:cNvSpPr>
                <a:spLocks noChangeArrowheads="1"/>
              </p:cNvSpPr>
              <p:nvPr/>
            </p:nvSpPr>
            <p:spPr bwMode="auto">
              <a:xfrm>
                <a:off x="1581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68" name="Rectangle 20"/>
              <p:cNvSpPr>
                <a:spLocks noChangeArrowheads="1"/>
              </p:cNvSpPr>
              <p:nvPr/>
            </p:nvSpPr>
            <p:spPr bwMode="auto">
              <a:xfrm>
                <a:off x="1682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769" name="Rectangle 21"/>
              <p:cNvSpPr>
                <a:spLocks noChangeArrowheads="1"/>
              </p:cNvSpPr>
              <p:nvPr/>
            </p:nvSpPr>
            <p:spPr bwMode="auto">
              <a:xfrm>
                <a:off x="1746" y="3322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70" name="Rectangle 22"/>
              <p:cNvSpPr>
                <a:spLocks noChangeArrowheads="1"/>
              </p:cNvSpPr>
              <p:nvPr/>
            </p:nvSpPr>
            <p:spPr bwMode="auto">
              <a:xfrm>
                <a:off x="180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771" name="Rectangle 23"/>
              <p:cNvSpPr>
                <a:spLocks noChangeArrowheads="1"/>
              </p:cNvSpPr>
              <p:nvPr/>
            </p:nvSpPr>
            <p:spPr bwMode="auto">
              <a:xfrm>
                <a:off x="1924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2" name="Rectangle 24"/>
              <p:cNvSpPr>
                <a:spLocks noChangeArrowheads="1"/>
              </p:cNvSpPr>
              <p:nvPr/>
            </p:nvSpPr>
            <p:spPr bwMode="auto">
              <a:xfrm>
                <a:off x="1981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o</a:t>
                </a:r>
                <a:endParaRPr lang="en-US"/>
              </a:p>
            </p:txBody>
          </p:sp>
          <p:sp>
            <p:nvSpPr>
              <p:cNvPr id="31773" name="Rectangle 25"/>
              <p:cNvSpPr>
                <a:spLocks noChangeArrowheads="1"/>
              </p:cNvSpPr>
              <p:nvPr/>
            </p:nvSpPr>
            <p:spPr bwMode="auto">
              <a:xfrm>
                <a:off x="2096" y="3322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f</a:t>
                </a:r>
                <a:endParaRPr lang="en-US"/>
              </a:p>
            </p:txBody>
          </p:sp>
          <p:sp>
            <p:nvSpPr>
              <p:cNvPr id="31774" name="Rectangle 26"/>
              <p:cNvSpPr>
                <a:spLocks noChangeArrowheads="1"/>
              </p:cNvSpPr>
              <p:nvPr/>
            </p:nvSpPr>
            <p:spPr bwMode="auto">
              <a:xfrm>
                <a:off x="2172" y="3322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75" name="Rectangle 27"/>
              <p:cNvSpPr>
                <a:spLocks noChangeArrowheads="1"/>
              </p:cNvSpPr>
              <p:nvPr/>
            </p:nvSpPr>
            <p:spPr bwMode="auto">
              <a:xfrm>
                <a:off x="2229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76" name="Rectangle 28"/>
              <p:cNvSpPr>
                <a:spLocks noChangeArrowheads="1"/>
              </p:cNvSpPr>
              <p:nvPr/>
            </p:nvSpPr>
            <p:spPr bwMode="auto">
              <a:xfrm>
                <a:off x="234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77" name="Rectangle 29"/>
              <p:cNvSpPr>
                <a:spLocks noChangeArrowheads="1"/>
              </p:cNvSpPr>
              <p:nvPr/>
            </p:nvSpPr>
            <p:spPr bwMode="auto">
              <a:xfrm>
                <a:off x="2446" y="3322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778" name="Rectangle 30"/>
              <p:cNvSpPr>
                <a:spLocks noChangeArrowheads="1"/>
              </p:cNvSpPr>
              <p:nvPr/>
            </p:nvSpPr>
            <p:spPr bwMode="auto">
              <a:xfrm>
                <a:off x="2624" y="3322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79" name="Rectangle 31"/>
              <p:cNvSpPr>
                <a:spLocks noChangeArrowheads="1"/>
              </p:cNvSpPr>
              <p:nvPr/>
            </p:nvSpPr>
            <p:spPr bwMode="auto">
              <a:xfrm>
                <a:off x="2725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0" name="Rectangle 32"/>
              <p:cNvSpPr>
                <a:spLocks noChangeArrowheads="1"/>
              </p:cNvSpPr>
              <p:nvPr/>
            </p:nvSpPr>
            <p:spPr bwMode="auto">
              <a:xfrm>
                <a:off x="2840" y="3322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781" name="Rectangle 33"/>
              <p:cNvSpPr>
                <a:spLocks noChangeArrowheads="1"/>
              </p:cNvSpPr>
              <p:nvPr/>
            </p:nvSpPr>
            <p:spPr bwMode="auto">
              <a:xfrm>
                <a:off x="3010" y="3322"/>
                <a:ext cx="131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=</a:t>
                </a:r>
                <a:endParaRPr lang="en-US"/>
              </a:p>
            </p:txBody>
          </p:sp>
          <p:sp>
            <p:nvSpPr>
              <p:cNvPr id="31782" name="Rectangle 34"/>
              <p:cNvSpPr>
                <a:spLocks noChangeArrowheads="1"/>
              </p:cNvSpPr>
              <p:nvPr/>
            </p:nvSpPr>
            <p:spPr bwMode="auto">
              <a:xfrm>
                <a:off x="3312" y="2925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783" name="Rectangle 35"/>
              <p:cNvSpPr>
                <a:spLocks noChangeArrowheads="1"/>
              </p:cNvSpPr>
              <p:nvPr/>
            </p:nvSpPr>
            <p:spPr bwMode="auto">
              <a:xfrm>
                <a:off x="343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4" name="Rectangle 36"/>
              <p:cNvSpPr>
                <a:spLocks noChangeArrowheads="1"/>
              </p:cNvSpPr>
              <p:nvPr/>
            </p:nvSpPr>
            <p:spPr bwMode="auto">
              <a:xfrm>
                <a:off x="3540" y="2925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785" name="Rectangle 37"/>
              <p:cNvSpPr>
                <a:spLocks noChangeArrowheads="1"/>
              </p:cNvSpPr>
              <p:nvPr/>
            </p:nvSpPr>
            <p:spPr bwMode="auto">
              <a:xfrm>
                <a:off x="3617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86" name="Rectangle 38"/>
              <p:cNvSpPr>
                <a:spLocks noChangeArrowheads="1"/>
              </p:cNvSpPr>
              <p:nvPr/>
            </p:nvSpPr>
            <p:spPr bwMode="auto">
              <a:xfrm>
                <a:off x="371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87" name="Rectangle 39"/>
              <p:cNvSpPr>
                <a:spLocks noChangeArrowheads="1"/>
              </p:cNvSpPr>
              <p:nvPr/>
            </p:nvSpPr>
            <p:spPr bwMode="auto">
              <a:xfrm>
                <a:off x="3820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88" name="Rectangle 40"/>
              <p:cNvSpPr>
                <a:spLocks noChangeArrowheads="1"/>
              </p:cNvSpPr>
              <p:nvPr/>
            </p:nvSpPr>
            <p:spPr bwMode="auto">
              <a:xfrm>
                <a:off x="3934" y="2925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789" name="Rectangle 41"/>
              <p:cNvSpPr>
                <a:spLocks noChangeArrowheads="1"/>
              </p:cNvSpPr>
              <p:nvPr/>
            </p:nvSpPr>
            <p:spPr bwMode="auto">
              <a:xfrm>
                <a:off x="3998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0" name="Rectangle 42"/>
              <p:cNvSpPr>
                <a:spLocks noChangeArrowheads="1"/>
              </p:cNvSpPr>
              <p:nvPr/>
            </p:nvSpPr>
            <p:spPr bwMode="auto">
              <a:xfrm>
                <a:off x="4099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1" name="Rectangle 43"/>
              <p:cNvSpPr>
                <a:spLocks noChangeArrowheads="1"/>
              </p:cNvSpPr>
              <p:nvPr/>
            </p:nvSpPr>
            <p:spPr bwMode="auto">
              <a:xfrm>
                <a:off x="4214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2" name="Rectangle 44"/>
              <p:cNvSpPr>
                <a:spLocks noChangeArrowheads="1"/>
              </p:cNvSpPr>
              <p:nvPr/>
            </p:nvSpPr>
            <p:spPr bwMode="auto">
              <a:xfrm>
                <a:off x="4316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793" name="Rectangle 45"/>
              <p:cNvSpPr>
                <a:spLocks noChangeArrowheads="1"/>
              </p:cNvSpPr>
              <p:nvPr/>
            </p:nvSpPr>
            <p:spPr bwMode="auto">
              <a:xfrm>
                <a:off x="4373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794" name="Rectangle 46"/>
              <p:cNvSpPr>
                <a:spLocks noChangeArrowheads="1"/>
              </p:cNvSpPr>
              <p:nvPr/>
            </p:nvSpPr>
            <p:spPr bwMode="auto">
              <a:xfrm>
                <a:off x="4475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795" name="Rectangle 47"/>
              <p:cNvSpPr>
                <a:spLocks noChangeArrowheads="1"/>
              </p:cNvSpPr>
              <p:nvPr/>
            </p:nvSpPr>
            <p:spPr bwMode="auto">
              <a:xfrm>
                <a:off x="4589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796" name="Rectangle 48"/>
              <p:cNvSpPr>
                <a:spLocks noChangeArrowheads="1"/>
              </p:cNvSpPr>
              <p:nvPr/>
            </p:nvSpPr>
            <p:spPr bwMode="auto">
              <a:xfrm>
                <a:off x="4691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797" name="Rectangle 49"/>
              <p:cNvSpPr>
                <a:spLocks noChangeArrowheads="1"/>
              </p:cNvSpPr>
              <p:nvPr/>
            </p:nvSpPr>
            <p:spPr bwMode="auto">
              <a:xfrm>
                <a:off x="4806" y="2925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798" name="Rectangle 50"/>
              <p:cNvSpPr>
                <a:spLocks noChangeArrowheads="1"/>
              </p:cNvSpPr>
              <p:nvPr/>
            </p:nvSpPr>
            <p:spPr bwMode="auto">
              <a:xfrm>
                <a:off x="4921" y="2925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799" name="Rectangle 51"/>
              <p:cNvSpPr>
                <a:spLocks noChangeArrowheads="1"/>
              </p:cNvSpPr>
              <p:nvPr/>
            </p:nvSpPr>
            <p:spPr bwMode="auto">
              <a:xfrm>
                <a:off x="5022" y="2925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0" name="Rectangle 52"/>
              <p:cNvSpPr>
                <a:spLocks noChangeArrowheads="1"/>
              </p:cNvSpPr>
              <p:nvPr/>
            </p:nvSpPr>
            <p:spPr bwMode="auto">
              <a:xfrm>
                <a:off x="3199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1" name="Rectangle 53"/>
              <p:cNvSpPr>
                <a:spLocks noChangeArrowheads="1"/>
              </p:cNvSpPr>
              <p:nvPr/>
            </p:nvSpPr>
            <p:spPr bwMode="auto">
              <a:xfrm>
                <a:off x="326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2" name="Rectangle 54"/>
              <p:cNvSpPr>
                <a:spLocks noChangeArrowheads="1"/>
              </p:cNvSpPr>
              <p:nvPr/>
            </p:nvSpPr>
            <p:spPr bwMode="auto">
              <a:xfrm>
                <a:off x="3378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03" name="Rectangle 55"/>
              <p:cNvSpPr>
                <a:spLocks noChangeArrowheads="1"/>
              </p:cNvSpPr>
              <p:nvPr/>
            </p:nvSpPr>
            <p:spPr bwMode="auto">
              <a:xfrm>
                <a:off x="3435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q</a:t>
                </a:r>
                <a:endParaRPr lang="en-US"/>
              </a:p>
            </p:txBody>
          </p:sp>
          <p:sp>
            <p:nvSpPr>
              <p:cNvPr id="31804" name="Rectangle 56"/>
              <p:cNvSpPr>
                <a:spLocks noChangeArrowheads="1"/>
              </p:cNvSpPr>
              <p:nvPr/>
            </p:nvSpPr>
            <p:spPr bwMode="auto">
              <a:xfrm>
                <a:off x="355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u</a:t>
                </a:r>
                <a:endParaRPr lang="en-US"/>
              </a:p>
            </p:txBody>
          </p:sp>
          <p:sp>
            <p:nvSpPr>
              <p:cNvPr id="31805" name="Rectangle 57"/>
              <p:cNvSpPr>
                <a:spLocks noChangeArrowheads="1"/>
              </p:cNvSpPr>
              <p:nvPr/>
            </p:nvSpPr>
            <p:spPr bwMode="auto">
              <a:xfrm>
                <a:off x="3664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06" name="Rectangle 58"/>
              <p:cNvSpPr>
                <a:spLocks noChangeArrowheads="1"/>
              </p:cNvSpPr>
              <p:nvPr/>
            </p:nvSpPr>
            <p:spPr bwMode="auto">
              <a:xfrm>
                <a:off x="3766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07" name="Rectangle 59"/>
              <p:cNvSpPr>
                <a:spLocks noChangeArrowheads="1"/>
              </p:cNvSpPr>
              <p:nvPr/>
            </p:nvSpPr>
            <p:spPr bwMode="auto">
              <a:xfrm>
                <a:off x="3881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08" name="Rectangle 60"/>
              <p:cNvSpPr>
                <a:spLocks noChangeArrowheads="1"/>
              </p:cNvSpPr>
              <p:nvPr/>
            </p:nvSpPr>
            <p:spPr bwMode="auto">
              <a:xfrm>
                <a:off x="3944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09" name="Rectangle 61"/>
              <p:cNvSpPr>
                <a:spLocks noChangeArrowheads="1"/>
              </p:cNvSpPr>
              <p:nvPr/>
            </p:nvSpPr>
            <p:spPr bwMode="auto">
              <a:xfrm>
                <a:off x="4007" y="3180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10" name="Rectangle 62"/>
              <p:cNvSpPr>
                <a:spLocks noChangeArrowheads="1"/>
              </p:cNvSpPr>
              <p:nvPr/>
            </p:nvSpPr>
            <p:spPr bwMode="auto">
              <a:xfrm>
                <a:off x="4071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y</a:t>
                </a:r>
                <a:endParaRPr lang="en-US"/>
              </a:p>
            </p:txBody>
          </p:sp>
          <p:sp>
            <p:nvSpPr>
              <p:cNvPr id="31811" name="Rectangle 63"/>
              <p:cNvSpPr>
                <a:spLocks noChangeArrowheads="1"/>
              </p:cNvSpPr>
              <p:nvPr/>
            </p:nvSpPr>
            <p:spPr bwMode="auto">
              <a:xfrm>
                <a:off x="4185" y="3180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12" name="Rectangle 64"/>
              <p:cNvSpPr>
                <a:spLocks noChangeArrowheads="1"/>
              </p:cNvSpPr>
              <p:nvPr/>
            </p:nvSpPr>
            <p:spPr bwMode="auto">
              <a:xfrm>
                <a:off x="4243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3" name="Rectangle 65"/>
              <p:cNvSpPr>
                <a:spLocks noChangeArrowheads="1"/>
              </p:cNvSpPr>
              <p:nvPr/>
            </p:nvSpPr>
            <p:spPr bwMode="auto">
              <a:xfrm>
                <a:off x="435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4" name="Rectangle 66"/>
              <p:cNvSpPr>
                <a:spLocks noChangeArrowheads="1"/>
              </p:cNvSpPr>
              <p:nvPr/>
            </p:nvSpPr>
            <p:spPr bwMode="auto">
              <a:xfrm>
                <a:off x="4459" y="3180"/>
                <a:ext cx="180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m</a:t>
                </a:r>
                <a:endParaRPr lang="en-US"/>
              </a:p>
            </p:txBody>
          </p:sp>
          <p:sp>
            <p:nvSpPr>
              <p:cNvPr id="31815" name="Rectangle 67"/>
              <p:cNvSpPr>
                <a:spLocks noChangeArrowheads="1"/>
              </p:cNvSpPr>
              <p:nvPr/>
            </p:nvSpPr>
            <p:spPr bwMode="auto">
              <a:xfrm>
                <a:off x="4637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16" name="Rectangle 68"/>
              <p:cNvSpPr>
                <a:spLocks noChangeArrowheads="1"/>
              </p:cNvSpPr>
              <p:nvPr/>
            </p:nvSpPr>
            <p:spPr bwMode="auto">
              <a:xfrm>
                <a:off x="4739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17" name="Rectangle 69"/>
              <p:cNvSpPr>
                <a:spLocks noChangeArrowheads="1"/>
              </p:cNvSpPr>
              <p:nvPr/>
            </p:nvSpPr>
            <p:spPr bwMode="auto">
              <a:xfrm>
                <a:off x="4854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18" name="Rectangle 70"/>
              <p:cNvSpPr>
                <a:spLocks noChangeArrowheads="1"/>
              </p:cNvSpPr>
              <p:nvPr/>
            </p:nvSpPr>
            <p:spPr bwMode="auto">
              <a:xfrm>
                <a:off x="4968" y="3180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19" name="Rectangle 71"/>
              <p:cNvSpPr>
                <a:spLocks noChangeArrowheads="1"/>
              </p:cNvSpPr>
              <p:nvPr/>
            </p:nvSpPr>
            <p:spPr bwMode="auto">
              <a:xfrm>
                <a:off x="5070" y="3180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d</a:t>
                </a:r>
                <a:endParaRPr lang="en-US"/>
              </a:p>
            </p:txBody>
          </p:sp>
          <p:sp>
            <p:nvSpPr>
              <p:cNvPr id="31820" name="Rectangle 72"/>
              <p:cNvSpPr>
                <a:spLocks noChangeArrowheads="1"/>
              </p:cNvSpPr>
              <p:nvPr/>
            </p:nvSpPr>
            <p:spPr bwMode="auto">
              <a:xfrm>
                <a:off x="3312" y="3499"/>
                <a:ext cx="129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P</a:t>
                </a:r>
                <a:endParaRPr lang="en-US"/>
              </a:p>
            </p:txBody>
          </p:sp>
          <p:sp>
            <p:nvSpPr>
              <p:cNvPr id="31821" name="Rectangle 73"/>
              <p:cNvSpPr>
                <a:spLocks noChangeArrowheads="1"/>
              </p:cNvSpPr>
              <p:nvPr/>
            </p:nvSpPr>
            <p:spPr bwMode="auto">
              <a:xfrm>
                <a:off x="343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2" name="Rectangle 74"/>
              <p:cNvSpPr>
                <a:spLocks noChangeArrowheads="1"/>
              </p:cNvSpPr>
              <p:nvPr/>
            </p:nvSpPr>
            <p:spPr bwMode="auto">
              <a:xfrm>
                <a:off x="3540" y="3499"/>
                <a:ext cx="77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r</a:t>
                </a:r>
                <a:endParaRPr lang="en-US"/>
              </a:p>
            </p:txBody>
          </p:sp>
          <p:sp>
            <p:nvSpPr>
              <p:cNvPr id="31823" name="Rectangle 75"/>
              <p:cNvSpPr>
                <a:spLocks noChangeArrowheads="1"/>
              </p:cNvSpPr>
              <p:nvPr/>
            </p:nvSpPr>
            <p:spPr bwMode="auto">
              <a:xfrm>
                <a:off x="3617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24" name="Rectangle 76"/>
              <p:cNvSpPr>
                <a:spLocks noChangeArrowheads="1"/>
              </p:cNvSpPr>
              <p:nvPr/>
            </p:nvSpPr>
            <p:spPr bwMode="auto">
              <a:xfrm>
                <a:off x="371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25" name="Rectangle 77"/>
              <p:cNvSpPr>
                <a:spLocks noChangeArrowheads="1"/>
              </p:cNvSpPr>
              <p:nvPr/>
            </p:nvSpPr>
            <p:spPr bwMode="auto">
              <a:xfrm>
                <a:off x="3820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26" name="Rectangle 78"/>
              <p:cNvSpPr>
                <a:spLocks noChangeArrowheads="1"/>
              </p:cNvSpPr>
              <p:nvPr/>
            </p:nvSpPr>
            <p:spPr bwMode="auto">
              <a:xfrm>
                <a:off x="3934" y="3499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t</a:t>
                </a:r>
                <a:endParaRPr lang="en-US"/>
              </a:p>
            </p:txBody>
          </p:sp>
          <p:sp>
            <p:nvSpPr>
              <p:cNvPr id="31827" name="Rectangle 79"/>
              <p:cNvSpPr>
                <a:spLocks noChangeArrowheads="1"/>
              </p:cNvSpPr>
              <p:nvPr/>
            </p:nvSpPr>
            <p:spPr bwMode="auto">
              <a:xfrm>
                <a:off x="3998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28" name="Rectangle 80"/>
              <p:cNvSpPr>
                <a:spLocks noChangeArrowheads="1"/>
              </p:cNvSpPr>
              <p:nvPr/>
            </p:nvSpPr>
            <p:spPr bwMode="auto">
              <a:xfrm>
                <a:off x="4099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29" name="Rectangle 81"/>
              <p:cNvSpPr>
                <a:spLocks noChangeArrowheads="1"/>
              </p:cNvSpPr>
              <p:nvPr/>
            </p:nvSpPr>
            <p:spPr bwMode="auto">
              <a:xfrm>
                <a:off x="4214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0" name="Rectangle 82"/>
              <p:cNvSpPr>
                <a:spLocks noChangeArrowheads="1"/>
              </p:cNvSpPr>
              <p:nvPr/>
            </p:nvSpPr>
            <p:spPr bwMode="auto">
              <a:xfrm>
                <a:off x="4316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1" name="Rectangle 83"/>
              <p:cNvSpPr>
                <a:spLocks noChangeArrowheads="1"/>
              </p:cNvSpPr>
              <p:nvPr/>
            </p:nvSpPr>
            <p:spPr bwMode="auto">
              <a:xfrm>
                <a:off x="4373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c</a:t>
                </a:r>
                <a:endParaRPr lang="en-US"/>
              </a:p>
            </p:txBody>
          </p:sp>
          <p:sp>
            <p:nvSpPr>
              <p:cNvPr id="31832" name="Rectangle 84"/>
              <p:cNvSpPr>
                <a:spLocks noChangeArrowheads="1"/>
              </p:cNvSpPr>
              <p:nvPr/>
            </p:nvSpPr>
            <p:spPr bwMode="auto">
              <a:xfrm>
                <a:off x="4475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h</a:t>
                </a:r>
                <a:endParaRPr lang="en-US"/>
              </a:p>
            </p:txBody>
          </p:sp>
          <p:sp>
            <p:nvSpPr>
              <p:cNvPr id="31833" name="Rectangle 85"/>
              <p:cNvSpPr>
                <a:spLocks noChangeArrowheads="1"/>
              </p:cNvSpPr>
              <p:nvPr/>
            </p:nvSpPr>
            <p:spPr bwMode="auto">
              <a:xfrm>
                <a:off x="4589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a</a:t>
                </a:r>
                <a:endParaRPr lang="en-US"/>
              </a:p>
            </p:txBody>
          </p:sp>
          <p:sp>
            <p:nvSpPr>
              <p:cNvPr id="31834" name="Rectangle 86"/>
              <p:cNvSpPr>
                <a:spLocks noChangeArrowheads="1"/>
              </p:cNvSpPr>
              <p:nvPr/>
            </p:nvSpPr>
            <p:spPr bwMode="auto">
              <a:xfrm>
                <a:off x="4691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35" name="Rectangle 87"/>
              <p:cNvSpPr>
                <a:spLocks noChangeArrowheads="1"/>
              </p:cNvSpPr>
              <p:nvPr/>
            </p:nvSpPr>
            <p:spPr bwMode="auto">
              <a:xfrm>
                <a:off x="4806" y="3499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g</a:t>
                </a:r>
                <a:endParaRPr lang="en-US"/>
              </a:p>
            </p:txBody>
          </p:sp>
          <p:sp>
            <p:nvSpPr>
              <p:cNvPr id="31836" name="Rectangle 88"/>
              <p:cNvSpPr>
                <a:spLocks noChangeArrowheads="1"/>
              </p:cNvSpPr>
              <p:nvPr/>
            </p:nvSpPr>
            <p:spPr bwMode="auto">
              <a:xfrm>
                <a:off x="4921" y="3499"/>
                <a:ext cx="103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e</a:t>
                </a:r>
                <a:endParaRPr lang="en-US"/>
              </a:p>
            </p:txBody>
          </p:sp>
          <p:sp>
            <p:nvSpPr>
              <p:cNvPr id="31837" name="Rectangle 89"/>
              <p:cNvSpPr>
                <a:spLocks noChangeArrowheads="1"/>
              </p:cNvSpPr>
              <p:nvPr/>
            </p:nvSpPr>
            <p:spPr bwMode="auto">
              <a:xfrm>
                <a:off x="5022" y="3499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  <p:sp>
            <p:nvSpPr>
              <p:cNvPr id="31838" name="Rectangle 90"/>
              <p:cNvSpPr>
                <a:spLocks noChangeArrowheads="1"/>
              </p:cNvSpPr>
              <p:nvPr/>
            </p:nvSpPr>
            <p:spPr bwMode="auto">
              <a:xfrm>
                <a:off x="3741" y="3754"/>
                <a:ext cx="64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i</a:t>
                </a:r>
                <a:endParaRPr lang="en-US"/>
              </a:p>
            </p:txBody>
          </p:sp>
          <p:sp>
            <p:nvSpPr>
              <p:cNvPr id="31839" name="Rectangle 91"/>
              <p:cNvSpPr>
                <a:spLocks noChangeArrowheads="1"/>
              </p:cNvSpPr>
              <p:nvPr/>
            </p:nvSpPr>
            <p:spPr bwMode="auto">
              <a:xfrm>
                <a:off x="3805" y="3754"/>
                <a:ext cx="116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n</a:t>
                </a:r>
                <a:endParaRPr lang="en-US"/>
              </a:p>
            </p:txBody>
          </p:sp>
          <p:sp>
            <p:nvSpPr>
              <p:cNvPr id="31840" name="Rectangle 92"/>
              <p:cNvSpPr>
                <a:spLocks noChangeArrowheads="1"/>
              </p:cNvSpPr>
              <p:nvPr/>
            </p:nvSpPr>
            <p:spPr bwMode="auto">
              <a:xfrm>
                <a:off x="3919" y="3754"/>
                <a:ext cx="58" cy="27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0" tIns="0" rIns="0" bIns="0">
                <a:spAutoFit/>
              </a:bodyPr>
              <a:lstStyle/>
              <a:p>
                <a:r>
                  <a:rPr lang="en-US" sz="2900">
                    <a:solidFill>
                      <a:srgbClr val="000000"/>
                    </a:solidFill>
                    <a:latin typeface="Times New Roman" pitchFamily="48" charset="0"/>
                  </a:rPr>
                  <a:t> </a:t>
                </a:r>
                <a:endParaRPr lang="en-US"/>
              </a:p>
            </p:txBody>
          </p:sp>
        </p:grpSp>
        <p:sp>
          <p:nvSpPr>
            <p:cNvPr id="31752" name="Rectangle 94"/>
            <p:cNvSpPr>
              <a:spLocks noChangeArrowheads="1"/>
            </p:cNvSpPr>
            <p:nvPr/>
          </p:nvSpPr>
          <p:spPr bwMode="auto">
            <a:xfrm>
              <a:off x="3936" y="3600"/>
              <a:ext cx="1240" cy="5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spAutoFit/>
            </a:bodyPr>
            <a:lstStyle/>
            <a:p>
              <a:r>
                <a:rPr lang="en-US" sz="2900">
                  <a:solidFill>
                    <a:srgbClr val="000000"/>
                  </a:solidFill>
                  <a:latin typeface="Times New Roman" pitchFamily="48" charset="0"/>
                </a:rPr>
                <a:t>the price of good 2. </a:t>
              </a:r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744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19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 bldLvl="4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40E415E2-DA1A-4E63-ADBA-0CCF7E788BB9}" type="slidenum">
              <a:rPr lang="en-US" smtClean="0"/>
              <a:pPr/>
              <a:t>29</a:t>
            </a:fld>
            <a:endParaRPr lang="en-US"/>
          </a:p>
        </p:txBody>
      </p:sp>
      <p:sp>
        <p:nvSpPr>
          <p:cNvPr id="860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>
                <a:solidFill>
                  <a:srgbClr val="720E3E"/>
                </a:solidFill>
              </a:rPr>
              <a:t>Price elasticity of supply</a:t>
            </a:r>
            <a:r>
              <a:rPr lang="en-US"/>
              <a:t> is a measure of how much the quantity supplied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/>
          </a:p>
          <a:p>
            <a:pPr eaLnBrk="1" hangingPunct="1">
              <a:lnSpc>
                <a:spcPct val="90000"/>
              </a:lnSpc>
              <a:defRPr/>
            </a:pPr>
            <a:r>
              <a:rPr lang="en-US"/>
              <a:t>Price elasticity of supply is the percentage change in quantity supplied given a percent change in the price. </a:t>
            </a:r>
            <a:br>
              <a:rPr lang="en-US"/>
            </a:b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SUPPLY</a:t>
            </a:r>
          </a:p>
        </p:txBody>
      </p:sp>
    </p:spTree>
    <p:extLst>
      <p:ext uri="{BB962C8B-B14F-4D97-AF65-F5344CB8AC3E}">
        <p14:creationId xmlns:p14="http://schemas.microsoft.com/office/powerpoint/2010/main" val="2173342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60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60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8" grpId="0" build="p" bldLvl="4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717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96825BA-B6E5-4A66-B702-E26D1A2D22F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8956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… allows us to analyze </a:t>
            </a:r>
            <a:r>
              <a:rPr lang="en-US" dirty="0" smtClean="0"/>
              <a:t>demand </a:t>
            </a:r>
            <a:r>
              <a:rPr lang="en-US" dirty="0"/>
              <a:t>with greater precision. </a:t>
            </a:r>
          </a:p>
          <a:p>
            <a:pPr eaLnBrk="1" hangingPunct="1">
              <a:defRPr/>
            </a:pPr>
            <a:endParaRPr lang="en-US" dirty="0"/>
          </a:p>
          <a:p>
            <a:pPr eaLnBrk="1" hangingPunct="1">
              <a:defRPr/>
            </a:pPr>
            <a:r>
              <a:rPr lang="en-US" dirty="0"/>
              <a:t>… is a measure of how much buyers </a:t>
            </a:r>
            <a:r>
              <a:rPr lang="en-US" dirty="0" smtClean="0"/>
              <a:t>respond </a:t>
            </a:r>
            <a:r>
              <a:rPr lang="en-US" dirty="0"/>
              <a:t>to changes in market conditions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153203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 build="p" bldLvl="4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ACE15B2A-9A4D-4967-82D8-897DD6492F0F}" type="slidenum">
              <a:rPr lang="en-US" smtClean="0"/>
              <a:pPr/>
              <a:t>30</a:t>
            </a:fld>
            <a:endParaRPr lang="en-US"/>
          </a:p>
        </p:txBody>
      </p:sp>
      <p:sp>
        <p:nvSpPr>
          <p:cNvPr id="880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5814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/>
              <a:t>Ability of sellers to change the amount of the good they produce.</a:t>
            </a:r>
          </a:p>
          <a:p>
            <a:pPr lvl="1" eaLnBrk="1" hangingPunct="1">
              <a:defRPr/>
            </a:pPr>
            <a:r>
              <a:rPr lang="en-US" dirty="0"/>
              <a:t>Beach-front land is inelastic.</a:t>
            </a:r>
          </a:p>
          <a:p>
            <a:pPr lvl="1" eaLnBrk="1" hangingPunct="1">
              <a:defRPr/>
            </a:pPr>
            <a:r>
              <a:rPr lang="en-US" dirty="0"/>
              <a:t>Books, cars, or manufactured goods are elastic.</a:t>
            </a:r>
          </a:p>
          <a:p>
            <a:pPr eaLnBrk="1" hangingPunct="1">
              <a:defRPr/>
            </a:pPr>
            <a:r>
              <a:rPr lang="en-US" dirty="0"/>
              <a:t>Time period. </a:t>
            </a:r>
          </a:p>
          <a:p>
            <a:pPr lvl="1" eaLnBrk="1" hangingPunct="1">
              <a:defRPr/>
            </a:pPr>
            <a:r>
              <a:rPr lang="en-US" dirty="0"/>
              <a:t>Supply is more elastic in the long run.</a:t>
            </a:r>
          </a:p>
        </p:txBody>
      </p:sp>
      <p:sp>
        <p:nvSpPr>
          <p:cNvPr id="8806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Supply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1185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80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80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80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80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80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8066" grpId="0" build="p" bldLvl="4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C4DF61CC-958A-41F4-9B61-9116524277D3}" type="slidenum">
              <a:rPr lang="en-US" smtClean="0"/>
              <a:pPr/>
              <a:t>31</a:t>
            </a:fld>
            <a:endParaRPr lang="en-US"/>
          </a:p>
        </p:txBody>
      </p:sp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supply is computed as the percentage change in the quantity supplied divided by the percentage change in price.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graphicFrame>
        <p:nvGraphicFramePr>
          <p:cNvPr id="92257" name="Object 97"/>
          <p:cNvGraphicFramePr>
            <a:graphicFrameLocks noChangeAspect="1"/>
          </p:cNvGraphicFramePr>
          <p:nvPr/>
        </p:nvGraphicFramePr>
        <p:xfrm>
          <a:off x="609600" y="4038600"/>
          <a:ext cx="7391400" cy="1252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Equation" r:id="rId4" imgW="5016240" imgH="850680" progId="">
                  <p:embed/>
                </p:oleObj>
              </mc:Choice>
              <mc:Fallback>
                <p:oleObj name="Equation" r:id="rId4" imgW="5016240" imgH="850680" progId="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4038600"/>
                        <a:ext cx="7391400" cy="12525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29089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21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 build="p" bldLvl="4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B483B38-F063-4E34-8293-8ACFA5A6AEB8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962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1219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… using the midpoint method, we calculate the percent change in the price as (2.10 - 1.90) / 2.00 x 100 = 10%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1800"/>
              <a:t>Similarly, we calculate the percent change in the quantity supplied as (11 000 - 9000) / 10 000 x 100 = 20%</a:t>
            </a:r>
          </a:p>
        </p:txBody>
      </p:sp>
      <p:sp>
        <p:nvSpPr>
          <p:cNvPr id="96260" name="Text Box 4"/>
          <p:cNvSpPr txBox="1">
            <a:spLocks noChangeArrowheads="1"/>
          </p:cNvSpPr>
          <p:nvPr/>
        </p:nvSpPr>
        <p:spPr bwMode="auto">
          <a:xfrm>
            <a:off x="5029200" y="41148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20%</a:t>
            </a:r>
          </a:p>
        </p:txBody>
      </p:sp>
      <p:sp>
        <p:nvSpPr>
          <p:cNvPr id="96264" name="Line 8"/>
          <p:cNvSpPr>
            <a:spLocks noChangeShapeType="1"/>
          </p:cNvSpPr>
          <p:nvPr/>
        </p:nvSpPr>
        <p:spPr bwMode="auto">
          <a:xfrm>
            <a:off x="5105400" y="4648200"/>
            <a:ext cx="609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6265" name="Text Box 9"/>
          <p:cNvSpPr txBox="1">
            <a:spLocks noChangeArrowheads="1"/>
          </p:cNvSpPr>
          <p:nvPr/>
        </p:nvSpPr>
        <p:spPr bwMode="auto">
          <a:xfrm>
            <a:off x="685800" y="4419600"/>
            <a:ext cx="464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supply = </a:t>
            </a:r>
          </a:p>
        </p:txBody>
      </p:sp>
      <p:sp>
        <p:nvSpPr>
          <p:cNvPr id="96266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1800" b="1">
                <a:solidFill>
                  <a:schemeClr val="accent2"/>
                </a:solidFill>
              </a:rPr>
              <a:t>Suppose an increase in the price of milk from $1.90 to $2.10 a litre raises the amount that dairy farmers produce from 9000 to 11 000 L per month… </a:t>
            </a:r>
          </a:p>
        </p:txBody>
      </p:sp>
      <p:sp>
        <p:nvSpPr>
          <p:cNvPr id="96267" name="Text Box 11"/>
          <p:cNvSpPr txBox="1">
            <a:spLocks noChangeArrowheads="1"/>
          </p:cNvSpPr>
          <p:nvPr/>
        </p:nvSpPr>
        <p:spPr bwMode="auto">
          <a:xfrm>
            <a:off x="6019800" y="4343400"/>
            <a:ext cx="1828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2.0</a:t>
            </a:r>
          </a:p>
        </p:txBody>
      </p:sp>
      <p:sp>
        <p:nvSpPr>
          <p:cNvPr id="96272" name="Rectangle 1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Supply</a:t>
            </a:r>
          </a:p>
        </p:txBody>
      </p:sp>
      <p:sp>
        <p:nvSpPr>
          <p:cNvPr id="96273" name="Text Box 17"/>
          <p:cNvSpPr txBox="1">
            <a:spLocks noChangeArrowheads="1"/>
          </p:cNvSpPr>
          <p:nvPr/>
        </p:nvSpPr>
        <p:spPr bwMode="auto">
          <a:xfrm>
            <a:off x="5029200" y="4724400"/>
            <a:ext cx="838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981090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6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62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62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6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6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96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8" grpId="0" build="p" bldLvl="4" autoUpdateAnimBg="0"/>
      <p:bldP spid="96260" grpId="0"/>
      <p:bldP spid="96264" grpId="0" animBg="1"/>
      <p:bldP spid="96265" grpId="0"/>
      <p:bldP spid="96266" grpId="0" build="p" bldLvl="4" autoUpdateAnimBg="0"/>
      <p:bldP spid="96267" grpId="0"/>
      <p:bldP spid="9627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716E5B36-4C2C-42FA-AE1C-7B2773CC075F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35844" name="Rectangle 2"/>
          <p:cNvSpPr>
            <a:spLocks noChangeArrowheads="1"/>
          </p:cNvSpPr>
          <p:nvPr/>
        </p:nvSpPr>
        <p:spPr bwMode="auto">
          <a:xfrm>
            <a:off x="1182688" y="12811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0</a:t>
            </a:r>
          </a:p>
        </p:txBody>
      </p:sp>
      <p:sp>
        <p:nvSpPr>
          <p:cNvPr id="35846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5847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5848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3981450" y="1485900"/>
            <a:ext cx="1946275" cy="4341813"/>
            <a:chOff x="2508" y="936"/>
            <a:chExt cx="1226" cy="2735"/>
          </a:xfrm>
        </p:grpSpPr>
        <p:sp>
          <p:nvSpPr>
            <p:cNvPr id="35871" name="Line 9"/>
            <p:cNvSpPr>
              <a:spLocks noChangeShapeType="1"/>
            </p:cNvSpPr>
            <p:nvPr/>
          </p:nvSpPr>
          <p:spPr bwMode="auto">
            <a:xfrm flipH="1">
              <a:off x="2508" y="1034"/>
              <a:ext cx="11" cy="2637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Text Box 10"/>
            <p:cNvSpPr txBox="1">
              <a:spLocks noChangeArrowheads="1"/>
            </p:cNvSpPr>
            <p:nvPr/>
          </p:nvSpPr>
          <p:spPr bwMode="auto">
            <a:xfrm>
              <a:off x="2590" y="936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1200150" y="3016250"/>
            <a:ext cx="2882900" cy="187325"/>
            <a:chOff x="756" y="1900"/>
            <a:chExt cx="1816" cy="118"/>
          </a:xfrm>
        </p:grpSpPr>
        <p:sp>
          <p:nvSpPr>
            <p:cNvPr id="35869" name="Line 12"/>
            <p:cNvSpPr>
              <a:spLocks noChangeShapeType="1"/>
            </p:cNvSpPr>
            <p:nvPr/>
          </p:nvSpPr>
          <p:spPr bwMode="auto">
            <a:xfrm>
              <a:off x="756" y="1946"/>
              <a:ext cx="17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Oval 13"/>
            <p:cNvSpPr>
              <a:spLocks noChangeAspect="1" noChangeArrowheads="1"/>
            </p:cNvSpPr>
            <p:nvPr/>
          </p:nvSpPr>
          <p:spPr bwMode="auto">
            <a:xfrm>
              <a:off x="2450" y="1900"/>
              <a:ext cx="122" cy="11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2" name="Text Box 14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An increase in price… </a:t>
            </a:r>
          </a:p>
        </p:txBody>
      </p: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5865" name="Group 16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5867" name="Text Box 17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5868" name="Line 18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66" name="Line 19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0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5863" name="Text Box 21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…leaves the quantity supplied unchanged.</a:t>
              </a:r>
            </a:p>
          </p:txBody>
        </p:sp>
        <p:sp>
          <p:nvSpPr>
            <p:cNvPr id="35864" name="Line 22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5854" name="Group 23"/>
          <p:cNvGrpSpPr>
            <a:grpSpLocks/>
          </p:cNvGrpSpPr>
          <p:nvPr/>
        </p:nvGrpSpPr>
        <p:grpSpPr bwMode="auto">
          <a:xfrm>
            <a:off x="503238" y="3852863"/>
            <a:ext cx="3746500" cy="2354262"/>
            <a:chOff x="317" y="2427"/>
            <a:chExt cx="2360" cy="1483"/>
          </a:xfrm>
        </p:grpSpPr>
        <p:sp>
          <p:nvSpPr>
            <p:cNvPr id="35856" name="Text Box 24"/>
            <p:cNvSpPr txBox="1">
              <a:spLocks noChangeArrowheads="1"/>
            </p:cNvSpPr>
            <p:nvPr/>
          </p:nvSpPr>
          <p:spPr bwMode="auto">
            <a:xfrm>
              <a:off x="2334" y="3698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100</a:t>
              </a:r>
            </a:p>
          </p:txBody>
        </p:sp>
        <p:grpSp>
          <p:nvGrpSpPr>
            <p:cNvPr id="35857" name="Group 25"/>
            <p:cNvGrpSpPr>
              <a:grpSpLocks/>
            </p:cNvGrpSpPr>
            <p:nvPr/>
          </p:nvGrpSpPr>
          <p:grpSpPr bwMode="auto">
            <a:xfrm>
              <a:off x="317" y="2427"/>
              <a:ext cx="2255" cy="1239"/>
              <a:chOff x="317" y="2427"/>
              <a:chExt cx="2255" cy="1239"/>
            </a:xfrm>
          </p:grpSpPr>
          <p:grpSp>
            <p:nvGrpSpPr>
              <p:cNvPr id="35858" name="Group 26"/>
              <p:cNvGrpSpPr>
                <a:grpSpLocks/>
              </p:cNvGrpSpPr>
              <p:nvPr/>
            </p:nvGrpSpPr>
            <p:grpSpPr bwMode="auto">
              <a:xfrm>
                <a:off x="317" y="2427"/>
                <a:ext cx="2255" cy="192"/>
                <a:chOff x="317" y="2427"/>
                <a:chExt cx="2255" cy="192"/>
              </a:xfrm>
            </p:grpSpPr>
            <p:sp>
              <p:nvSpPr>
                <p:cNvPr id="35860" name="Line 27"/>
                <p:cNvSpPr>
                  <a:spLocks noChangeShapeType="1"/>
                </p:cNvSpPr>
                <p:nvPr/>
              </p:nvSpPr>
              <p:spPr bwMode="auto">
                <a:xfrm>
                  <a:off x="759" y="2526"/>
                  <a:ext cx="174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prstDash val="dash"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1" name="Oval 28"/>
                <p:cNvSpPr>
                  <a:spLocks noChangeAspect="1" noChangeArrowheads="1"/>
                </p:cNvSpPr>
                <p:nvPr/>
              </p:nvSpPr>
              <p:spPr bwMode="auto">
                <a:xfrm>
                  <a:off x="2450" y="2471"/>
                  <a:ext cx="122" cy="11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5862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7" y="2427"/>
                  <a:ext cx="399" cy="19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pPr>
                    <a:spcBef>
                      <a:spcPct val="50000"/>
                    </a:spcBef>
                  </a:pPr>
                  <a:r>
                    <a:rPr lang="en-GB" sz="1400"/>
                    <a:t>$4.00</a:t>
                  </a:r>
                </a:p>
              </p:txBody>
            </p:sp>
          </p:grpSp>
          <p:sp>
            <p:nvSpPr>
              <p:cNvPr id="35859" name="Line 30"/>
              <p:cNvSpPr>
                <a:spLocks noChangeShapeType="1"/>
              </p:cNvSpPr>
              <p:nvPr/>
            </p:nvSpPr>
            <p:spPr bwMode="auto">
              <a:xfrm>
                <a:off x="2511" y="2541"/>
                <a:ext cx="0" cy="11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43040" name="Rectangle 3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a): Perfectly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108409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3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0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 animBg="1" autoUpdateAnimBg="0"/>
      <p:bldP spid="43022" grpId="0" animBg="1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6B7576E1-779B-427D-87C9-ADA9A9F87270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36868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&lt; 0</a:t>
            </a:r>
          </a:p>
        </p:txBody>
      </p:sp>
      <p:sp>
        <p:nvSpPr>
          <p:cNvPr id="36870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6871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6872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547938" y="1592263"/>
            <a:ext cx="4260850" cy="3657600"/>
            <a:chOff x="1605" y="1003"/>
            <a:chExt cx="2684" cy="2304"/>
          </a:xfrm>
        </p:grpSpPr>
        <p:sp>
          <p:nvSpPr>
            <p:cNvPr id="36899" name="Line 9"/>
            <p:cNvSpPr>
              <a:spLocks noChangeShapeType="1"/>
            </p:cNvSpPr>
            <p:nvPr/>
          </p:nvSpPr>
          <p:spPr bwMode="auto">
            <a:xfrm flipH="1">
              <a:off x="1605" y="1078"/>
              <a:ext cx="1499" cy="222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900" name="Text Box 10"/>
            <p:cNvSpPr txBox="1">
              <a:spLocks noChangeArrowheads="1"/>
            </p:cNvSpPr>
            <p:nvPr/>
          </p:nvSpPr>
          <p:spPr bwMode="auto">
            <a:xfrm>
              <a:off x="3145" y="1003"/>
              <a:ext cx="1144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6874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5068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6895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6897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6898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6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6893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10% increase in quantity supplied.</a:t>
              </a:r>
            </a:p>
          </p:txBody>
        </p:sp>
        <p:sp>
          <p:nvSpPr>
            <p:cNvPr id="36894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16250"/>
            <a:ext cx="2882900" cy="2803525"/>
            <a:chOff x="756" y="1900"/>
            <a:chExt cx="1816" cy="1766"/>
          </a:xfrm>
        </p:grpSpPr>
        <p:grpSp>
          <p:nvGrpSpPr>
            <p:cNvPr id="36889" name="Group 22"/>
            <p:cNvGrpSpPr>
              <a:grpSpLocks/>
            </p:cNvGrpSpPr>
            <p:nvPr/>
          </p:nvGrpSpPr>
          <p:grpSpPr bwMode="auto">
            <a:xfrm>
              <a:off x="756" y="1900"/>
              <a:ext cx="1816" cy="118"/>
              <a:chOff x="756" y="1900"/>
              <a:chExt cx="1816" cy="118"/>
            </a:xfrm>
          </p:grpSpPr>
          <p:sp>
            <p:nvSpPr>
              <p:cNvPr id="36891" name="Line 23"/>
              <p:cNvSpPr>
                <a:spLocks noChangeShapeType="1"/>
              </p:cNvSpPr>
              <p:nvPr/>
            </p:nvSpPr>
            <p:spPr bwMode="auto">
              <a:xfrm>
                <a:off x="756" y="1946"/>
                <a:ext cx="1756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92" name="Oval 24"/>
              <p:cNvSpPr>
                <a:spLocks noChangeAspect="1" noChangeArrowheads="1"/>
              </p:cNvSpPr>
              <p:nvPr/>
            </p:nvSpPr>
            <p:spPr bwMode="auto">
              <a:xfrm>
                <a:off x="2450" y="1900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6890" name="Line 25"/>
            <p:cNvSpPr>
              <a:spLocks noChangeShapeType="1"/>
            </p:cNvSpPr>
            <p:nvPr/>
          </p:nvSpPr>
          <p:spPr bwMode="auto">
            <a:xfrm>
              <a:off x="2511" y="1970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6879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6884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6885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6886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7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888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597275" y="5848350"/>
            <a:ext cx="654050" cy="336550"/>
            <a:chOff x="2266" y="3684"/>
            <a:chExt cx="412" cy="212"/>
          </a:xfrm>
        </p:grpSpPr>
        <p:sp>
          <p:nvSpPr>
            <p:cNvPr id="36882" name="Text Box 33"/>
            <p:cNvSpPr txBox="1">
              <a:spLocks noChangeArrowheads="1"/>
            </p:cNvSpPr>
            <p:nvPr/>
          </p:nvSpPr>
          <p:spPr bwMode="auto">
            <a:xfrm>
              <a:off x="2335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110</a:t>
              </a:r>
            </a:p>
          </p:txBody>
        </p:sp>
        <p:sp>
          <p:nvSpPr>
            <p:cNvPr id="36883" name="Line 34"/>
            <p:cNvSpPr>
              <a:spLocks noChangeShapeType="1"/>
            </p:cNvSpPr>
            <p:nvPr/>
          </p:nvSpPr>
          <p:spPr bwMode="auto">
            <a:xfrm>
              <a:off x="2266" y="3785"/>
              <a:ext cx="14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5092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b): Inelastic Supply</a:t>
            </a:r>
          </a:p>
        </p:txBody>
      </p:sp>
    </p:spTree>
    <p:extLst>
      <p:ext uri="{BB962C8B-B14F-4D97-AF65-F5344CB8AC3E}">
        <p14:creationId xmlns:p14="http://schemas.microsoft.com/office/powerpoint/2010/main" val="642899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5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50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60" grpId="0" animBg="1" autoUpdateAnimBg="0"/>
      <p:bldP spid="45068" grpId="0" animBg="1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757001F-74AD-490C-B0F9-6165AA4DC59B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37892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1</a:t>
            </a:r>
          </a:p>
        </p:txBody>
      </p:sp>
      <p:sp>
        <p:nvSpPr>
          <p:cNvPr id="37894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7895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7896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196975" y="1943100"/>
            <a:ext cx="6386513" cy="3849688"/>
            <a:chOff x="754" y="1224"/>
            <a:chExt cx="4023" cy="2425"/>
          </a:xfrm>
        </p:grpSpPr>
        <p:sp>
          <p:nvSpPr>
            <p:cNvPr id="37923" name="Line 9"/>
            <p:cNvSpPr>
              <a:spLocks noChangeShapeType="1"/>
            </p:cNvSpPr>
            <p:nvPr/>
          </p:nvSpPr>
          <p:spPr bwMode="auto">
            <a:xfrm flipH="1">
              <a:off x="754" y="1381"/>
              <a:ext cx="2805" cy="2268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4" name="Text Box 10"/>
            <p:cNvSpPr txBox="1">
              <a:spLocks noChangeArrowheads="1"/>
            </p:cNvSpPr>
            <p:nvPr/>
          </p:nvSpPr>
          <p:spPr bwMode="auto">
            <a:xfrm>
              <a:off x="3614" y="1224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7898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7919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7921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7922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20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2535238" y="6161088"/>
            <a:ext cx="2857500" cy="511175"/>
            <a:chOff x="1597" y="3881"/>
            <a:chExt cx="1800" cy="322"/>
          </a:xfrm>
        </p:grpSpPr>
        <p:sp>
          <p:nvSpPr>
            <p:cNvPr id="37917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22% increase in quantity supplied.</a:t>
              </a:r>
            </a:p>
          </p:txBody>
        </p:sp>
        <p:sp>
          <p:nvSpPr>
            <p:cNvPr id="37918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2992438"/>
            <a:ext cx="3424238" cy="2814637"/>
            <a:chOff x="756" y="1885"/>
            <a:chExt cx="2157" cy="1773"/>
          </a:xfrm>
        </p:grpSpPr>
        <p:grpSp>
          <p:nvGrpSpPr>
            <p:cNvPr id="37913" name="Group 22"/>
            <p:cNvGrpSpPr>
              <a:grpSpLocks/>
            </p:cNvGrpSpPr>
            <p:nvPr/>
          </p:nvGrpSpPr>
          <p:grpSpPr bwMode="auto">
            <a:xfrm>
              <a:off x="756" y="1885"/>
              <a:ext cx="2157" cy="118"/>
              <a:chOff x="756" y="1885"/>
              <a:chExt cx="2157" cy="118"/>
            </a:xfrm>
          </p:grpSpPr>
          <p:sp>
            <p:nvSpPr>
              <p:cNvPr id="37915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0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6" name="Oval 24"/>
              <p:cNvSpPr>
                <a:spLocks noChangeAspect="1" noChangeArrowheads="1"/>
              </p:cNvSpPr>
              <p:nvPr/>
            </p:nvSpPr>
            <p:spPr bwMode="auto">
              <a:xfrm>
                <a:off x="2791" y="188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914" name="Line 25"/>
            <p:cNvSpPr>
              <a:spLocks noChangeShapeType="1"/>
            </p:cNvSpPr>
            <p:nvPr/>
          </p:nvSpPr>
          <p:spPr bwMode="auto">
            <a:xfrm>
              <a:off x="2844" y="1962"/>
              <a:ext cx="0" cy="16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7903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7908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7909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7910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2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48350"/>
            <a:ext cx="1089025" cy="336550"/>
            <a:chOff x="2288" y="3684"/>
            <a:chExt cx="686" cy="212"/>
          </a:xfrm>
        </p:grpSpPr>
        <p:sp>
          <p:nvSpPr>
            <p:cNvPr id="37906" name="Text Box 33"/>
            <p:cNvSpPr txBox="1">
              <a:spLocks noChangeArrowheads="1"/>
            </p:cNvSpPr>
            <p:nvPr/>
          </p:nvSpPr>
          <p:spPr bwMode="auto">
            <a:xfrm>
              <a:off x="2631" y="3684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125</a:t>
              </a:r>
            </a:p>
          </p:txBody>
        </p:sp>
        <p:sp>
          <p:nvSpPr>
            <p:cNvPr id="37907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3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7140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c): Unit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4143125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 animBg="1" autoUpdateAnimBg="0"/>
      <p:bldP spid="47116" grpId="0" animBg="1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34F04F-1840-43B5-B6BF-D1813ED7CF9D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38916" name="Rectangle 2"/>
          <p:cNvSpPr>
            <a:spLocks noChangeArrowheads="1"/>
          </p:cNvSpPr>
          <p:nvPr/>
        </p:nvSpPr>
        <p:spPr bwMode="auto">
          <a:xfrm>
            <a:off x="1182688" y="1268413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49156" name="Text Box 4"/>
          <p:cNvSpPr txBox="1">
            <a:spLocks noChangeArrowheads="1"/>
          </p:cNvSpPr>
          <p:nvPr/>
        </p:nvSpPr>
        <p:spPr bwMode="auto">
          <a:xfrm>
            <a:off x="7437438" y="1395413"/>
            <a:ext cx="825500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&gt; 1</a:t>
            </a:r>
          </a:p>
        </p:txBody>
      </p:sp>
      <p:sp>
        <p:nvSpPr>
          <p:cNvPr id="38918" name="Text Box 5"/>
          <p:cNvSpPr txBox="1">
            <a:spLocks noChangeArrowheads="1"/>
          </p:cNvSpPr>
          <p:nvPr/>
        </p:nvSpPr>
        <p:spPr bwMode="auto">
          <a:xfrm>
            <a:off x="717550" y="5837238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8919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8920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512888" y="2636838"/>
            <a:ext cx="6599237" cy="2132012"/>
            <a:chOff x="953" y="1661"/>
            <a:chExt cx="4157" cy="1343"/>
          </a:xfrm>
        </p:grpSpPr>
        <p:sp>
          <p:nvSpPr>
            <p:cNvPr id="38947" name="Line 9"/>
            <p:cNvSpPr>
              <a:spLocks noChangeShapeType="1"/>
            </p:cNvSpPr>
            <p:nvPr/>
          </p:nvSpPr>
          <p:spPr bwMode="auto">
            <a:xfrm flipH="1">
              <a:off x="953" y="1825"/>
              <a:ext cx="2932" cy="1179"/>
            </a:xfrm>
            <a:prstGeom prst="line">
              <a:avLst/>
            </a:prstGeom>
            <a:noFill/>
            <a:ln w="7620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948" name="Text Box 10"/>
            <p:cNvSpPr txBox="1">
              <a:spLocks noChangeArrowheads="1"/>
            </p:cNvSpPr>
            <p:nvPr/>
          </p:nvSpPr>
          <p:spPr bwMode="auto">
            <a:xfrm>
              <a:off x="3947" y="1661"/>
              <a:ext cx="116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</p:grpSp>
      <p:sp>
        <p:nvSpPr>
          <p:cNvPr id="38922" name="Text Box 11"/>
          <p:cNvSpPr txBox="1">
            <a:spLocks noChangeArrowheads="1"/>
          </p:cNvSpPr>
          <p:nvPr/>
        </p:nvSpPr>
        <p:spPr bwMode="auto">
          <a:xfrm>
            <a:off x="3095625" y="5846763"/>
            <a:ext cx="5445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100</a:t>
            </a:r>
          </a:p>
        </p:txBody>
      </p:sp>
      <p:sp>
        <p:nvSpPr>
          <p:cNvPr id="49164" name="Text Box 12"/>
          <p:cNvSpPr txBox="1">
            <a:spLocks noChangeArrowheads="1"/>
          </p:cNvSpPr>
          <p:nvPr/>
        </p:nvSpPr>
        <p:spPr bwMode="auto">
          <a:xfrm>
            <a:off x="55563" y="4221163"/>
            <a:ext cx="1047750" cy="549275"/>
          </a:xfrm>
          <a:prstGeom prst="rect">
            <a:avLst/>
          </a:prstGeom>
          <a:solidFill>
            <a:srgbClr val="666699">
              <a:alpha val="47842"/>
            </a:srgbClr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000"/>
              <a:t>1. A 22% increase in price…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3513" y="2922588"/>
            <a:ext cx="954087" cy="1333500"/>
            <a:chOff x="103" y="1841"/>
            <a:chExt cx="601" cy="840"/>
          </a:xfrm>
        </p:grpSpPr>
        <p:grpSp>
          <p:nvGrpSpPr>
            <p:cNvPr id="38943" name="Group 14"/>
            <p:cNvGrpSpPr>
              <a:grpSpLocks/>
            </p:cNvGrpSpPr>
            <p:nvPr/>
          </p:nvGrpSpPr>
          <p:grpSpPr bwMode="auto">
            <a:xfrm>
              <a:off x="305" y="1841"/>
              <a:ext cx="399" cy="542"/>
              <a:chOff x="305" y="1848"/>
              <a:chExt cx="399" cy="542"/>
            </a:xfrm>
          </p:grpSpPr>
          <p:sp>
            <p:nvSpPr>
              <p:cNvPr id="38945" name="Text Box 15"/>
              <p:cNvSpPr txBox="1">
                <a:spLocks noChangeArrowheads="1"/>
              </p:cNvSpPr>
              <p:nvPr/>
            </p:nvSpPr>
            <p:spPr bwMode="auto">
              <a:xfrm>
                <a:off x="305" y="1848"/>
                <a:ext cx="399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>
                  <a:spcBef>
                    <a:spcPct val="50000"/>
                  </a:spcBef>
                </a:pPr>
                <a:r>
                  <a:rPr lang="en-GB" sz="1400"/>
                  <a:t>$5.00</a:t>
                </a:r>
              </a:p>
            </p:txBody>
          </p:sp>
          <p:sp>
            <p:nvSpPr>
              <p:cNvPr id="38946" name="Line 16"/>
              <p:cNvSpPr>
                <a:spLocks noChangeShapeType="1"/>
              </p:cNvSpPr>
              <p:nvPr/>
            </p:nvSpPr>
            <p:spPr bwMode="auto">
              <a:xfrm flipV="1">
                <a:off x="509" y="2041"/>
                <a:ext cx="8" cy="34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44" name="Line 17"/>
            <p:cNvSpPr>
              <a:spLocks noChangeShapeType="1"/>
            </p:cNvSpPr>
            <p:nvPr/>
          </p:nvSpPr>
          <p:spPr bwMode="auto">
            <a:xfrm flipV="1">
              <a:off x="103" y="2222"/>
              <a:ext cx="385" cy="45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3159125" y="6149975"/>
            <a:ext cx="2857500" cy="511175"/>
            <a:chOff x="1597" y="3881"/>
            <a:chExt cx="1800" cy="322"/>
          </a:xfrm>
        </p:grpSpPr>
        <p:sp>
          <p:nvSpPr>
            <p:cNvPr id="38941" name="Text Box 19"/>
            <p:cNvSpPr txBox="1">
              <a:spLocks noChangeArrowheads="1"/>
            </p:cNvSpPr>
            <p:nvPr/>
          </p:nvSpPr>
          <p:spPr bwMode="auto">
            <a:xfrm>
              <a:off x="1597" y="3953"/>
              <a:ext cx="1800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…leads to a 67% increase in quantity supplied.</a:t>
              </a:r>
            </a:p>
          </p:txBody>
        </p:sp>
        <p:sp>
          <p:nvSpPr>
            <p:cNvPr id="38942" name="Line 2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1200150" y="3040063"/>
            <a:ext cx="4516438" cy="2803525"/>
            <a:chOff x="756" y="1915"/>
            <a:chExt cx="2845" cy="1766"/>
          </a:xfrm>
        </p:grpSpPr>
        <p:grpSp>
          <p:nvGrpSpPr>
            <p:cNvPr id="38937" name="Group 22"/>
            <p:cNvGrpSpPr>
              <a:grpSpLocks/>
            </p:cNvGrpSpPr>
            <p:nvPr/>
          </p:nvGrpSpPr>
          <p:grpSpPr bwMode="auto">
            <a:xfrm>
              <a:off x="756" y="1915"/>
              <a:ext cx="2845" cy="118"/>
              <a:chOff x="756" y="1915"/>
              <a:chExt cx="2845" cy="118"/>
            </a:xfrm>
          </p:grpSpPr>
          <p:sp>
            <p:nvSpPr>
              <p:cNvPr id="38939" name="Line 23"/>
              <p:cNvSpPr>
                <a:spLocks noChangeShapeType="1"/>
              </p:cNvSpPr>
              <p:nvPr/>
            </p:nvSpPr>
            <p:spPr bwMode="auto">
              <a:xfrm>
                <a:off x="756" y="1939"/>
                <a:ext cx="2800" cy="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40" name="Oval 24"/>
              <p:cNvSpPr>
                <a:spLocks noChangeAspect="1" noChangeArrowheads="1"/>
              </p:cNvSpPr>
              <p:nvPr/>
            </p:nvSpPr>
            <p:spPr bwMode="auto">
              <a:xfrm>
                <a:off x="3479" y="1915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8938" name="Line 25"/>
            <p:cNvSpPr>
              <a:spLocks noChangeShapeType="1"/>
            </p:cNvSpPr>
            <p:nvPr/>
          </p:nvSpPr>
          <p:spPr bwMode="auto">
            <a:xfrm>
              <a:off x="3533" y="1992"/>
              <a:ext cx="0" cy="16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8927" name="Group 26"/>
          <p:cNvGrpSpPr>
            <a:grpSpLocks/>
          </p:cNvGrpSpPr>
          <p:nvPr/>
        </p:nvGrpSpPr>
        <p:grpSpPr bwMode="auto">
          <a:xfrm>
            <a:off x="503238" y="3852863"/>
            <a:ext cx="2968625" cy="1966912"/>
            <a:chOff x="317" y="2427"/>
            <a:chExt cx="1870" cy="1239"/>
          </a:xfrm>
        </p:grpSpPr>
        <p:sp>
          <p:nvSpPr>
            <p:cNvPr id="38932" name="Text Box 27"/>
            <p:cNvSpPr txBox="1">
              <a:spLocks noChangeArrowheads="1"/>
            </p:cNvSpPr>
            <p:nvPr/>
          </p:nvSpPr>
          <p:spPr bwMode="auto">
            <a:xfrm>
              <a:off x="317" y="2427"/>
              <a:ext cx="399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400"/>
                <a:t>$4.00</a:t>
              </a:r>
            </a:p>
          </p:txBody>
        </p:sp>
        <p:grpSp>
          <p:nvGrpSpPr>
            <p:cNvPr id="38933" name="Group 28"/>
            <p:cNvGrpSpPr>
              <a:grpSpLocks/>
            </p:cNvGrpSpPr>
            <p:nvPr/>
          </p:nvGrpSpPr>
          <p:grpSpPr bwMode="auto">
            <a:xfrm>
              <a:off x="759" y="2471"/>
              <a:ext cx="1428" cy="1195"/>
              <a:chOff x="759" y="2471"/>
              <a:chExt cx="1428" cy="1195"/>
            </a:xfrm>
          </p:grpSpPr>
          <p:sp>
            <p:nvSpPr>
              <p:cNvPr id="38934" name="Line 29"/>
              <p:cNvSpPr>
                <a:spLocks noChangeShapeType="1"/>
              </p:cNvSpPr>
              <p:nvPr/>
            </p:nvSpPr>
            <p:spPr bwMode="auto">
              <a:xfrm>
                <a:off x="759" y="2526"/>
                <a:ext cx="13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5" name="Oval 30"/>
              <p:cNvSpPr>
                <a:spLocks noChangeAspect="1" noChangeArrowheads="1"/>
              </p:cNvSpPr>
              <p:nvPr/>
            </p:nvSpPr>
            <p:spPr bwMode="auto">
              <a:xfrm>
                <a:off x="2065" y="2471"/>
                <a:ext cx="122" cy="118"/>
              </a:xfrm>
              <a:prstGeom prst="ellipse">
                <a:avLst/>
              </a:prstGeom>
              <a:solidFill>
                <a:schemeClr val="tx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36" name="Line 31"/>
              <p:cNvSpPr>
                <a:spLocks noChangeShapeType="1"/>
              </p:cNvSpPr>
              <p:nvPr/>
            </p:nvSpPr>
            <p:spPr bwMode="auto">
              <a:xfrm>
                <a:off x="2126" y="2526"/>
                <a:ext cx="0" cy="11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10" name="Group 32"/>
          <p:cNvGrpSpPr>
            <a:grpSpLocks/>
          </p:cNvGrpSpPr>
          <p:nvPr/>
        </p:nvGrpSpPr>
        <p:grpSpPr bwMode="auto">
          <a:xfrm>
            <a:off x="3632200" y="5859463"/>
            <a:ext cx="2239963" cy="336550"/>
            <a:chOff x="2288" y="3691"/>
            <a:chExt cx="1411" cy="212"/>
          </a:xfrm>
        </p:grpSpPr>
        <p:sp>
          <p:nvSpPr>
            <p:cNvPr id="38930" name="Text Box 33"/>
            <p:cNvSpPr txBox="1">
              <a:spLocks noChangeArrowheads="1"/>
            </p:cNvSpPr>
            <p:nvPr/>
          </p:nvSpPr>
          <p:spPr bwMode="auto">
            <a:xfrm>
              <a:off x="3356" y="3691"/>
              <a:ext cx="3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GB" sz="1600"/>
                <a:t>200</a:t>
              </a:r>
            </a:p>
          </p:txBody>
        </p:sp>
        <p:sp>
          <p:nvSpPr>
            <p:cNvPr id="38931" name="Line 34"/>
            <p:cNvSpPr>
              <a:spLocks noChangeShapeType="1"/>
            </p:cNvSpPr>
            <p:nvPr/>
          </p:nvSpPr>
          <p:spPr bwMode="auto">
            <a:xfrm>
              <a:off x="2288" y="3793"/>
              <a:ext cx="110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9188" name="Rectangle 36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d):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96110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9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6" grpId="0" animBg="1" autoUpdateAnimBg="0"/>
      <p:bldP spid="49164" grpId="0" animBg="1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D75933F-8BCD-4170-96F8-6D31207A38A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39940" name="Rectangle 2"/>
          <p:cNvSpPr>
            <a:spLocks noChangeArrowheads="1"/>
          </p:cNvSpPr>
          <p:nvPr/>
        </p:nvSpPr>
        <p:spPr bwMode="auto">
          <a:xfrm>
            <a:off x="1125538" y="1163638"/>
            <a:ext cx="7134225" cy="453548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en-GB"/>
          </a:p>
        </p:txBody>
      </p:sp>
      <p:sp>
        <p:nvSpPr>
          <p:cNvPr id="51204" name="Text Box 4"/>
          <p:cNvSpPr txBox="1">
            <a:spLocks noChangeArrowheads="1"/>
          </p:cNvSpPr>
          <p:nvPr/>
        </p:nvSpPr>
        <p:spPr bwMode="auto">
          <a:xfrm>
            <a:off x="7178675" y="1382713"/>
            <a:ext cx="884238" cy="366712"/>
          </a:xfrm>
          <a:prstGeom prst="rect">
            <a:avLst/>
          </a:prstGeom>
          <a:solidFill>
            <a:srgbClr val="666699"/>
          </a:solidFill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800" b="1" i="1">
                <a:solidFill>
                  <a:schemeClr val="bg1"/>
                </a:solidFill>
              </a:rPr>
              <a:t>E </a:t>
            </a:r>
            <a:r>
              <a:rPr lang="en-GB" sz="1800" b="1">
                <a:solidFill>
                  <a:schemeClr val="bg1"/>
                </a:solidFill>
              </a:rPr>
              <a:t>= </a:t>
            </a:r>
            <a:r>
              <a:rPr lang="en-GB" sz="1800" b="1">
                <a:solidFill>
                  <a:schemeClr val="bg1"/>
                </a:solidFill>
                <a:sym typeface="Symbol" pitchFamily="48" charset="2"/>
              </a:rPr>
              <a:t></a:t>
            </a:r>
            <a:endParaRPr lang="en-GB" sz="1800" b="1">
              <a:solidFill>
                <a:schemeClr val="bg1"/>
              </a:solidFill>
            </a:endParaRPr>
          </a:p>
        </p:txBody>
      </p:sp>
      <p:sp>
        <p:nvSpPr>
          <p:cNvPr id="39942" name="Text Box 5"/>
          <p:cNvSpPr txBox="1">
            <a:spLocks noChangeArrowheads="1"/>
          </p:cNvSpPr>
          <p:nvPr/>
        </p:nvSpPr>
        <p:spPr bwMode="auto">
          <a:xfrm>
            <a:off x="614363" y="5657850"/>
            <a:ext cx="609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600"/>
              <a:t>0</a:t>
            </a:r>
          </a:p>
        </p:txBody>
      </p:sp>
      <p:sp>
        <p:nvSpPr>
          <p:cNvPr id="39943" name="Text Box 6"/>
          <p:cNvSpPr txBox="1">
            <a:spLocks noChangeArrowheads="1"/>
          </p:cNvSpPr>
          <p:nvPr/>
        </p:nvSpPr>
        <p:spPr bwMode="auto">
          <a:xfrm>
            <a:off x="7488238" y="5894388"/>
            <a:ext cx="99060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Quantity</a:t>
            </a:r>
          </a:p>
        </p:txBody>
      </p:sp>
      <p:sp>
        <p:nvSpPr>
          <p:cNvPr id="39944" name="Text Box 7"/>
          <p:cNvSpPr txBox="1">
            <a:spLocks noChangeArrowheads="1"/>
          </p:cNvSpPr>
          <p:nvPr/>
        </p:nvSpPr>
        <p:spPr bwMode="auto">
          <a:xfrm>
            <a:off x="509588" y="1435100"/>
            <a:ext cx="631825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GB" sz="1200" b="1"/>
              <a:t>Price</a:t>
            </a:r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2065338" y="4056063"/>
            <a:ext cx="3257550" cy="511175"/>
            <a:chOff x="1597" y="3881"/>
            <a:chExt cx="2052" cy="322"/>
          </a:xfrm>
        </p:grpSpPr>
        <p:sp>
          <p:nvSpPr>
            <p:cNvPr id="39957" name="Text Box 9"/>
            <p:cNvSpPr txBox="1">
              <a:spLocks noChangeArrowheads="1"/>
            </p:cNvSpPr>
            <p:nvPr/>
          </p:nvSpPr>
          <p:spPr bwMode="auto">
            <a:xfrm>
              <a:off x="1597" y="3953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2. At exactly $4, producers will supply any quantity. </a:t>
              </a:r>
            </a:p>
          </p:txBody>
        </p:sp>
        <p:sp>
          <p:nvSpPr>
            <p:cNvPr id="39958" name="Line 10"/>
            <p:cNvSpPr>
              <a:spLocks noChangeShapeType="1"/>
            </p:cNvSpPr>
            <p:nvPr/>
          </p:nvSpPr>
          <p:spPr bwMode="auto">
            <a:xfrm flipV="1">
              <a:off x="2407" y="3881"/>
              <a:ext cx="60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9946" name="Text Box 11"/>
          <p:cNvSpPr txBox="1">
            <a:spLocks noChangeArrowheads="1"/>
          </p:cNvSpPr>
          <p:nvPr/>
        </p:nvSpPr>
        <p:spPr bwMode="auto">
          <a:xfrm>
            <a:off x="469900" y="3852863"/>
            <a:ext cx="63341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GB" sz="1400"/>
              <a:t>$4.00</a:t>
            </a:r>
          </a:p>
        </p:txBody>
      </p:sp>
      <p:grpSp>
        <p:nvGrpSpPr>
          <p:cNvPr id="3" name="Group 12"/>
          <p:cNvGrpSpPr>
            <a:grpSpLocks/>
          </p:cNvGrpSpPr>
          <p:nvPr/>
        </p:nvGrpSpPr>
        <p:grpSpPr bwMode="auto">
          <a:xfrm>
            <a:off x="1139825" y="3848100"/>
            <a:ext cx="7175500" cy="336550"/>
            <a:chOff x="718" y="2424"/>
            <a:chExt cx="4520" cy="212"/>
          </a:xfrm>
        </p:grpSpPr>
        <p:sp>
          <p:nvSpPr>
            <p:cNvPr id="39955" name="Text Box 13"/>
            <p:cNvSpPr txBox="1">
              <a:spLocks noChangeArrowheads="1"/>
            </p:cNvSpPr>
            <p:nvPr/>
          </p:nvSpPr>
          <p:spPr bwMode="auto">
            <a:xfrm>
              <a:off x="4012" y="2424"/>
              <a:ext cx="1226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600"/>
                <a:t>Supply</a:t>
              </a:r>
            </a:p>
          </p:txBody>
        </p:sp>
        <p:sp>
          <p:nvSpPr>
            <p:cNvPr id="39956" name="Line 14"/>
            <p:cNvSpPr>
              <a:spLocks noChangeShapeType="1"/>
            </p:cNvSpPr>
            <p:nvPr/>
          </p:nvSpPr>
          <p:spPr bwMode="auto">
            <a:xfrm>
              <a:off x="718" y="2541"/>
              <a:ext cx="3252" cy="0"/>
            </a:xfrm>
            <a:prstGeom prst="line">
              <a:avLst/>
            </a:prstGeom>
            <a:noFill/>
            <a:ln w="57150">
              <a:solidFill>
                <a:schemeClr val="accent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1235075" y="2928938"/>
            <a:ext cx="2846388" cy="396875"/>
            <a:chOff x="778" y="1845"/>
            <a:chExt cx="1793" cy="250"/>
          </a:xfrm>
        </p:grpSpPr>
        <p:sp>
          <p:nvSpPr>
            <p:cNvPr id="39953" name="Text Box 16"/>
            <p:cNvSpPr txBox="1">
              <a:spLocks noChangeArrowheads="1"/>
            </p:cNvSpPr>
            <p:nvPr/>
          </p:nvSpPr>
          <p:spPr bwMode="auto">
            <a:xfrm>
              <a:off x="1000" y="1845"/>
              <a:ext cx="1571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1. At any price above $4, quantity supplied is infinite. </a:t>
              </a:r>
            </a:p>
          </p:txBody>
        </p:sp>
        <p:sp>
          <p:nvSpPr>
            <p:cNvPr id="39954" name="Line 17"/>
            <p:cNvSpPr>
              <a:spLocks noChangeShapeType="1"/>
            </p:cNvSpPr>
            <p:nvPr/>
          </p:nvSpPr>
          <p:spPr bwMode="auto">
            <a:xfrm flipH="1">
              <a:off x="778" y="1970"/>
              <a:ext cx="222" cy="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18"/>
          <p:cNvGrpSpPr>
            <a:grpSpLocks/>
          </p:cNvGrpSpPr>
          <p:nvPr/>
        </p:nvGrpSpPr>
        <p:grpSpPr bwMode="auto">
          <a:xfrm>
            <a:off x="1203325" y="4773613"/>
            <a:ext cx="3498850" cy="534987"/>
            <a:chOff x="758" y="3007"/>
            <a:chExt cx="2204" cy="337"/>
          </a:xfrm>
        </p:grpSpPr>
        <p:sp>
          <p:nvSpPr>
            <p:cNvPr id="39951" name="Text Box 19"/>
            <p:cNvSpPr txBox="1">
              <a:spLocks noChangeArrowheads="1"/>
            </p:cNvSpPr>
            <p:nvPr/>
          </p:nvSpPr>
          <p:spPr bwMode="auto">
            <a:xfrm>
              <a:off x="910" y="3094"/>
              <a:ext cx="2052" cy="250"/>
            </a:xfrm>
            <a:prstGeom prst="rect">
              <a:avLst/>
            </a:prstGeom>
            <a:solidFill>
              <a:srgbClr val="666699">
                <a:alpha val="47842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GB" sz="1000"/>
                <a:t>3.  At any price below $4, quantity supplied is zero. </a:t>
              </a:r>
            </a:p>
          </p:txBody>
        </p:sp>
        <p:sp>
          <p:nvSpPr>
            <p:cNvPr id="39952" name="Line 20"/>
            <p:cNvSpPr>
              <a:spLocks noChangeShapeType="1"/>
            </p:cNvSpPr>
            <p:nvPr/>
          </p:nvSpPr>
          <p:spPr bwMode="auto">
            <a:xfrm flipH="1" flipV="1">
              <a:off x="758" y="3007"/>
              <a:ext cx="162" cy="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1222" name="Rectangle 22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Figure 5-6 e): Perfectly Elastic Supply</a:t>
            </a:r>
          </a:p>
        </p:txBody>
      </p:sp>
    </p:spTree>
    <p:extLst>
      <p:ext uri="{BB962C8B-B14F-4D97-AF65-F5344CB8AC3E}">
        <p14:creationId xmlns:p14="http://schemas.microsoft.com/office/powerpoint/2010/main" val="2482173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4" grpId="0" animBg="1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608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8B0B095-FF6E-43CF-A0AB-E8FA37C228D8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1064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Price elasticity of demand measures how much the quantity demanded responds to changes in the price. </a:t>
            </a:r>
          </a:p>
          <a:p>
            <a:pPr eaLnBrk="1" hangingPunct="1">
              <a:defRPr/>
            </a:pPr>
            <a:r>
              <a:rPr lang="en-US" sz="2400" dirty="0"/>
              <a:t>Price elasticity of demand is calculated as the percentage change in quantity demanded divided by the percentage change in price.</a:t>
            </a:r>
          </a:p>
          <a:p>
            <a:pPr eaLnBrk="1" hangingPunct="1">
              <a:defRPr/>
            </a:pPr>
            <a:r>
              <a:rPr lang="en-US" sz="2400" dirty="0"/>
              <a:t>If a demand curve is elastic, total revenue falls when the price rises. </a:t>
            </a:r>
          </a:p>
          <a:p>
            <a:pPr eaLnBrk="1" hangingPunct="1">
              <a:defRPr/>
            </a:pPr>
            <a:r>
              <a:rPr lang="en-US" sz="2400" dirty="0"/>
              <a:t>If it is inelastic, total revenue rises as the price rises. </a:t>
            </a:r>
            <a:br>
              <a:rPr lang="en-US" sz="2400" dirty="0"/>
            </a:br>
            <a:endParaRPr lang="en-US" sz="2400" dirty="0"/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2291510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64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64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64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064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498" grpId="0" build="p" bldLvl="4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710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9E4701E4-F72B-49D2-8F76-E290922B756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1085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/>
              <a:t>The income elasticity of demand measures how much the quantity demanded responds to changes in consumers’ income.</a:t>
            </a:r>
          </a:p>
          <a:p>
            <a:pPr eaLnBrk="1" hangingPunct="1">
              <a:defRPr/>
            </a:pPr>
            <a:r>
              <a:rPr lang="en-US" sz="2400"/>
              <a:t>The cross-price elasticity of demand measures how much the quantity demanded of one good responds to the price of another good.</a:t>
            </a:r>
          </a:p>
          <a:p>
            <a:pPr eaLnBrk="1" hangingPunct="1">
              <a:defRPr/>
            </a:pPr>
            <a:r>
              <a:rPr lang="en-US" sz="2400"/>
              <a:t>The price elasticity of supply measures how much the quantity supplied responds to changes in the price. </a:t>
            </a:r>
          </a:p>
          <a:p>
            <a:pPr eaLnBrk="1" hangingPunct="1">
              <a:buFontTx/>
              <a:buNone/>
              <a:defRPr/>
            </a:pPr>
            <a:endParaRPr lang="en-US" sz="2000"/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4080659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8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85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85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546" grpId="0" build="p" bldLvl="4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819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FC8B7AB-A04A-463D-902A-FC5F672174C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962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Clr>
                <a:schemeClr val="accent2"/>
              </a:buClr>
              <a:defRPr/>
            </a:pPr>
            <a:r>
              <a:rPr lang="en-US" i="1" dirty="0">
                <a:solidFill>
                  <a:srgbClr val="720E3E"/>
                </a:solidFill>
              </a:rPr>
              <a:t>Price elasticity of demand</a:t>
            </a:r>
            <a:r>
              <a:rPr lang="en-US" dirty="0"/>
              <a:t> is a measure of how much the quantity demanded of a good responds to a change in the price of that good.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dirty="0"/>
          </a:p>
          <a:p>
            <a:pPr eaLnBrk="1" hangingPunct="1">
              <a:lnSpc>
                <a:spcPct val="90000"/>
              </a:lnSpc>
              <a:defRPr/>
            </a:pPr>
            <a:r>
              <a:rPr lang="en-US" dirty="0"/>
              <a:t>Price elasticity of demand is the percentage change in quantity demanded given a percent change in the price. </a:t>
            </a:r>
            <a:br>
              <a:rPr lang="en-US" dirty="0"/>
            </a:br>
            <a:endParaRPr lang="en-US" dirty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Price Elasticity of Demand</a:t>
            </a:r>
          </a:p>
        </p:txBody>
      </p:sp>
    </p:spTree>
    <p:extLst>
      <p:ext uri="{BB962C8B-B14F-4D97-AF65-F5344CB8AC3E}">
        <p14:creationId xmlns:p14="http://schemas.microsoft.com/office/powerpoint/2010/main" val="2959805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build="p" bldLvl="4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813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D4250CD2-2D2F-4A01-8520-4288C557F56F}" type="slidenum">
              <a:rPr lang="en-US" smtClean="0"/>
              <a:pPr/>
              <a:t>40</a:t>
            </a:fld>
            <a:endParaRPr lang="en-US"/>
          </a:p>
        </p:txBody>
      </p:sp>
      <p:sp>
        <p:nvSpPr>
          <p:cNvPr id="1105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4876800"/>
          </a:xfrm>
        </p:spPr>
        <p:txBody>
          <a:bodyPr/>
          <a:lstStyle/>
          <a:p>
            <a:pPr eaLnBrk="1" hangingPunct="1">
              <a:defRPr/>
            </a:pPr>
            <a:r>
              <a:rPr lang="en-US" sz="2400" dirty="0"/>
              <a:t>In most markets, supply is more elastic in the long run than in the short run. </a:t>
            </a:r>
          </a:p>
          <a:p>
            <a:pPr eaLnBrk="1" hangingPunct="1">
              <a:defRPr/>
            </a:pPr>
            <a:r>
              <a:rPr lang="en-US" sz="2400" dirty="0"/>
              <a:t>The price elasticity of supply is calculated as the percentage change in quantity supplied divided by the percentage change in price.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374458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105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05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594" grpId="0" build="p" bldLvl="4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4915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2E6DEB93-825D-4C7C-B868-084419CFEC01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057400"/>
            <a:ext cx="7772400" cy="762000"/>
          </a:xfrm>
          <a:noFill/>
          <a:effectLst/>
        </p:spPr>
        <p:txBody>
          <a:bodyPr/>
          <a:lstStyle/>
          <a:p>
            <a:pPr eaLnBrk="1" hangingPunct="1">
              <a:defRPr/>
            </a:pPr>
            <a:r>
              <a:rPr lang="en-US" sz="72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2560474153"/>
      </p:ext>
    </p:extLst>
  </p:cSld>
  <p:clrMapOvr>
    <a:masterClrMapping/>
  </p:clrMapOvr>
  <p:transition>
    <p:wipe dir="r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9219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03C1EF0A-E784-46A9-9B6B-C91283CC559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2098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Availability of Close Substitutes</a:t>
            </a:r>
          </a:p>
          <a:p>
            <a:pPr eaLnBrk="1" hangingPunct="1">
              <a:defRPr/>
            </a:pPr>
            <a:r>
              <a:rPr lang="en-US"/>
              <a:t>Necessities </a:t>
            </a:r>
            <a:r>
              <a:rPr lang="en-US" i="1"/>
              <a:t>versus</a:t>
            </a:r>
            <a:r>
              <a:rPr lang="en-US"/>
              <a:t> Luxuries</a:t>
            </a:r>
          </a:p>
          <a:p>
            <a:pPr eaLnBrk="1" hangingPunct="1">
              <a:defRPr/>
            </a:pPr>
            <a:r>
              <a:rPr lang="en-US"/>
              <a:t>Definition of the Market</a:t>
            </a:r>
          </a:p>
          <a:p>
            <a:pPr eaLnBrk="1" hangingPunct="1">
              <a:defRPr/>
            </a:pPr>
            <a:r>
              <a:rPr lang="en-US"/>
              <a:t>Time Horizon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5209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8" grpId="0" build="p" bldLvl="4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0243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3653894D-E982-4152-9F61-A98FE78C2B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63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34290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Demand tends to be more elastic:</a:t>
            </a:r>
          </a:p>
          <a:p>
            <a:pPr lvl="1" eaLnBrk="1" hangingPunct="1">
              <a:defRPr/>
            </a:pPr>
            <a:r>
              <a:rPr lang="en-US"/>
              <a:t>the larger the number of close substitutes.</a:t>
            </a:r>
          </a:p>
          <a:p>
            <a:pPr lvl="1" eaLnBrk="1" hangingPunct="1">
              <a:defRPr/>
            </a:pPr>
            <a:r>
              <a:rPr lang="en-US"/>
              <a:t>if the good is a luxury.</a:t>
            </a:r>
          </a:p>
          <a:p>
            <a:pPr lvl="1" eaLnBrk="1" hangingPunct="1">
              <a:defRPr/>
            </a:pPr>
            <a:r>
              <a:rPr lang="en-US"/>
              <a:t>the more narrowly defined the market.</a:t>
            </a:r>
          </a:p>
          <a:p>
            <a:pPr lvl="1" eaLnBrk="1" hangingPunct="1">
              <a:defRPr/>
            </a:pPr>
            <a:r>
              <a:rPr lang="en-US"/>
              <a:t>the longer the time period.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Price Elasticity of Demand and Its Determinants</a:t>
            </a:r>
            <a:endParaRPr lang="en-US" sz="2800">
              <a:solidFill>
                <a:srgbClr val="720E3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242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3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4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F885A39A-A096-4BAB-AD03-6F25CEF194B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84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1981200"/>
          </a:xfrm>
        </p:spPr>
        <p:txBody>
          <a:bodyPr/>
          <a:lstStyle/>
          <a:p>
            <a:pPr eaLnBrk="1" hangingPunct="1">
              <a:defRPr/>
            </a:pPr>
            <a:r>
              <a:rPr lang="en-US"/>
              <a:t>The price elasticity of demand is computed as the percentage change in the quantity demanded divided by the percentage change in price.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title"/>
          </p:nvPr>
        </p:nvSpPr>
        <p:spPr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Computing the Price Elasticity of Demand</a:t>
            </a:r>
          </a:p>
        </p:txBody>
      </p:sp>
      <p:grpSp>
        <p:nvGrpSpPr>
          <p:cNvPr id="2" name="Group 97"/>
          <p:cNvGrpSpPr>
            <a:grpSpLocks/>
          </p:cNvGrpSpPr>
          <p:nvPr/>
        </p:nvGrpSpPr>
        <p:grpSpPr bwMode="auto">
          <a:xfrm>
            <a:off x="638176" y="4416426"/>
            <a:ext cx="7451726" cy="693739"/>
            <a:chOff x="402" y="2782"/>
            <a:chExt cx="4694" cy="437"/>
          </a:xfrm>
        </p:grpSpPr>
        <p:sp>
          <p:nvSpPr>
            <p:cNvPr id="11271" name="Line 5"/>
            <p:cNvSpPr>
              <a:spLocks noChangeShapeType="1"/>
            </p:cNvSpPr>
            <p:nvPr/>
          </p:nvSpPr>
          <p:spPr bwMode="auto">
            <a:xfrm>
              <a:off x="2319" y="2991"/>
              <a:ext cx="2764" cy="1"/>
            </a:xfrm>
            <a:prstGeom prst="line">
              <a:avLst/>
            </a:prstGeom>
            <a:noFill/>
            <a:ln w="7938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1272" name="Rectangle 6"/>
            <p:cNvSpPr>
              <a:spLocks noChangeArrowheads="1"/>
            </p:cNvSpPr>
            <p:nvPr/>
          </p:nvSpPr>
          <p:spPr bwMode="auto">
            <a:xfrm>
              <a:off x="402" y="2886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3" name="Rectangle 7"/>
            <p:cNvSpPr>
              <a:spLocks noChangeArrowheads="1"/>
            </p:cNvSpPr>
            <p:nvPr/>
          </p:nvSpPr>
          <p:spPr bwMode="auto">
            <a:xfrm>
              <a:off x="495" y="2886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4" name="Rectangle 8"/>
            <p:cNvSpPr>
              <a:spLocks noChangeArrowheads="1"/>
            </p:cNvSpPr>
            <p:nvPr/>
          </p:nvSpPr>
          <p:spPr bwMode="auto">
            <a:xfrm>
              <a:off x="551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5" name="Rectangle 9"/>
            <p:cNvSpPr>
              <a:spLocks noChangeArrowheads="1"/>
            </p:cNvSpPr>
            <p:nvPr/>
          </p:nvSpPr>
          <p:spPr bwMode="auto">
            <a:xfrm>
              <a:off x="597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6" name="Rectangle 10"/>
            <p:cNvSpPr>
              <a:spLocks noChangeArrowheads="1"/>
            </p:cNvSpPr>
            <p:nvPr/>
          </p:nvSpPr>
          <p:spPr bwMode="auto">
            <a:xfrm>
              <a:off x="672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7" name="Rectangle 11"/>
            <p:cNvSpPr>
              <a:spLocks noChangeArrowheads="1"/>
            </p:cNvSpPr>
            <p:nvPr/>
          </p:nvSpPr>
          <p:spPr bwMode="auto">
            <a:xfrm>
              <a:off x="746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8" name="Rectangle 12"/>
            <p:cNvSpPr>
              <a:spLocks noChangeArrowheads="1"/>
            </p:cNvSpPr>
            <p:nvPr/>
          </p:nvSpPr>
          <p:spPr bwMode="auto">
            <a:xfrm>
              <a:off x="78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79" name="Rectangle 13"/>
            <p:cNvSpPr>
              <a:spLocks noChangeArrowheads="1"/>
            </p:cNvSpPr>
            <p:nvPr/>
          </p:nvSpPr>
          <p:spPr bwMode="auto">
            <a:xfrm>
              <a:off x="86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l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0" name="Rectangle 14"/>
            <p:cNvSpPr>
              <a:spLocks noChangeArrowheads="1"/>
            </p:cNvSpPr>
            <p:nvPr/>
          </p:nvSpPr>
          <p:spPr bwMode="auto">
            <a:xfrm>
              <a:off x="90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1" name="Rectangle 15"/>
            <p:cNvSpPr>
              <a:spLocks noChangeArrowheads="1"/>
            </p:cNvSpPr>
            <p:nvPr/>
          </p:nvSpPr>
          <p:spPr bwMode="auto">
            <a:xfrm>
              <a:off x="983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s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2" name="Rectangle 16"/>
            <p:cNvSpPr>
              <a:spLocks noChangeArrowheads="1"/>
            </p:cNvSpPr>
            <p:nvPr/>
          </p:nvSpPr>
          <p:spPr bwMode="auto">
            <a:xfrm>
              <a:off x="104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3" name="Rectangle 17"/>
            <p:cNvSpPr>
              <a:spLocks noChangeArrowheads="1"/>
            </p:cNvSpPr>
            <p:nvPr/>
          </p:nvSpPr>
          <p:spPr bwMode="auto">
            <a:xfrm>
              <a:off x="109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4" name="Rectangle 18"/>
            <p:cNvSpPr>
              <a:spLocks noChangeArrowheads="1"/>
            </p:cNvSpPr>
            <p:nvPr/>
          </p:nvSpPr>
          <p:spPr bwMode="auto">
            <a:xfrm>
              <a:off x="1141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5" name="Rectangle 19"/>
            <p:cNvSpPr>
              <a:spLocks noChangeArrowheads="1"/>
            </p:cNvSpPr>
            <p:nvPr/>
          </p:nvSpPr>
          <p:spPr bwMode="auto">
            <a:xfrm>
              <a:off x="1215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6" name="Rectangle 20"/>
            <p:cNvSpPr>
              <a:spLocks noChangeArrowheads="1"/>
            </p:cNvSpPr>
            <p:nvPr/>
          </p:nvSpPr>
          <p:spPr bwMode="auto">
            <a:xfrm>
              <a:off x="1262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7" name="Rectangle 21"/>
            <p:cNvSpPr>
              <a:spLocks noChangeArrowheads="1"/>
            </p:cNvSpPr>
            <p:nvPr/>
          </p:nvSpPr>
          <p:spPr bwMode="auto">
            <a:xfrm>
              <a:off x="1308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8" name="Rectangle 22"/>
            <p:cNvSpPr>
              <a:spLocks noChangeArrowheads="1"/>
            </p:cNvSpPr>
            <p:nvPr/>
          </p:nvSpPr>
          <p:spPr bwMode="auto">
            <a:xfrm>
              <a:off x="1392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89" name="Rectangle 23"/>
            <p:cNvSpPr>
              <a:spLocks noChangeArrowheads="1"/>
            </p:cNvSpPr>
            <p:nvPr/>
          </p:nvSpPr>
          <p:spPr bwMode="auto">
            <a:xfrm>
              <a:off x="1434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o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0" name="Rectangle 24"/>
            <p:cNvSpPr>
              <a:spLocks noChangeArrowheads="1"/>
            </p:cNvSpPr>
            <p:nvPr/>
          </p:nvSpPr>
          <p:spPr bwMode="auto">
            <a:xfrm>
              <a:off x="1518" y="2886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f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1" name="Rectangle 25"/>
            <p:cNvSpPr>
              <a:spLocks noChangeArrowheads="1"/>
            </p:cNvSpPr>
            <p:nvPr/>
          </p:nvSpPr>
          <p:spPr bwMode="auto">
            <a:xfrm>
              <a:off x="1573" y="2886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2" name="Rectangle 26"/>
            <p:cNvSpPr>
              <a:spLocks noChangeArrowheads="1"/>
            </p:cNvSpPr>
            <p:nvPr/>
          </p:nvSpPr>
          <p:spPr bwMode="auto">
            <a:xfrm>
              <a:off x="1615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3" name="Rectangle 27"/>
            <p:cNvSpPr>
              <a:spLocks noChangeArrowheads="1"/>
            </p:cNvSpPr>
            <p:nvPr/>
          </p:nvSpPr>
          <p:spPr bwMode="auto">
            <a:xfrm>
              <a:off x="1699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4" name="Rectangle 28"/>
            <p:cNvSpPr>
              <a:spLocks noChangeArrowheads="1"/>
            </p:cNvSpPr>
            <p:nvPr/>
          </p:nvSpPr>
          <p:spPr bwMode="auto">
            <a:xfrm>
              <a:off x="1774" y="2886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5" name="Rectangle 29"/>
            <p:cNvSpPr>
              <a:spLocks noChangeArrowheads="1"/>
            </p:cNvSpPr>
            <p:nvPr/>
          </p:nvSpPr>
          <p:spPr bwMode="auto">
            <a:xfrm>
              <a:off x="1904" y="2886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6" name="Rectangle 30"/>
            <p:cNvSpPr>
              <a:spLocks noChangeArrowheads="1"/>
            </p:cNvSpPr>
            <p:nvPr/>
          </p:nvSpPr>
          <p:spPr bwMode="auto">
            <a:xfrm>
              <a:off x="1978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7" name="Rectangle 31"/>
            <p:cNvSpPr>
              <a:spLocks noChangeArrowheads="1"/>
            </p:cNvSpPr>
            <p:nvPr/>
          </p:nvSpPr>
          <p:spPr bwMode="auto">
            <a:xfrm>
              <a:off x="2062" y="2886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8" name="Rectangle 32"/>
            <p:cNvSpPr>
              <a:spLocks noChangeArrowheads="1"/>
            </p:cNvSpPr>
            <p:nvPr/>
          </p:nvSpPr>
          <p:spPr bwMode="auto">
            <a:xfrm>
              <a:off x="2186" y="2886"/>
              <a:ext cx="99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=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299" name="Rectangle 33"/>
            <p:cNvSpPr>
              <a:spLocks noChangeArrowheads="1"/>
            </p:cNvSpPr>
            <p:nvPr/>
          </p:nvSpPr>
          <p:spPr bwMode="auto">
            <a:xfrm>
              <a:off x="2330" y="2782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0" name="Rectangle 34"/>
            <p:cNvSpPr>
              <a:spLocks noChangeArrowheads="1"/>
            </p:cNvSpPr>
            <p:nvPr/>
          </p:nvSpPr>
          <p:spPr bwMode="auto">
            <a:xfrm>
              <a:off x="242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1" name="Rectangle 35"/>
            <p:cNvSpPr>
              <a:spLocks noChangeArrowheads="1"/>
            </p:cNvSpPr>
            <p:nvPr/>
          </p:nvSpPr>
          <p:spPr bwMode="auto">
            <a:xfrm>
              <a:off x="2498" y="2782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2" name="Rectangle 36"/>
            <p:cNvSpPr>
              <a:spLocks noChangeArrowheads="1"/>
            </p:cNvSpPr>
            <p:nvPr/>
          </p:nvSpPr>
          <p:spPr bwMode="auto">
            <a:xfrm>
              <a:off x="2553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3" name="Rectangle 37"/>
            <p:cNvSpPr>
              <a:spLocks noChangeArrowheads="1"/>
            </p:cNvSpPr>
            <p:nvPr/>
          </p:nvSpPr>
          <p:spPr bwMode="auto">
            <a:xfrm>
              <a:off x="262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4" name="Rectangle 38"/>
            <p:cNvSpPr>
              <a:spLocks noChangeArrowheads="1"/>
            </p:cNvSpPr>
            <p:nvPr/>
          </p:nvSpPr>
          <p:spPr bwMode="auto">
            <a:xfrm>
              <a:off x="270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5" name="Rectangle 39"/>
            <p:cNvSpPr>
              <a:spLocks noChangeArrowheads="1"/>
            </p:cNvSpPr>
            <p:nvPr/>
          </p:nvSpPr>
          <p:spPr bwMode="auto">
            <a:xfrm>
              <a:off x="2786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6" name="Rectangle 40"/>
            <p:cNvSpPr>
              <a:spLocks noChangeArrowheads="1"/>
            </p:cNvSpPr>
            <p:nvPr/>
          </p:nvSpPr>
          <p:spPr bwMode="auto">
            <a:xfrm>
              <a:off x="2832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7" name="Rectangle 41"/>
            <p:cNvSpPr>
              <a:spLocks noChangeArrowheads="1"/>
            </p:cNvSpPr>
            <p:nvPr/>
          </p:nvSpPr>
          <p:spPr bwMode="auto">
            <a:xfrm>
              <a:off x="290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8" name="Rectangle 42"/>
            <p:cNvSpPr>
              <a:spLocks noChangeArrowheads="1"/>
            </p:cNvSpPr>
            <p:nvPr/>
          </p:nvSpPr>
          <p:spPr bwMode="auto">
            <a:xfrm>
              <a:off x="2990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09" name="Rectangle 43"/>
            <p:cNvSpPr>
              <a:spLocks noChangeArrowheads="1"/>
            </p:cNvSpPr>
            <p:nvPr/>
          </p:nvSpPr>
          <p:spPr bwMode="auto">
            <a:xfrm>
              <a:off x="306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0" name="Rectangle 44"/>
            <p:cNvSpPr>
              <a:spLocks noChangeArrowheads="1"/>
            </p:cNvSpPr>
            <p:nvPr/>
          </p:nvSpPr>
          <p:spPr bwMode="auto">
            <a:xfrm>
              <a:off x="31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1" name="Rectangle 45"/>
            <p:cNvSpPr>
              <a:spLocks noChangeArrowheads="1"/>
            </p:cNvSpPr>
            <p:nvPr/>
          </p:nvSpPr>
          <p:spPr bwMode="auto">
            <a:xfrm>
              <a:off x="3181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2" name="Rectangle 46"/>
            <p:cNvSpPr>
              <a:spLocks noChangeArrowheads="1"/>
            </p:cNvSpPr>
            <p:nvPr/>
          </p:nvSpPr>
          <p:spPr bwMode="auto">
            <a:xfrm>
              <a:off x="326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3" name="Rectangle 47"/>
            <p:cNvSpPr>
              <a:spLocks noChangeArrowheads="1"/>
            </p:cNvSpPr>
            <p:nvPr/>
          </p:nvSpPr>
          <p:spPr bwMode="auto">
            <a:xfrm>
              <a:off x="3339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4" name="Rectangle 48"/>
            <p:cNvSpPr>
              <a:spLocks noChangeArrowheads="1"/>
            </p:cNvSpPr>
            <p:nvPr/>
          </p:nvSpPr>
          <p:spPr bwMode="auto">
            <a:xfrm>
              <a:off x="3423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5" name="Rectangle 49"/>
            <p:cNvSpPr>
              <a:spLocks noChangeArrowheads="1"/>
            </p:cNvSpPr>
            <p:nvPr/>
          </p:nvSpPr>
          <p:spPr bwMode="auto">
            <a:xfrm>
              <a:off x="3507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6" name="Rectangle 50"/>
            <p:cNvSpPr>
              <a:spLocks noChangeArrowheads="1"/>
            </p:cNvSpPr>
            <p:nvPr/>
          </p:nvSpPr>
          <p:spPr bwMode="auto">
            <a:xfrm>
              <a:off x="3582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7" name="Rectangle 51"/>
            <p:cNvSpPr>
              <a:spLocks noChangeArrowheads="1"/>
            </p:cNvSpPr>
            <p:nvPr/>
          </p:nvSpPr>
          <p:spPr bwMode="auto">
            <a:xfrm>
              <a:off x="362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8" name="Rectangle 52"/>
            <p:cNvSpPr>
              <a:spLocks noChangeArrowheads="1"/>
            </p:cNvSpPr>
            <p:nvPr/>
          </p:nvSpPr>
          <p:spPr bwMode="auto">
            <a:xfrm>
              <a:off x="367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19" name="Rectangle 53"/>
            <p:cNvSpPr>
              <a:spLocks noChangeArrowheads="1"/>
            </p:cNvSpPr>
            <p:nvPr/>
          </p:nvSpPr>
          <p:spPr bwMode="auto">
            <a:xfrm>
              <a:off x="3754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0" name="Rectangle 54"/>
            <p:cNvSpPr>
              <a:spLocks noChangeArrowheads="1"/>
            </p:cNvSpPr>
            <p:nvPr/>
          </p:nvSpPr>
          <p:spPr bwMode="auto">
            <a:xfrm>
              <a:off x="3796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q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1" name="Rectangle 55"/>
            <p:cNvSpPr>
              <a:spLocks noChangeArrowheads="1"/>
            </p:cNvSpPr>
            <p:nvPr/>
          </p:nvSpPr>
          <p:spPr bwMode="auto">
            <a:xfrm>
              <a:off x="388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u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2" name="Rectangle 56"/>
            <p:cNvSpPr>
              <a:spLocks noChangeArrowheads="1"/>
            </p:cNvSpPr>
            <p:nvPr/>
          </p:nvSpPr>
          <p:spPr bwMode="auto">
            <a:xfrm>
              <a:off x="3964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3" name="Rectangle 57"/>
            <p:cNvSpPr>
              <a:spLocks noChangeArrowheads="1"/>
            </p:cNvSpPr>
            <p:nvPr/>
          </p:nvSpPr>
          <p:spPr bwMode="auto">
            <a:xfrm>
              <a:off x="4038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4" name="Rectangle 58"/>
            <p:cNvSpPr>
              <a:spLocks noChangeArrowheads="1"/>
            </p:cNvSpPr>
            <p:nvPr/>
          </p:nvSpPr>
          <p:spPr bwMode="auto">
            <a:xfrm>
              <a:off x="4122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5" name="Rectangle 59"/>
            <p:cNvSpPr>
              <a:spLocks noChangeArrowheads="1"/>
            </p:cNvSpPr>
            <p:nvPr/>
          </p:nvSpPr>
          <p:spPr bwMode="auto">
            <a:xfrm>
              <a:off x="4168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6" name="Rectangle 60"/>
            <p:cNvSpPr>
              <a:spLocks noChangeArrowheads="1"/>
            </p:cNvSpPr>
            <p:nvPr/>
          </p:nvSpPr>
          <p:spPr bwMode="auto">
            <a:xfrm>
              <a:off x="4215" y="2782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7" name="Rectangle 61"/>
            <p:cNvSpPr>
              <a:spLocks noChangeArrowheads="1"/>
            </p:cNvSpPr>
            <p:nvPr/>
          </p:nvSpPr>
          <p:spPr bwMode="auto">
            <a:xfrm>
              <a:off x="426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y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8" name="Rectangle 62"/>
            <p:cNvSpPr>
              <a:spLocks noChangeArrowheads="1"/>
            </p:cNvSpPr>
            <p:nvPr/>
          </p:nvSpPr>
          <p:spPr bwMode="auto">
            <a:xfrm>
              <a:off x="4345" y="2782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29" name="Rectangle 63"/>
            <p:cNvSpPr>
              <a:spLocks noChangeArrowheads="1"/>
            </p:cNvSpPr>
            <p:nvPr/>
          </p:nvSpPr>
          <p:spPr bwMode="auto">
            <a:xfrm>
              <a:off x="4387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0" name="Rectangle 64"/>
            <p:cNvSpPr>
              <a:spLocks noChangeArrowheads="1"/>
            </p:cNvSpPr>
            <p:nvPr/>
          </p:nvSpPr>
          <p:spPr bwMode="auto">
            <a:xfrm>
              <a:off x="4471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1" name="Rectangle 65"/>
            <p:cNvSpPr>
              <a:spLocks noChangeArrowheads="1"/>
            </p:cNvSpPr>
            <p:nvPr/>
          </p:nvSpPr>
          <p:spPr bwMode="auto">
            <a:xfrm>
              <a:off x="4545" y="2782"/>
              <a:ext cx="150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m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2" name="Rectangle 66"/>
            <p:cNvSpPr>
              <a:spLocks noChangeArrowheads="1"/>
            </p:cNvSpPr>
            <p:nvPr/>
          </p:nvSpPr>
          <p:spPr bwMode="auto">
            <a:xfrm>
              <a:off x="4675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3" name="Rectangle 67"/>
            <p:cNvSpPr>
              <a:spLocks noChangeArrowheads="1"/>
            </p:cNvSpPr>
            <p:nvPr/>
          </p:nvSpPr>
          <p:spPr bwMode="auto">
            <a:xfrm>
              <a:off x="4750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4" name="Rectangle 68"/>
            <p:cNvSpPr>
              <a:spLocks noChangeArrowheads="1"/>
            </p:cNvSpPr>
            <p:nvPr/>
          </p:nvSpPr>
          <p:spPr bwMode="auto">
            <a:xfrm>
              <a:off x="4834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5" name="Rectangle 69"/>
            <p:cNvSpPr>
              <a:spLocks noChangeArrowheads="1"/>
            </p:cNvSpPr>
            <p:nvPr/>
          </p:nvSpPr>
          <p:spPr bwMode="auto">
            <a:xfrm>
              <a:off x="4918" y="2782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6" name="Rectangle 70"/>
            <p:cNvSpPr>
              <a:spLocks noChangeArrowheads="1"/>
            </p:cNvSpPr>
            <p:nvPr/>
          </p:nvSpPr>
          <p:spPr bwMode="auto">
            <a:xfrm>
              <a:off x="4992" y="2782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d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7" name="Rectangle 71"/>
            <p:cNvSpPr>
              <a:spLocks noChangeArrowheads="1"/>
            </p:cNvSpPr>
            <p:nvPr/>
          </p:nvSpPr>
          <p:spPr bwMode="auto">
            <a:xfrm>
              <a:off x="2806" y="3015"/>
              <a:ext cx="113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8" name="Rectangle 72"/>
            <p:cNvSpPr>
              <a:spLocks noChangeArrowheads="1"/>
            </p:cNvSpPr>
            <p:nvPr/>
          </p:nvSpPr>
          <p:spPr bwMode="auto">
            <a:xfrm>
              <a:off x="289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39" name="Rectangle 73"/>
            <p:cNvSpPr>
              <a:spLocks noChangeArrowheads="1"/>
            </p:cNvSpPr>
            <p:nvPr/>
          </p:nvSpPr>
          <p:spPr bwMode="auto">
            <a:xfrm>
              <a:off x="2974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0" name="Rectangle 74"/>
            <p:cNvSpPr>
              <a:spLocks noChangeArrowheads="1"/>
            </p:cNvSpPr>
            <p:nvPr/>
          </p:nvSpPr>
          <p:spPr bwMode="auto">
            <a:xfrm>
              <a:off x="3029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1" name="Rectangle 75"/>
            <p:cNvSpPr>
              <a:spLocks noChangeArrowheads="1"/>
            </p:cNvSpPr>
            <p:nvPr/>
          </p:nvSpPr>
          <p:spPr bwMode="auto">
            <a:xfrm>
              <a:off x="3104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2" name="Rectangle 76"/>
            <p:cNvSpPr>
              <a:spLocks noChangeArrowheads="1"/>
            </p:cNvSpPr>
            <p:nvPr/>
          </p:nvSpPr>
          <p:spPr bwMode="auto">
            <a:xfrm>
              <a:off x="3178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3" name="Rectangle 77"/>
            <p:cNvSpPr>
              <a:spLocks noChangeArrowheads="1"/>
            </p:cNvSpPr>
            <p:nvPr/>
          </p:nvSpPr>
          <p:spPr bwMode="auto">
            <a:xfrm>
              <a:off x="3262" y="3015"/>
              <a:ext cx="5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t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4" name="Rectangle 78"/>
            <p:cNvSpPr>
              <a:spLocks noChangeArrowheads="1"/>
            </p:cNvSpPr>
            <p:nvPr/>
          </p:nvSpPr>
          <p:spPr bwMode="auto">
            <a:xfrm>
              <a:off x="330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5" name="Rectangle 79"/>
            <p:cNvSpPr>
              <a:spLocks noChangeArrowheads="1"/>
            </p:cNvSpPr>
            <p:nvPr/>
          </p:nvSpPr>
          <p:spPr bwMode="auto">
            <a:xfrm>
              <a:off x="3383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6" name="Rectangle 80"/>
            <p:cNvSpPr>
              <a:spLocks noChangeArrowheads="1"/>
            </p:cNvSpPr>
            <p:nvPr/>
          </p:nvSpPr>
          <p:spPr bwMode="auto">
            <a:xfrm>
              <a:off x="3466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7" name="Rectangle 81"/>
            <p:cNvSpPr>
              <a:spLocks noChangeArrowheads="1"/>
            </p:cNvSpPr>
            <p:nvPr/>
          </p:nvSpPr>
          <p:spPr bwMode="auto">
            <a:xfrm>
              <a:off x="354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8" name="Rectangle 82"/>
            <p:cNvSpPr>
              <a:spLocks noChangeArrowheads="1"/>
            </p:cNvSpPr>
            <p:nvPr/>
          </p:nvSpPr>
          <p:spPr bwMode="auto">
            <a:xfrm>
              <a:off x="35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49" name="Rectangle 83"/>
            <p:cNvSpPr>
              <a:spLocks noChangeArrowheads="1"/>
            </p:cNvSpPr>
            <p:nvPr/>
          </p:nvSpPr>
          <p:spPr bwMode="auto">
            <a:xfrm>
              <a:off x="3657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h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0" name="Rectangle 84"/>
            <p:cNvSpPr>
              <a:spLocks noChangeArrowheads="1"/>
            </p:cNvSpPr>
            <p:nvPr/>
          </p:nvSpPr>
          <p:spPr bwMode="auto">
            <a:xfrm>
              <a:off x="3741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a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1" name="Rectangle 85"/>
            <p:cNvSpPr>
              <a:spLocks noChangeArrowheads="1"/>
            </p:cNvSpPr>
            <p:nvPr/>
          </p:nvSpPr>
          <p:spPr bwMode="auto">
            <a:xfrm>
              <a:off x="3815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2" name="Rectangle 86"/>
            <p:cNvSpPr>
              <a:spLocks noChangeArrowheads="1"/>
            </p:cNvSpPr>
            <p:nvPr/>
          </p:nvSpPr>
          <p:spPr bwMode="auto">
            <a:xfrm>
              <a:off x="3899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g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3" name="Rectangle 87"/>
            <p:cNvSpPr>
              <a:spLocks noChangeArrowheads="1"/>
            </p:cNvSpPr>
            <p:nvPr/>
          </p:nvSpPr>
          <p:spPr bwMode="auto">
            <a:xfrm>
              <a:off x="3983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4" name="Rectangle 88"/>
            <p:cNvSpPr>
              <a:spLocks noChangeArrowheads="1"/>
            </p:cNvSpPr>
            <p:nvPr/>
          </p:nvSpPr>
          <p:spPr bwMode="auto">
            <a:xfrm>
              <a:off x="4058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5" name="Rectangle 89"/>
            <p:cNvSpPr>
              <a:spLocks noChangeArrowheads="1"/>
            </p:cNvSpPr>
            <p:nvPr/>
          </p:nvSpPr>
          <p:spPr bwMode="auto">
            <a:xfrm>
              <a:off x="410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6" name="Rectangle 90"/>
            <p:cNvSpPr>
              <a:spLocks noChangeArrowheads="1"/>
            </p:cNvSpPr>
            <p:nvPr/>
          </p:nvSpPr>
          <p:spPr bwMode="auto">
            <a:xfrm>
              <a:off x="4146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n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7" name="Rectangle 91"/>
            <p:cNvSpPr>
              <a:spLocks noChangeArrowheads="1"/>
            </p:cNvSpPr>
            <p:nvPr/>
          </p:nvSpPr>
          <p:spPr bwMode="auto">
            <a:xfrm>
              <a:off x="4230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 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8" name="Rectangle 92"/>
            <p:cNvSpPr>
              <a:spLocks noChangeArrowheads="1"/>
            </p:cNvSpPr>
            <p:nvPr/>
          </p:nvSpPr>
          <p:spPr bwMode="auto">
            <a:xfrm>
              <a:off x="4272" y="3015"/>
              <a:ext cx="10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p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59" name="Rectangle 93"/>
            <p:cNvSpPr>
              <a:spLocks noChangeArrowheads="1"/>
            </p:cNvSpPr>
            <p:nvPr/>
          </p:nvSpPr>
          <p:spPr bwMode="auto">
            <a:xfrm>
              <a:off x="4356" y="3015"/>
              <a:ext cx="66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r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0" name="Rectangle 94"/>
            <p:cNvSpPr>
              <a:spLocks noChangeArrowheads="1"/>
            </p:cNvSpPr>
            <p:nvPr/>
          </p:nvSpPr>
          <p:spPr bwMode="auto">
            <a:xfrm>
              <a:off x="4411" y="3015"/>
              <a:ext cx="47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i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1" name="Rectangle 95"/>
            <p:cNvSpPr>
              <a:spLocks noChangeArrowheads="1"/>
            </p:cNvSpPr>
            <p:nvPr/>
          </p:nvSpPr>
          <p:spPr bwMode="auto">
            <a:xfrm>
              <a:off x="4458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c</a:t>
              </a:r>
              <a:endParaRPr lang="en-US" b="1">
                <a:solidFill>
                  <a:srgbClr val="920DA9"/>
                </a:solidFill>
              </a:endParaRPr>
            </a:p>
          </p:txBody>
        </p:sp>
        <p:sp>
          <p:nvSpPr>
            <p:cNvPr id="11362" name="Rectangle 96"/>
            <p:cNvSpPr>
              <a:spLocks noChangeArrowheads="1"/>
            </p:cNvSpPr>
            <p:nvPr/>
          </p:nvSpPr>
          <p:spPr bwMode="auto">
            <a:xfrm>
              <a:off x="4532" y="3015"/>
              <a:ext cx="94" cy="2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0" tIns="0" rIns="0" bIns="0">
              <a:spAutoFit/>
            </a:bodyPr>
            <a:lstStyle/>
            <a:p>
              <a:r>
                <a:rPr lang="en-US" sz="2100" b="1">
                  <a:solidFill>
                    <a:srgbClr val="920DA9"/>
                  </a:solidFill>
                </a:rPr>
                <a:t>e</a:t>
              </a:r>
              <a:endParaRPr lang="en-US" b="1">
                <a:solidFill>
                  <a:srgbClr val="920DA9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6950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build="p" bldLvl="4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2291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E321212C-592D-440E-A190-6C476903E04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04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7772400" cy="2362200"/>
          </a:xfrm>
        </p:spPr>
        <p:txBody>
          <a:bodyPr anchor="ctr"/>
          <a:lstStyle/>
          <a:p>
            <a:pPr eaLnBrk="1" hangingPunct="1">
              <a:lnSpc>
                <a:spcPct val="90000"/>
              </a:lnSpc>
              <a:defRPr/>
            </a:pPr>
            <a:r>
              <a:rPr lang="en-US"/>
              <a:t>The midpoint formula is preferable when calculating the price elasticity of demand because it gives the same answer regardless of the direction of the change.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000">
                <a:solidFill>
                  <a:schemeClr val="bg1"/>
                </a:solidFill>
              </a:rPr>
              <a:t>point Method: A Better Way to Calculate Percentage Changes and Elasticities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0586" name="Text Box 106"/>
          <p:cNvSpPr txBox="1">
            <a:spLocks noChangeArrowheads="1"/>
          </p:cNvSpPr>
          <p:nvPr/>
        </p:nvSpPr>
        <p:spPr bwMode="auto">
          <a:xfrm>
            <a:off x="4800600" y="41910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0" name="Text Box 110"/>
          <p:cNvSpPr txBox="1">
            <a:spLocks noChangeArrowheads="1"/>
          </p:cNvSpPr>
          <p:nvPr/>
        </p:nvSpPr>
        <p:spPr bwMode="auto">
          <a:xfrm>
            <a:off x="61722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[(Q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Q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1" name="Text Box 111"/>
          <p:cNvSpPr txBox="1">
            <a:spLocks noChangeArrowheads="1"/>
          </p:cNvSpPr>
          <p:nvPr/>
        </p:nvSpPr>
        <p:spPr bwMode="auto">
          <a:xfrm>
            <a:off x="4876800" y="4800600"/>
            <a:ext cx="1600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-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0592" name="Text Box 112"/>
          <p:cNvSpPr txBox="1">
            <a:spLocks noChangeArrowheads="1"/>
          </p:cNvSpPr>
          <p:nvPr/>
        </p:nvSpPr>
        <p:spPr bwMode="auto">
          <a:xfrm>
            <a:off x="6248400" y="48006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[(P</a:t>
            </a:r>
            <a:r>
              <a:rPr lang="en-US" b="1" baseline="-25000">
                <a:solidFill>
                  <a:schemeClr val="accent2"/>
                </a:solidFill>
              </a:rPr>
              <a:t>2 </a:t>
            </a:r>
            <a:r>
              <a:rPr lang="en-US" b="1">
                <a:solidFill>
                  <a:schemeClr val="accent2"/>
                </a:solidFill>
              </a:rPr>
              <a:t>+ P</a:t>
            </a:r>
            <a:r>
              <a:rPr lang="en-US" b="1" baseline="-25000">
                <a:solidFill>
                  <a:schemeClr val="accent2"/>
                </a:solidFill>
              </a:rPr>
              <a:t>1</a:t>
            </a:r>
            <a:r>
              <a:rPr lang="en-US" b="1">
                <a:solidFill>
                  <a:schemeClr val="accent2"/>
                </a:solidFill>
              </a:rPr>
              <a:t>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 2]</a:t>
            </a:r>
          </a:p>
        </p:txBody>
      </p:sp>
      <p:sp>
        <p:nvSpPr>
          <p:cNvPr id="20593" name="Line 113"/>
          <p:cNvSpPr>
            <a:spLocks noChangeShapeType="1"/>
          </p:cNvSpPr>
          <p:nvPr/>
        </p:nvSpPr>
        <p:spPr bwMode="auto">
          <a:xfrm>
            <a:off x="4876800" y="4724400"/>
            <a:ext cx="3200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594" name="Text Box 114"/>
          <p:cNvSpPr txBox="1">
            <a:spLocks noChangeArrowheads="1"/>
          </p:cNvSpPr>
          <p:nvPr/>
        </p:nvSpPr>
        <p:spPr bwMode="auto">
          <a:xfrm>
            <a:off x="609600" y="44958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</p:spTree>
    <p:extLst>
      <p:ext uri="{BB962C8B-B14F-4D97-AF65-F5344CB8AC3E}">
        <p14:creationId xmlns:p14="http://schemas.microsoft.com/office/powerpoint/2010/main" val="192030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048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48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5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5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5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build="p" bldLvl="4" autoUpdateAnimBg="0"/>
      <p:bldP spid="20586" grpId="0"/>
      <p:bldP spid="20590" grpId="0"/>
      <p:bldP spid="20591" grpId="0"/>
      <p:bldP spid="20592" grpId="0"/>
      <p:bldP spid="20593" grpId="0" animBg="1"/>
      <p:bldP spid="2059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3"/>
          <p:cNvSpPr>
            <a:spLocks noGrp="1"/>
          </p:cNvSpPr>
          <p:nvPr>
            <p:ph type="ftr" sz="quarter" idx="10"/>
          </p:nvPr>
        </p:nvSpPr>
        <p:spPr>
          <a:noFill/>
        </p:spPr>
        <p:txBody>
          <a:bodyPr/>
          <a:lstStyle/>
          <a:p>
            <a:r>
              <a:rPr lang="en-US"/>
              <a:t>Mankiw et al. Principles of Microeconomics, 2nd Canadian Edition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1"/>
          </p:nvPr>
        </p:nvSpPr>
        <p:spPr>
          <a:noFill/>
        </p:spPr>
        <p:txBody>
          <a:bodyPr/>
          <a:lstStyle/>
          <a:p>
            <a:r>
              <a:rPr lang="en-US"/>
              <a:t>Chapter 5: Page </a:t>
            </a:r>
            <a:fld id="{1A031616-EF85-4898-A64F-312D95232D4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25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2438400"/>
            <a:ext cx="7772400" cy="838200"/>
          </a:xfrm>
        </p:spPr>
        <p:txBody>
          <a:bodyPr anchor="ctr"/>
          <a:lstStyle/>
          <a:p>
            <a:pPr eaLnBrk="1" hangingPunct="1">
              <a:defRPr/>
            </a:pPr>
            <a:r>
              <a:rPr lang="en-US" sz="1800"/>
              <a:t>From Point A to Point B: Price rise = 50% and Quantity fall = 33% </a:t>
            </a:r>
          </a:p>
          <a:p>
            <a:pPr eaLnBrk="1" hangingPunct="1">
              <a:defRPr/>
            </a:pPr>
            <a:r>
              <a:rPr lang="en-US" sz="1800"/>
              <a:t>From Point B to Point A: Price fall = 33% and Quantity rise = 50%  </a:t>
            </a:r>
            <a:endParaRPr lang="en-US" sz="2000"/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title"/>
          </p:nvPr>
        </p:nvSpPr>
        <p:spPr>
          <a:xfrm>
            <a:off x="228600" y="381000"/>
            <a:ext cx="8229600" cy="609600"/>
          </a:xfrm>
          <a:noFill/>
          <a:effectLst/>
        </p:spPr>
        <p:txBody>
          <a:bodyPr/>
          <a:lstStyle/>
          <a:p>
            <a:pPr algn="ctr" eaLnBrk="1" hangingPunct="1">
              <a:defRPr/>
            </a:pPr>
            <a:r>
              <a:rPr lang="en-US" sz="2800">
                <a:solidFill>
                  <a:srgbClr val="720E3E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The Midpoint Method: A Better Way to Calculate Percentage Changes and Elasticities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495800" y="3581400"/>
            <a:ext cx="1676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(80 - 120) /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019800" y="3581400"/>
            <a:ext cx="2209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[(80 + 120)/ 2]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4953000" y="4191000"/>
            <a:ext cx="1219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(6 - 4)</a:t>
            </a:r>
            <a:r>
              <a:rPr lang="en-US" b="1" baseline="-25000">
                <a:solidFill>
                  <a:schemeClr val="accent2"/>
                </a:solidFill>
              </a:rPr>
              <a:t> </a:t>
            </a:r>
            <a:r>
              <a:rPr lang="en-US" b="1">
                <a:solidFill>
                  <a:schemeClr val="accent2"/>
                </a:solidFill>
              </a:rPr>
              <a:t>/</a:t>
            </a:r>
          </a:p>
        </p:txBody>
      </p:sp>
      <p:sp>
        <p:nvSpPr>
          <p:cNvPr id="22535" name="Text Box 7"/>
          <p:cNvSpPr txBox="1">
            <a:spLocks noChangeArrowheads="1"/>
          </p:cNvSpPr>
          <p:nvPr/>
        </p:nvSpPr>
        <p:spPr bwMode="auto">
          <a:xfrm>
            <a:off x="6019800" y="4191000"/>
            <a:ext cx="2057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[(6 + 4)/ 2]</a:t>
            </a:r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4572000" y="4114800"/>
            <a:ext cx="35814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2537" name="Text Box 9"/>
          <p:cNvSpPr txBox="1">
            <a:spLocks noChangeArrowheads="1"/>
          </p:cNvSpPr>
          <p:nvPr/>
        </p:nvSpPr>
        <p:spPr bwMode="auto">
          <a:xfrm>
            <a:off x="152400" y="3886200"/>
            <a:ext cx="46482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Price elasticity of demand = </a:t>
            </a:r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85800" y="1295400"/>
            <a:ext cx="7772400" cy="838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>
            <a:outerShdw dist="107763" dir="2700000" algn="ctr" rotWithShape="0">
              <a:srgbClr val="808080"/>
            </a:outerShdw>
          </a:effectLst>
        </p:spPr>
        <p:txBody>
          <a:bodyPr anchor="ctr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A: 		Price = $4		Quantity = 120</a:t>
            </a:r>
          </a:p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000" b="1">
                <a:solidFill>
                  <a:schemeClr val="accent2"/>
                </a:solidFill>
              </a:rPr>
              <a:t>Point B: 		Price = $6		Quantity = 80</a:t>
            </a:r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6172200" y="5105401"/>
            <a:ext cx="16002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b="1">
                <a:solidFill>
                  <a:schemeClr val="accent2"/>
                </a:solidFill>
              </a:rPr>
              <a:t>= 	</a:t>
            </a:r>
            <a:r>
              <a:rPr lang="en-US" sz="3200" b="1">
                <a:solidFill>
                  <a:schemeClr val="accent2"/>
                </a:solidFill>
              </a:rPr>
              <a:t>1</a:t>
            </a:r>
          </a:p>
        </p:txBody>
      </p:sp>
      <p:grpSp>
        <p:nvGrpSpPr>
          <p:cNvPr id="2" name="Group 14"/>
          <p:cNvGrpSpPr>
            <a:grpSpLocks/>
          </p:cNvGrpSpPr>
          <p:nvPr/>
        </p:nvGrpSpPr>
        <p:grpSpPr bwMode="auto">
          <a:xfrm>
            <a:off x="762000" y="4343400"/>
            <a:ext cx="2743200" cy="995363"/>
            <a:chOff x="480" y="2736"/>
            <a:chExt cx="1728" cy="627"/>
          </a:xfrm>
        </p:grpSpPr>
        <p:sp>
          <p:nvSpPr>
            <p:cNvPr id="13327" name="Text Box 12"/>
            <p:cNvSpPr txBox="1">
              <a:spLocks noChangeArrowheads="1"/>
            </p:cNvSpPr>
            <p:nvPr/>
          </p:nvSpPr>
          <p:spPr bwMode="auto">
            <a:xfrm>
              <a:off x="480" y="3072"/>
              <a:ext cx="1728" cy="291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b="1">
                  <a:solidFill>
                    <a:srgbClr val="920DA9"/>
                  </a:solidFill>
                </a:rPr>
                <a:t>Mid point method</a:t>
              </a:r>
            </a:p>
          </p:txBody>
        </p:sp>
        <p:sp>
          <p:nvSpPr>
            <p:cNvPr id="13328" name="Line 13"/>
            <p:cNvSpPr>
              <a:spLocks noChangeShapeType="1"/>
            </p:cNvSpPr>
            <p:nvPr/>
          </p:nvSpPr>
          <p:spPr bwMode="auto">
            <a:xfrm flipV="1">
              <a:off x="816" y="2736"/>
              <a:ext cx="432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590394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2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5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2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25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25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2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4" autoUpdateAnimBg="0"/>
      <p:bldP spid="22532" grpId="0"/>
      <p:bldP spid="22533" grpId="0"/>
      <p:bldP spid="22534" grpId="0"/>
      <p:bldP spid="22535" grpId="0"/>
      <p:bldP spid="22536" grpId="0" animBg="1"/>
      <p:bldP spid="22537" grpId="0"/>
      <p:bldP spid="22538" grpId="0" build="p" bldLvl="4" autoUpdateAnimBg="0"/>
      <p:bldP spid="22539" grpId="0"/>
    </p:bldLst>
  </p:timing>
</p:sld>
</file>

<file path=ppt/theme/theme1.xml><?xml version="1.0" encoding="utf-8"?>
<a:theme xmlns:a="http://schemas.openxmlformats.org/drawingml/2006/main" name="MankiwCanChp2Ed2">
  <a:themeElements>
    <a:clrScheme name="MankiwCanChp2Ed2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MankiwCanChp2Ed2">
      <a:majorFont>
        <a:latin typeface="Arial"/>
        <a:ea typeface="ＭＳ Ｐゴシック"/>
        <a:cs typeface=""/>
      </a:majorFont>
      <a:minorFont>
        <a:latin typeface="Arial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48" charset="-128"/>
          </a:defRPr>
        </a:defPPr>
      </a:lstStyle>
    </a:lnDef>
  </a:objectDefaults>
  <a:extraClrSchemeLst>
    <a:extraClrScheme>
      <a:clrScheme name="MankiwCanChp2Ed2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nkiwCanChp2Ed2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nkiwCanChp2Ed2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HardDrive:Applications:Microsoft Office 2004:Templates:My Templates:MankiwCanChp2Ed2.pot</Template>
  <TotalTime>1854</TotalTime>
  <Words>2603</Words>
  <Application>Microsoft Office PowerPoint</Application>
  <PresentationFormat>On-screen Show (4:3)</PresentationFormat>
  <Paragraphs>585</Paragraphs>
  <Slides>41</Slides>
  <Notes>41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3" baseType="lpstr">
      <vt:lpstr>MankiwCanChp2Ed2</vt:lpstr>
      <vt:lpstr>Equation</vt:lpstr>
      <vt:lpstr> Topic 3</vt:lpstr>
      <vt:lpstr>In this chapter you will…</vt:lpstr>
      <vt:lpstr>THE ELASTICITY OF DEMAND</vt:lpstr>
      <vt:lpstr>Price Elasticity of Demand</vt:lpstr>
      <vt:lpstr>The Price Elasticity of Demand and Its Determinants</vt:lpstr>
      <vt:lpstr>The Price Elasticity of Demand and Its Determinants</vt:lpstr>
      <vt:lpstr>Computing the Price Elasticity of Demand</vt:lpstr>
      <vt:lpstr>The Midpoint Method: A Better Way to Calculate Percentage Changes and Elasticities</vt:lpstr>
      <vt:lpstr>The Midpoint Method: A Better Way to Calculate Percentage Changes and Elasticities</vt:lpstr>
      <vt:lpstr>A Variety of Demand Curves</vt:lpstr>
      <vt:lpstr>A Variety of Demand Curves</vt:lpstr>
      <vt:lpstr>A Variety of Demand Curves</vt:lpstr>
      <vt:lpstr>Figure 5-1 a): Perfectly Inelastic Demand</vt:lpstr>
      <vt:lpstr>Figure 5-1 b): Inelastic Demand</vt:lpstr>
      <vt:lpstr>Figure 5-1 c): Unit Elastic Demand</vt:lpstr>
      <vt:lpstr>Figure 5-1 d): Elastic Demand</vt:lpstr>
      <vt:lpstr>Figure 5-1 e): Perfectly Elastic Demand</vt:lpstr>
      <vt:lpstr>Total Revenue and the Price Elasticity of Demand</vt:lpstr>
      <vt:lpstr>Figure 5-2: Total Revenue</vt:lpstr>
      <vt:lpstr>Figure 5-3: How Total Revenue Changes When Prices Changes: Inelastic Demand</vt:lpstr>
      <vt:lpstr>Figure 5-4: How Total Revenue Changes When Prices Changes: Elastic Demand</vt:lpstr>
      <vt:lpstr>Elasticity and Total Revenue along a Linear Demand Curve</vt:lpstr>
      <vt:lpstr>Table 5-1. Elasticity and Total Revenue along a Linear Demand Curve</vt:lpstr>
      <vt:lpstr>Figure 5-5: A Linear Demand Curve</vt:lpstr>
      <vt:lpstr>Other Demand Elasticities</vt:lpstr>
      <vt:lpstr>Other Demand Elasticities</vt:lpstr>
      <vt:lpstr>Other Demand Elasticities</vt:lpstr>
      <vt:lpstr>Other Demand Elasticities</vt:lpstr>
      <vt:lpstr>PRICE ELASTICITY OF SUPPLY</vt:lpstr>
      <vt:lpstr>The Price Elasticity of Supply and Its Determinants</vt:lpstr>
      <vt:lpstr>Computing the Price Elasticity of Supply</vt:lpstr>
      <vt:lpstr>Computing the Price Elasticity of Supply</vt:lpstr>
      <vt:lpstr>Figure 5-6 a): Perfectly Inelastic Supply</vt:lpstr>
      <vt:lpstr>Figure 5-6 b): Inelastic Supply</vt:lpstr>
      <vt:lpstr>Figure 5-6 c): Unit Elastic Supply</vt:lpstr>
      <vt:lpstr>Figure 5-6 d): Elastic Supply</vt:lpstr>
      <vt:lpstr>Figure 5-6 e): Perfectly Elastic Supply</vt:lpstr>
      <vt:lpstr>Summary</vt:lpstr>
      <vt:lpstr>Summary</vt:lpstr>
      <vt:lpstr>Summary</vt:lpstr>
      <vt:lpstr>The End</vt:lpstr>
    </vt:vector>
  </TitlesOfParts>
  <Company>Université d'Ottawa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5</dc:title>
  <dc:creator>Marc Prud'Homme</dc:creator>
  <cp:lastModifiedBy>Teacher</cp:lastModifiedBy>
  <cp:revision>39</cp:revision>
  <dcterms:created xsi:type="dcterms:W3CDTF">2004-08-07T15:22:37Z</dcterms:created>
  <dcterms:modified xsi:type="dcterms:W3CDTF">2022-06-12T03:46:00Z</dcterms:modified>
</cp:coreProperties>
</file>