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5"/>
  </p:notesMasterIdLst>
  <p:sldIdLst>
    <p:sldId id="256" r:id="rId2"/>
    <p:sldId id="257" r:id="rId3"/>
    <p:sldId id="280" r:id="rId4"/>
    <p:sldId id="279" r:id="rId5"/>
    <p:sldId id="281" r:id="rId6"/>
    <p:sldId id="287" r:id="rId7"/>
    <p:sldId id="288" r:id="rId8"/>
    <p:sldId id="282" r:id="rId9"/>
    <p:sldId id="283" r:id="rId10"/>
    <p:sldId id="289" r:id="rId11"/>
    <p:sldId id="284" r:id="rId12"/>
    <p:sldId id="286"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21914E-7A5E-D4AC-A3D2-37C340FF1BE2}" name="Faiaz Rahman Fahim" initials="FRF" userId="0c5233e67a11880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80" d="100"/>
          <a:sy n="80" d="100"/>
        </p:scale>
        <p:origin x="8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2849F-2E94-4B35-94D7-84DCB8B1C417}" type="datetimeFigureOut">
              <a:rPr lang="en-US" smtClean="0"/>
              <a:t>8/7/2022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C7CAD-4C13-4BE3-B1C9-23F9598373DC}" type="slidenum">
              <a:rPr lang="en-US" smtClean="0"/>
              <a:t>‹#›</a:t>
            </a:fld>
            <a:endParaRPr lang="en-US"/>
          </a:p>
        </p:txBody>
      </p:sp>
    </p:spTree>
    <p:extLst>
      <p:ext uri="{BB962C8B-B14F-4D97-AF65-F5344CB8AC3E}">
        <p14:creationId xmlns:p14="http://schemas.microsoft.com/office/powerpoint/2010/main" val="327229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C7CAD-4C13-4BE3-B1C9-23F9598373DC}" type="slidenum">
              <a:rPr lang="en-US" smtClean="0"/>
              <a:t>3</a:t>
            </a:fld>
            <a:endParaRPr lang="en-US"/>
          </a:p>
        </p:txBody>
      </p:sp>
    </p:spTree>
    <p:extLst>
      <p:ext uri="{BB962C8B-B14F-4D97-AF65-F5344CB8AC3E}">
        <p14:creationId xmlns:p14="http://schemas.microsoft.com/office/powerpoint/2010/main" val="3941440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A02F-051F-4294-89CE-CD9FB32AAF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B03FB4-C69F-4DA4-B15F-3766F89BA6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A173A-B7C9-41E2-9B82-C5110729DFBC}"/>
              </a:ext>
            </a:extLst>
          </p:cNvPr>
          <p:cNvSpPr>
            <a:spLocks noGrp="1"/>
          </p:cNvSpPr>
          <p:nvPr>
            <p:ph type="dt" sz="half" idx="10"/>
          </p:nvPr>
        </p:nvSpPr>
        <p:spPr/>
        <p:txBody>
          <a:bodyPr/>
          <a:lstStyle/>
          <a:p>
            <a:fld id="{2EC33F88-FE07-4EC8-852B-362315A4FC22}" type="datetimeFigureOut">
              <a:rPr lang="en-US" smtClean="0"/>
              <a:t>8/7/2022</a:t>
            </a:fld>
            <a:endParaRPr lang="en-US"/>
          </a:p>
        </p:txBody>
      </p:sp>
      <p:sp>
        <p:nvSpPr>
          <p:cNvPr id="5" name="Footer Placeholder 4">
            <a:extLst>
              <a:ext uri="{FF2B5EF4-FFF2-40B4-BE49-F238E27FC236}">
                <a16:creationId xmlns:a16="http://schemas.microsoft.com/office/drawing/2014/main" id="{1E52C9EB-A520-4CCF-B74E-3EBAFED09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B0F3D-964F-4FE7-A2AF-35C22BBBA98F}"/>
              </a:ext>
            </a:extLst>
          </p:cNvPr>
          <p:cNvSpPr>
            <a:spLocks noGrp="1"/>
          </p:cNvSpPr>
          <p:nvPr>
            <p:ph type="sldNum" sz="quarter" idx="12"/>
          </p:nvPr>
        </p:nvSpPr>
        <p:spPr/>
        <p:txBody>
          <a:bodyPr/>
          <a:lstStyle/>
          <a:p>
            <a:fld id="{166EB44D-C06F-4A8B-A208-53AF4EF83502}" type="slidenum">
              <a:rPr lang="en-US" smtClean="0"/>
              <a:t>‹#›</a:t>
            </a:fld>
            <a:endParaRPr lang="en-US"/>
          </a:p>
        </p:txBody>
      </p:sp>
    </p:spTree>
    <p:extLst>
      <p:ext uri="{BB962C8B-B14F-4D97-AF65-F5344CB8AC3E}">
        <p14:creationId xmlns:p14="http://schemas.microsoft.com/office/powerpoint/2010/main" val="699060377"/>
      </p:ext>
    </p:extLst>
  </p:cSld>
  <p:clrMapOvr>
    <a:masterClrMapping/>
  </p:clrMapOvr>
  <mc:AlternateContent xmlns:mc="http://schemas.openxmlformats.org/markup-compatibility/2006" xmlns:p14="http://schemas.microsoft.com/office/powerpoint/2010/main">
    <mc:Choice Requires="p14">
      <p:transition p14:dur="300">
        <p14:switch dir="r"/>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9116-5D77-4470-BBED-09B54F51F0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3E8E2C-45AE-4788-84CB-2CB6EFF41B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6109CF-3789-40B8-8120-A1C6CFDF3C3E}"/>
              </a:ext>
            </a:extLst>
          </p:cNvPr>
          <p:cNvSpPr>
            <a:spLocks noGrp="1"/>
          </p:cNvSpPr>
          <p:nvPr>
            <p:ph type="dt" sz="half" idx="10"/>
          </p:nvPr>
        </p:nvSpPr>
        <p:spPr/>
        <p:txBody>
          <a:bodyPr/>
          <a:lstStyle/>
          <a:p>
            <a:fld id="{2EC33F88-FE07-4EC8-852B-362315A4FC22}" type="datetimeFigureOut">
              <a:rPr lang="en-US" smtClean="0"/>
              <a:t>8/7/2022</a:t>
            </a:fld>
            <a:endParaRPr lang="en-US"/>
          </a:p>
        </p:txBody>
      </p:sp>
      <p:sp>
        <p:nvSpPr>
          <p:cNvPr id="5" name="Footer Placeholder 4">
            <a:extLst>
              <a:ext uri="{FF2B5EF4-FFF2-40B4-BE49-F238E27FC236}">
                <a16:creationId xmlns:a16="http://schemas.microsoft.com/office/drawing/2014/main" id="{DD4CA645-1F83-4F44-B541-43EDF5E97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09F0D-2752-4B28-B2EA-D78D50CA5FA3}"/>
              </a:ext>
            </a:extLst>
          </p:cNvPr>
          <p:cNvSpPr>
            <a:spLocks noGrp="1"/>
          </p:cNvSpPr>
          <p:nvPr>
            <p:ph type="sldNum" sz="quarter" idx="12"/>
          </p:nvPr>
        </p:nvSpPr>
        <p:spPr/>
        <p:txBody>
          <a:bodyPr/>
          <a:lstStyle/>
          <a:p>
            <a:fld id="{166EB44D-C06F-4A8B-A208-53AF4EF83502}" type="slidenum">
              <a:rPr lang="en-US" smtClean="0"/>
              <a:t>‹#›</a:t>
            </a:fld>
            <a:endParaRPr lang="en-US"/>
          </a:p>
        </p:txBody>
      </p:sp>
    </p:spTree>
    <p:extLst>
      <p:ext uri="{BB962C8B-B14F-4D97-AF65-F5344CB8AC3E}">
        <p14:creationId xmlns:p14="http://schemas.microsoft.com/office/powerpoint/2010/main" val="425903078"/>
      </p:ext>
    </p:extLst>
  </p:cSld>
  <p:clrMapOvr>
    <a:masterClrMapping/>
  </p:clrMapOvr>
  <mc:AlternateContent xmlns:mc="http://schemas.openxmlformats.org/markup-compatibility/2006" xmlns:p14="http://schemas.microsoft.com/office/powerpoint/2010/main">
    <mc:Choice Requires="p14">
      <p:transition p14:dur="300">
        <p14:switch dir="r"/>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A5628E-4860-4993-965C-A6B1CF1CE0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D9B741-D8B9-4574-B1A9-66D7E0F7A6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16A1E-463F-41F7-B472-25BF704C6B4D}"/>
              </a:ext>
            </a:extLst>
          </p:cNvPr>
          <p:cNvSpPr>
            <a:spLocks noGrp="1"/>
          </p:cNvSpPr>
          <p:nvPr>
            <p:ph type="dt" sz="half" idx="10"/>
          </p:nvPr>
        </p:nvSpPr>
        <p:spPr/>
        <p:txBody>
          <a:bodyPr/>
          <a:lstStyle/>
          <a:p>
            <a:fld id="{2EC33F88-FE07-4EC8-852B-362315A4FC22}" type="datetimeFigureOut">
              <a:rPr lang="en-US" smtClean="0"/>
              <a:t>8/7/2022</a:t>
            </a:fld>
            <a:endParaRPr lang="en-US"/>
          </a:p>
        </p:txBody>
      </p:sp>
      <p:sp>
        <p:nvSpPr>
          <p:cNvPr id="5" name="Footer Placeholder 4">
            <a:extLst>
              <a:ext uri="{FF2B5EF4-FFF2-40B4-BE49-F238E27FC236}">
                <a16:creationId xmlns:a16="http://schemas.microsoft.com/office/drawing/2014/main" id="{CE3D5859-E4D9-4C2F-BBD3-F5284305A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DF4AB-8814-4E0B-BB2E-DB314EA426CF}"/>
              </a:ext>
            </a:extLst>
          </p:cNvPr>
          <p:cNvSpPr>
            <a:spLocks noGrp="1"/>
          </p:cNvSpPr>
          <p:nvPr>
            <p:ph type="sldNum" sz="quarter" idx="12"/>
          </p:nvPr>
        </p:nvSpPr>
        <p:spPr/>
        <p:txBody>
          <a:bodyPr/>
          <a:lstStyle/>
          <a:p>
            <a:fld id="{166EB44D-C06F-4A8B-A208-53AF4EF83502}" type="slidenum">
              <a:rPr lang="en-US" smtClean="0"/>
              <a:t>‹#›</a:t>
            </a:fld>
            <a:endParaRPr lang="en-US"/>
          </a:p>
        </p:txBody>
      </p:sp>
    </p:spTree>
    <p:extLst>
      <p:ext uri="{BB962C8B-B14F-4D97-AF65-F5344CB8AC3E}">
        <p14:creationId xmlns:p14="http://schemas.microsoft.com/office/powerpoint/2010/main" val="2448814563"/>
      </p:ext>
    </p:extLst>
  </p:cSld>
  <p:clrMapOvr>
    <a:masterClrMapping/>
  </p:clrMapOvr>
  <mc:AlternateContent xmlns:mc="http://schemas.openxmlformats.org/markup-compatibility/2006" xmlns:p14="http://schemas.microsoft.com/office/powerpoint/2010/main">
    <mc:Choice Requires="p14">
      <p:transition p14:dur="300">
        <p14:switch dir="r"/>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B320-A6A7-46A7-9C9D-840D458BFC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8CF33-98ED-4D46-8E18-DAD864DA69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E1403-85C0-4F2C-BC9B-24E6974112C7}"/>
              </a:ext>
            </a:extLst>
          </p:cNvPr>
          <p:cNvSpPr>
            <a:spLocks noGrp="1"/>
          </p:cNvSpPr>
          <p:nvPr>
            <p:ph type="dt" sz="half" idx="10"/>
          </p:nvPr>
        </p:nvSpPr>
        <p:spPr/>
        <p:txBody>
          <a:bodyPr/>
          <a:lstStyle/>
          <a:p>
            <a:fld id="{2EC33F88-FE07-4EC8-852B-362315A4FC22}" type="datetimeFigureOut">
              <a:rPr lang="en-US" smtClean="0"/>
              <a:t>8/7/2022</a:t>
            </a:fld>
            <a:endParaRPr lang="en-US"/>
          </a:p>
        </p:txBody>
      </p:sp>
      <p:sp>
        <p:nvSpPr>
          <p:cNvPr id="5" name="Footer Placeholder 4">
            <a:extLst>
              <a:ext uri="{FF2B5EF4-FFF2-40B4-BE49-F238E27FC236}">
                <a16:creationId xmlns:a16="http://schemas.microsoft.com/office/drawing/2014/main" id="{2D42F64D-1C93-4F16-AAC4-94552C182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CE8FF-1EAD-4EAE-9435-74B990EE236C}"/>
              </a:ext>
            </a:extLst>
          </p:cNvPr>
          <p:cNvSpPr>
            <a:spLocks noGrp="1"/>
          </p:cNvSpPr>
          <p:nvPr>
            <p:ph type="sldNum" sz="quarter" idx="12"/>
          </p:nvPr>
        </p:nvSpPr>
        <p:spPr/>
        <p:txBody>
          <a:bodyPr/>
          <a:lstStyle/>
          <a:p>
            <a:fld id="{166EB44D-C06F-4A8B-A208-53AF4EF83502}" type="slidenum">
              <a:rPr lang="en-US" smtClean="0"/>
              <a:t>‹#›</a:t>
            </a:fld>
            <a:endParaRPr lang="en-US"/>
          </a:p>
        </p:txBody>
      </p:sp>
    </p:spTree>
    <p:extLst>
      <p:ext uri="{BB962C8B-B14F-4D97-AF65-F5344CB8AC3E}">
        <p14:creationId xmlns:p14="http://schemas.microsoft.com/office/powerpoint/2010/main" val="36671918"/>
      </p:ext>
    </p:extLst>
  </p:cSld>
  <p:clrMapOvr>
    <a:masterClrMapping/>
  </p:clrMapOvr>
  <mc:AlternateContent xmlns:mc="http://schemas.openxmlformats.org/markup-compatibility/2006" xmlns:p14="http://schemas.microsoft.com/office/powerpoint/2010/main">
    <mc:Choice Requires="p14">
      <p:transition p14:dur="300">
        <p14:switch dir="r"/>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E0D0-5CEC-4C4F-ACA2-AA7EF50D8F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F0245A-37BC-4C6F-8A18-631F9A0106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879B7D-55B5-4A24-ABFA-A01A2C134727}"/>
              </a:ext>
            </a:extLst>
          </p:cNvPr>
          <p:cNvSpPr>
            <a:spLocks noGrp="1"/>
          </p:cNvSpPr>
          <p:nvPr>
            <p:ph type="dt" sz="half" idx="10"/>
          </p:nvPr>
        </p:nvSpPr>
        <p:spPr/>
        <p:txBody>
          <a:bodyPr/>
          <a:lstStyle/>
          <a:p>
            <a:fld id="{2EC33F88-FE07-4EC8-852B-362315A4FC22}" type="datetimeFigureOut">
              <a:rPr lang="en-US" smtClean="0"/>
              <a:t>8/7/2022</a:t>
            </a:fld>
            <a:endParaRPr lang="en-US"/>
          </a:p>
        </p:txBody>
      </p:sp>
      <p:sp>
        <p:nvSpPr>
          <p:cNvPr id="5" name="Footer Placeholder 4">
            <a:extLst>
              <a:ext uri="{FF2B5EF4-FFF2-40B4-BE49-F238E27FC236}">
                <a16:creationId xmlns:a16="http://schemas.microsoft.com/office/drawing/2014/main" id="{714909A8-E08E-4579-9D9F-47A595B5C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1A0D2-E7C9-4FCD-BA8E-70E9356B9F70}"/>
              </a:ext>
            </a:extLst>
          </p:cNvPr>
          <p:cNvSpPr>
            <a:spLocks noGrp="1"/>
          </p:cNvSpPr>
          <p:nvPr>
            <p:ph type="sldNum" sz="quarter" idx="12"/>
          </p:nvPr>
        </p:nvSpPr>
        <p:spPr/>
        <p:txBody>
          <a:bodyPr/>
          <a:lstStyle/>
          <a:p>
            <a:fld id="{166EB44D-C06F-4A8B-A208-53AF4EF83502}" type="slidenum">
              <a:rPr lang="en-US" smtClean="0"/>
              <a:t>‹#›</a:t>
            </a:fld>
            <a:endParaRPr lang="en-US"/>
          </a:p>
        </p:txBody>
      </p:sp>
    </p:spTree>
    <p:extLst>
      <p:ext uri="{BB962C8B-B14F-4D97-AF65-F5344CB8AC3E}">
        <p14:creationId xmlns:p14="http://schemas.microsoft.com/office/powerpoint/2010/main" val="69407626"/>
      </p:ext>
    </p:extLst>
  </p:cSld>
  <p:clrMapOvr>
    <a:masterClrMapping/>
  </p:clrMapOvr>
  <mc:AlternateContent xmlns:mc="http://schemas.openxmlformats.org/markup-compatibility/2006" xmlns:p14="http://schemas.microsoft.com/office/powerpoint/2010/main">
    <mc:Choice Requires="p14">
      <p:transition p14:dur="300">
        <p14:switch dir="r"/>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15F1-D494-44AA-94A1-FA6461634D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C61E15-0548-4AD6-8BE0-07684D3316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30D2FC-1EE8-4AC1-BE15-3F0AF8D60C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F9413C-5887-4096-9CC6-8A09B3166D30}"/>
              </a:ext>
            </a:extLst>
          </p:cNvPr>
          <p:cNvSpPr>
            <a:spLocks noGrp="1"/>
          </p:cNvSpPr>
          <p:nvPr>
            <p:ph type="dt" sz="half" idx="10"/>
          </p:nvPr>
        </p:nvSpPr>
        <p:spPr/>
        <p:txBody>
          <a:bodyPr/>
          <a:lstStyle/>
          <a:p>
            <a:fld id="{2EC33F88-FE07-4EC8-852B-362315A4FC22}" type="datetimeFigureOut">
              <a:rPr lang="en-US" smtClean="0"/>
              <a:t>8/7/2022</a:t>
            </a:fld>
            <a:endParaRPr lang="en-US"/>
          </a:p>
        </p:txBody>
      </p:sp>
      <p:sp>
        <p:nvSpPr>
          <p:cNvPr id="6" name="Footer Placeholder 5">
            <a:extLst>
              <a:ext uri="{FF2B5EF4-FFF2-40B4-BE49-F238E27FC236}">
                <a16:creationId xmlns:a16="http://schemas.microsoft.com/office/drawing/2014/main" id="{34D69B65-9878-4F82-90CE-E451AB05BC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54190-A888-4725-B465-881344D9CB44}"/>
              </a:ext>
            </a:extLst>
          </p:cNvPr>
          <p:cNvSpPr>
            <a:spLocks noGrp="1"/>
          </p:cNvSpPr>
          <p:nvPr>
            <p:ph type="sldNum" sz="quarter" idx="12"/>
          </p:nvPr>
        </p:nvSpPr>
        <p:spPr/>
        <p:txBody>
          <a:bodyPr/>
          <a:lstStyle/>
          <a:p>
            <a:fld id="{166EB44D-C06F-4A8B-A208-53AF4EF83502}" type="slidenum">
              <a:rPr lang="en-US" smtClean="0"/>
              <a:t>‹#›</a:t>
            </a:fld>
            <a:endParaRPr lang="en-US"/>
          </a:p>
        </p:txBody>
      </p:sp>
    </p:spTree>
    <p:extLst>
      <p:ext uri="{BB962C8B-B14F-4D97-AF65-F5344CB8AC3E}">
        <p14:creationId xmlns:p14="http://schemas.microsoft.com/office/powerpoint/2010/main" val="3397670764"/>
      </p:ext>
    </p:extLst>
  </p:cSld>
  <p:clrMapOvr>
    <a:masterClrMapping/>
  </p:clrMapOvr>
  <mc:AlternateContent xmlns:mc="http://schemas.openxmlformats.org/markup-compatibility/2006" xmlns:p14="http://schemas.microsoft.com/office/powerpoint/2010/main">
    <mc:Choice Requires="p14">
      <p:transition p14:dur="300">
        <p14:switch dir="r"/>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326D-2658-481E-BE01-91396752D9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0F7CBA-3E44-4D19-AFC6-8BC07D0E6D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B86217-441E-4BE8-8852-CDD1730645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95AE23-E2EF-4CE9-BF85-FBE6EC1BE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F7551D-6E31-4E24-91C1-7CC3C84707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2AC4A-DC05-44E6-A8CD-5FAFA8F6536E}"/>
              </a:ext>
            </a:extLst>
          </p:cNvPr>
          <p:cNvSpPr>
            <a:spLocks noGrp="1"/>
          </p:cNvSpPr>
          <p:nvPr>
            <p:ph type="dt" sz="half" idx="10"/>
          </p:nvPr>
        </p:nvSpPr>
        <p:spPr/>
        <p:txBody>
          <a:bodyPr/>
          <a:lstStyle/>
          <a:p>
            <a:fld id="{2EC33F88-FE07-4EC8-852B-362315A4FC22}" type="datetimeFigureOut">
              <a:rPr lang="en-US" smtClean="0"/>
              <a:t>8/7/2022</a:t>
            </a:fld>
            <a:endParaRPr lang="en-US"/>
          </a:p>
        </p:txBody>
      </p:sp>
      <p:sp>
        <p:nvSpPr>
          <p:cNvPr id="8" name="Footer Placeholder 7">
            <a:extLst>
              <a:ext uri="{FF2B5EF4-FFF2-40B4-BE49-F238E27FC236}">
                <a16:creationId xmlns:a16="http://schemas.microsoft.com/office/drawing/2014/main" id="{DA610B1D-69D1-4FA4-A43A-AFE78DB9F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27FD94-17C8-4575-84DC-350B21DA6549}"/>
              </a:ext>
            </a:extLst>
          </p:cNvPr>
          <p:cNvSpPr>
            <a:spLocks noGrp="1"/>
          </p:cNvSpPr>
          <p:nvPr>
            <p:ph type="sldNum" sz="quarter" idx="12"/>
          </p:nvPr>
        </p:nvSpPr>
        <p:spPr/>
        <p:txBody>
          <a:bodyPr/>
          <a:lstStyle/>
          <a:p>
            <a:fld id="{166EB44D-C06F-4A8B-A208-53AF4EF83502}" type="slidenum">
              <a:rPr lang="en-US" smtClean="0"/>
              <a:t>‹#›</a:t>
            </a:fld>
            <a:endParaRPr lang="en-US"/>
          </a:p>
        </p:txBody>
      </p:sp>
    </p:spTree>
    <p:extLst>
      <p:ext uri="{BB962C8B-B14F-4D97-AF65-F5344CB8AC3E}">
        <p14:creationId xmlns:p14="http://schemas.microsoft.com/office/powerpoint/2010/main" val="1987511829"/>
      </p:ext>
    </p:extLst>
  </p:cSld>
  <p:clrMapOvr>
    <a:masterClrMapping/>
  </p:clrMapOvr>
  <mc:AlternateContent xmlns:mc="http://schemas.openxmlformats.org/markup-compatibility/2006" xmlns:p14="http://schemas.microsoft.com/office/powerpoint/2010/main">
    <mc:Choice Requires="p14">
      <p:transition p14:dur="300">
        <p14:switch dir="r"/>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7CF5-FD9D-43F1-AB57-BEC38F5B02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BE83A4-A30A-40B8-A602-AB890ADF59E6}"/>
              </a:ext>
            </a:extLst>
          </p:cNvPr>
          <p:cNvSpPr>
            <a:spLocks noGrp="1"/>
          </p:cNvSpPr>
          <p:nvPr>
            <p:ph type="dt" sz="half" idx="10"/>
          </p:nvPr>
        </p:nvSpPr>
        <p:spPr/>
        <p:txBody>
          <a:bodyPr/>
          <a:lstStyle/>
          <a:p>
            <a:fld id="{2EC33F88-FE07-4EC8-852B-362315A4FC22}" type="datetimeFigureOut">
              <a:rPr lang="en-US" smtClean="0"/>
              <a:t>8/7/2022</a:t>
            </a:fld>
            <a:endParaRPr lang="en-US"/>
          </a:p>
        </p:txBody>
      </p:sp>
      <p:sp>
        <p:nvSpPr>
          <p:cNvPr id="4" name="Footer Placeholder 3">
            <a:extLst>
              <a:ext uri="{FF2B5EF4-FFF2-40B4-BE49-F238E27FC236}">
                <a16:creationId xmlns:a16="http://schemas.microsoft.com/office/drawing/2014/main" id="{B67EF599-F3A2-4320-91D5-439708D65E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6B8334-8260-4125-B933-223F29DE1742}"/>
              </a:ext>
            </a:extLst>
          </p:cNvPr>
          <p:cNvSpPr>
            <a:spLocks noGrp="1"/>
          </p:cNvSpPr>
          <p:nvPr>
            <p:ph type="sldNum" sz="quarter" idx="12"/>
          </p:nvPr>
        </p:nvSpPr>
        <p:spPr/>
        <p:txBody>
          <a:bodyPr/>
          <a:lstStyle/>
          <a:p>
            <a:fld id="{166EB44D-C06F-4A8B-A208-53AF4EF83502}" type="slidenum">
              <a:rPr lang="en-US" smtClean="0"/>
              <a:t>‹#›</a:t>
            </a:fld>
            <a:endParaRPr lang="en-US"/>
          </a:p>
        </p:txBody>
      </p:sp>
    </p:spTree>
    <p:extLst>
      <p:ext uri="{BB962C8B-B14F-4D97-AF65-F5344CB8AC3E}">
        <p14:creationId xmlns:p14="http://schemas.microsoft.com/office/powerpoint/2010/main" val="642005923"/>
      </p:ext>
    </p:extLst>
  </p:cSld>
  <p:clrMapOvr>
    <a:masterClrMapping/>
  </p:clrMapOvr>
  <mc:AlternateContent xmlns:mc="http://schemas.openxmlformats.org/markup-compatibility/2006" xmlns:p14="http://schemas.microsoft.com/office/powerpoint/2010/main">
    <mc:Choice Requires="p14">
      <p:transition p14:dur="300">
        <p14:switch dir="r"/>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29D144-D61B-458D-AE38-FBEB005B5639}"/>
              </a:ext>
            </a:extLst>
          </p:cNvPr>
          <p:cNvSpPr>
            <a:spLocks noGrp="1"/>
          </p:cNvSpPr>
          <p:nvPr>
            <p:ph type="dt" sz="half" idx="10"/>
          </p:nvPr>
        </p:nvSpPr>
        <p:spPr/>
        <p:txBody>
          <a:bodyPr/>
          <a:lstStyle/>
          <a:p>
            <a:fld id="{2EC33F88-FE07-4EC8-852B-362315A4FC22}" type="datetimeFigureOut">
              <a:rPr lang="en-US" smtClean="0"/>
              <a:t>8/7/2022</a:t>
            </a:fld>
            <a:endParaRPr lang="en-US"/>
          </a:p>
        </p:txBody>
      </p:sp>
      <p:sp>
        <p:nvSpPr>
          <p:cNvPr id="3" name="Footer Placeholder 2">
            <a:extLst>
              <a:ext uri="{FF2B5EF4-FFF2-40B4-BE49-F238E27FC236}">
                <a16:creationId xmlns:a16="http://schemas.microsoft.com/office/drawing/2014/main" id="{43F9D014-D4BC-45EC-85DC-126FBEE9A6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E7766F-0A78-4CCC-B689-C8A2F1B495CC}"/>
              </a:ext>
            </a:extLst>
          </p:cNvPr>
          <p:cNvSpPr>
            <a:spLocks noGrp="1"/>
          </p:cNvSpPr>
          <p:nvPr>
            <p:ph type="sldNum" sz="quarter" idx="12"/>
          </p:nvPr>
        </p:nvSpPr>
        <p:spPr/>
        <p:txBody>
          <a:bodyPr/>
          <a:lstStyle/>
          <a:p>
            <a:fld id="{166EB44D-C06F-4A8B-A208-53AF4EF83502}" type="slidenum">
              <a:rPr lang="en-US" smtClean="0"/>
              <a:t>‹#›</a:t>
            </a:fld>
            <a:endParaRPr lang="en-US"/>
          </a:p>
        </p:txBody>
      </p:sp>
    </p:spTree>
    <p:extLst>
      <p:ext uri="{BB962C8B-B14F-4D97-AF65-F5344CB8AC3E}">
        <p14:creationId xmlns:p14="http://schemas.microsoft.com/office/powerpoint/2010/main" val="1389023042"/>
      </p:ext>
    </p:extLst>
  </p:cSld>
  <p:clrMapOvr>
    <a:masterClrMapping/>
  </p:clrMapOvr>
  <mc:AlternateContent xmlns:mc="http://schemas.openxmlformats.org/markup-compatibility/2006" xmlns:p14="http://schemas.microsoft.com/office/powerpoint/2010/main">
    <mc:Choice Requires="p14">
      <p:transition p14:dur="300">
        <p14:switch dir="r"/>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07E9-A635-4A9A-AE40-89B1A33C7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B5C0EA-D0AC-4BFE-80A5-E3430BD7CA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861EDF-FE6E-482B-A4B7-220FFBC59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68AE2-9F9F-4C3C-98C1-3EC00C845588}"/>
              </a:ext>
            </a:extLst>
          </p:cNvPr>
          <p:cNvSpPr>
            <a:spLocks noGrp="1"/>
          </p:cNvSpPr>
          <p:nvPr>
            <p:ph type="dt" sz="half" idx="10"/>
          </p:nvPr>
        </p:nvSpPr>
        <p:spPr/>
        <p:txBody>
          <a:bodyPr/>
          <a:lstStyle/>
          <a:p>
            <a:fld id="{2EC33F88-FE07-4EC8-852B-362315A4FC22}" type="datetimeFigureOut">
              <a:rPr lang="en-US" smtClean="0"/>
              <a:t>8/7/2022</a:t>
            </a:fld>
            <a:endParaRPr lang="en-US"/>
          </a:p>
        </p:txBody>
      </p:sp>
      <p:sp>
        <p:nvSpPr>
          <p:cNvPr id="6" name="Footer Placeholder 5">
            <a:extLst>
              <a:ext uri="{FF2B5EF4-FFF2-40B4-BE49-F238E27FC236}">
                <a16:creationId xmlns:a16="http://schemas.microsoft.com/office/drawing/2014/main" id="{4D601F28-EC6A-4D81-9BF1-BDEE1D0D8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18101-C43C-4CD2-AD79-2552EC034150}"/>
              </a:ext>
            </a:extLst>
          </p:cNvPr>
          <p:cNvSpPr>
            <a:spLocks noGrp="1"/>
          </p:cNvSpPr>
          <p:nvPr>
            <p:ph type="sldNum" sz="quarter" idx="12"/>
          </p:nvPr>
        </p:nvSpPr>
        <p:spPr/>
        <p:txBody>
          <a:bodyPr/>
          <a:lstStyle/>
          <a:p>
            <a:fld id="{166EB44D-C06F-4A8B-A208-53AF4EF83502}" type="slidenum">
              <a:rPr lang="en-US" smtClean="0"/>
              <a:t>‹#›</a:t>
            </a:fld>
            <a:endParaRPr lang="en-US"/>
          </a:p>
        </p:txBody>
      </p:sp>
    </p:spTree>
    <p:extLst>
      <p:ext uri="{BB962C8B-B14F-4D97-AF65-F5344CB8AC3E}">
        <p14:creationId xmlns:p14="http://schemas.microsoft.com/office/powerpoint/2010/main" val="2592198090"/>
      </p:ext>
    </p:extLst>
  </p:cSld>
  <p:clrMapOvr>
    <a:masterClrMapping/>
  </p:clrMapOvr>
  <mc:AlternateContent xmlns:mc="http://schemas.openxmlformats.org/markup-compatibility/2006" xmlns:p14="http://schemas.microsoft.com/office/powerpoint/2010/main">
    <mc:Choice Requires="p14">
      <p:transition p14:dur="300">
        <p14:switch dir="r"/>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E1B2-B4BD-4865-91FC-8E04617C8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EF0AB0-07D0-4D7C-BA1E-FD961047C6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8D1746-8B5A-4866-9A5A-7E1187403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9F7962-D489-41CF-86CD-5C7B16CE373D}"/>
              </a:ext>
            </a:extLst>
          </p:cNvPr>
          <p:cNvSpPr>
            <a:spLocks noGrp="1"/>
          </p:cNvSpPr>
          <p:nvPr>
            <p:ph type="dt" sz="half" idx="10"/>
          </p:nvPr>
        </p:nvSpPr>
        <p:spPr/>
        <p:txBody>
          <a:bodyPr/>
          <a:lstStyle/>
          <a:p>
            <a:fld id="{2EC33F88-FE07-4EC8-852B-362315A4FC22}" type="datetimeFigureOut">
              <a:rPr lang="en-US" smtClean="0"/>
              <a:t>8/7/2022</a:t>
            </a:fld>
            <a:endParaRPr lang="en-US"/>
          </a:p>
        </p:txBody>
      </p:sp>
      <p:sp>
        <p:nvSpPr>
          <p:cNvPr id="6" name="Footer Placeholder 5">
            <a:extLst>
              <a:ext uri="{FF2B5EF4-FFF2-40B4-BE49-F238E27FC236}">
                <a16:creationId xmlns:a16="http://schemas.microsoft.com/office/drawing/2014/main" id="{DA1DCF1B-4616-4B8F-BF8F-CDEAE5877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CAC56-CC03-4BB5-92BA-D2A92E38E976}"/>
              </a:ext>
            </a:extLst>
          </p:cNvPr>
          <p:cNvSpPr>
            <a:spLocks noGrp="1"/>
          </p:cNvSpPr>
          <p:nvPr>
            <p:ph type="sldNum" sz="quarter" idx="12"/>
          </p:nvPr>
        </p:nvSpPr>
        <p:spPr/>
        <p:txBody>
          <a:bodyPr/>
          <a:lstStyle/>
          <a:p>
            <a:fld id="{166EB44D-C06F-4A8B-A208-53AF4EF83502}" type="slidenum">
              <a:rPr lang="en-US" smtClean="0"/>
              <a:t>‹#›</a:t>
            </a:fld>
            <a:endParaRPr lang="en-US"/>
          </a:p>
        </p:txBody>
      </p:sp>
    </p:spTree>
    <p:extLst>
      <p:ext uri="{BB962C8B-B14F-4D97-AF65-F5344CB8AC3E}">
        <p14:creationId xmlns:p14="http://schemas.microsoft.com/office/powerpoint/2010/main" val="2537952429"/>
      </p:ext>
    </p:extLst>
  </p:cSld>
  <p:clrMapOvr>
    <a:masterClrMapping/>
  </p:clrMapOvr>
  <mc:AlternateContent xmlns:mc="http://schemas.openxmlformats.org/markup-compatibility/2006" xmlns:p14="http://schemas.microsoft.com/office/powerpoint/2010/main">
    <mc:Choice Requires="p14">
      <p:transition p14:dur="300">
        <p14:switch dir="r"/>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E198C-D939-4CDD-AA36-C68552BAB1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01E556-C7E1-4696-B555-2E35E21029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BC2250-33A0-4EBD-8F6F-D0D8602B2D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33F88-FE07-4EC8-852B-362315A4FC22}" type="datetimeFigureOut">
              <a:rPr lang="en-US" smtClean="0"/>
              <a:t>8/7/2022</a:t>
            </a:fld>
            <a:endParaRPr lang="en-US"/>
          </a:p>
        </p:txBody>
      </p:sp>
      <p:sp>
        <p:nvSpPr>
          <p:cNvPr id="5" name="Footer Placeholder 4">
            <a:extLst>
              <a:ext uri="{FF2B5EF4-FFF2-40B4-BE49-F238E27FC236}">
                <a16:creationId xmlns:a16="http://schemas.microsoft.com/office/drawing/2014/main" id="{01250E96-B094-4C8A-9AF7-5E54D60A15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528906-BE42-4B75-B036-AA4EEE66BA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EB44D-C06F-4A8B-A208-53AF4EF83502}" type="slidenum">
              <a:rPr lang="en-US" smtClean="0"/>
              <a:t>‹#›</a:t>
            </a:fld>
            <a:endParaRPr lang="en-US"/>
          </a:p>
        </p:txBody>
      </p:sp>
    </p:spTree>
    <p:extLst>
      <p:ext uri="{BB962C8B-B14F-4D97-AF65-F5344CB8AC3E}">
        <p14:creationId xmlns:p14="http://schemas.microsoft.com/office/powerpoint/2010/main" val="1674152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300">
        <p14:switch dir="r"/>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0381F8-F8BE-2984-770E-02A1B35B199D}"/>
              </a:ext>
            </a:extLst>
          </p:cNvPr>
          <p:cNvPicPr>
            <a:picLocks noChangeAspect="1"/>
          </p:cNvPicPr>
          <p:nvPr/>
        </p:nvPicPr>
        <p:blipFill>
          <a:blip r:embed="rId2"/>
          <a:stretch>
            <a:fillRect/>
          </a:stretch>
        </p:blipFill>
        <p:spPr>
          <a:xfrm>
            <a:off x="0" y="0"/>
            <a:ext cx="12338756" cy="6858000"/>
          </a:xfrm>
          <a:prstGeom prst="rect">
            <a:avLst/>
          </a:prstGeom>
        </p:spPr>
      </p:pic>
    </p:spTree>
    <p:extLst>
      <p:ext uri="{BB962C8B-B14F-4D97-AF65-F5344CB8AC3E}">
        <p14:creationId xmlns:p14="http://schemas.microsoft.com/office/powerpoint/2010/main" val="3256506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FCE373-8973-5067-EAEA-2102A28B94C9}"/>
                  </a:ext>
                </a:extLst>
              </p:cNvPr>
              <p:cNvSpPr txBox="1"/>
              <p:nvPr/>
            </p:nvSpPr>
            <p:spPr>
              <a:xfrm>
                <a:off x="0" y="257491"/>
                <a:ext cx="12192000" cy="6645794"/>
              </a:xfrm>
              <a:prstGeom prst="rect">
                <a:avLst/>
              </a:prstGeom>
              <a:noFill/>
            </p:spPr>
            <p:txBody>
              <a:bodyPr wrap="square">
                <a:spAutoFit/>
              </a:bodyPr>
              <a:lstStyle/>
              <a:p>
                <a:pPr lvl="1" algn="just">
                  <a:spcAft>
                    <a:spcPts val="60"/>
                  </a:spcAft>
                </a:pPr>
                <a:r>
                  <a:rPr lang="en-US" sz="2400" b="1" dirty="0">
                    <a:solidFill>
                      <a:schemeClr val="accent1">
                        <a:lumMod val="75000"/>
                      </a:schemeClr>
                    </a:solidFill>
                    <a:latin typeface="Sitka Heading" pitchFamily="2" charset="0"/>
                    <a:ea typeface="Times New Roman" panose="02020603050405020304" pitchFamily="18" charset="0"/>
                  </a:rPr>
                  <a:t> </a:t>
                </a:r>
                <a:r>
                  <a:rPr lang="en-US" sz="2400" b="1" u="sng" dirty="0">
                    <a:solidFill>
                      <a:schemeClr val="accent1">
                        <a:lumMod val="75000"/>
                      </a:schemeClr>
                    </a:solidFill>
                    <a:effectLst/>
                    <a:latin typeface="Sitka Heading" pitchFamily="2" charset="0"/>
                    <a:ea typeface="Times New Roman" panose="02020603050405020304" pitchFamily="18" charset="0"/>
                  </a:rPr>
                  <a:t>Experimental Data</a:t>
                </a:r>
                <a:endParaRPr lang="en-US" sz="400" b="1" u="sng" dirty="0">
                  <a:solidFill>
                    <a:schemeClr val="accent1">
                      <a:lumMod val="75000"/>
                    </a:schemeClr>
                  </a:solidFill>
                  <a:effectLst/>
                  <a:latin typeface="Sitka Heading" pitchFamily="2" charset="0"/>
                  <a:ea typeface="Times New Roman" panose="02020603050405020304" pitchFamily="18" charset="0"/>
                </a:endParaRPr>
              </a:p>
              <a:p>
                <a:pPr algn="just">
                  <a:spcAft>
                    <a:spcPts val="60"/>
                  </a:spcAft>
                </a:pPr>
                <a:endParaRPr lang="en-US" sz="1050" u="sng" dirty="0">
                  <a:solidFill>
                    <a:schemeClr val="accent1">
                      <a:lumMod val="75000"/>
                    </a:schemeClr>
                  </a:solidFill>
                  <a:effectLst/>
                  <a:latin typeface="Sitka Heading" pitchFamily="2" charset="0"/>
                  <a:ea typeface="Times New Roman" panose="02020603050405020304" pitchFamily="18" charset="0"/>
                </a:endParaRPr>
              </a:p>
              <a:p>
                <a:pPr marL="1371600" lvl="2">
                  <a:lnSpc>
                    <a:spcPct val="150000"/>
                  </a:lnSpc>
                  <a:spcAft>
                    <a:spcPts val="600"/>
                  </a:spcAft>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table</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828800" lvl="2">
                  <a:spcAft>
                    <a:spcPts val="60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Mass of the scale pan,</a:t>
                </a: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23.8 gm</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828800" lvl="2">
                  <a:spcAft>
                    <a:spcPts val="60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Length of the string,</a:t>
                </a: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192 cm.</a:t>
                </a:r>
              </a:p>
              <a:p>
                <a:pPr marL="1828800" lvl="2">
                  <a:spcAft>
                    <a:spcPts val="60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Mass of the string, </a:t>
                </a: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0.7 gm</a:t>
                </a:r>
              </a:p>
              <a:p>
                <a:pPr marL="1828800" lvl="2">
                  <a:spcAft>
                    <a:spcPts val="60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 the mass per unit length, </a:t>
                </a:r>
                <a14:m>
                  <m:oMath xmlns:m="http://schemas.openxmlformats.org/officeDocument/2006/math">
                    <m:r>
                      <m:rPr>
                        <m:sty m:val="p"/>
                      </m:rPr>
                      <a:rPr lang="en-US">
                        <a:solidFill>
                          <a:srgbClr val="000000"/>
                        </a:solidFill>
                        <a:effectLst/>
                        <a:latin typeface="Cambria Math" panose="02040503050406030204" pitchFamily="18" charset="0"/>
                        <a:ea typeface="Times New Roman" panose="02020603050405020304" pitchFamily="18" charset="0"/>
                      </a:rPr>
                      <m:t>μ</m:t>
                    </m:r>
                    <m:r>
                      <a:rPr lang="en-US">
                        <a:solidFill>
                          <a:srgbClr val="000000"/>
                        </a:solidFill>
                        <a:effectLst/>
                        <a:latin typeface="Cambria Math" panose="02040503050406030204" pitchFamily="18" charset="0"/>
                        <a:ea typeface="Times New Roman" panose="02020603050405020304" pitchFamily="18" charset="0"/>
                      </a:rPr>
                      <m:t>=</m:t>
                    </m:r>
                    <m:f>
                      <m:fPr>
                        <m:ctrlPr>
                          <a:rPr lang="en-US" i="1">
                            <a:solidFill>
                              <a:srgbClr val="000000"/>
                            </a:solidFill>
                            <a:effectLst/>
                            <a:latin typeface="Cambria Math" panose="02040503050406030204" pitchFamily="18" charset="0"/>
                            <a:ea typeface="Times New Roman" panose="02020603050405020304" pitchFamily="18" charset="0"/>
                          </a:rPr>
                        </m:ctrlPr>
                      </m:fPr>
                      <m:num>
                        <m:r>
                          <m:rPr>
                            <m:sty m:val="p"/>
                          </m:rPr>
                          <a:rPr lang="en-US">
                            <a:solidFill>
                              <a:srgbClr val="000000"/>
                            </a:solidFill>
                            <a:effectLst/>
                            <a:latin typeface="Cambria Math" panose="02040503050406030204" pitchFamily="18" charset="0"/>
                            <a:ea typeface="Times New Roman" panose="02020603050405020304" pitchFamily="18" charset="0"/>
                          </a:rPr>
                          <m:t>M</m:t>
                        </m:r>
                      </m:num>
                      <m:den>
                        <m:r>
                          <m:rPr>
                            <m:sty m:val="p"/>
                          </m:rPr>
                          <a:rPr lang="en-US">
                            <a:solidFill>
                              <a:srgbClr val="000000"/>
                            </a:solidFill>
                            <a:effectLst/>
                            <a:latin typeface="Cambria Math" panose="02040503050406030204" pitchFamily="18" charset="0"/>
                            <a:ea typeface="Times New Roman" panose="02020603050405020304" pitchFamily="18" charset="0"/>
                          </a:rPr>
                          <m:t>L</m:t>
                        </m:r>
                      </m:den>
                    </m:f>
                    <m:r>
                      <a:rPr lang="en-US">
                        <a:solidFill>
                          <a:srgbClr val="000000"/>
                        </a:solidFill>
                        <a:effectLst/>
                        <a:latin typeface="Cambria Math" panose="02040503050406030204" pitchFamily="18" charset="0"/>
                        <a:ea typeface="Times New Roman" panose="02020603050405020304" pitchFamily="18" charset="0"/>
                      </a:rPr>
                      <m:t>=</m:t>
                    </m:r>
                    <m:f>
                      <m:fPr>
                        <m:ctrlPr>
                          <a:rPr lang="en-US" i="1">
                            <a:solidFill>
                              <a:srgbClr val="000000"/>
                            </a:solidFill>
                            <a:effectLst/>
                            <a:latin typeface="Cambria Math" panose="02040503050406030204" pitchFamily="18" charset="0"/>
                            <a:ea typeface="Times New Roman" panose="02020603050405020304" pitchFamily="18" charset="0"/>
                          </a:rPr>
                        </m:ctrlPr>
                      </m:fPr>
                      <m:num>
                        <m:r>
                          <a:rPr lang="en-US">
                            <a:solidFill>
                              <a:srgbClr val="000000"/>
                            </a:solidFill>
                            <a:effectLst/>
                            <a:latin typeface="Cambria Math" panose="02040503050406030204" pitchFamily="18" charset="0"/>
                            <a:ea typeface="Times New Roman" panose="02020603050405020304" pitchFamily="18" charset="0"/>
                          </a:rPr>
                          <m:t>0.7</m:t>
                        </m:r>
                      </m:num>
                      <m:den>
                        <m:r>
                          <a:rPr lang="en-US">
                            <a:solidFill>
                              <a:srgbClr val="000000"/>
                            </a:solidFill>
                            <a:effectLst/>
                            <a:latin typeface="Cambria Math" panose="02040503050406030204" pitchFamily="18" charset="0"/>
                            <a:ea typeface="Times New Roman" panose="02020603050405020304" pitchFamily="18" charset="0"/>
                          </a:rPr>
                          <m:t>192</m:t>
                        </m:r>
                      </m:den>
                    </m:f>
                  </m:oMath>
                </a14:m>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71600" lvl="2">
                  <a:lnSpc>
                    <a:spcPct val="150000"/>
                  </a:lnSpc>
                  <a:spcAft>
                    <a:spcPts val="600"/>
                  </a:spcAft>
                </a:pPr>
                <a14:m>
                  <m:oMathPara xmlns:m="http://schemas.openxmlformats.org/officeDocument/2006/math">
                    <m:oMathParaPr>
                      <m:jc m:val="centerGroup"/>
                    </m:oMathParaPr>
                    <m:oMath xmlns:m="http://schemas.openxmlformats.org/officeDocument/2006/math">
                      <m:r>
                        <a:rPr lang="en-US">
                          <a:effectLst/>
                          <a:latin typeface="Cambria Math" panose="02040503050406030204" pitchFamily="18" charset="0"/>
                          <a:ea typeface="Cambria Math" panose="02040503050406030204" pitchFamily="18" charset="0"/>
                        </a:rPr>
                        <m:t> ∴</m:t>
                      </m:r>
                      <m:r>
                        <m:rPr>
                          <m:sty m:val="p"/>
                        </m:rPr>
                        <a:rPr lang="en-US">
                          <a:solidFill>
                            <a:srgbClr val="000000"/>
                          </a:solidFill>
                          <a:effectLst/>
                          <a:latin typeface="Cambria Math" panose="02040503050406030204" pitchFamily="18" charset="0"/>
                          <a:ea typeface="Times New Roman" panose="02020603050405020304" pitchFamily="18" charset="0"/>
                        </a:rPr>
                        <m:t>μ</m:t>
                      </m:r>
                      <m:r>
                        <a:rPr lang="en-US">
                          <a:solidFill>
                            <a:srgbClr val="000000"/>
                          </a:solidFill>
                          <a:effectLst/>
                          <a:latin typeface="Cambria Math" panose="02040503050406030204" pitchFamily="18" charset="0"/>
                          <a:ea typeface="Times New Roman" panose="02020603050405020304" pitchFamily="18" charset="0"/>
                        </a:rPr>
                        <m:t>=3.65×</m:t>
                      </m:r>
                      <m:sSup>
                        <m:sSupPr>
                          <m:ctrlPr>
                            <a:rPr lang="en-US" i="1">
                              <a:solidFill>
                                <a:srgbClr val="000000"/>
                              </a:solidFill>
                              <a:effectLst/>
                              <a:latin typeface="Cambria Math" panose="02040503050406030204" pitchFamily="18" charset="0"/>
                              <a:ea typeface="Times New Roman" panose="02020603050405020304" pitchFamily="18" charset="0"/>
                            </a:rPr>
                          </m:ctrlPr>
                        </m:sSupPr>
                        <m:e>
                          <m:r>
                            <a:rPr lang="en-US">
                              <a:solidFill>
                                <a:srgbClr val="000000"/>
                              </a:solidFill>
                              <a:effectLst/>
                              <a:latin typeface="Cambria Math" panose="02040503050406030204" pitchFamily="18" charset="0"/>
                              <a:ea typeface="Times New Roman" panose="02020603050405020304" pitchFamily="18" charset="0"/>
                            </a:rPr>
                            <m:t>10</m:t>
                          </m:r>
                        </m:e>
                        <m:sup>
                          <m:r>
                            <a:rPr lang="en-US" i="1">
                              <a:solidFill>
                                <a:srgbClr val="000000"/>
                              </a:solidFill>
                              <a:effectLst/>
                              <a:latin typeface="Cambria Math" panose="02040503050406030204" pitchFamily="18" charset="0"/>
                              <a:ea typeface="Times New Roman" panose="02020603050405020304" pitchFamily="18" charset="0"/>
                            </a:rPr>
                            <m:t>−</m:t>
                          </m:r>
                          <m:r>
                            <a:rPr lang="en-US">
                              <a:solidFill>
                                <a:srgbClr val="000000"/>
                              </a:solidFill>
                              <a:effectLst/>
                              <a:latin typeface="Cambria Math" panose="02040503050406030204" pitchFamily="18" charset="0"/>
                              <a:ea typeface="Times New Roman" panose="02020603050405020304" pitchFamily="18" charset="0"/>
                            </a:rPr>
                            <m:t>3</m:t>
                          </m:r>
                        </m:sup>
                      </m:sSup>
                      <m:r>
                        <m:rPr>
                          <m:sty m:val="p"/>
                        </m:rPr>
                        <a:rPr lang="en-US">
                          <a:solidFill>
                            <a:srgbClr val="000000"/>
                          </a:solidFill>
                          <a:effectLst/>
                          <a:latin typeface="Cambria Math" panose="02040503050406030204" pitchFamily="18" charset="0"/>
                          <a:ea typeface="Times New Roman" panose="02020603050405020304" pitchFamily="18" charset="0"/>
                        </a:rPr>
                        <m:t>gm</m:t>
                      </m:r>
                      <m:r>
                        <a:rPr lang="en-US">
                          <a:solidFill>
                            <a:srgbClr val="000000"/>
                          </a:solidFill>
                          <a:effectLst/>
                          <a:latin typeface="Cambria Math" panose="02040503050406030204" pitchFamily="18" charset="0"/>
                          <a:ea typeface="Times New Roman" panose="02020603050405020304" pitchFamily="18" charset="0"/>
                        </a:rPr>
                        <m:t>/</m:t>
                      </m:r>
                      <m:r>
                        <m:rPr>
                          <m:sty m:val="p"/>
                        </m:rPr>
                        <a:rPr lang="en-US">
                          <a:solidFill>
                            <a:srgbClr val="000000"/>
                          </a:solidFill>
                          <a:effectLst/>
                          <a:latin typeface="Cambria Math" panose="02040503050406030204" pitchFamily="18" charset="0"/>
                          <a:ea typeface="Times New Roman" panose="02020603050405020304" pitchFamily="18" charset="0"/>
                        </a:rPr>
                        <m:t>cm</m:t>
                      </m:r>
                    </m:oMath>
                  </m:oMathPara>
                </a14:m>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a:t>
                </a:r>
                <a:r>
                  <a:rPr kumimoji="0" lang="en-US" altLang="en-US" sz="16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Table - 1: Table for transverse position</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en-US" sz="1400" b="1" dirty="0">
                  <a:solidFill>
                    <a:prstClr val="black"/>
                  </a:solidFill>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en-US" sz="1400" b="1" dirty="0">
                  <a:solidFill>
                    <a:prstClr val="black"/>
                  </a:solidFill>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en-US" sz="1400" b="1" dirty="0">
                  <a:solidFill>
                    <a:prstClr val="black"/>
                  </a:solidFill>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en-US" sz="1400" b="1" dirty="0">
                  <a:solidFill>
                    <a:prstClr val="black"/>
                  </a:solidFill>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en-US" sz="1400" b="1" dirty="0">
                  <a:solidFill>
                    <a:prstClr val="black"/>
                  </a:solidFill>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a:p>
                <a:pPr marL="1371600" lvl="2">
                  <a:lnSpc>
                    <a:spcPct val="150000"/>
                  </a:lnSpc>
                  <a:spcAft>
                    <a:spcPts val="600"/>
                  </a:spcAf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71600" lvl="2">
                  <a:lnSpc>
                    <a:spcPct val="150000"/>
                  </a:lnSpc>
                  <a:spcAft>
                    <a:spcPts val="6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8EFCE373-8973-5067-EAEA-2102A28B94C9}"/>
                  </a:ext>
                </a:extLst>
              </p:cNvPr>
              <p:cNvSpPr txBox="1">
                <a:spLocks noRot="1" noChangeAspect="1" noMove="1" noResize="1" noEditPoints="1" noAdjustHandles="1" noChangeArrowheads="1" noChangeShapeType="1" noTextEdit="1"/>
              </p:cNvSpPr>
              <p:nvPr/>
            </p:nvSpPr>
            <p:spPr>
              <a:xfrm>
                <a:off x="0" y="257491"/>
                <a:ext cx="12192000" cy="6645794"/>
              </a:xfrm>
              <a:prstGeom prst="rect">
                <a:avLst/>
              </a:prstGeom>
              <a:blipFill>
                <a:blip r:embed="rId2"/>
                <a:stretch>
                  <a:fillRect t="-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C045AEE8-4297-6F3F-7FFB-F423A134FF1E}"/>
                  </a:ext>
                </a:extLst>
              </p:cNvPr>
              <p:cNvGraphicFramePr>
                <a:graphicFrameLocks noGrp="1"/>
              </p:cNvGraphicFramePr>
              <p:nvPr>
                <p:extLst>
                  <p:ext uri="{D42A27DB-BD31-4B8C-83A1-F6EECF244321}">
                    <p14:modId xmlns:p14="http://schemas.microsoft.com/office/powerpoint/2010/main" val="2543367456"/>
                  </p:ext>
                </p:extLst>
              </p:nvPr>
            </p:nvGraphicFramePr>
            <p:xfrm>
              <a:off x="698092" y="3736258"/>
              <a:ext cx="10923640" cy="2864251"/>
            </p:xfrm>
            <a:graphic>
              <a:graphicData uri="http://schemas.openxmlformats.org/drawingml/2006/table">
                <a:tbl>
                  <a:tblPr firstRow="1" firstCol="1" bandRow="1"/>
                  <a:tblGrid>
                    <a:gridCol w="1034050">
                      <a:extLst>
                        <a:ext uri="{9D8B030D-6E8A-4147-A177-3AD203B41FA5}">
                          <a16:colId xmlns:a16="http://schemas.microsoft.com/office/drawing/2014/main" val="2553688629"/>
                        </a:ext>
                      </a:extLst>
                    </a:gridCol>
                    <a:gridCol w="885137">
                      <a:extLst>
                        <a:ext uri="{9D8B030D-6E8A-4147-A177-3AD203B41FA5}">
                          <a16:colId xmlns:a16="http://schemas.microsoft.com/office/drawing/2014/main" val="1790457103"/>
                        </a:ext>
                      </a:extLst>
                    </a:gridCol>
                    <a:gridCol w="1034050">
                      <a:extLst>
                        <a:ext uri="{9D8B030D-6E8A-4147-A177-3AD203B41FA5}">
                          <a16:colId xmlns:a16="http://schemas.microsoft.com/office/drawing/2014/main" val="1802248772"/>
                        </a:ext>
                      </a:extLst>
                    </a:gridCol>
                    <a:gridCol w="1180878">
                      <a:extLst>
                        <a:ext uri="{9D8B030D-6E8A-4147-A177-3AD203B41FA5}">
                          <a16:colId xmlns:a16="http://schemas.microsoft.com/office/drawing/2014/main" val="1190185529"/>
                        </a:ext>
                      </a:extLst>
                    </a:gridCol>
                    <a:gridCol w="885137">
                      <a:extLst>
                        <a:ext uri="{9D8B030D-6E8A-4147-A177-3AD203B41FA5}">
                          <a16:colId xmlns:a16="http://schemas.microsoft.com/office/drawing/2014/main" val="2813755993"/>
                        </a:ext>
                      </a:extLst>
                    </a:gridCol>
                    <a:gridCol w="886178">
                      <a:extLst>
                        <a:ext uri="{9D8B030D-6E8A-4147-A177-3AD203B41FA5}">
                          <a16:colId xmlns:a16="http://schemas.microsoft.com/office/drawing/2014/main" val="1769130478"/>
                        </a:ext>
                      </a:extLst>
                    </a:gridCol>
                    <a:gridCol w="1180878">
                      <a:extLst>
                        <a:ext uri="{9D8B030D-6E8A-4147-A177-3AD203B41FA5}">
                          <a16:colId xmlns:a16="http://schemas.microsoft.com/office/drawing/2014/main" val="688350295"/>
                        </a:ext>
                      </a:extLst>
                    </a:gridCol>
                    <a:gridCol w="1623447">
                      <a:extLst>
                        <a:ext uri="{9D8B030D-6E8A-4147-A177-3AD203B41FA5}">
                          <a16:colId xmlns:a16="http://schemas.microsoft.com/office/drawing/2014/main" val="2138295755"/>
                        </a:ext>
                      </a:extLst>
                    </a:gridCol>
                    <a:gridCol w="1180878">
                      <a:extLst>
                        <a:ext uri="{9D8B030D-6E8A-4147-A177-3AD203B41FA5}">
                          <a16:colId xmlns:a16="http://schemas.microsoft.com/office/drawing/2014/main" val="1549181978"/>
                        </a:ext>
                      </a:extLst>
                    </a:gridCol>
                    <a:gridCol w="1033007">
                      <a:extLst>
                        <a:ext uri="{9D8B030D-6E8A-4147-A177-3AD203B41FA5}">
                          <a16:colId xmlns:a16="http://schemas.microsoft.com/office/drawing/2014/main" val="3530130569"/>
                        </a:ext>
                      </a:extLst>
                    </a:gridCol>
                  </a:tblGrid>
                  <a:tr h="1586932">
                    <a:tc>
                      <a:txBody>
                        <a:bodyPr/>
                        <a:lstStyle/>
                        <a:p>
                          <a:pPr marL="71755" marR="71755" algn="ctr">
                            <a:lnSpc>
                              <a:spcPct val="150000"/>
                            </a:lnSpc>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No. of Observation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Total no of loops between the fixed ends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44145" marR="149225" algn="ctr">
                            <a:spcBef>
                              <a:spcPts val="525"/>
                            </a:spcBef>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Load on the scale</a:t>
                          </a:r>
                          <a:r>
                            <a:rPr lang="en-US" sz="16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pan </a:t>
                          </a:r>
                          <a:r>
                            <a:rPr lang="en-US" sz="1600">
                              <a:effectLst/>
                              <a:latin typeface="Times New Roman" panose="02020603050405020304" pitchFamily="18" charset="0"/>
                              <a:ea typeface="Cambria Math" panose="02040503050406030204" pitchFamily="18" charset="0"/>
                              <a:cs typeface="Times New Roman" panose="02020603050405020304" pitchFamily="18" charset="0"/>
                            </a:rPr>
                            <a:t>𝒘</a:t>
                          </a:r>
                          <a:r>
                            <a:rPr lang="en-US" sz="1600" baseline="-25000">
                              <a:effectLst/>
                              <a:latin typeface="Times New Roman" panose="02020603050405020304" pitchFamily="18" charset="0"/>
                              <a:ea typeface="Cambria Math" panose="02040503050406030204" pitchFamily="18" charset="0"/>
                              <a:cs typeface="Times New Roman" panose="02020603050405020304" pitchFamily="18" charset="0"/>
                            </a:rPr>
                            <a:t>𝒕</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(gm)</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Bef>
                              <a:spcPts val="0"/>
                            </a:spcBef>
                            <a:spcAft>
                              <a:spcPts val="6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Tension </a:t>
                          </a:r>
                          <a14:m>
                            <m:oMath xmlns:m="http://schemas.openxmlformats.org/officeDocument/2006/math">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𝝉</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𝒘</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𝒕</m:t>
                                  </m:r>
                                </m:sub>
                              </m:s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𝒈</m:t>
                              </m:r>
                            </m:oMath>
                          </a14:m>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(dynes)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Distance</a:t>
                          </a:r>
                          <a:r>
                            <a:rPr lang="en-US" sz="1600" b="1"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between</a:t>
                          </a:r>
                          <a:r>
                            <a:rPr lang="en-US" sz="1600" b="1"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b="1"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pins</a:t>
                          </a:r>
                          <a:r>
                            <a:rPr lang="en-US" sz="1600" b="1" spc="2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1600" b="1"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(cm)</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No of</a:t>
                          </a:r>
                          <a:r>
                            <a:rPr lang="en-US" sz="16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loops between the </a:t>
                          </a:r>
                          <a:r>
                            <a:rPr lang="en-US" sz="1600" b="1" spc="-29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pins 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Length of the segment </a:t>
                          </a:r>
                          <a14:m>
                            <m:oMath xmlns:m="http://schemas.openxmlformats.org/officeDocument/2006/math">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𝒍</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𝑮</m:t>
                                  </m:r>
                                </m:num>
                                <m:den>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𝑵</m:t>
                                  </m:r>
                                </m:den>
                              </m:f>
                            </m:oMath>
                          </a14:m>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(cm)</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Frequency of the fork      </a:t>
                          </a:r>
                          <a14:m>
                            <m:oMath xmlns:m="http://schemas.openxmlformats.org/officeDocument/2006/math">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𝒇</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𝒇</m:t>
                                  </m:r>
                                </m:e>
                                <m:sup>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𝒍</m:t>
                                  </m:r>
                                </m:den>
                              </m:f>
                              <m:rad>
                                <m:radPr>
                                  <m:degHide m:val="on"/>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𝝉</m:t>
                                      </m:r>
                                    </m:num>
                                    <m:den>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𝝁</m:t>
                                      </m:r>
                                    </m:den>
                                  </m:f>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  </m:t>
                                  </m:r>
                                </m:e>
                              </m:rad>
                            </m:oMath>
                          </a14:m>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(Vibration/sec)</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44145" marR="149225" algn="ctr">
                            <a:spcBef>
                              <a:spcPts val="515"/>
                            </a:spcBef>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Mean</a:t>
                          </a:r>
                          <a:r>
                            <a:rPr lang="en-US" sz="16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frequency</a:t>
                          </a:r>
                          <a:r>
                            <a:rPr lang="en-US" sz="1600" b="1"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ea typeface="Cambria Math" panose="02040503050406030204" pitchFamily="18" charset="0"/>
                              <a:cs typeface="Times New Roman" panose="02020603050405020304" pitchFamily="18" charset="0"/>
                            </a:rPr>
                            <a:t>𝒇</a:t>
                          </a:r>
                          <a:r>
                            <a:rPr lang="en-US" sz="1600" baseline="-25000">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(Vibration/sec)</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Bef>
                              <a:spcPts val="0"/>
                            </a:spcBef>
                            <a:spcAft>
                              <a:spcPts val="600"/>
                            </a:spcAft>
                          </a:pPr>
                          <a14:m>
                            <m:oMathPara xmlns:m="http://schemas.openxmlformats.org/officeDocument/2006/math">
                              <m:oMathParaPr>
                                <m:jc m:val="centerGroup"/>
                              </m:oMathParaPr>
                              <m:oMath xmlns:m="http://schemas.openxmlformats.org/officeDocument/2006/math">
                                <m:f>
                                  <m:f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𝝉</m:t>
                                    </m:r>
                                  </m:num>
                                  <m:den>
                                    <m:sSup>
                                      <m:sSup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𝒍</m:t>
                                        </m:r>
                                      </m:e>
                                      <m:sup>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𝑪𝒐𝒏𝒔𝒕𝒂𝒏𝒕</m:t>
                                </m:r>
                              </m:oMath>
                            </m:oMathPara>
                          </a14:m>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4454359"/>
                      </a:ext>
                    </a:extLst>
                  </a:tr>
                  <a:tr h="425773">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23324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22.4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56.42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46.48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8538221"/>
                      </a:ext>
                    </a:extLst>
                  </a:tr>
                  <a:tr h="425773">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42924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33.3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51.49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53.63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38.71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8547986"/>
                      </a:ext>
                    </a:extLst>
                  </a:tr>
                  <a:tr h="425773">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72324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84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42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52.99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41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9796371"/>
                      </a:ext>
                    </a:extLst>
                  </a:tr>
                </a:tbl>
              </a:graphicData>
            </a:graphic>
          </p:graphicFrame>
        </mc:Choice>
        <mc:Fallback xmlns="">
          <p:graphicFrame>
            <p:nvGraphicFramePr>
              <p:cNvPr id="5" name="Table 4">
                <a:extLst>
                  <a:ext uri="{FF2B5EF4-FFF2-40B4-BE49-F238E27FC236}">
                    <a16:creationId xmlns:a16="http://schemas.microsoft.com/office/drawing/2014/main" id="{C045AEE8-4297-6F3F-7FFB-F423A134FF1E}"/>
                  </a:ext>
                </a:extLst>
              </p:cNvPr>
              <p:cNvGraphicFramePr>
                <a:graphicFrameLocks noGrp="1"/>
              </p:cNvGraphicFramePr>
              <p:nvPr>
                <p:extLst>
                  <p:ext uri="{D42A27DB-BD31-4B8C-83A1-F6EECF244321}">
                    <p14:modId xmlns:p14="http://schemas.microsoft.com/office/powerpoint/2010/main" val="2543367456"/>
                  </p:ext>
                </p:extLst>
              </p:nvPr>
            </p:nvGraphicFramePr>
            <p:xfrm>
              <a:off x="698092" y="3736258"/>
              <a:ext cx="10923640" cy="2864251"/>
            </p:xfrm>
            <a:graphic>
              <a:graphicData uri="http://schemas.openxmlformats.org/drawingml/2006/table">
                <a:tbl>
                  <a:tblPr firstRow="1" firstCol="1" bandRow="1"/>
                  <a:tblGrid>
                    <a:gridCol w="1034050">
                      <a:extLst>
                        <a:ext uri="{9D8B030D-6E8A-4147-A177-3AD203B41FA5}">
                          <a16:colId xmlns:a16="http://schemas.microsoft.com/office/drawing/2014/main" val="2553688629"/>
                        </a:ext>
                      </a:extLst>
                    </a:gridCol>
                    <a:gridCol w="885137">
                      <a:extLst>
                        <a:ext uri="{9D8B030D-6E8A-4147-A177-3AD203B41FA5}">
                          <a16:colId xmlns:a16="http://schemas.microsoft.com/office/drawing/2014/main" val="1790457103"/>
                        </a:ext>
                      </a:extLst>
                    </a:gridCol>
                    <a:gridCol w="1034050">
                      <a:extLst>
                        <a:ext uri="{9D8B030D-6E8A-4147-A177-3AD203B41FA5}">
                          <a16:colId xmlns:a16="http://schemas.microsoft.com/office/drawing/2014/main" val="1802248772"/>
                        </a:ext>
                      </a:extLst>
                    </a:gridCol>
                    <a:gridCol w="1180878">
                      <a:extLst>
                        <a:ext uri="{9D8B030D-6E8A-4147-A177-3AD203B41FA5}">
                          <a16:colId xmlns:a16="http://schemas.microsoft.com/office/drawing/2014/main" val="1190185529"/>
                        </a:ext>
                      </a:extLst>
                    </a:gridCol>
                    <a:gridCol w="885137">
                      <a:extLst>
                        <a:ext uri="{9D8B030D-6E8A-4147-A177-3AD203B41FA5}">
                          <a16:colId xmlns:a16="http://schemas.microsoft.com/office/drawing/2014/main" val="2813755993"/>
                        </a:ext>
                      </a:extLst>
                    </a:gridCol>
                    <a:gridCol w="886178">
                      <a:extLst>
                        <a:ext uri="{9D8B030D-6E8A-4147-A177-3AD203B41FA5}">
                          <a16:colId xmlns:a16="http://schemas.microsoft.com/office/drawing/2014/main" val="1769130478"/>
                        </a:ext>
                      </a:extLst>
                    </a:gridCol>
                    <a:gridCol w="1180878">
                      <a:extLst>
                        <a:ext uri="{9D8B030D-6E8A-4147-A177-3AD203B41FA5}">
                          <a16:colId xmlns:a16="http://schemas.microsoft.com/office/drawing/2014/main" val="688350295"/>
                        </a:ext>
                      </a:extLst>
                    </a:gridCol>
                    <a:gridCol w="1623447">
                      <a:extLst>
                        <a:ext uri="{9D8B030D-6E8A-4147-A177-3AD203B41FA5}">
                          <a16:colId xmlns:a16="http://schemas.microsoft.com/office/drawing/2014/main" val="2138295755"/>
                        </a:ext>
                      </a:extLst>
                    </a:gridCol>
                    <a:gridCol w="1180878">
                      <a:extLst>
                        <a:ext uri="{9D8B030D-6E8A-4147-A177-3AD203B41FA5}">
                          <a16:colId xmlns:a16="http://schemas.microsoft.com/office/drawing/2014/main" val="1549181978"/>
                        </a:ext>
                      </a:extLst>
                    </a:gridCol>
                    <a:gridCol w="1033007">
                      <a:extLst>
                        <a:ext uri="{9D8B030D-6E8A-4147-A177-3AD203B41FA5}">
                          <a16:colId xmlns:a16="http://schemas.microsoft.com/office/drawing/2014/main" val="3530130569"/>
                        </a:ext>
                      </a:extLst>
                    </a:gridCol>
                  </a:tblGrid>
                  <a:tr h="1586932">
                    <a:tc>
                      <a:txBody>
                        <a:bodyPr/>
                        <a:lstStyle/>
                        <a:p>
                          <a:pPr marL="71755" marR="71755" algn="ctr">
                            <a:lnSpc>
                              <a:spcPct val="150000"/>
                            </a:lnSpc>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No. of Observation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Total no of loops between the fixed ends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44145" marR="149225" algn="ctr">
                            <a:spcBef>
                              <a:spcPts val="525"/>
                            </a:spcBef>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Load on the scale</a:t>
                          </a:r>
                          <a:r>
                            <a:rPr lang="en-US" sz="16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pan </a:t>
                          </a:r>
                          <a:r>
                            <a:rPr lang="en-US" sz="1600">
                              <a:effectLst/>
                              <a:latin typeface="Times New Roman" panose="02020603050405020304" pitchFamily="18" charset="0"/>
                              <a:ea typeface="Cambria Math" panose="02040503050406030204" pitchFamily="18" charset="0"/>
                              <a:cs typeface="Times New Roman" panose="02020603050405020304" pitchFamily="18" charset="0"/>
                            </a:rPr>
                            <a:t>𝒘</a:t>
                          </a:r>
                          <a:r>
                            <a:rPr lang="en-US" sz="1600" baseline="-25000">
                              <a:effectLst/>
                              <a:latin typeface="Times New Roman" panose="02020603050405020304" pitchFamily="18" charset="0"/>
                              <a:ea typeface="Cambria Math" panose="02040503050406030204" pitchFamily="18" charset="0"/>
                              <a:cs typeface="Times New Roman" panose="02020603050405020304" pitchFamily="18" charset="0"/>
                            </a:rPr>
                            <a:t>𝒕</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(gm)</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50515" t="-383" r="-575258" b="-85057"/>
                          </a:stretch>
                        </a:blipFill>
                      </a:tcPr>
                    </a:tc>
                    <a:tc>
                      <a:txBody>
                        <a:bodyPr/>
                        <a:lstStyle/>
                        <a:p>
                          <a:pPr marL="71755" marR="71755" algn="ctr">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Distance</a:t>
                          </a:r>
                          <a:r>
                            <a:rPr lang="en-US" sz="1600" b="1"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between</a:t>
                          </a:r>
                          <a:r>
                            <a:rPr lang="en-US" sz="1600" b="1"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b="1"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pins</a:t>
                          </a:r>
                          <a:r>
                            <a:rPr lang="en-US" sz="1600" b="1" spc="2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1600" b="1"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(cm)</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No of</a:t>
                          </a:r>
                          <a:r>
                            <a:rPr lang="en-US" sz="16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loops between the </a:t>
                          </a:r>
                          <a:r>
                            <a:rPr lang="en-US" sz="1600" b="1" spc="-29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pins 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500000" t="-383" r="-325773" b="-85057"/>
                          </a:stretch>
                        </a:blipFill>
                      </a:tcPr>
                    </a:tc>
                    <a:tc>
                      <a:txBody>
                        <a:bodyPr/>
                        <a:lstStyle/>
                        <a:p>
                          <a:endParaRPr lang="en-US"/>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435955" t="-383" r="-136704" b="-85057"/>
                          </a:stretch>
                        </a:blipFill>
                      </a:tcPr>
                    </a:tc>
                    <a:tc>
                      <a:txBody>
                        <a:bodyPr/>
                        <a:lstStyle/>
                        <a:p>
                          <a:pPr marL="144145" marR="149225" algn="ctr">
                            <a:spcBef>
                              <a:spcPts val="515"/>
                            </a:spcBef>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Mean</a:t>
                          </a:r>
                          <a:r>
                            <a:rPr lang="en-US" sz="16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frequency</a:t>
                          </a:r>
                          <a:r>
                            <a:rPr lang="en-US" sz="1600" b="1"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ea typeface="Cambria Math" panose="02040503050406030204" pitchFamily="18" charset="0"/>
                              <a:cs typeface="Times New Roman" panose="02020603050405020304" pitchFamily="18" charset="0"/>
                            </a:rPr>
                            <a:t>𝒇</a:t>
                          </a:r>
                          <a:r>
                            <a:rPr lang="en-US" sz="1600" baseline="-25000">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(Vibration/sec)</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955294" t="-383" r="-1176" b="-85057"/>
                          </a:stretch>
                        </a:blipFill>
                      </a:tcPr>
                    </a:tc>
                    <a:extLst>
                      <a:ext uri="{0D108BD9-81ED-4DB2-BD59-A6C34878D82A}">
                        <a16:rowId xmlns:a16="http://schemas.microsoft.com/office/drawing/2014/main" val="974454359"/>
                      </a:ext>
                    </a:extLst>
                  </a:tr>
                  <a:tr h="425773">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23324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22.4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56.42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46.48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8538221"/>
                      </a:ext>
                    </a:extLst>
                  </a:tr>
                  <a:tr h="425773">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42924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33.3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51.49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53.63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38.71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8547986"/>
                      </a:ext>
                    </a:extLst>
                  </a:tr>
                  <a:tr h="425773">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72324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84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42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52.99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41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9796371"/>
                      </a:ext>
                    </a:extLst>
                  </a:tr>
                </a:tbl>
              </a:graphicData>
            </a:graphic>
          </p:graphicFrame>
        </mc:Fallback>
      </mc:AlternateContent>
    </p:spTree>
    <p:extLst>
      <p:ext uri="{BB962C8B-B14F-4D97-AF65-F5344CB8AC3E}">
        <p14:creationId xmlns:p14="http://schemas.microsoft.com/office/powerpoint/2010/main" val="7838076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angle 4">
                <a:extLst>
                  <a:ext uri="{FF2B5EF4-FFF2-40B4-BE49-F238E27FC236}">
                    <a16:creationId xmlns:a16="http://schemas.microsoft.com/office/drawing/2014/main" id="{64CEC928-CD01-6F0B-4924-0F4CFCD8B5E7}"/>
                  </a:ext>
                </a:extLst>
              </p:cNvPr>
              <p:cNvSpPr>
                <a:spLocks noChangeArrowheads="1"/>
              </p:cNvSpPr>
              <p:nvPr/>
            </p:nvSpPr>
            <p:spPr bwMode="auto">
              <a:xfrm>
                <a:off x="511277" y="301684"/>
                <a:ext cx="11493911" cy="597932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- 2: Table for </a:t>
                </a:r>
                <a:r>
                  <a:rPr kumimoji="0" lang="en-US" altLang="en-US" sz="1600" b="1" i="0" u="none" strike="noStrike" cap="none" normalizeH="0" baseline="0" dirty="0">
                    <a:ln>
                      <a:noFill/>
                    </a:ln>
                    <a:solidFill>
                      <a:srgbClr val="0D0D0D"/>
                    </a:solidFill>
                    <a:effectLst/>
                    <a:latin typeface="Arial" panose="020B0604020202020204" pitchFamily="34" charset="0"/>
                    <a:ea typeface="Times New Roman" panose="02020603050405020304" pitchFamily="18" charset="0"/>
                  </a:rPr>
                  <a:t>Longitudinal </a:t>
                </a: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position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ndParaRPr>
              </a:p>
              <a:p>
                <a:pPr marL="0" marR="0">
                  <a:lnSpc>
                    <a:spcPct val="150000"/>
                  </a:lnSpc>
                  <a:spcBef>
                    <a:spcPts val="0"/>
                  </a:spcBef>
                  <a:spcAft>
                    <a:spcPts val="600"/>
                  </a:spcAft>
                </a:pPr>
                <a:endParaRPr lang="en-US" dirty="0">
                  <a:latin typeface="Times New Roman" panose="02020603050405020304" pitchFamily="18" charset="0"/>
                  <a:ea typeface="Times New Roman" panose="02020603050405020304" pitchFamily="18" charset="0"/>
                </a:endParaRPr>
              </a:p>
              <a:p>
                <a:pPr marL="0" marR="0">
                  <a:lnSpc>
                    <a:spcPct val="150000"/>
                  </a:lnSpc>
                  <a:spcBef>
                    <a:spcPts val="0"/>
                  </a:spcBef>
                  <a:spcAft>
                    <a:spcPts val="600"/>
                  </a:spcAft>
                </a:pPr>
                <a:r>
                  <a:rPr lang="en-US" dirty="0">
                    <a:effectLst/>
                    <a:latin typeface="Times New Roman" panose="02020603050405020304" pitchFamily="18" charset="0"/>
                    <a:ea typeface="Times New Roman" panose="02020603050405020304" pitchFamily="18" charset="0"/>
                  </a:rPr>
                  <a:t>  Mean frequency of the fork, </a:t>
                </a:r>
                <a14:m>
                  <m:oMath xmlns:m="http://schemas.openxmlformats.org/officeDocument/2006/math">
                    <m:r>
                      <m:rPr>
                        <m:sty m:val="p"/>
                      </m:rPr>
                      <a:rPr lang="en-US" smtClean="0">
                        <a:effectLst/>
                        <a:latin typeface="Cambria Math" panose="02040503050406030204" pitchFamily="18" charset="0"/>
                        <a:ea typeface="Times New Roman" panose="02020603050405020304" pitchFamily="18" charset="0"/>
                        <a:cs typeface="Times New Roman" panose="02020603050405020304" pitchFamily="18" charset="0"/>
                      </a:rPr>
                      <m:t>f</m:t>
                    </m:r>
                    <m:r>
                      <a:rPr lang="en-US"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rPr>
                        </m:ctrlPr>
                      </m:fPr>
                      <m:num>
                        <m:sSub>
                          <m:sSubPr>
                            <m:ctrlPr>
                              <a:rPr lang="en-US" i="1">
                                <a:effectLst/>
                                <a:latin typeface="Cambria Math" panose="02040503050406030204" pitchFamily="18" charset="0"/>
                              </a:rPr>
                            </m:ctrlPr>
                          </m:sSubPr>
                          <m:e>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f</m:t>
                            </m:r>
                          </m:e>
                          <m:sub>
                            <m:r>
                              <a:rPr lang="en-US">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m:rPr>
                                <m:sty m:val="p"/>
                              </m:rPr>
                              <a:rPr lang="en-US">
                                <a:effectLst/>
                                <a:latin typeface="Cambria Math" panose="02040503050406030204" pitchFamily="18" charset="0"/>
                                <a:ea typeface="Times New Roman" panose="02020603050405020304" pitchFamily="18" charset="0"/>
                                <a:cs typeface="Times New Roman" panose="02020603050405020304" pitchFamily="18" charset="0"/>
                              </a:rPr>
                              <m:t>f</m:t>
                            </m:r>
                          </m:e>
                          <m:sub>
                            <m:r>
                              <a:rPr lang="en-US">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r>
                          <a:rPr lang="en-US">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smtClean="0">
                            <a:effectLst/>
                            <a:latin typeface="Cambria Math" panose="020405030504060302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53.63+55.30</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mtClean="0">
                        <a:effectLst/>
                        <a:latin typeface="Cambria Math" panose="02040503050406030204" pitchFamily="18" charset="0"/>
                        <a:ea typeface="Cambria Math" panose="02040503050406030204" pitchFamily="18" charset="0"/>
                      </a:rPr>
                      <m:t>∴</m:t>
                    </m:r>
                    <m:r>
                      <a:rPr lang="en-US" i="1">
                        <a:solidFill>
                          <a:srgbClr val="000000"/>
                        </a:solidFill>
                        <a:effectLst/>
                        <a:latin typeface="Cambria Math" panose="02040503050406030204" pitchFamily="18" charset="0"/>
                        <a:ea typeface="Times New Roman" panose="02020603050405020304" pitchFamily="18" charset="0"/>
                      </a:rPr>
                      <m:t>𝑓</m:t>
                    </m:r>
                    <m:r>
                      <a:rPr lang="en-US">
                        <a:solidFill>
                          <a:srgbClr val="000000"/>
                        </a:solidFill>
                        <a:effectLst/>
                        <a:latin typeface="Cambria Math" panose="02040503050406030204" pitchFamily="18" charset="0"/>
                        <a:ea typeface="Times New Roman" panose="02020603050405020304" pitchFamily="18" charset="0"/>
                      </a:rPr>
                      <m:t>=54.46  </m:t>
                    </m:r>
                    <m:r>
                      <m:rPr>
                        <m:sty m:val="p"/>
                      </m:rPr>
                      <a:rPr lang="en-US">
                        <a:solidFill>
                          <a:srgbClr val="000000"/>
                        </a:solidFill>
                        <a:effectLst/>
                        <a:latin typeface="Cambria Math" panose="02040503050406030204" pitchFamily="18" charset="0"/>
                        <a:ea typeface="Times New Roman" panose="02020603050405020304" pitchFamily="18" charset="0"/>
                      </a:rPr>
                      <m:t>vibration</m:t>
                    </m:r>
                    <m:r>
                      <a:rPr lang="en-US">
                        <a:solidFill>
                          <a:srgbClr val="000000"/>
                        </a:solidFill>
                        <a:effectLst/>
                        <a:latin typeface="Cambria Math" panose="02040503050406030204" pitchFamily="18" charset="0"/>
                        <a:ea typeface="Times New Roman" panose="02020603050405020304" pitchFamily="18" charset="0"/>
                      </a:rPr>
                      <m:t>/</m:t>
                    </m:r>
                    <m:r>
                      <m:rPr>
                        <m:sty m:val="p"/>
                      </m:rPr>
                      <a:rPr lang="en-US">
                        <a:solidFill>
                          <a:srgbClr val="000000"/>
                        </a:solidFill>
                        <a:effectLst/>
                        <a:latin typeface="Cambria Math" panose="02040503050406030204" pitchFamily="18" charset="0"/>
                        <a:ea typeface="Times New Roman" panose="02020603050405020304" pitchFamily="18" charset="0"/>
                      </a:rPr>
                      <m:t>sec</m:t>
                    </m:r>
                  </m:oMath>
                </a14:m>
                <a:endParaRPr lang="en-US"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Choice>
        <mc:Fallback xmlns="">
          <p:sp>
            <p:nvSpPr>
              <p:cNvPr id="11" name="Rectangle 4">
                <a:extLst>
                  <a:ext uri="{FF2B5EF4-FFF2-40B4-BE49-F238E27FC236}">
                    <a16:creationId xmlns:a16="http://schemas.microsoft.com/office/drawing/2014/main" id="{64CEC928-CD01-6F0B-4924-0F4CFCD8B5E7}"/>
                  </a:ext>
                </a:extLst>
              </p:cNvPr>
              <p:cNvSpPr>
                <a:spLocks noRot="1" noChangeAspect="1" noMove="1" noResize="1" noEditPoints="1" noAdjustHandles="1" noChangeArrowheads="1" noChangeShapeType="1" noTextEdit="1"/>
              </p:cNvSpPr>
              <p:nvPr/>
            </p:nvSpPr>
            <p:spPr bwMode="auto">
              <a:xfrm>
                <a:off x="511277" y="301684"/>
                <a:ext cx="11493911" cy="5979329"/>
              </a:xfrm>
              <a:prstGeom prst="rect">
                <a:avLst/>
              </a:prstGeom>
              <a:blipFill>
                <a:blip r:embed="rId2"/>
                <a:stretch>
                  <a:fillRect l="-3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9ACD68CA-E620-5BCB-AB38-A0BF15747729}"/>
                  </a:ext>
                </a:extLst>
              </p:cNvPr>
              <p:cNvGraphicFramePr>
                <a:graphicFrameLocks noGrp="1"/>
              </p:cNvGraphicFramePr>
              <p:nvPr>
                <p:extLst>
                  <p:ext uri="{D42A27DB-BD31-4B8C-83A1-F6EECF244321}">
                    <p14:modId xmlns:p14="http://schemas.microsoft.com/office/powerpoint/2010/main" val="3460777257"/>
                  </p:ext>
                </p:extLst>
              </p:nvPr>
            </p:nvGraphicFramePr>
            <p:xfrm>
              <a:off x="639097" y="825911"/>
              <a:ext cx="10903976" cy="3211840"/>
            </p:xfrm>
            <a:graphic>
              <a:graphicData uri="http://schemas.openxmlformats.org/drawingml/2006/table">
                <a:tbl>
                  <a:tblPr firstRow="1" firstCol="1" bandRow="1"/>
                  <a:tblGrid>
                    <a:gridCol w="1032189">
                      <a:extLst>
                        <a:ext uri="{9D8B030D-6E8A-4147-A177-3AD203B41FA5}">
                          <a16:colId xmlns:a16="http://schemas.microsoft.com/office/drawing/2014/main" val="2799317518"/>
                        </a:ext>
                      </a:extLst>
                    </a:gridCol>
                    <a:gridCol w="883544">
                      <a:extLst>
                        <a:ext uri="{9D8B030D-6E8A-4147-A177-3AD203B41FA5}">
                          <a16:colId xmlns:a16="http://schemas.microsoft.com/office/drawing/2014/main" val="3329924333"/>
                        </a:ext>
                      </a:extLst>
                    </a:gridCol>
                    <a:gridCol w="1032189">
                      <a:extLst>
                        <a:ext uri="{9D8B030D-6E8A-4147-A177-3AD203B41FA5}">
                          <a16:colId xmlns:a16="http://schemas.microsoft.com/office/drawing/2014/main" val="2436879562"/>
                        </a:ext>
                      </a:extLst>
                    </a:gridCol>
                    <a:gridCol w="1178751">
                      <a:extLst>
                        <a:ext uri="{9D8B030D-6E8A-4147-A177-3AD203B41FA5}">
                          <a16:colId xmlns:a16="http://schemas.microsoft.com/office/drawing/2014/main" val="2969822151"/>
                        </a:ext>
                      </a:extLst>
                    </a:gridCol>
                    <a:gridCol w="883544">
                      <a:extLst>
                        <a:ext uri="{9D8B030D-6E8A-4147-A177-3AD203B41FA5}">
                          <a16:colId xmlns:a16="http://schemas.microsoft.com/office/drawing/2014/main" val="4136171537"/>
                        </a:ext>
                      </a:extLst>
                    </a:gridCol>
                    <a:gridCol w="884584">
                      <a:extLst>
                        <a:ext uri="{9D8B030D-6E8A-4147-A177-3AD203B41FA5}">
                          <a16:colId xmlns:a16="http://schemas.microsoft.com/office/drawing/2014/main" val="2664109753"/>
                        </a:ext>
                      </a:extLst>
                    </a:gridCol>
                    <a:gridCol w="1178751">
                      <a:extLst>
                        <a:ext uri="{9D8B030D-6E8A-4147-A177-3AD203B41FA5}">
                          <a16:colId xmlns:a16="http://schemas.microsoft.com/office/drawing/2014/main" val="1916105395"/>
                        </a:ext>
                      </a:extLst>
                    </a:gridCol>
                    <a:gridCol w="1620524">
                      <a:extLst>
                        <a:ext uri="{9D8B030D-6E8A-4147-A177-3AD203B41FA5}">
                          <a16:colId xmlns:a16="http://schemas.microsoft.com/office/drawing/2014/main" val="4035768547"/>
                        </a:ext>
                      </a:extLst>
                    </a:gridCol>
                    <a:gridCol w="1178751">
                      <a:extLst>
                        <a:ext uri="{9D8B030D-6E8A-4147-A177-3AD203B41FA5}">
                          <a16:colId xmlns:a16="http://schemas.microsoft.com/office/drawing/2014/main" val="2085684137"/>
                        </a:ext>
                      </a:extLst>
                    </a:gridCol>
                    <a:gridCol w="1031149">
                      <a:extLst>
                        <a:ext uri="{9D8B030D-6E8A-4147-A177-3AD203B41FA5}">
                          <a16:colId xmlns:a16="http://schemas.microsoft.com/office/drawing/2014/main" val="1772303964"/>
                        </a:ext>
                      </a:extLst>
                    </a:gridCol>
                  </a:tblGrid>
                  <a:tr h="2125228">
                    <a:tc>
                      <a:txBody>
                        <a:bodyPr/>
                        <a:lstStyle/>
                        <a:p>
                          <a:pPr marL="71755" marR="71755" algn="ctr">
                            <a:lnSpc>
                              <a:spcPct val="150000"/>
                            </a:lnSpc>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No. of Observation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Bef>
                              <a:spcPts val="0"/>
                            </a:spcBef>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Total no of loops between the fixed ends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44145" marR="149225" algn="ctr">
                            <a:spcBef>
                              <a:spcPts val="525"/>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Load on the scale</a:t>
                          </a:r>
                          <a:r>
                            <a:rPr lang="en-US" sz="18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pan </a:t>
                          </a:r>
                          <a:r>
                            <a:rPr lang="en-US" sz="1800">
                              <a:effectLst/>
                              <a:latin typeface="Times New Roman" panose="02020603050405020304" pitchFamily="18" charset="0"/>
                              <a:ea typeface="Cambria Math" panose="02040503050406030204" pitchFamily="18" charset="0"/>
                              <a:cs typeface="Times New Roman" panose="02020603050405020304" pitchFamily="18" charset="0"/>
                            </a:rPr>
                            <a:t>𝒘</a:t>
                          </a:r>
                          <a:r>
                            <a:rPr lang="en-US" sz="1800" baseline="-25000">
                              <a:effectLst/>
                              <a:latin typeface="Times New Roman" panose="02020603050405020304" pitchFamily="18" charset="0"/>
                              <a:ea typeface="Cambria Math" panose="02040503050406030204" pitchFamily="18" charset="0"/>
                              <a:cs typeface="Times New Roman" panose="02020603050405020304" pitchFamily="18" charset="0"/>
                            </a:rPr>
                            <a:t>𝒕</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(gm)</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Bef>
                              <a:spcPts val="0"/>
                            </a:spcBef>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Tension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𝝉</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𝒘</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𝒕</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𝐠</m:t>
                              </m:r>
                            </m:oMath>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(dynes)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Distance</a:t>
                          </a:r>
                          <a:r>
                            <a:rPr lang="en-US" sz="1800" b="1"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between</a:t>
                          </a:r>
                          <a:r>
                            <a:rPr lang="en-US" sz="1800" b="1"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b="1"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pins</a:t>
                          </a:r>
                          <a:r>
                            <a:rPr lang="en-US" sz="1800" b="1" spc="2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1800" b="1"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(cm)</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No of</a:t>
                          </a:r>
                          <a:r>
                            <a:rPr lang="en-US" sz="18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loops between the </a:t>
                          </a:r>
                          <a:r>
                            <a:rPr lang="en-US" sz="1800" b="1" spc="-29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pins 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Length of the segment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𝒍</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𝑮</m:t>
                                  </m:r>
                                </m:num>
                                <m:den>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𝑵</m:t>
                                  </m:r>
                                </m:den>
                              </m:f>
                            </m:oMath>
                          </a14:m>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(cm)</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Frequency of the fork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𝒇</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Sup>
                                <m:s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𝒇</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𝒍</m:t>
                                  </m:r>
                                </m:den>
                              </m:f>
                              <m:rad>
                                <m:radPr>
                                  <m:degHide m:val="on"/>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𝝉</m:t>
                                      </m:r>
                                    </m:num>
                                    <m:den>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𝝁</m:t>
                                      </m:r>
                                    </m:den>
                                  </m:f>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m:t>
                                  </m:r>
                                </m:e>
                              </m:rad>
                            </m:oMath>
                          </a14:m>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(Vibration/sec)</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44145" marR="149225" algn="ctr">
                            <a:spcBef>
                              <a:spcPts val="515"/>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Mean</a:t>
                          </a:r>
                          <a:r>
                            <a:rPr lang="en-US" sz="18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frequency</a:t>
                          </a:r>
                          <a:r>
                            <a:rPr lang="en-US" sz="1800" b="1"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Cambria Math" panose="02040503050406030204" pitchFamily="18" charset="0"/>
                              <a:cs typeface="Times New Roman" panose="02020603050405020304" pitchFamily="18" charset="0"/>
                            </a:rPr>
                            <a:t>𝒇</a:t>
                          </a:r>
                          <a:r>
                            <a:rPr lang="en-US" sz="1800" baseline="-25000">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(Vibration/sec)</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Bef>
                              <a:spcPts val="0"/>
                            </a:spcBef>
                            <a:spcAft>
                              <a:spcPts val="600"/>
                            </a:spcAft>
                          </a:pPr>
                          <a14:m>
                            <m:oMathPara xmlns:m="http://schemas.openxmlformats.org/officeDocument/2006/math">
                              <m:oMathParaPr>
                                <m:jc m:val="centerGroup"/>
                              </m:oMathParaPr>
                              <m:oMath xmlns:m="http://schemas.openxmlformats.org/officeDocument/2006/math">
                                <m:f>
                                  <m:f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𝝉</m:t>
                                    </m:r>
                                  </m:num>
                                  <m:den>
                                    <m:sSup>
                                      <m:s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𝒍</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𝑪𝒐𝒏𝒔𝒕𝒂𝒏𝒕</m:t>
                                </m:r>
                              </m:oMath>
                            </m:oMathPara>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3739572"/>
                      </a:ext>
                    </a:extLst>
                  </a:tr>
                  <a:tr h="350197">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23324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43.3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58.38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12.44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4960867"/>
                      </a:ext>
                    </a:extLst>
                  </a:tr>
                  <a:tr h="350197">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42924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61.5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55.76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55.30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11.35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7927214"/>
                      </a:ext>
                    </a:extLst>
                  </a:tr>
                  <a:tr h="350197">
                    <a:tc>
                      <a:txBody>
                        <a:bodyPr/>
                        <a:lstStyle/>
                        <a:p>
                          <a:pPr marL="0" marR="0" algn="ctr">
                            <a:lnSpc>
                              <a:spcPct val="150000"/>
                            </a:lnSpc>
                            <a:spcBef>
                              <a:spcPts val="0"/>
                            </a:spcBef>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72324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86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86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51.76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9.77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3540357"/>
                      </a:ext>
                    </a:extLst>
                  </a:tr>
                </a:tbl>
              </a:graphicData>
            </a:graphic>
          </p:graphicFrame>
        </mc:Choice>
        <mc:Fallback xmlns="">
          <p:graphicFrame>
            <p:nvGraphicFramePr>
              <p:cNvPr id="13" name="Table 12">
                <a:extLst>
                  <a:ext uri="{FF2B5EF4-FFF2-40B4-BE49-F238E27FC236}">
                    <a16:creationId xmlns:a16="http://schemas.microsoft.com/office/drawing/2014/main" id="{9ACD68CA-E620-5BCB-AB38-A0BF15747729}"/>
                  </a:ext>
                </a:extLst>
              </p:cNvPr>
              <p:cNvGraphicFramePr>
                <a:graphicFrameLocks noGrp="1"/>
              </p:cNvGraphicFramePr>
              <p:nvPr>
                <p:extLst>
                  <p:ext uri="{D42A27DB-BD31-4B8C-83A1-F6EECF244321}">
                    <p14:modId xmlns:p14="http://schemas.microsoft.com/office/powerpoint/2010/main" val="3460777257"/>
                  </p:ext>
                </p:extLst>
              </p:nvPr>
            </p:nvGraphicFramePr>
            <p:xfrm>
              <a:off x="639097" y="825911"/>
              <a:ext cx="10903976" cy="3211840"/>
            </p:xfrm>
            <a:graphic>
              <a:graphicData uri="http://schemas.openxmlformats.org/drawingml/2006/table">
                <a:tbl>
                  <a:tblPr firstRow="1" firstCol="1" bandRow="1"/>
                  <a:tblGrid>
                    <a:gridCol w="1032189">
                      <a:extLst>
                        <a:ext uri="{9D8B030D-6E8A-4147-A177-3AD203B41FA5}">
                          <a16:colId xmlns:a16="http://schemas.microsoft.com/office/drawing/2014/main" val="2799317518"/>
                        </a:ext>
                      </a:extLst>
                    </a:gridCol>
                    <a:gridCol w="883544">
                      <a:extLst>
                        <a:ext uri="{9D8B030D-6E8A-4147-A177-3AD203B41FA5}">
                          <a16:colId xmlns:a16="http://schemas.microsoft.com/office/drawing/2014/main" val="3329924333"/>
                        </a:ext>
                      </a:extLst>
                    </a:gridCol>
                    <a:gridCol w="1032189">
                      <a:extLst>
                        <a:ext uri="{9D8B030D-6E8A-4147-A177-3AD203B41FA5}">
                          <a16:colId xmlns:a16="http://schemas.microsoft.com/office/drawing/2014/main" val="2436879562"/>
                        </a:ext>
                      </a:extLst>
                    </a:gridCol>
                    <a:gridCol w="1178751">
                      <a:extLst>
                        <a:ext uri="{9D8B030D-6E8A-4147-A177-3AD203B41FA5}">
                          <a16:colId xmlns:a16="http://schemas.microsoft.com/office/drawing/2014/main" val="2969822151"/>
                        </a:ext>
                      </a:extLst>
                    </a:gridCol>
                    <a:gridCol w="883544">
                      <a:extLst>
                        <a:ext uri="{9D8B030D-6E8A-4147-A177-3AD203B41FA5}">
                          <a16:colId xmlns:a16="http://schemas.microsoft.com/office/drawing/2014/main" val="4136171537"/>
                        </a:ext>
                      </a:extLst>
                    </a:gridCol>
                    <a:gridCol w="884584">
                      <a:extLst>
                        <a:ext uri="{9D8B030D-6E8A-4147-A177-3AD203B41FA5}">
                          <a16:colId xmlns:a16="http://schemas.microsoft.com/office/drawing/2014/main" val="2664109753"/>
                        </a:ext>
                      </a:extLst>
                    </a:gridCol>
                    <a:gridCol w="1178751">
                      <a:extLst>
                        <a:ext uri="{9D8B030D-6E8A-4147-A177-3AD203B41FA5}">
                          <a16:colId xmlns:a16="http://schemas.microsoft.com/office/drawing/2014/main" val="1916105395"/>
                        </a:ext>
                      </a:extLst>
                    </a:gridCol>
                    <a:gridCol w="1620524">
                      <a:extLst>
                        <a:ext uri="{9D8B030D-6E8A-4147-A177-3AD203B41FA5}">
                          <a16:colId xmlns:a16="http://schemas.microsoft.com/office/drawing/2014/main" val="4035768547"/>
                        </a:ext>
                      </a:extLst>
                    </a:gridCol>
                    <a:gridCol w="1178751">
                      <a:extLst>
                        <a:ext uri="{9D8B030D-6E8A-4147-A177-3AD203B41FA5}">
                          <a16:colId xmlns:a16="http://schemas.microsoft.com/office/drawing/2014/main" val="2085684137"/>
                        </a:ext>
                      </a:extLst>
                    </a:gridCol>
                    <a:gridCol w="1031149">
                      <a:extLst>
                        <a:ext uri="{9D8B030D-6E8A-4147-A177-3AD203B41FA5}">
                          <a16:colId xmlns:a16="http://schemas.microsoft.com/office/drawing/2014/main" val="1772303964"/>
                        </a:ext>
                      </a:extLst>
                    </a:gridCol>
                  </a:tblGrid>
                  <a:tr h="2125228">
                    <a:tc>
                      <a:txBody>
                        <a:bodyPr/>
                        <a:lstStyle/>
                        <a:p>
                          <a:pPr marL="71755" marR="71755" algn="ctr">
                            <a:lnSpc>
                              <a:spcPct val="150000"/>
                            </a:lnSpc>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No. of Observation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Bef>
                              <a:spcPts val="0"/>
                            </a:spcBef>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Total no of loops between the fixed ends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44145" marR="149225" algn="ctr">
                            <a:spcBef>
                              <a:spcPts val="525"/>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Load on the scale</a:t>
                          </a:r>
                          <a:r>
                            <a:rPr lang="en-US" sz="18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pan </a:t>
                          </a:r>
                          <a:r>
                            <a:rPr lang="en-US" sz="1800">
                              <a:effectLst/>
                              <a:latin typeface="Times New Roman" panose="02020603050405020304" pitchFamily="18" charset="0"/>
                              <a:ea typeface="Cambria Math" panose="02040503050406030204" pitchFamily="18" charset="0"/>
                              <a:cs typeface="Times New Roman" panose="02020603050405020304" pitchFamily="18" charset="0"/>
                            </a:rPr>
                            <a:t>𝒘</a:t>
                          </a:r>
                          <a:r>
                            <a:rPr lang="en-US" sz="1800" baseline="-25000">
                              <a:effectLst/>
                              <a:latin typeface="Times New Roman" panose="02020603050405020304" pitchFamily="18" charset="0"/>
                              <a:ea typeface="Cambria Math" panose="02040503050406030204" pitchFamily="18" charset="0"/>
                              <a:cs typeface="Times New Roman" panose="02020603050405020304" pitchFamily="18" charset="0"/>
                            </a:rPr>
                            <a:t>𝒕</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(gm)</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51295" t="-287" r="-577720" b="-57880"/>
                          </a:stretch>
                        </a:blipFill>
                      </a:tcPr>
                    </a:tc>
                    <a:tc>
                      <a:txBody>
                        <a:bodyPr/>
                        <a:lstStyle/>
                        <a:p>
                          <a:pPr marL="71755" marR="71755" algn="ctr">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Distance</a:t>
                          </a:r>
                          <a:r>
                            <a:rPr lang="en-US" sz="1800" b="1"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between</a:t>
                          </a:r>
                          <a:r>
                            <a:rPr lang="en-US" sz="1800" b="1"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b="1"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pins</a:t>
                          </a:r>
                          <a:r>
                            <a:rPr lang="en-US" sz="1800" b="1" spc="2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1800" b="1"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(cm)</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No of</a:t>
                          </a:r>
                          <a:r>
                            <a:rPr lang="en-US" sz="18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loops between the </a:t>
                          </a:r>
                          <a:r>
                            <a:rPr lang="en-US" sz="1800" b="1" spc="-29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pins 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502073" t="-287" r="-326943" b="-57880"/>
                          </a:stretch>
                        </a:blipFill>
                      </a:tcPr>
                    </a:tc>
                    <a:tc>
                      <a:txBody>
                        <a:bodyPr/>
                        <a:lstStyle/>
                        <a:p>
                          <a:endParaRPr lang="en-US"/>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436842" t="-287" r="-137218" b="-57880"/>
                          </a:stretch>
                        </a:blipFill>
                      </a:tcPr>
                    </a:tc>
                    <a:tc>
                      <a:txBody>
                        <a:bodyPr/>
                        <a:lstStyle/>
                        <a:p>
                          <a:pPr marL="144145" marR="149225" algn="ctr">
                            <a:spcBef>
                              <a:spcPts val="515"/>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Mean</a:t>
                          </a:r>
                          <a:r>
                            <a:rPr lang="en-US" sz="18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frequency</a:t>
                          </a:r>
                          <a:r>
                            <a:rPr lang="en-US" sz="1800" b="1"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Cambria Math" panose="02040503050406030204" pitchFamily="18" charset="0"/>
                              <a:cs typeface="Times New Roman" panose="02020603050405020304" pitchFamily="18" charset="0"/>
                            </a:rPr>
                            <a:t>𝒇</a:t>
                          </a:r>
                          <a:r>
                            <a:rPr lang="en-US" sz="1800" baseline="-25000">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71755" algn="ctr">
                            <a:spcBef>
                              <a:spcPts val="0"/>
                            </a:spcBef>
                            <a:spcAft>
                              <a:spcPts val="6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(Vibration/sec)</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959763" t="-287" r="-1183" b="-57880"/>
                          </a:stretch>
                        </a:blipFill>
                      </a:tcPr>
                    </a:tc>
                    <a:extLst>
                      <a:ext uri="{0D108BD9-81ED-4DB2-BD59-A6C34878D82A}">
                        <a16:rowId xmlns:a16="http://schemas.microsoft.com/office/drawing/2014/main" val="2233739572"/>
                      </a:ext>
                    </a:extLst>
                  </a:tr>
                  <a:tr h="362204">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23324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43.3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58.38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12.44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4960867"/>
                      </a:ext>
                    </a:extLst>
                  </a:tr>
                  <a:tr h="362204">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42924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61.5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55.76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55.30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11.35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7927214"/>
                      </a:ext>
                    </a:extLst>
                  </a:tr>
                  <a:tr h="362204">
                    <a:tc>
                      <a:txBody>
                        <a:bodyPr/>
                        <a:lstStyle/>
                        <a:p>
                          <a:pPr marL="0" marR="0" algn="ctr">
                            <a:lnSpc>
                              <a:spcPct val="150000"/>
                            </a:lnSpc>
                            <a:spcBef>
                              <a:spcPts val="0"/>
                            </a:spcBef>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72324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86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86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51.76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9.77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3540357"/>
                      </a:ext>
                    </a:extLst>
                  </a:tr>
                </a:tbl>
              </a:graphicData>
            </a:graphic>
          </p:graphicFrame>
        </mc:Fallback>
      </mc:AlternateContent>
    </p:spTree>
    <p:extLst>
      <p:ext uri="{BB962C8B-B14F-4D97-AF65-F5344CB8AC3E}">
        <p14:creationId xmlns:p14="http://schemas.microsoft.com/office/powerpoint/2010/main" val="17171143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82043CA-892E-5161-4459-5BD92EA992C7}"/>
                  </a:ext>
                </a:extLst>
              </p:cNvPr>
              <p:cNvSpPr txBox="1"/>
              <p:nvPr/>
            </p:nvSpPr>
            <p:spPr>
              <a:xfrm>
                <a:off x="0" y="0"/>
                <a:ext cx="11985523" cy="6710042"/>
              </a:xfrm>
              <a:prstGeom prst="rect">
                <a:avLst/>
              </a:prstGeom>
              <a:noFill/>
            </p:spPr>
            <p:txBody>
              <a:bodyPr wrap="square">
                <a:spAutoFit/>
              </a:bodyPr>
              <a:lstStyle/>
              <a:p>
                <a:pPr lvl="1">
                  <a:lnSpc>
                    <a:spcPct val="150000"/>
                  </a:lnSpc>
                  <a:spcAft>
                    <a:spcPts val="600"/>
                  </a:spcAft>
                </a:pPr>
                <a:endParaRPr lang="en-US" sz="100" b="1" u="sng" dirty="0">
                  <a:solidFill>
                    <a:schemeClr val="accent1">
                      <a:lumMod val="75000"/>
                    </a:schemeClr>
                  </a:solidFill>
                  <a:effectLst/>
                  <a:latin typeface="Times New Roman" panose="02020603050405020304" pitchFamily="18" charset="0"/>
                  <a:ea typeface="Times New Roman" panose="02020603050405020304" pitchFamily="18" charset="0"/>
                </a:endParaRPr>
              </a:p>
              <a:p>
                <a:pPr lvl="1">
                  <a:lnSpc>
                    <a:spcPct val="150000"/>
                  </a:lnSpc>
                  <a:spcAft>
                    <a:spcPts val="600"/>
                  </a:spcAft>
                </a:pPr>
                <a:r>
                  <a:rPr lang="en-US" sz="2800" b="1" u="sng" dirty="0">
                    <a:solidFill>
                      <a:schemeClr val="accent1">
                        <a:lumMod val="75000"/>
                      </a:schemeClr>
                    </a:solidFill>
                    <a:effectLst/>
                    <a:latin typeface="Times New Roman" panose="02020603050405020304" pitchFamily="18" charset="0"/>
                    <a:ea typeface="Times New Roman" panose="02020603050405020304" pitchFamily="18" charset="0"/>
                  </a:rPr>
                  <a:t>Result</a:t>
                </a:r>
                <a:endParaRPr lang="en-US" sz="500" u="sng" dirty="0">
                  <a:solidFill>
                    <a:schemeClr val="accent1">
                      <a:lumMod val="75000"/>
                    </a:schemeClr>
                  </a:solidFill>
                  <a:effectLst/>
                  <a:latin typeface="Times New Roman" panose="02020603050405020304" pitchFamily="18" charset="0"/>
                  <a:ea typeface="Times New Roman" panose="02020603050405020304" pitchFamily="18" charset="0"/>
                </a:endParaRPr>
              </a:p>
              <a:p>
                <a:pPr marL="914400" lvl="1">
                  <a:lnSpc>
                    <a:spcPct val="115000"/>
                  </a:lnSpc>
                  <a:spcAft>
                    <a:spcPts val="6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law</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 transverse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vibration of</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string</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verified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by</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showing </a:t>
                </a:r>
                <a14:m>
                  <m:oMath xmlns:m="http://schemas.openxmlformats.org/officeDocument/2006/math">
                    <m:f>
                      <m:fPr>
                        <m:ctrlPr>
                          <a:rPr lang="en-US" i="1">
                            <a:solidFill>
                              <a:srgbClr val="000000"/>
                            </a:solidFill>
                            <a:effectLst/>
                            <a:latin typeface="Cambria Math" panose="02040503050406030204" pitchFamily="18" charset="0"/>
                            <a:ea typeface="Times New Roman" panose="02020603050405020304" pitchFamily="18" charset="0"/>
                          </a:rPr>
                        </m:ctrlPr>
                      </m:fPr>
                      <m:num>
                        <m:r>
                          <a:rPr lang="en-US" i="1">
                            <a:solidFill>
                              <a:srgbClr val="000000"/>
                            </a:solidFill>
                            <a:effectLst/>
                            <a:latin typeface="Cambria Math" panose="02040503050406030204" pitchFamily="18" charset="0"/>
                            <a:ea typeface="Times New Roman" panose="02020603050405020304" pitchFamily="18" charset="0"/>
                          </a:rPr>
                          <m:t>𝜏</m:t>
                        </m:r>
                      </m:num>
                      <m:den>
                        <m:sSup>
                          <m:sSupPr>
                            <m:ctrlPr>
                              <a:rPr lang="en-US" i="1">
                                <a:solidFill>
                                  <a:srgbClr val="000000"/>
                                </a:solidFill>
                                <a:effectLst/>
                                <a:latin typeface="Cambria Math" panose="02040503050406030204" pitchFamily="18" charset="0"/>
                                <a:ea typeface="Times New Roman" panose="02020603050405020304" pitchFamily="18" charset="0"/>
                              </a:rPr>
                            </m:ctrlPr>
                          </m:sSupPr>
                          <m:e>
                            <m:r>
                              <a:rPr lang="en-US" i="1">
                                <a:solidFill>
                                  <a:srgbClr val="000000"/>
                                </a:solidFill>
                                <a:effectLst/>
                                <a:latin typeface="Cambria Math" panose="02040503050406030204" pitchFamily="18" charset="0"/>
                                <a:ea typeface="Times New Roman" panose="02020603050405020304" pitchFamily="18" charset="0"/>
                              </a:rPr>
                              <m:t>𝑙</m:t>
                            </m:r>
                          </m:e>
                          <m:sup>
                            <m:r>
                              <a:rPr lang="en-US" i="1">
                                <a:solidFill>
                                  <a:srgbClr val="000000"/>
                                </a:solidFill>
                                <a:effectLst/>
                                <a:latin typeface="Cambria Math" panose="02040503050406030204" pitchFamily="18" charset="0"/>
                                <a:ea typeface="Times New Roman" panose="02020603050405020304" pitchFamily="18" charset="0"/>
                              </a:rPr>
                              <m:t>2</m:t>
                            </m:r>
                          </m:sup>
                        </m:sSup>
                      </m:den>
                    </m:f>
                    <m:r>
                      <a:rPr lang="en-US" i="1">
                        <a:solidFill>
                          <a:srgbClr val="000000"/>
                        </a:solidFill>
                        <a:effectLst/>
                        <a:latin typeface="Cambria Math" panose="02040503050406030204" pitchFamily="18" charset="0"/>
                        <a:ea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rPr>
                      <m:t>𝑐𝑜𝑛𝑠𝑡𝑎𝑛</m:t>
                    </m:r>
                    <m:r>
                      <a:rPr lang="en-US" i="1">
                        <a:solidFill>
                          <a:srgbClr val="000000"/>
                        </a:solidFill>
                        <a:effectLst/>
                        <a:latin typeface="Cambria Math" panose="02040503050406030204" pitchFamily="18" charset="0"/>
                        <a:ea typeface="Times New Roman" panose="02020603050405020304" pitchFamily="18" charset="0"/>
                      </a:rPr>
                      <m:t>𝑡</m:t>
                    </m:r>
                  </m:oMath>
                </a14:m>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the frequency of the tuning fork is </a:t>
                </a:r>
                <a14:m>
                  <m:oMath xmlns:m="http://schemas.openxmlformats.org/officeDocument/2006/math">
                    <m:r>
                      <a:rPr lang="en-US">
                        <a:solidFill>
                          <a:srgbClr val="000000"/>
                        </a:solidFill>
                        <a:effectLst/>
                        <a:latin typeface="Cambria Math" panose="02040503050406030204" pitchFamily="18" charset="0"/>
                        <a:ea typeface="Times New Roman" panose="02020603050405020304" pitchFamily="18" charset="0"/>
                      </a:rPr>
                      <m:t>54.46  </m:t>
                    </m:r>
                  </m:oMath>
                </a14:m>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Vibration/sec.</a:t>
                </a:r>
                <a:endParaRPr lang="en-US" sz="1400" dirty="0">
                  <a:effectLst/>
                  <a:latin typeface="Times New Roman" panose="02020603050405020304" pitchFamily="18" charset="0"/>
                  <a:ea typeface="Times New Roman" panose="02020603050405020304" pitchFamily="18" charset="0"/>
                </a:endParaRPr>
              </a:p>
              <a:p>
                <a:pPr lvl="1">
                  <a:lnSpc>
                    <a:spcPct val="150000"/>
                  </a:lnSpc>
                  <a:spcAft>
                    <a:spcPts val="600"/>
                  </a:spcAft>
                </a:pPr>
                <a:r>
                  <a:rPr lang="en-US" sz="2800" b="1" u="sng" dirty="0">
                    <a:solidFill>
                      <a:schemeClr val="accent1">
                        <a:lumMod val="75000"/>
                      </a:schemeClr>
                    </a:solidFill>
                    <a:effectLst/>
                    <a:latin typeface="Times New Roman" panose="02020603050405020304" pitchFamily="18" charset="0"/>
                    <a:ea typeface="Times New Roman" panose="02020603050405020304" pitchFamily="18" charset="0"/>
                  </a:rPr>
                  <a:t>Discussion</a:t>
                </a:r>
                <a:endParaRPr lang="en-US" sz="500" u="sng" dirty="0">
                  <a:solidFill>
                    <a:schemeClr val="accent1">
                      <a:lumMod val="75000"/>
                    </a:schemeClr>
                  </a:solidFill>
                  <a:effectLst/>
                  <a:latin typeface="Times New Roman" panose="02020603050405020304" pitchFamily="18" charset="0"/>
                  <a:ea typeface="Times New Roman" panose="02020603050405020304" pitchFamily="18" charset="0"/>
                </a:endParaRPr>
              </a:p>
              <a:p>
                <a:pPr marL="1314450" lvl="2" indent="-400050" algn="just">
                  <a:lnSpc>
                    <a:spcPct val="150000"/>
                  </a:lnSpc>
                  <a:spcAft>
                    <a:spcPts val="600"/>
                  </a:spcAft>
                  <a:buFont typeface="+mj-lt"/>
                  <a:buAutoNum type="alphaLcParenR"/>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yarn was unmoved and inflexible.</a:t>
                </a:r>
                <a:r>
                  <a:rPr lang="en-US" b="1" dirty="0">
                    <a:solidFill>
                      <a:srgbClr val="000000"/>
                    </a:solidFill>
                    <a:effectLst/>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1314450" lvl="2" indent="-400050" algn="just">
                  <a:lnSpc>
                    <a:spcPct val="115000"/>
                  </a:lnSpc>
                  <a:spcAft>
                    <a:spcPts val="600"/>
                  </a:spcAft>
                  <a:buFont typeface="+mj-lt"/>
                  <a:buAutoNum type="alphaLcParenR"/>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Friction in crane was small.</a:t>
                </a:r>
                <a:r>
                  <a:rPr lang="en-US" dirty="0">
                    <a:effectLst/>
                    <a:latin typeface="Times New Roman" panose="02020603050405020304" pitchFamily="18" charset="0"/>
                    <a:ea typeface="Times New Roman" panose="02020603050405020304" pitchFamily="18" charset="0"/>
                  </a:rPr>
                  <a:t> </a:t>
                </a:r>
              </a:p>
              <a:p>
                <a:pPr marL="1314450" lvl="2" indent="-400050" algn="just">
                  <a:lnSpc>
                    <a:spcPct val="115000"/>
                  </a:lnSpc>
                  <a:spcAft>
                    <a:spcPts val="600"/>
                  </a:spcAft>
                  <a:buFont typeface="+mj-lt"/>
                  <a:buAutoNum type="alphaLcParenR"/>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longitudinal and transverse arrangements was correct otherwise the length   measured would have been wrong.</a:t>
                </a:r>
                <a:r>
                  <a:rPr lang="en-US" dirty="0">
                    <a:effectLst/>
                    <a:latin typeface="Times New Roman" panose="02020603050405020304" pitchFamily="18" charset="0"/>
                    <a:ea typeface="Times New Roman" panose="02020603050405020304" pitchFamily="18" charset="0"/>
                  </a:rPr>
                  <a:t>  </a:t>
                </a:r>
              </a:p>
              <a:p>
                <a:pPr marL="1314450" lvl="2" indent="-400050" algn="just">
                  <a:lnSpc>
                    <a:spcPct val="115000"/>
                  </a:lnSpc>
                  <a:spcAft>
                    <a:spcPts val="600"/>
                  </a:spcAft>
                  <a:buFont typeface="+mj-lt"/>
                  <a:buAutoNum type="alphaLcParenR"/>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loops in central part of yarn were counted for measurement. We neglected the nodes at pulley and tip of prong as they have same motion. The nodes at pulley and tip of prong were neglected as they have some motion.</a:t>
                </a:r>
                <a:endParaRPr lang="en-US" sz="1400" dirty="0">
                  <a:effectLst/>
                  <a:latin typeface="Times New Roman" panose="02020603050405020304" pitchFamily="18" charset="0"/>
                  <a:ea typeface="Times New Roman" panose="02020603050405020304" pitchFamily="18" charset="0"/>
                </a:endParaRPr>
              </a:p>
              <a:p>
                <a:pPr lvl="1" algn="just">
                  <a:spcAft>
                    <a:spcPts val="600"/>
                  </a:spcAft>
                </a:pPr>
                <a:r>
                  <a:rPr lang="en-US" sz="2800" b="1" u="sng" dirty="0">
                    <a:solidFill>
                      <a:schemeClr val="accent1">
                        <a:lumMod val="75000"/>
                      </a:schemeClr>
                    </a:solidFill>
                    <a:effectLst/>
                    <a:latin typeface="Times New Roman" panose="02020603050405020304" pitchFamily="18" charset="0"/>
                    <a:ea typeface="Times New Roman" panose="02020603050405020304" pitchFamily="18" charset="0"/>
                  </a:rPr>
                  <a:t>References</a:t>
                </a:r>
                <a:endParaRPr lang="en-US" sz="700" b="1" u="sng" dirty="0">
                  <a:solidFill>
                    <a:schemeClr val="accent1">
                      <a:lumMod val="75000"/>
                    </a:schemeClr>
                  </a:solidFill>
                  <a:effectLst/>
                  <a:latin typeface="Times New Roman" panose="02020603050405020304" pitchFamily="18" charset="0"/>
                  <a:ea typeface="Times New Roman" panose="02020603050405020304" pitchFamily="18" charset="0"/>
                </a:endParaRPr>
              </a:p>
              <a:p>
                <a:pPr lvl="1" algn="just">
                  <a:spcAft>
                    <a:spcPts val="600"/>
                  </a:spcAft>
                </a:pPr>
                <a:endParaRPr lang="en-US" sz="500" u="sng" dirty="0">
                  <a:solidFill>
                    <a:schemeClr val="accent1">
                      <a:lumMod val="75000"/>
                    </a:schemeClr>
                  </a:solidFill>
                  <a:effectLst/>
                  <a:latin typeface="Times New Roman" panose="02020603050405020304" pitchFamily="18" charset="0"/>
                  <a:ea typeface="Times New Roman" panose="02020603050405020304" pitchFamily="18" charset="0"/>
                </a:endParaRPr>
              </a:p>
              <a:p>
                <a:pPr marL="1257300" lvl="2" indent="-342900" algn="just">
                  <a:lnSpc>
                    <a:spcPct val="150000"/>
                  </a:lnSpc>
                  <a:spcAft>
                    <a:spcPts val="600"/>
                  </a:spcAft>
                  <a:buFont typeface="Symbol" panose="05050102010706020507" pitchFamily="18" charset="2"/>
                  <a:buChar char=""/>
                </a:pPr>
                <a:r>
                  <a:rPr lang="en-US" dirty="0">
                    <a:solidFill>
                      <a:srgbClr val="000000"/>
                    </a:solidFill>
                    <a:effectLst/>
                    <a:latin typeface="Times New Roman" panose="02020603050405020304" pitchFamily="18" charset="0"/>
                    <a:ea typeface="Times New Roman" panose="02020603050405020304" pitchFamily="18" charset="0"/>
                  </a:rPr>
                  <a:t>Lab Manual</a:t>
                </a:r>
                <a:endParaRPr lang="en-US" dirty="0">
                  <a:effectLst/>
                  <a:latin typeface="Times New Roman" panose="02020603050405020304" pitchFamily="18" charset="0"/>
                  <a:ea typeface="Times New Roman" panose="02020603050405020304" pitchFamily="18" charset="0"/>
                </a:endParaRPr>
              </a:p>
              <a:p>
                <a:pPr marL="1257300" lvl="2" indent="-342900" algn="just">
                  <a:lnSpc>
                    <a:spcPct val="150000"/>
                  </a:lnSpc>
                  <a:spcAft>
                    <a:spcPts val="600"/>
                  </a:spcAft>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Fundamentals of Physics</a:t>
                </a:r>
                <a:r>
                  <a:rPr lang="en-US" dirty="0">
                    <a:effectLst/>
                    <a:latin typeface="Times New Roman" panose="02020603050405020304" pitchFamily="18" charset="0"/>
                    <a:ea typeface="Times New Roman" panose="02020603050405020304" pitchFamily="18" charset="0"/>
                  </a:rPr>
                  <a:t>: Transverse and Longitudinal waves (Chapter 16, page, 445) Waves on a stretched string (Chapter 16, Page- 452), Standing wave 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resonance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(Chapter 16,</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page-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465)</a:t>
                </a:r>
              </a:p>
            </p:txBody>
          </p:sp>
        </mc:Choice>
        <mc:Fallback>
          <p:sp>
            <p:nvSpPr>
              <p:cNvPr id="3" name="TextBox 2">
                <a:extLst>
                  <a:ext uri="{FF2B5EF4-FFF2-40B4-BE49-F238E27FC236}">
                    <a16:creationId xmlns:a16="http://schemas.microsoft.com/office/drawing/2014/main" id="{B82043CA-892E-5161-4459-5BD92EA992C7}"/>
                  </a:ext>
                </a:extLst>
              </p:cNvPr>
              <p:cNvSpPr txBox="1">
                <a:spLocks noRot="1" noChangeAspect="1" noMove="1" noResize="1" noEditPoints="1" noAdjustHandles="1" noChangeArrowheads="1" noChangeShapeType="1" noTextEdit="1"/>
              </p:cNvSpPr>
              <p:nvPr/>
            </p:nvSpPr>
            <p:spPr>
              <a:xfrm>
                <a:off x="0" y="0"/>
                <a:ext cx="11985523" cy="6710042"/>
              </a:xfrm>
              <a:prstGeom prst="rect">
                <a:avLst/>
              </a:prstGeom>
              <a:blipFill>
                <a:blip r:embed="rId2"/>
                <a:stretch>
                  <a:fillRect r="-407" b="-454"/>
                </a:stretch>
              </a:blipFill>
            </p:spPr>
            <p:txBody>
              <a:bodyPr/>
              <a:lstStyle/>
              <a:p>
                <a:r>
                  <a:rPr lang="en-US">
                    <a:noFill/>
                  </a:rPr>
                  <a:t> </a:t>
                </a:r>
              </a:p>
            </p:txBody>
          </p:sp>
        </mc:Fallback>
      </mc:AlternateContent>
    </p:spTree>
    <p:extLst>
      <p:ext uri="{BB962C8B-B14F-4D97-AF65-F5344CB8AC3E}">
        <p14:creationId xmlns:p14="http://schemas.microsoft.com/office/powerpoint/2010/main" val="14642617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F2A1D3-E841-4930-94CF-052E1D6E04FE}"/>
              </a:ext>
            </a:extLst>
          </p:cNvPr>
          <p:cNvSpPr/>
          <p:nvPr/>
        </p:nvSpPr>
        <p:spPr>
          <a:xfrm>
            <a:off x="176334" y="2456058"/>
            <a:ext cx="11839331" cy="1200329"/>
          </a:xfrm>
          <a:prstGeom prst="rect">
            <a:avLst/>
          </a:prstGeom>
          <a:noFill/>
        </p:spPr>
        <p:txBody>
          <a:bodyPr wrap="none" lIns="91440" tIns="45720" rIns="91440" bIns="45720">
            <a:spAutoFit/>
          </a:bodyPr>
          <a:lstStyle/>
          <a:p>
            <a:pPr algn="ctr"/>
            <a:r>
              <a:rPr lang="en-US" sz="7200" b="1" dirty="0">
                <a:ln w="0"/>
                <a:solidFill>
                  <a:schemeClr val="accent1">
                    <a:lumMod val="75000"/>
                  </a:schemeClr>
                </a:solidFill>
                <a:effectLst>
                  <a:reflection blurRad="6350" stA="53000" endA="300" endPos="35500" dir="5400000" sy="-90000" algn="bl" rotWithShape="0"/>
                </a:effectLst>
              </a:rPr>
              <a:t>Thank You For Staying With Us</a:t>
            </a:r>
            <a:endParaRPr lang="en-US" sz="7200" b="1" cap="none" spc="0" dirty="0">
              <a:ln w="0"/>
              <a:solidFill>
                <a:schemeClr val="accent1">
                  <a:lumMod val="7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22009032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set>
                                      <p:cBhvr>
                                        <p:cTn id="7" dur="227" fill="hold">
                                          <p:stCondLst>
                                            <p:cond delay="0"/>
                                          </p:stCondLst>
                                        </p:cTn>
                                        <p:tgtEl>
                                          <p:spTgt spid="3"/>
                                        </p:tgtEl>
                                        <p:attrNameLst>
                                          <p:attrName>style.rotation</p:attrName>
                                        </p:attrNameLst>
                                      </p:cBhvr>
                                      <p:to>
                                        <p:strVal val="-45.0"/>
                                      </p:to>
                                    </p:set>
                                    <p:anim calcmode="lin" valueType="num">
                                      <p:cBhvr>
                                        <p:cTn id="8" dur="227" fill="hold">
                                          <p:stCondLst>
                                            <p:cond delay="227"/>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3"/>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50F41A-746B-466A-B4EC-2627C944CD4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CC90928C-0900-690A-01CA-8DC78786A1DC}"/>
              </a:ext>
            </a:extLst>
          </p:cNvPr>
          <p:cNvSpPr txBox="1"/>
          <p:nvPr/>
        </p:nvSpPr>
        <p:spPr>
          <a:xfrm>
            <a:off x="0" y="228600"/>
            <a:ext cx="12191999" cy="6028830"/>
          </a:xfrm>
          <a:prstGeom prst="rect">
            <a:avLst/>
          </a:prstGeom>
          <a:noFill/>
        </p:spPr>
        <p:txBody>
          <a:bodyPr wrap="square">
            <a:spAutoFit/>
          </a:bodyPr>
          <a:lstStyle/>
          <a:p>
            <a:pPr marL="0" marR="0" algn="ctr">
              <a:lnSpc>
                <a:spcPct val="150000"/>
              </a:lnSpc>
              <a:spcBef>
                <a:spcPts val="0"/>
              </a:spcBef>
              <a:spcAft>
                <a:spcPts val="0"/>
              </a:spcAft>
            </a:pPr>
            <a:endParaRPr lang="en-US" b="1" dirty="0">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endParaRPr lang="en-US" sz="1800" b="1" dirty="0">
              <a:effectLst/>
              <a:latin typeface="Times New Roman" panose="02020603050405020304" pitchFamily="18" charset="0"/>
              <a:ea typeface="Times New Roman" panose="02020603050405020304" pitchFamily="18" charset="0"/>
            </a:endParaRPr>
          </a:p>
          <a:p>
            <a:pPr lvl="1" algn="ctr">
              <a:lnSpc>
                <a:spcPct val="150000"/>
              </a:lnSpc>
            </a:pPr>
            <a:endParaRPr lang="en-US" sz="16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lvl="1" algn="ctr">
              <a:lnSpc>
                <a:spcPct val="150000"/>
              </a:lnSpc>
            </a:pPr>
            <a:endParaRPr lang="en-US" sz="16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lgn="ctr">
              <a:lnSpc>
                <a:spcPct val="150000"/>
              </a:lnSpc>
            </a:pPr>
            <a:r>
              <a:rPr lang="en-US"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AMERICAN INTERNATIONAL UNIVERSITY–BANGLADESH (AIUB)</a:t>
            </a:r>
          </a:p>
          <a:p>
            <a:pPr algn="ctr">
              <a:lnSpc>
                <a:spcPct val="150000"/>
              </a:lnSpc>
            </a:pPr>
            <a:r>
              <a:rPr lang="en-US"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FACULTY OF SCIENCE &amp; TECHNOLOGY</a:t>
            </a:r>
          </a:p>
          <a:p>
            <a:pPr algn="ctr">
              <a:lnSpc>
                <a:spcPct val="150000"/>
              </a:lnSpc>
            </a:pPr>
            <a:r>
              <a:rPr lang="en-US"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DEPARTMENT OF PHYSICS</a:t>
            </a:r>
          </a:p>
          <a:p>
            <a:pPr algn="ctr">
              <a:lnSpc>
                <a:spcPct val="150000"/>
              </a:lnSpc>
            </a:pPr>
            <a:r>
              <a:rPr lang="en-US"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PHYSICS 2 LAB</a:t>
            </a:r>
          </a:p>
          <a:p>
            <a:pPr algn="ctr">
              <a:lnSpc>
                <a:spcPct val="150000"/>
              </a:lnSpc>
              <a:spcAft>
                <a:spcPts val="1200"/>
              </a:spcAft>
            </a:pPr>
            <a:r>
              <a:rPr lang="en-US"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Summer 2021-2022</a:t>
            </a:r>
          </a:p>
          <a:p>
            <a:pPr algn="ctr">
              <a:lnSpc>
                <a:spcPct val="150000"/>
              </a:lnSpc>
              <a:spcAft>
                <a:spcPts val="1200"/>
              </a:spcAft>
            </a:pPr>
            <a:r>
              <a:rPr lang="en-US" sz="16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Group: 01</a:t>
            </a:r>
            <a:endParaRPr lang="en-US"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lgn="ctr">
              <a:lnSpc>
                <a:spcPct val="150000"/>
              </a:lnSpc>
            </a:pPr>
            <a:r>
              <a:rPr lang="en-US" sz="1600" b="1" dirty="0">
                <a:solidFill>
                  <a:srgbClr val="0D0D0D"/>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LAB REPORT ON</a:t>
            </a:r>
            <a:endParaRPr lang="en-US" sz="16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lgn="ctr">
              <a:lnSpc>
                <a:spcPct val="150000"/>
              </a:lnSpc>
            </a:pPr>
            <a:r>
              <a:rPr lang="en-US" b="1" i="1" dirty="0">
                <a:solidFill>
                  <a:srgbClr val="40404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To verify the laws of transverse vibration of strings and to determine the frequency of a tuning fork by Meld’s experiment.</a:t>
            </a:r>
            <a:endParaRPr lang="en-US" sz="16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lgn="ctr">
              <a:lnSpc>
                <a:spcPct val="150000"/>
              </a:lnSpc>
            </a:pPr>
            <a:r>
              <a:rPr lang="en-US"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Supervised By</a:t>
            </a:r>
            <a:endParaRPr lang="en-US"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lgn="ctr">
              <a:lnSpc>
                <a:spcPct val="150000"/>
              </a:lnSpc>
            </a:pPr>
            <a:r>
              <a:rPr lang="en-US"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DR. MD. MOZAHAR ALI</a:t>
            </a:r>
            <a:endParaRPr lang="en-US"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49FB2581-AF42-A0D0-35E7-8FB7BB93C0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29059" y="228600"/>
            <a:ext cx="1801904" cy="1666315"/>
          </a:xfrm>
          <a:prstGeom prst="rect">
            <a:avLst/>
          </a:prstGeom>
          <a:noFill/>
          <a:ln>
            <a:noFill/>
          </a:ln>
        </p:spPr>
      </p:pic>
    </p:spTree>
    <p:extLst>
      <p:ext uri="{BB962C8B-B14F-4D97-AF65-F5344CB8AC3E}">
        <p14:creationId xmlns:p14="http://schemas.microsoft.com/office/powerpoint/2010/main" val="213220479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6F522CC-4A17-56D0-0840-EDE3F63A1E77}"/>
              </a:ext>
            </a:extLst>
          </p:cNvPr>
          <p:cNvGraphicFramePr>
            <a:graphicFrameLocks noGrp="1"/>
          </p:cNvGraphicFramePr>
          <p:nvPr>
            <p:extLst>
              <p:ext uri="{D42A27DB-BD31-4B8C-83A1-F6EECF244321}">
                <p14:modId xmlns:p14="http://schemas.microsoft.com/office/powerpoint/2010/main" val="2923906101"/>
              </p:ext>
            </p:extLst>
          </p:nvPr>
        </p:nvGraphicFramePr>
        <p:xfrm>
          <a:off x="2074606" y="1753386"/>
          <a:ext cx="8455742" cy="2973050"/>
        </p:xfrm>
        <a:graphic>
          <a:graphicData uri="http://schemas.openxmlformats.org/drawingml/2006/table">
            <a:tbl>
              <a:tblPr firstRow="1" firstCol="1" bandRow="1"/>
              <a:tblGrid>
                <a:gridCol w="4049640">
                  <a:extLst>
                    <a:ext uri="{9D8B030D-6E8A-4147-A177-3AD203B41FA5}">
                      <a16:colId xmlns:a16="http://schemas.microsoft.com/office/drawing/2014/main" val="1436854963"/>
                    </a:ext>
                  </a:extLst>
                </a:gridCol>
                <a:gridCol w="1322856">
                  <a:extLst>
                    <a:ext uri="{9D8B030D-6E8A-4147-A177-3AD203B41FA5}">
                      <a16:colId xmlns:a16="http://schemas.microsoft.com/office/drawing/2014/main" val="1868021713"/>
                    </a:ext>
                  </a:extLst>
                </a:gridCol>
                <a:gridCol w="3083246">
                  <a:extLst>
                    <a:ext uri="{9D8B030D-6E8A-4147-A177-3AD203B41FA5}">
                      <a16:colId xmlns:a16="http://schemas.microsoft.com/office/drawing/2014/main" val="2064213719"/>
                    </a:ext>
                  </a:extLst>
                </a:gridCol>
              </a:tblGrid>
              <a:tr h="657684">
                <a:tc>
                  <a:txBody>
                    <a:bodyPr/>
                    <a:lstStyle/>
                    <a:p>
                      <a:pPr marL="0" marR="0" algn="ctr">
                        <a:spcBef>
                          <a:spcPts val="0"/>
                        </a:spcBef>
                        <a:spcAft>
                          <a:spcPts val="0"/>
                        </a:spcAft>
                      </a:pPr>
                      <a:r>
                        <a:rPr lang="en-US" sz="2000" b="1" spc="0" dirty="0">
                          <a:effectLst/>
                          <a:latin typeface="Times New Roman" panose="02020603050405020304" pitchFamily="18" charset="0"/>
                          <a:ea typeface="Times New Roman" panose="02020603050405020304" pitchFamily="18" charset="0"/>
                          <a:cs typeface="Times New Roman" panose="02020603050405020304" pitchFamily="18" charset="0"/>
                        </a:rPr>
                        <a:t>Name</a:t>
                      </a:r>
                    </a:p>
                    <a:p>
                      <a:pPr marL="0" marR="0" algn="ctr">
                        <a:spcBef>
                          <a:spcPts val="0"/>
                        </a:spcBef>
                        <a:spcAft>
                          <a:spcPts val="0"/>
                        </a:spcAft>
                      </a:pPr>
                      <a:endPar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spc="0">
                          <a:effectLst/>
                          <a:latin typeface="Times New Roman" panose="02020603050405020304" pitchFamily="18" charset="0"/>
                          <a:ea typeface="Times New Roman" panose="02020603050405020304" pitchFamily="18" charset="0"/>
                          <a:cs typeface="Times New Roman" panose="02020603050405020304" pitchFamily="18" charset="0"/>
                        </a:rPr>
                        <a:t>ID</a:t>
                      </a:r>
                      <a:endParaRPr lang="en-US" sz="1800" spc="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spc="0" dirty="0">
                          <a:effectLst/>
                          <a:latin typeface="Times New Roman" panose="02020603050405020304" pitchFamily="18" charset="0"/>
                          <a:ea typeface="Times New Roman" panose="02020603050405020304" pitchFamily="18" charset="0"/>
                          <a:cs typeface="Times New Roman" panose="02020603050405020304" pitchFamily="18" charset="0"/>
                        </a:rPr>
                        <a:t>Contribution</a:t>
                      </a:r>
                      <a:endParaRPr lang="en-US" sz="1800" spc="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329577"/>
                  </a:ext>
                </a:extLst>
              </a:tr>
              <a:tr h="331875">
                <a:tc>
                  <a:txBody>
                    <a:bodyPr/>
                    <a:lstStyle/>
                    <a:p>
                      <a:pPr marL="0" marR="0" algn="l">
                        <a:spcBef>
                          <a:spcPts val="0"/>
                        </a:spcBef>
                        <a:spcAft>
                          <a:spcPts val="0"/>
                        </a:spcAft>
                      </a:pPr>
                      <a:r>
                        <a:rPr lang="en-US" sz="1600" b="1" spc="0" dirty="0">
                          <a:effectLst/>
                          <a:latin typeface="Times New Roman" panose="02020603050405020304" pitchFamily="18" charset="0"/>
                          <a:ea typeface="Times New Roman" panose="02020603050405020304" pitchFamily="18" charset="0"/>
                          <a:cs typeface="Times New Roman" panose="02020603050405020304" pitchFamily="18" charset="0"/>
                        </a:rPr>
                        <a:t>1. RABIUL ISLAM BIPUL</a:t>
                      </a:r>
                      <a:endParaRPr lang="en-US" sz="1600" spc="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spc="0">
                          <a:effectLst/>
                          <a:latin typeface="Times New Roman" panose="02020603050405020304" pitchFamily="18" charset="0"/>
                          <a:ea typeface="Times New Roman" panose="02020603050405020304" pitchFamily="18" charset="0"/>
                          <a:cs typeface="Times New Roman" panose="02020603050405020304" pitchFamily="18" charset="0"/>
                        </a:rPr>
                        <a:t>21-45121-2</a:t>
                      </a:r>
                      <a:endParaRPr lang="en-US" sz="1600" spc="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spc="0">
                          <a:effectLst/>
                          <a:latin typeface="Times New Roman" panose="02020603050405020304" pitchFamily="18" charset="0"/>
                          <a:ea typeface="Times New Roman" panose="02020603050405020304" pitchFamily="18" charset="0"/>
                          <a:cs typeface="Times New Roman" panose="02020603050405020304" pitchFamily="18" charset="0"/>
                        </a:rPr>
                        <a:t>Theory &amp; Apparatus</a:t>
                      </a:r>
                      <a:endParaRPr lang="en-US" sz="1600" spc="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3282416"/>
                  </a:ext>
                </a:extLst>
              </a:tr>
              <a:tr h="344384">
                <a:tc>
                  <a:txBody>
                    <a:bodyPr/>
                    <a:lstStyle/>
                    <a:p>
                      <a:pPr marL="0" marR="0" algn="l">
                        <a:spcBef>
                          <a:spcPts val="0"/>
                        </a:spcBef>
                        <a:spcAft>
                          <a:spcPts val="0"/>
                        </a:spcAft>
                      </a:pPr>
                      <a:r>
                        <a:rPr lang="en-US" sz="1600" b="1" spc="0">
                          <a:effectLst/>
                          <a:latin typeface="Times New Roman" panose="02020603050405020304" pitchFamily="18" charset="0"/>
                          <a:ea typeface="Times New Roman" panose="02020603050405020304" pitchFamily="18" charset="0"/>
                          <a:cs typeface="Times New Roman" panose="02020603050405020304" pitchFamily="18" charset="0"/>
                        </a:rPr>
                        <a:t>2. MD. SHAHRIAR SHAON</a:t>
                      </a:r>
                      <a:endParaRPr lang="en-US" sz="1600" spc="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spc="0">
                          <a:effectLst/>
                          <a:latin typeface="Times New Roman" panose="02020603050405020304" pitchFamily="18" charset="0"/>
                          <a:ea typeface="Times New Roman" panose="02020603050405020304" pitchFamily="18" charset="0"/>
                          <a:cs typeface="Times New Roman" panose="02020603050405020304" pitchFamily="18" charset="0"/>
                        </a:rPr>
                        <a:t>21-45024-2</a:t>
                      </a:r>
                      <a:endParaRPr lang="en-US" sz="1600" spc="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spc="0" dirty="0">
                          <a:effectLst/>
                          <a:latin typeface="Times New Roman" panose="02020603050405020304" pitchFamily="18" charset="0"/>
                          <a:ea typeface="Times New Roman" panose="02020603050405020304" pitchFamily="18" charset="0"/>
                          <a:cs typeface="Times New Roman" panose="02020603050405020304" pitchFamily="18" charset="0"/>
                        </a:rPr>
                        <a:t>Procedure</a:t>
                      </a:r>
                      <a:endParaRPr lang="en-US" sz="1600" spc="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1363163"/>
                  </a:ext>
                </a:extLst>
              </a:tr>
              <a:tr h="331875">
                <a:tc>
                  <a:txBody>
                    <a:bodyPr/>
                    <a:lstStyle/>
                    <a:p>
                      <a:pPr marL="0" marR="0" algn="l">
                        <a:spcBef>
                          <a:spcPts val="0"/>
                        </a:spcBef>
                        <a:spcAft>
                          <a:spcPts val="0"/>
                        </a:spcAft>
                      </a:pPr>
                      <a:r>
                        <a:rPr lang="en-US" sz="1600" b="1" spc="0">
                          <a:effectLst/>
                          <a:latin typeface="Times New Roman" panose="02020603050405020304" pitchFamily="18" charset="0"/>
                          <a:ea typeface="Times New Roman" panose="02020603050405020304" pitchFamily="18" charset="0"/>
                          <a:cs typeface="Times New Roman" panose="02020603050405020304" pitchFamily="18" charset="0"/>
                        </a:rPr>
                        <a:t>3. MD. Al FAIAZ RAHMAN FAHIM</a:t>
                      </a:r>
                      <a:endParaRPr lang="en-US" sz="1600" spc="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spc="0">
                          <a:effectLst/>
                          <a:latin typeface="Times New Roman" panose="02020603050405020304" pitchFamily="18" charset="0"/>
                          <a:ea typeface="Times New Roman" panose="02020603050405020304" pitchFamily="18" charset="0"/>
                          <a:cs typeface="Times New Roman" panose="02020603050405020304" pitchFamily="18" charset="0"/>
                        </a:rPr>
                        <a:t>21-45080-2</a:t>
                      </a:r>
                      <a:endParaRPr lang="en-US" sz="1600" spc="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spc="0" dirty="0">
                          <a:effectLst/>
                          <a:latin typeface="Times New Roman" panose="02020603050405020304" pitchFamily="18" charset="0"/>
                          <a:ea typeface="Times New Roman" panose="02020603050405020304" pitchFamily="18" charset="0"/>
                          <a:cs typeface="Times New Roman" panose="02020603050405020304" pitchFamily="18" charset="0"/>
                        </a:rPr>
                        <a:t>Experimental Data and Calculation</a:t>
                      </a:r>
                      <a:endParaRPr lang="en-US" sz="1600" spc="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9391001"/>
                  </a:ext>
                </a:extLst>
              </a:tr>
              <a:tr h="331875">
                <a:tc>
                  <a:txBody>
                    <a:bodyPr/>
                    <a:lstStyle/>
                    <a:p>
                      <a:pPr marL="0" marR="0" algn="l">
                        <a:spcBef>
                          <a:spcPts val="0"/>
                        </a:spcBef>
                        <a:spcAft>
                          <a:spcPts val="0"/>
                        </a:spcAft>
                      </a:pPr>
                      <a:r>
                        <a:rPr lang="en-US" sz="1600" b="1" spc="0">
                          <a:effectLst/>
                          <a:latin typeface="Times New Roman" panose="02020603050405020304" pitchFamily="18" charset="0"/>
                          <a:ea typeface="Times New Roman" panose="02020603050405020304" pitchFamily="18" charset="0"/>
                          <a:cs typeface="Times New Roman" panose="02020603050405020304" pitchFamily="18" charset="0"/>
                        </a:rPr>
                        <a:t>4. SHATABDI SARKER</a:t>
                      </a:r>
                      <a:endParaRPr lang="en-US" sz="1600" spc="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spc="0">
                          <a:effectLst/>
                          <a:latin typeface="Times New Roman" panose="02020603050405020304" pitchFamily="18" charset="0"/>
                          <a:ea typeface="Times New Roman" panose="02020603050405020304" pitchFamily="18" charset="0"/>
                          <a:cs typeface="Times New Roman" panose="02020603050405020304" pitchFamily="18" charset="0"/>
                        </a:rPr>
                        <a:t>21-45031-2</a:t>
                      </a:r>
                      <a:endParaRPr lang="en-US" sz="1600" spc="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spc="0" dirty="0">
                          <a:effectLst/>
                          <a:latin typeface="Times New Roman" panose="02020603050405020304" pitchFamily="18" charset="0"/>
                          <a:ea typeface="Times New Roman" panose="02020603050405020304" pitchFamily="18" charset="0"/>
                          <a:cs typeface="Times New Roman" panose="02020603050405020304" pitchFamily="18" charset="0"/>
                        </a:rPr>
                        <a:t>Experimental Data</a:t>
                      </a:r>
                      <a:endParaRPr lang="en-US" sz="1600"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1600" b="1" spc="0" dirty="0">
                          <a:effectLst/>
                          <a:latin typeface="Times New Roman" panose="02020603050405020304" pitchFamily="18" charset="0"/>
                          <a:ea typeface="Times New Roman" panose="02020603050405020304" pitchFamily="18" charset="0"/>
                          <a:cs typeface="Times New Roman" panose="02020603050405020304" pitchFamily="18" charset="0"/>
                        </a:rPr>
                        <a:t>and Calculation</a:t>
                      </a:r>
                      <a:endParaRPr lang="en-US" sz="1600" spc="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6908807"/>
                  </a:ext>
                </a:extLst>
              </a:tr>
              <a:tr h="663747">
                <a:tc>
                  <a:txBody>
                    <a:bodyPr/>
                    <a:lstStyle/>
                    <a:p>
                      <a:pPr marL="0" marR="0" algn="l">
                        <a:spcBef>
                          <a:spcPts val="0"/>
                        </a:spcBef>
                        <a:spcAft>
                          <a:spcPts val="0"/>
                        </a:spcAft>
                      </a:pPr>
                      <a:r>
                        <a:rPr lang="en-US" sz="1600" b="1" spc="0" dirty="0">
                          <a:effectLst/>
                          <a:latin typeface="Times New Roman" panose="02020603050405020304" pitchFamily="18" charset="0"/>
                          <a:ea typeface="Times New Roman" panose="02020603050405020304" pitchFamily="18" charset="0"/>
                          <a:cs typeface="Times New Roman" panose="02020603050405020304" pitchFamily="18" charset="0"/>
                        </a:rPr>
                        <a:t>5. TRIDIB SARKAR</a:t>
                      </a:r>
                      <a:endParaRPr lang="en-US" sz="1600" spc="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spc="0" dirty="0">
                          <a:effectLst/>
                          <a:latin typeface="Times New Roman" panose="02020603050405020304" pitchFamily="18" charset="0"/>
                          <a:ea typeface="Times New Roman" panose="02020603050405020304" pitchFamily="18" charset="0"/>
                          <a:cs typeface="Times New Roman" panose="02020603050405020304" pitchFamily="18" charset="0"/>
                        </a:rPr>
                        <a:t>22-46444-1</a:t>
                      </a:r>
                      <a:endParaRPr lang="en-US" sz="1600" spc="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spc="0" dirty="0">
                          <a:effectLst/>
                          <a:latin typeface="Times New Roman" panose="02020603050405020304" pitchFamily="18" charset="0"/>
                          <a:ea typeface="Times New Roman" panose="02020603050405020304" pitchFamily="18" charset="0"/>
                          <a:cs typeface="Times New Roman" panose="02020603050405020304" pitchFamily="18" charset="0"/>
                        </a:rPr>
                        <a:t>Result, Discussion &amp; References</a:t>
                      </a:r>
                      <a:endParaRPr lang="en-US" sz="1600" spc="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360705"/>
                  </a:ext>
                </a:extLst>
              </a:tr>
            </a:tbl>
          </a:graphicData>
        </a:graphic>
      </p:graphicFrame>
      <p:sp>
        <p:nvSpPr>
          <p:cNvPr id="5" name="TextBox 4">
            <a:extLst>
              <a:ext uri="{FF2B5EF4-FFF2-40B4-BE49-F238E27FC236}">
                <a16:creationId xmlns:a16="http://schemas.microsoft.com/office/drawing/2014/main" id="{CCA9EC41-C9E7-78F0-FD67-871DC153B9C7}"/>
              </a:ext>
            </a:extLst>
          </p:cNvPr>
          <p:cNvSpPr txBox="1"/>
          <p:nvPr/>
        </p:nvSpPr>
        <p:spPr>
          <a:xfrm>
            <a:off x="763571" y="1084084"/>
            <a:ext cx="2969443" cy="579967"/>
          </a:xfrm>
          <a:prstGeom prst="rect">
            <a:avLst/>
          </a:prstGeom>
          <a:noFill/>
        </p:spPr>
        <p:txBody>
          <a:bodyPr wrap="square">
            <a:spAutoFit/>
          </a:bodyPr>
          <a:lstStyle/>
          <a:p>
            <a:pPr marL="0" marR="0" algn="ctr">
              <a:lnSpc>
                <a:spcPct val="150000"/>
              </a:lnSpc>
              <a:spcBef>
                <a:spcPts val="0"/>
              </a:spcBef>
              <a:spcAft>
                <a:spcPts val="0"/>
              </a:spcAft>
            </a:pPr>
            <a:r>
              <a:rPr lang="en-US" sz="2400" b="1" u="sng" dirty="0">
                <a:effectLst/>
                <a:latin typeface="Times New Roman" panose="02020603050405020304" pitchFamily="18" charset="0"/>
                <a:ea typeface="Times New Roman" panose="02020603050405020304" pitchFamily="18" charset="0"/>
              </a:rPr>
              <a:t>Submitted By:</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063173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4FB7DF3-9387-7DB2-942F-CD665A8E3BEE}"/>
              </a:ext>
            </a:extLst>
          </p:cNvPr>
          <p:cNvGraphicFramePr>
            <a:graphicFrameLocks noGrp="1"/>
          </p:cNvGraphicFramePr>
          <p:nvPr>
            <p:extLst>
              <p:ext uri="{D42A27DB-BD31-4B8C-83A1-F6EECF244321}">
                <p14:modId xmlns:p14="http://schemas.microsoft.com/office/powerpoint/2010/main" val="2744588121"/>
              </p:ext>
            </p:extLst>
          </p:nvPr>
        </p:nvGraphicFramePr>
        <p:xfrm>
          <a:off x="1574276" y="1509128"/>
          <a:ext cx="9360816" cy="4050555"/>
        </p:xfrm>
        <a:graphic>
          <a:graphicData uri="http://schemas.openxmlformats.org/drawingml/2006/table">
            <a:tbl>
              <a:tblPr firstRow="1" firstCol="1" lastRow="1" lastCol="1" bandRow="1" bandCol="1"/>
              <a:tblGrid>
                <a:gridCol w="7754950">
                  <a:extLst>
                    <a:ext uri="{9D8B030D-6E8A-4147-A177-3AD203B41FA5}">
                      <a16:colId xmlns:a16="http://schemas.microsoft.com/office/drawing/2014/main" val="3001009188"/>
                    </a:ext>
                  </a:extLst>
                </a:gridCol>
                <a:gridCol w="1605866">
                  <a:extLst>
                    <a:ext uri="{9D8B030D-6E8A-4147-A177-3AD203B41FA5}">
                      <a16:colId xmlns:a16="http://schemas.microsoft.com/office/drawing/2014/main" val="3275904749"/>
                    </a:ext>
                  </a:extLst>
                </a:gridCol>
              </a:tblGrid>
              <a:tr h="412420">
                <a:tc>
                  <a:txBody>
                    <a:bodyPr/>
                    <a:lstStyle/>
                    <a:p>
                      <a:pPr marL="67945" marR="0" algn="ctr">
                        <a:lnSpc>
                          <a:spcPct val="107000"/>
                        </a:lnSpc>
                        <a:spcBef>
                          <a:spcPts val="195"/>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TOPICS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960" algn="ctr">
                        <a:lnSpc>
                          <a:spcPct val="107000"/>
                        </a:lnSpc>
                        <a:spcBef>
                          <a:spcPts val="195"/>
                        </a:spcBef>
                        <a:spcAft>
                          <a:spcPts val="0"/>
                        </a:spcAft>
                      </a:pPr>
                      <a:r>
                        <a:rPr lang="en-US" sz="2000" b="1" i="1" dirty="0">
                          <a:effectLst/>
                          <a:latin typeface="Times New Roman" panose="02020603050405020304" pitchFamily="18" charset="0"/>
                          <a:ea typeface="Times New Roman" panose="02020603050405020304" pitchFamily="18" charset="0"/>
                          <a:cs typeface="Times New Roman" panose="02020603050405020304" pitchFamily="18" charset="0"/>
                        </a:rPr>
                        <a:t>Page</a:t>
                      </a:r>
                      <a:r>
                        <a:rPr lang="en-US" sz="2000" b="1" i="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i="1" dirty="0">
                          <a:effectLst/>
                          <a:latin typeface="Times New Roman" panose="02020603050405020304" pitchFamily="18" charset="0"/>
                          <a:ea typeface="Times New Roman" panose="02020603050405020304" pitchFamily="18" charset="0"/>
                          <a:cs typeface="Times New Roman" panose="02020603050405020304" pitchFamily="18" charset="0"/>
                        </a:rPr>
                        <a:t>no</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086929"/>
                  </a:ext>
                </a:extLst>
              </a:tr>
              <a:tr h="387872">
                <a:tc>
                  <a:txBody>
                    <a:bodyPr/>
                    <a:lstStyle/>
                    <a:p>
                      <a:pPr marL="150495" marR="0" algn="ctr">
                        <a:lnSpc>
                          <a:spcPct val="107000"/>
                        </a:lnSpc>
                        <a:spcBef>
                          <a:spcPts val="205"/>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b="1" spc="1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Title Page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960" algn="ctr">
                        <a:lnSpc>
                          <a:spcPct val="107000"/>
                        </a:lnSpc>
                        <a:spcBef>
                          <a:spcPts val="20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958829"/>
                  </a:ext>
                </a:extLst>
              </a:tr>
              <a:tr h="387872">
                <a:tc>
                  <a:txBody>
                    <a:bodyPr/>
                    <a:lstStyle/>
                    <a:p>
                      <a:pPr marL="95250" marR="0" algn="ctr">
                        <a:lnSpc>
                          <a:spcPct val="107000"/>
                        </a:lnSpc>
                        <a:spcBef>
                          <a:spcPts val="20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II.</a:t>
                      </a:r>
                      <a:r>
                        <a:rPr lang="en-US" sz="1800" b="1" spc="1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Table of</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Content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960" algn="ctr">
                        <a:lnSpc>
                          <a:spcPct val="107000"/>
                        </a:lnSpc>
                        <a:spcBef>
                          <a:spcPts val="20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6297503"/>
                  </a:ext>
                </a:extLst>
              </a:tr>
              <a:tr h="409147">
                <a:tc>
                  <a:txBody>
                    <a:bodyPr/>
                    <a:lstStyle/>
                    <a:p>
                      <a:pPr marL="67945" marR="0" algn="ctr">
                        <a:lnSpc>
                          <a:spcPct val="107000"/>
                        </a:lnSpc>
                        <a:spcBef>
                          <a:spcPts val="19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b="1" spc="3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Theory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325" algn="ctr">
                        <a:lnSpc>
                          <a:spcPct val="107000"/>
                        </a:lnSpc>
                        <a:spcBef>
                          <a:spcPts val="20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4960515"/>
                  </a:ext>
                </a:extLst>
              </a:tr>
              <a:tr h="408328">
                <a:tc>
                  <a:txBody>
                    <a:bodyPr/>
                    <a:lstStyle/>
                    <a:p>
                      <a:pPr marL="67945" marR="0" algn="ctr">
                        <a:lnSpc>
                          <a:spcPct val="107000"/>
                        </a:lnSpc>
                        <a:spcBef>
                          <a:spcPts val="19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b="1" spc="2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Apparatus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960" algn="ctr">
                        <a:lnSpc>
                          <a:spcPct val="107000"/>
                        </a:lnSpc>
                        <a:spcBef>
                          <a:spcPts val="20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8536848"/>
                  </a:ext>
                </a:extLst>
              </a:tr>
              <a:tr h="409147">
                <a:tc>
                  <a:txBody>
                    <a:bodyPr/>
                    <a:lstStyle/>
                    <a:p>
                      <a:pPr marL="67945" marR="0" algn="ctr">
                        <a:lnSpc>
                          <a:spcPct val="107000"/>
                        </a:lnSpc>
                        <a:spcBef>
                          <a:spcPts val="195"/>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b="1" spc="30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Procedure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960" algn="ctr">
                        <a:lnSpc>
                          <a:spcPct val="107000"/>
                        </a:lnSpc>
                        <a:spcBef>
                          <a:spcPts val="20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8-9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8008780"/>
                  </a:ext>
                </a:extLst>
              </a:tr>
              <a:tr h="409147">
                <a:tc>
                  <a:txBody>
                    <a:bodyPr/>
                    <a:lstStyle/>
                    <a:p>
                      <a:pPr marL="67945" marR="0" algn="ctr">
                        <a:lnSpc>
                          <a:spcPct val="107000"/>
                        </a:lnSpc>
                        <a:spcBef>
                          <a:spcPts val="19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800" b="1" spc="2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Experimental</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&amp;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Calculation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960" algn="ctr">
                        <a:lnSpc>
                          <a:spcPct val="107000"/>
                        </a:lnSpc>
                        <a:spcBef>
                          <a:spcPts val="20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10-11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4358823"/>
                  </a:ext>
                </a:extLst>
              </a:tr>
              <a:tr h="409147">
                <a:tc>
                  <a:txBody>
                    <a:bodyPr/>
                    <a:lstStyle/>
                    <a:p>
                      <a:pPr marL="67945" marR="0" algn="ctr">
                        <a:lnSpc>
                          <a:spcPct val="107000"/>
                        </a:lnSpc>
                        <a:spcBef>
                          <a:spcPts val="195"/>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6.</a:t>
                      </a:r>
                      <a:r>
                        <a:rPr lang="en-US" sz="1800" b="1" spc="30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960" algn="ctr">
                        <a:lnSpc>
                          <a:spcPct val="107000"/>
                        </a:lnSpc>
                        <a:spcBef>
                          <a:spcPts val="20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85937"/>
                  </a:ext>
                </a:extLst>
              </a:tr>
              <a:tr h="409147">
                <a:tc>
                  <a:txBody>
                    <a:bodyPr/>
                    <a:lstStyle/>
                    <a:p>
                      <a:pPr marL="67945" marR="0" algn="ctr">
                        <a:lnSpc>
                          <a:spcPct val="107000"/>
                        </a:lnSpc>
                        <a:spcBef>
                          <a:spcPts val="19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7.</a:t>
                      </a:r>
                      <a:r>
                        <a:rPr lang="en-US" sz="1800" b="1" spc="3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Discussion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960" algn="ctr">
                        <a:lnSpc>
                          <a:spcPct val="107000"/>
                        </a:lnSpc>
                        <a:spcBef>
                          <a:spcPts val="20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557400"/>
                  </a:ext>
                </a:extLst>
              </a:tr>
              <a:tr h="408328">
                <a:tc>
                  <a:txBody>
                    <a:bodyPr/>
                    <a:lstStyle/>
                    <a:p>
                      <a:pPr marL="67945" marR="0" algn="ctr">
                        <a:lnSpc>
                          <a:spcPct val="107000"/>
                        </a:lnSpc>
                        <a:spcBef>
                          <a:spcPts val="195"/>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8.</a:t>
                      </a:r>
                      <a:r>
                        <a:rPr lang="en-US" sz="1800" b="1" spc="3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60960" algn="ctr">
                        <a:lnSpc>
                          <a:spcPct val="107000"/>
                        </a:lnSpc>
                        <a:spcBef>
                          <a:spcPts val="20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356188"/>
                  </a:ext>
                </a:extLst>
              </a:tr>
            </a:tbl>
          </a:graphicData>
        </a:graphic>
      </p:graphicFrame>
      <p:sp>
        <p:nvSpPr>
          <p:cNvPr id="7" name="TextBox 6">
            <a:extLst>
              <a:ext uri="{FF2B5EF4-FFF2-40B4-BE49-F238E27FC236}">
                <a16:creationId xmlns:a16="http://schemas.microsoft.com/office/drawing/2014/main" id="{8F54293A-EB6A-8DE9-9F68-33D1FDDF1960}"/>
              </a:ext>
            </a:extLst>
          </p:cNvPr>
          <p:cNvSpPr txBox="1"/>
          <p:nvPr/>
        </p:nvSpPr>
        <p:spPr>
          <a:xfrm>
            <a:off x="-82483" y="889989"/>
            <a:ext cx="6094428" cy="400110"/>
          </a:xfrm>
          <a:prstGeom prst="rect">
            <a:avLst/>
          </a:prstGeom>
          <a:noFill/>
        </p:spPr>
        <p:txBody>
          <a:bodyPr wrap="square">
            <a:spAutoFit/>
          </a:bodyPr>
          <a:lstStyle/>
          <a:p>
            <a:pPr marL="0" marR="0" algn="ctr">
              <a:spcBef>
                <a:spcPts val="0"/>
              </a:spcBef>
              <a:spcAft>
                <a:spcPts val="0"/>
              </a:spcAft>
            </a:pPr>
            <a:r>
              <a:rPr lang="en-US" sz="2000" b="1" u="sng" dirty="0">
                <a:solidFill>
                  <a:srgbClr val="000000"/>
                </a:solidFill>
                <a:effectLst/>
                <a:latin typeface="Times New Roman" panose="02020603050405020304" pitchFamily="18" charset="0"/>
                <a:ea typeface="Calibri" panose="020F0502020204030204" pitchFamily="34" charset="0"/>
              </a:rPr>
              <a:t>TABLE OF CONTENTS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07371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7125B3-C663-F353-7678-1AF66FF55974}"/>
              </a:ext>
            </a:extLst>
          </p:cNvPr>
          <p:cNvSpPr txBox="1"/>
          <p:nvPr/>
        </p:nvSpPr>
        <p:spPr>
          <a:xfrm>
            <a:off x="0" y="113122"/>
            <a:ext cx="11946193" cy="7090659"/>
          </a:xfrm>
          <a:prstGeom prst="rect">
            <a:avLst/>
          </a:prstGeom>
          <a:noFill/>
        </p:spPr>
        <p:txBody>
          <a:bodyPr wrap="square">
            <a:spAutoFit/>
          </a:bodyPr>
          <a:lstStyle/>
          <a:p>
            <a:pPr marL="495300" marR="0" algn="just">
              <a:lnSpc>
                <a:spcPct val="150000"/>
              </a:lnSpc>
              <a:spcBef>
                <a:spcPts val="0"/>
              </a:spcBef>
              <a:spcAft>
                <a:spcPts val="600"/>
              </a:spcAft>
            </a:pPr>
            <a:r>
              <a:rPr lang="en-US" sz="2800" b="1" u="sng" dirty="0">
                <a:solidFill>
                  <a:schemeClr val="accent1">
                    <a:lumMod val="75000"/>
                  </a:schemeClr>
                </a:solidFill>
                <a:latin typeface="Sitka Heading" pitchFamily="2" charset="0"/>
                <a:ea typeface="Times New Roman" panose="02020603050405020304" pitchFamily="18" charset="0"/>
              </a:rPr>
              <a:t>Theory</a:t>
            </a:r>
            <a:endParaRPr lang="en-US" sz="2800" b="1" dirty="0">
              <a:solidFill>
                <a:schemeClr val="accent1">
                  <a:lumMod val="75000"/>
                </a:schemeClr>
              </a:solidFill>
              <a:latin typeface="Sitka Heading" pitchFamily="2" charset="0"/>
              <a:ea typeface="Times New Roman" panose="02020603050405020304" pitchFamily="18" charset="0"/>
            </a:endParaRPr>
          </a:p>
          <a:p>
            <a:pPr marL="495300" marR="0" algn="just">
              <a:lnSpc>
                <a:spcPct val="150000"/>
              </a:lnSpc>
              <a:spcBef>
                <a:spcPts val="0"/>
              </a:spcBef>
              <a:spcAft>
                <a:spcPts val="600"/>
              </a:spcAft>
            </a:pPr>
            <a:endParaRPr lang="en-US" sz="200" b="1" u="sng" dirty="0">
              <a:solidFill>
                <a:schemeClr val="accent1">
                  <a:lumMod val="75000"/>
                </a:schemeClr>
              </a:solidFill>
              <a:latin typeface="Times New Roman" panose="02020603050405020304" pitchFamily="18" charset="0"/>
              <a:ea typeface="Times New Roman" panose="02020603050405020304" pitchFamily="18" charset="0"/>
            </a:endParaRPr>
          </a:p>
          <a:p>
            <a:pPr marL="1409700" lvl="2">
              <a:spcAft>
                <a:spcPts val="600"/>
              </a:spcAft>
            </a:pPr>
            <a:r>
              <a:rPr lang="en-US" dirty="0">
                <a:latin typeface="Times New Roman" panose="02020603050405020304" pitchFamily="18" charset="0"/>
                <a:cs typeface="Times New Roman" panose="02020603050405020304" pitchFamily="18" charset="0"/>
              </a:rPr>
              <a:t>Let one end of B of the string be attached to one prong of the fork F. The other end A passes over a small pulley and is attached to a scale pan – (Figure -1).</a:t>
            </a:r>
            <a:r>
              <a:rPr lang="en-US" dirty="0">
                <a:latin typeface="Times New Roman" panose="02020603050405020304" pitchFamily="18" charset="0"/>
                <a:ea typeface="Times New Roman" panose="02020603050405020304" pitchFamily="18" charset="0"/>
              </a:rPr>
              <a:t> </a:t>
            </a:r>
          </a:p>
          <a:p>
            <a:pPr marL="1409700" lvl="2">
              <a:spcAft>
                <a:spcPts val="600"/>
              </a:spcAft>
            </a:pPr>
            <a:endParaRPr lang="en-US" dirty="0">
              <a:latin typeface="Times New Roman" panose="02020603050405020304" pitchFamily="18" charset="0"/>
              <a:ea typeface="Times New Roman" panose="02020603050405020304" pitchFamily="18" charset="0"/>
            </a:endParaRPr>
          </a:p>
          <a:p>
            <a:pPr marL="1409700" lvl="2">
              <a:spcAft>
                <a:spcPts val="600"/>
              </a:spcAft>
            </a:pPr>
            <a:endParaRPr lang="en-US" dirty="0">
              <a:latin typeface="Times New Roman" panose="02020603050405020304" pitchFamily="18" charset="0"/>
              <a:ea typeface="Times New Roman" panose="02020603050405020304" pitchFamily="18" charset="0"/>
            </a:endParaRPr>
          </a:p>
          <a:p>
            <a:pPr marL="1409700" lvl="2">
              <a:spcAft>
                <a:spcPts val="600"/>
              </a:spcAft>
            </a:pPr>
            <a:endParaRPr lang="en-US" dirty="0">
              <a:latin typeface="Times New Roman" panose="02020603050405020304" pitchFamily="18" charset="0"/>
              <a:ea typeface="Times New Roman" panose="02020603050405020304" pitchFamily="18" charset="0"/>
            </a:endParaRPr>
          </a:p>
          <a:p>
            <a:pPr marL="1409700" lvl="2">
              <a:spcAft>
                <a:spcPts val="600"/>
              </a:spcAft>
            </a:pPr>
            <a:endParaRPr lang="en-US" dirty="0">
              <a:latin typeface="Times New Roman" panose="02020603050405020304" pitchFamily="18" charset="0"/>
              <a:ea typeface="Times New Roman" panose="02020603050405020304" pitchFamily="18" charset="0"/>
            </a:endParaRPr>
          </a:p>
          <a:p>
            <a:pPr marL="1409700" lvl="2">
              <a:spcAft>
                <a:spcPts val="600"/>
              </a:spcAft>
            </a:pPr>
            <a:endParaRPr lang="en-US" dirty="0">
              <a:latin typeface="Times New Roman" panose="02020603050405020304" pitchFamily="18" charset="0"/>
              <a:ea typeface="Times New Roman" panose="02020603050405020304" pitchFamily="18" charset="0"/>
            </a:endParaRPr>
          </a:p>
          <a:p>
            <a:pPr marL="1409700" lvl="2">
              <a:spcAft>
                <a:spcPts val="600"/>
              </a:spcAft>
            </a:pPr>
            <a:endParaRPr lang="en-US" dirty="0">
              <a:latin typeface="Times New Roman" panose="02020603050405020304" pitchFamily="18" charset="0"/>
              <a:ea typeface="Times New Roman" panose="02020603050405020304" pitchFamily="18" charset="0"/>
            </a:endParaRPr>
          </a:p>
          <a:p>
            <a:pPr marL="1409700" lvl="2">
              <a:spcAft>
                <a:spcPts val="600"/>
              </a:spcAft>
            </a:pPr>
            <a:endParaRPr lang="en-US" dirty="0">
              <a:latin typeface="Times New Roman" panose="02020603050405020304" pitchFamily="18" charset="0"/>
              <a:ea typeface="Times New Roman" panose="02020603050405020304" pitchFamily="18" charset="0"/>
            </a:endParaRPr>
          </a:p>
          <a:p>
            <a:pPr marL="1409700" lvl="2">
              <a:spcAft>
                <a:spcPts val="600"/>
              </a:spcAft>
            </a:pPr>
            <a:endParaRPr lang="en-US" sz="2800" dirty="0">
              <a:latin typeface="Times New Roman" panose="02020603050405020304" pitchFamily="18" charset="0"/>
              <a:ea typeface="Times New Roman" panose="02020603050405020304" pitchFamily="18" charset="0"/>
            </a:endParaRPr>
          </a:p>
          <a:p>
            <a:pPr marL="1409700" lvl="2">
              <a:spcAft>
                <a:spcPts val="600"/>
              </a:spcAft>
            </a:pPr>
            <a:r>
              <a:rPr lang="en-US" dirty="0">
                <a:latin typeface="Times New Roman" panose="02020603050405020304" pitchFamily="18" charset="0"/>
                <a:ea typeface="Times New Roman" panose="02020603050405020304" pitchFamily="18" charset="0"/>
              </a:rPr>
              <a:t>                                                                                                Figure -1:</a:t>
            </a:r>
            <a:r>
              <a:rPr lang="en-US"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Arranging</a:t>
            </a:r>
            <a:r>
              <a:rPr lang="en-US" spc="-2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Melda’s</a:t>
            </a:r>
            <a:r>
              <a:rPr lang="en-US"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apparatus</a:t>
            </a:r>
          </a:p>
          <a:p>
            <a:pPr marL="1409700" lvl="2" algn="just">
              <a:spcAft>
                <a:spcPts val="600"/>
              </a:spcAft>
            </a:pPr>
            <a:r>
              <a:rPr lang="en-US" dirty="0">
                <a:latin typeface="Times New Roman" panose="02020603050405020304" pitchFamily="18" charset="0"/>
                <a:ea typeface="Times New Roman" panose="02020603050405020304" pitchFamily="18" charset="0"/>
              </a:rPr>
              <a:t>The string will be set into vibration by setting the tuning fork into vibration. As a result, waves will proceed along the length of the string and will be reflected on reaching the fixed end of the string. The superposition of the direct and reflected waves will form stationary waves, in which the extreme fixed ends of the string will always be nodes and in between them there may be one or more antinodes depending on the tension to which the string is subjected or the length of the string.</a:t>
            </a:r>
            <a:endParaRPr lang="en-US" dirty="0">
              <a:latin typeface="Times New Roman" panose="02020603050405020304" pitchFamily="18" charset="0"/>
              <a:cs typeface="Times New Roman" panose="02020603050405020304" pitchFamily="18" charset="0"/>
            </a:endParaRPr>
          </a:p>
          <a:p>
            <a:pPr marL="1409700" lvl="2">
              <a:spcAft>
                <a:spcPts val="600"/>
              </a:spcAft>
            </a:pPr>
            <a:endParaRPr lang="en-US" dirty="0">
              <a:effectLst/>
              <a:latin typeface="Times New Roman" panose="02020603050405020304" pitchFamily="18" charset="0"/>
              <a:ea typeface="Times New Roman" panose="02020603050405020304" pitchFamily="18" charset="0"/>
            </a:endParaRPr>
          </a:p>
          <a:p>
            <a:pPr marL="1409700" lvl="2" algn="just">
              <a:lnSpc>
                <a:spcPct val="150000"/>
              </a:lnSpc>
              <a:spcAft>
                <a:spcPts val="600"/>
              </a:spcAft>
            </a:pPr>
            <a:endParaRPr lang="en-US" dirty="0">
              <a:effectLst/>
              <a:latin typeface="Times New Roman" panose="02020603050405020304" pitchFamily="18" charset="0"/>
              <a:ea typeface="Times New Roman" panose="02020603050405020304" pitchFamily="18" charset="0"/>
            </a:endParaRPr>
          </a:p>
        </p:txBody>
      </p:sp>
      <p:pic>
        <p:nvPicPr>
          <p:cNvPr id="3" name="image1.jpeg">
            <a:extLst>
              <a:ext uri="{FF2B5EF4-FFF2-40B4-BE49-F238E27FC236}">
                <a16:creationId xmlns:a16="http://schemas.microsoft.com/office/drawing/2014/main" id="{98511F6F-E331-88F1-A94B-2516CF5E26AD}"/>
              </a:ext>
            </a:extLst>
          </p:cNvPr>
          <p:cNvPicPr>
            <a:picLocks noChangeAspect="1"/>
          </p:cNvPicPr>
          <p:nvPr/>
        </p:nvPicPr>
        <p:blipFill>
          <a:blip r:embed="rId2" cstate="print"/>
          <a:stretch>
            <a:fillRect/>
          </a:stretch>
        </p:blipFill>
        <p:spPr>
          <a:xfrm>
            <a:off x="6096000" y="1317399"/>
            <a:ext cx="5531874" cy="3205439"/>
          </a:xfrm>
          <a:prstGeom prst="rect">
            <a:avLst/>
          </a:prstGeom>
        </p:spPr>
      </p:pic>
    </p:spTree>
    <p:extLst>
      <p:ext uri="{BB962C8B-B14F-4D97-AF65-F5344CB8AC3E}">
        <p14:creationId xmlns:p14="http://schemas.microsoft.com/office/powerpoint/2010/main" val="1309721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E165BF-9E2E-9FC3-FCED-D62F330B6925}"/>
              </a:ext>
            </a:extLst>
          </p:cNvPr>
          <p:cNvSpPr txBox="1"/>
          <p:nvPr/>
        </p:nvSpPr>
        <p:spPr>
          <a:xfrm>
            <a:off x="934065" y="398152"/>
            <a:ext cx="10864646" cy="6163867"/>
          </a:xfrm>
          <a:prstGeom prst="rect">
            <a:avLst/>
          </a:prstGeom>
          <a:noFill/>
        </p:spPr>
        <p:txBody>
          <a:bodyPr wrap="square">
            <a:spAutoFit/>
          </a:bodyPr>
          <a:lstStyle/>
          <a:p>
            <a:pPr marL="457200" marR="0" algn="just">
              <a:lnSpc>
                <a:spcPct val="115000"/>
              </a:lnSpc>
              <a:spcBef>
                <a:spcPts val="0"/>
              </a:spcBef>
              <a:spcAft>
                <a:spcPts val="600"/>
              </a:spcAft>
            </a:pPr>
            <a:r>
              <a:rPr lang="en-US" sz="1800" dirty="0">
                <a:effectLst/>
                <a:latin typeface="Times New Roman" panose="02020603050405020304" pitchFamily="18" charset="0"/>
                <a:ea typeface="Times New Roman" panose="02020603050405020304" pitchFamily="18" charset="0"/>
              </a:rPr>
              <a:t>Where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𝜇</a:t>
            </a:r>
            <a:r>
              <a:rPr lang="en-US" sz="1800" dirty="0">
                <a:effectLst/>
                <a:latin typeface="Times New Roman" panose="02020603050405020304" pitchFamily="18" charset="0"/>
                <a:ea typeface="Times New Roman" panose="02020603050405020304" pitchFamily="18" charset="0"/>
              </a:rPr>
              <a:t> is the mass per unit length of the vibrating string in grams and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𝑟</a:t>
            </a:r>
            <a:r>
              <a:rPr lang="en-US" sz="1800" dirty="0">
                <a:effectLst/>
                <a:latin typeface="Times New Roman" panose="02020603050405020304" pitchFamily="18" charset="0"/>
                <a:ea typeface="Times New Roman" panose="02020603050405020304" pitchFamily="18" charset="0"/>
              </a:rPr>
              <a:t> is the tension applied to the string and is expressed in absolute units, i.e., dynes or pounds.</a:t>
            </a:r>
          </a:p>
          <a:p>
            <a:pPr marL="457200" marR="0" algn="just">
              <a:lnSpc>
                <a:spcPct val="115000"/>
              </a:lnSpc>
              <a:spcBef>
                <a:spcPts val="0"/>
              </a:spcBef>
              <a:spcAft>
                <a:spcPts val="600"/>
              </a:spcAft>
            </a:pPr>
            <a:r>
              <a:rPr lang="en-US" sz="1800" dirty="0">
                <a:effectLst/>
                <a:latin typeface="Times New Roman" panose="02020603050405020304" pitchFamily="18" charset="0"/>
                <a:ea typeface="Times New Roman" panose="02020603050405020304" pitchFamily="18" charset="0"/>
              </a:rPr>
              <a:t>Now the motion of the prongs of the fork, which sets the string in resonant vibration, can be in two different directions-</a:t>
            </a:r>
          </a:p>
          <a:p>
            <a:pPr marL="1314450" lvl="1" indent="-400050" algn="just">
              <a:lnSpc>
                <a:spcPct val="115000"/>
              </a:lnSpc>
              <a:spcAft>
                <a:spcPts val="600"/>
              </a:spcAft>
              <a:buFont typeface="+mj-lt"/>
              <a:buAutoNum type="romanLcPeriod"/>
            </a:pPr>
            <a:r>
              <a:rPr lang="en-US" dirty="0">
                <a:effectLst/>
                <a:latin typeface="Times New Roman" panose="02020603050405020304" pitchFamily="18" charset="0"/>
                <a:ea typeface="Times New Roman" panose="02020603050405020304" pitchFamily="18" charset="0"/>
              </a:rPr>
              <a:t>In a direction perpendicular to the length of the string i.e., transverse position (Figure – 2)</a:t>
            </a:r>
          </a:p>
          <a:p>
            <a:pPr marL="1257300" lvl="1" indent="-342900" algn="just">
              <a:lnSpc>
                <a:spcPct val="115000"/>
              </a:lnSpc>
              <a:spcAft>
                <a:spcPts val="600"/>
              </a:spcAft>
              <a:buFont typeface="+mj-lt"/>
              <a:buAutoNum type="romanLcPeriod"/>
            </a:pPr>
            <a:r>
              <a:rPr lang="en-US" sz="1800" dirty="0">
                <a:effectLst/>
                <a:latin typeface="Times New Roman" panose="02020603050405020304" pitchFamily="18" charset="0"/>
                <a:ea typeface="Times New Roman" panose="02020603050405020304" pitchFamily="18" charset="0"/>
              </a:rPr>
              <a:t>In a direction along (parallel) the length of the string i.e., longitudinal position </a:t>
            </a:r>
            <a:r>
              <a:rPr lang="en-US" dirty="0">
                <a:effectLst/>
                <a:latin typeface="Times New Roman" panose="02020603050405020304" pitchFamily="18" charset="0"/>
                <a:ea typeface="Times New Roman" panose="02020603050405020304" pitchFamily="18" charset="0"/>
              </a:rPr>
              <a:t>(Figure – 2)</a:t>
            </a:r>
          </a:p>
          <a:p>
            <a:pPr marL="914400" lvl="1" algn="just">
              <a:lnSpc>
                <a:spcPct val="115000"/>
              </a:lnSpc>
              <a:spcAft>
                <a:spcPts val="6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lvl="1" algn="just">
              <a:lnSpc>
                <a:spcPct val="115000"/>
              </a:lnSpc>
              <a:spcAft>
                <a:spcPts val="6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914400" lvl="1" algn="just">
              <a:lnSpc>
                <a:spcPct val="115000"/>
              </a:lnSpc>
              <a:spcAft>
                <a:spcPts val="6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lvl="1" algn="just">
              <a:lnSpc>
                <a:spcPct val="115000"/>
              </a:lnSpc>
              <a:spcAft>
                <a:spcPts val="6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914400" lvl="1" algn="just">
              <a:lnSpc>
                <a:spcPct val="115000"/>
              </a:lnSpc>
              <a:spcAft>
                <a:spcPts val="6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lvl="1" algn="just">
              <a:lnSpc>
                <a:spcPct val="115000"/>
              </a:lnSpc>
              <a:spcAft>
                <a:spcPts val="6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914400" lvl="1" algn="just">
              <a:lnSpc>
                <a:spcPct val="115000"/>
              </a:lnSpc>
              <a:spcAft>
                <a:spcPts val="6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lvl="1" algn="just">
              <a:lnSpc>
                <a:spcPct val="115000"/>
              </a:lnSpc>
              <a:spcAft>
                <a:spcPts val="6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914400" lvl="1" algn="just">
              <a:lnSpc>
                <a:spcPct val="115000"/>
              </a:lnSpc>
              <a:spcAft>
                <a:spcPts val="6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914400" lvl="1" algn="just">
              <a:lnSpc>
                <a:spcPct val="115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Figure-2: Longitudinal</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Transverse</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mode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vibration</a:t>
            </a:r>
            <a:endParaRPr lang="en-US"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33637400-9281-0B9D-5242-37713B3E55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03407" y="2615379"/>
            <a:ext cx="4385186" cy="3431459"/>
          </a:xfrm>
          <a:prstGeom prst="rect">
            <a:avLst/>
          </a:prstGeom>
          <a:noFill/>
        </p:spPr>
      </p:pic>
    </p:spTree>
    <p:extLst>
      <p:ext uri="{BB962C8B-B14F-4D97-AF65-F5344CB8AC3E}">
        <p14:creationId xmlns:p14="http://schemas.microsoft.com/office/powerpoint/2010/main" val="7811594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A1C286F-AFA2-7CC6-B7D9-87FD1040F45C}"/>
                  </a:ext>
                </a:extLst>
              </p:cNvPr>
              <p:cNvSpPr txBox="1"/>
              <p:nvPr/>
            </p:nvSpPr>
            <p:spPr>
              <a:xfrm>
                <a:off x="1032388" y="394098"/>
                <a:ext cx="10766322" cy="6069803"/>
              </a:xfrm>
              <a:prstGeom prst="rect">
                <a:avLst/>
              </a:prstGeom>
              <a:noFill/>
            </p:spPr>
            <p:txBody>
              <a:bodyPr wrap="square">
                <a:spAutoFit/>
              </a:bodyPr>
              <a:lstStyle/>
              <a:p>
                <a:pPr marL="292100" marR="74295" algn="just">
                  <a:lnSpc>
                    <a:spcPct val="115000"/>
                  </a:lnSpc>
                  <a:spcBef>
                    <a:spcPts val="37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the transverse case, the frequency </a:t>
                </a:r>
                <a:r>
                  <a:rPr lang="en-US" sz="1800" dirty="0">
                    <a:effectLst/>
                    <a:latin typeface="Cambria Math" panose="02040503050406030204" pitchFamily="18" charset="0"/>
                    <a:ea typeface="Cambria Math" panose="02040503050406030204" pitchFamily="18" charset="0"/>
                    <a:cs typeface="Cambria Math" panose="02040503050406030204" pitchFamily="18" charset="0"/>
                  </a:rPr>
                  <a:t>𝑓</a:t>
                </a:r>
                <a:r>
                  <a:rPr lang="en-US" sz="1800" dirty="0">
                    <a:effectLst/>
                    <a:latin typeface="Times New Roman" panose="02020603050405020304" pitchFamily="18" charset="0"/>
                    <a:ea typeface="Cambria Math" panose="020405030504060302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of the fork is the same as </a:t>
                </a:r>
                <a:r>
                  <a:rPr lang="en-US" sz="1800" dirty="0">
                    <a:effectLst/>
                    <a:latin typeface="Cambria Math" panose="02040503050406030204" pitchFamily="18" charset="0"/>
                    <a:ea typeface="Cambria Math" panose="02040503050406030204" pitchFamily="18" charset="0"/>
                    <a:cs typeface="Cambria Math" panose="02040503050406030204" pitchFamily="18" charset="0"/>
                  </a:rPr>
                  <a:t>𝑓</a:t>
                </a:r>
                <a:r>
                  <a:rPr lang="en-US" sz="1800" baseline="30000" dirty="0">
                    <a:effectLst/>
                    <a:latin typeface="Times New Roman" panose="02020603050405020304" pitchFamily="18" charset="0"/>
                    <a:ea typeface="Cambria Math" panose="020405030504060302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frequency of the string.</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While in the longitudinal case the frequency of the fork </a:t>
                </a:r>
                <a:r>
                  <a:rPr lang="en-US" sz="1800" dirty="0">
                    <a:effectLst/>
                    <a:latin typeface="Cambria Math" panose="02040503050406030204" pitchFamily="18" charset="0"/>
                    <a:ea typeface="Cambria Math" panose="02040503050406030204" pitchFamily="18" charset="0"/>
                    <a:cs typeface="Cambria Math" panose="02040503050406030204" pitchFamily="18" charset="0"/>
                  </a:rPr>
                  <a:t>𝑓</a:t>
                </a:r>
                <a:r>
                  <a:rPr lang="en-US" sz="1800" dirty="0">
                    <a:effectLst/>
                    <a:latin typeface="Times New Roman" panose="02020603050405020304" pitchFamily="18" charset="0"/>
                    <a:ea typeface="Cambria Math" panose="020405030504060302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is double of</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Cambria Math" panose="02040503050406030204" pitchFamily="18" charset="0"/>
                    <a:ea typeface="Cambria Math" panose="02040503050406030204" pitchFamily="18" charset="0"/>
                    <a:cs typeface="Cambria Math" panose="02040503050406030204" pitchFamily="18" charset="0"/>
                  </a:rPr>
                  <a:t>𝑓</a:t>
                </a:r>
                <a:r>
                  <a:rPr lang="en-US" sz="1800" baseline="30000" dirty="0">
                    <a:effectLst/>
                    <a:latin typeface="Times New Roman" panose="02020603050405020304" pitchFamily="18" charset="0"/>
                    <a:ea typeface="Cambria Math" panose="020405030504060302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is because in the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longitudinal case, the vibration is produced by the alternating pulls upon the end of the string by</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prong of the fork. Each movement of the prong to the right pulls the string tight, i.e., the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string is stretched, and this occurs in the middle of the swing, i.e., twice in every vibration. Thus,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case, the frequency of the string is half that of the fork, or in other words, the frequency of</a:t>
                </a:r>
                <a:r>
                  <a:rPr lang="en-US" sz="18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fork is twice</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frequency</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of the</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string.</a:t>
                </a:r>
              </a:p>
              <a:p>
                <a:pPr marL="292100" marR="74295" algn="just">
                  <a:lnSpc>
                    <a:spcPct val="115000"/>
                  </a:lnSpc>
                  <a:spcBef>
                    <a:spcPts val="37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Therefore,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transverse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position, the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frequency</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of the</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fork</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is,</a:t>
                </a:r>
                <a:endParaRPr lang="en-US" sz="1800" dirty="0">
                  <a:effectLst/>
                  <a:latin typeface="Book Antiqua" panose="02040602050305030304" pitchFamily="18" charset="0"/>
                  <a:ea typeface="Times New Roman" panose="02020603050405020304" pitchFamily="18" charset="0"/>
                  <a:cs typeface="Times New Roman" panose="02020603050405020304" pitchFamily="18" charset="0"/>
                </a:endParaRPr>
              </a:p>
              <a:p>
                <a:pPr marL="292100" marR="74295" algn="l">
                  <a:lnSpc>
                    <a:spcPct val="150000"/>
                  </a:lnSpc>
                  <a:spcBef>
                    <a:spcPts val="37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den>
                    </m:f>
                    <m:rad>
                      <m:radPr>
                        <m:degHide m:val="on"/>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den>
                        </m:f>
                      </m:e>
                    </m:rad>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 … … (1)</a:t>
                </a:r>
                <a:endParaRPr lang="en-US" sz="1800" dirty="0">
                  <a:effectLst/>
                  <a:latin typeface="Book Antiqua" panose="02040602050305030304" pitchFamily="18" charset="0"/>
                  <a:ea typeface="Times New Roman" panose="02020603050405020304" pitchFamily="18" charset="0"/>
                  <a:cs typeface="Times New Roman" panose="02020603050405020304" pitchFamily="18" charset="0"/>
                </a:endParaRPr>
              </a:p>
              <a:p>
                <a:pPr marL="228600" marR="0" algn="just">
                  <a:lnSpc>
                    <a:spcPct val="115000"/>
                  </a:lnSpc>
                  <a:spcBef>
                    <a:spcPts val="0"/>
                  </a:spcBef>
                  <a:spcAft>
                    <a:spcPts val="600"/>
                  </a:spcAft>
                </a:pPr>
                <a:r>
                  <a:rPr lang="en-US" sz="1800" dirty="0">
                    <a:effectLst/>
                    <a:latin typeface="Times New Roman" panose="02020603050405020304" pitchFamily="18" charset="0"/>
                    <a:ea typeface="Times New Roman" panose="02020603050405020304" pitchFamily="18" charset="0"/>
                  </a:rPr>
                  <a:t>Where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Cambria Math" panose="02040503050406030204" pitchFamily="18" charset="0"/>
                    <a:ea typeface="Cambria Math" panose="02040503050406030204" pitchFamily="18" charset="0"/>
                  </a:rPr>
                  <a:t>𝑙</a:t>
                </a:r>
                <a:r>
                  <a:rPr lang="en-US" sz="1800" spc="70" dirty="0">
                    <a:effectLst/>
                    <a:latin typeface="Cambria Math" panose="02040503050406030204" pitchFamily="18" charset="0"/>
                    <a:ea typeface="Cambria Math" panose="02040503050406030204" pitchFamily="18" charset="0"/>
                  </a:rPr>
                  <a:t> </a:t>
                </a:r>
                <a:r>
                  <a:rPr lang="en-US" sz="1800" dirty="0">
                    <a:effectLst/>
                    <a:latin typeface="Times New Roman" panose="02020603050405020304" pitchFamily="18" charset="0"/>
                    <a:ea typeface="Times New Roman" panose="02020603050405020304" pitchFamily="18" charset="0"/>
                  </a:rPr>
                  <a:t>is 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length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segment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loop between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two consecutive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nodes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a:t>
                </a:r>
              </a:p>
              <a:p>
                <a:pPr marL="228600" marR="0">
                  <a:spcBef>
                    <a:spcPts val="0"/>
                  </a:spcBef>
                  <a:spcAft>
                    <a:spcPts val="600"/>
                  </a:spcAft>
                </a:pPr>
                <a14:m>
                  <m:oMathPara xmlns:m="http://schemas.openxmlformats.org/officeDocument/2006/math">
                    <m:oMathParaPr>
                      <m:jc m:val="centerGroup"/>
                    </m:oMathParaPr>
                    <m:oMath xmlns:m="http://schemas.openxmlformats.org/officeDocument/2006/math">
                      <m:sSup>
                        <m:sSupPr>
                          <m:ctrlPr>
                            <a:rPr lang="en-US"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rPr>
                            <m:t>𝑓</m:t>
                          </m:r>
                        </m:e>
                        <m:sup>
                          <m:r>
                            <a:rPr lang="en-US" sz="1800" i="1">
                              <a:solidFill>
                                <a:srgbClr val="000000"/>
                              </a:solidFill>
                              <a:effectLst/>
                              <a:latin typeface="Cambria Math" panose="02040503050406030204" pitchFamily="18" charset="0"/>
                              <a:ea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rPr>
                        <m:t>=</m:t>
                      </m:r>
                      <m:f>
                        <m:fPr>
                          <m:ctrlPr>
                            <a:rPr lang="en-US" sz="1800" i="1">
                              <a:solidFill>
                                <a:srgbClr val="000000"/>
                              </a:solidFill>
                              <a:effectLst/>
                              <a:latin typeface="Cambria Math" panose="02040503050406030204" pitchFamily="18" charset="0"/>
                              <a:ea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rPr>
                            <m:t>1</m:t>
                          </m:r>
                        </m:num>
                        <m:den>
                          <m:r>
                            <a:rPr lang="en-US" sz="1800" i="1">
                              <a:solidFill>
                                <a:srgbClr val="000000"/>
                              </a:solidFill>
                              <a:effectLst/>
                              <a:latin typeface="Cambria Math" panose="02040503050406030204" pitchFamily="18" charset="0"/>
                              <a:ea typeface="Times New Roman" panose="02020603050405020304" pitchFamily="18" charset="0"/>
                            </a:rPr>
                            <m:t>4</m:t>
                          </m:r>
                          <m:sSup>
                            <m:sSupPr>
                              <m:ctrlPr>
                                <a:rPr lang="en-US"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rPr>
                                <m:t>𝑙</m:t>
                              </m:r>
                            </m:e>
                            <m:sup>
                              <m:r>
                                <a:rPr lang="en-US" sz="1800" i="1">
                                  <a:solidFill>
                                    <a:srgbClr val="000000"/>
                                  </a:solidFill>
                                  <a:effectLst/>
                                  <a:latin typeface="Cambria Math" panose="02040503050406030204" pitchFamily="18" charset="0"/>
                                  <a:ea typeface="Times New Roman" panose="02020603050405020304" pitchFamily="18" charset="0"/>
                                </a:rPr>
                                <m:t>2</m:t>
                              </m:r>
                            </m:sup>
                          </m:sSup>
                        </m:den>
                      </m:f>
                      <m:f>
                        <m:fPr>
                          <m:ctrlPr>
                            <a:rPr lang="en-US" sz="1800" i="1">
                              <a:solidFill>
                                <a:srgbClr val="000000"/>
                              </a:solidFill>
                              <a:effectLst/>
                              <a:latin typeface="Cambria Math" panose="02040503050406030204" pitchFamily="18" charset="0"/>
                              <a:ea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rPr>
                            <m:t>𝜏</m:t>
                          </m:r>
                        </m:num>
                        <m:den>
                          <m:r>
                            <a:rPr lang="en-US" sz="1800" i="1">
                              <a:solidFill>
                                <a:srgbClr val="000000"/>
                              </a:solidFill>
                              <a:effectLst/>
                              <a:latin typeface="Cambria Math" panose="02040503050406030204" pitchFamily="18" charset="0"/>
                              <a:ea typeface="Times New Roman" panose="02020603050405020304" pitchFamily="18" charset="0"/>
                            </a:rPr>
                            <m:t>𝜇</m:t>
                          </m:r>
                        </m:den>
                      </m:f>
                    </m:oMath>
                  </m:oMathPara>
                </a14:m>
                <a:endParaRPr lang="en-US" sz="1800" dirty="0">
                  <a:effectLst/>
                  <a:latin typeface="Times New Roman" panose="02020603050405020304" pitchFamily="18" charset="0"/>
                  <a:ea typeface="Times New Roman" panose="02020603050405020304" pitchFamily="18" charset="0"/>
                </a:endParaRPr>
              </a:p>
              <a:p>
                <a:pPr marL="228600" marR="0">
                  <a:spcBef>
                    <a:spcPts val="0"/>
                  </a:spcBef>
                  <a:spcAft>
                    <a:spcPts val="600"/>
                  </a:spcAft>
                </a:pPr>
                <a14:m>
                  <m:oMathPara xmlns:m="http://schemas.openxmlformats.org/officeDocument/2006/math">
                    <m:oMathParaPr>
                      <m:jc m:val="centerGroup"/>
                    </m:oMathParaPr>
                    <m:oMath xmlns:m="http://schemas.openxmlformats.org/officeDocument/2006/math">
                      <m:r>
                        <a:rPr lang="en-US" sz="1800">
                          <a:effectLst/>
                          <a:latin typeface="Cambria Math" panose="02040503050406030204" pitchFamily="18" charset="0"/>
                          <a:ea typeface="Cambria Math" panose="02040503050406030204" pitchFamily="18" charset="0"/>
                        </a:rPr>
                        <m:t>∴</m:t>
                      </m:r>
                      <m:r>
                        <a:rPr lang="en-US" sz="1800" spc="125">
                          <a:effectLst/>
                          <a:latin typeface="Cambria Math" panose="02040503050406030204" pitchFamily="18" charset="0"/>
                          <a:ea typeface="Cambria Math" panose="02040503050406030204" pitchFamily="18" charset="0"/>
                        </a:rPr>
                        <m:t> </m:t>
                      </m:r>
                      <m:f>
                        <m:fPr>
                          <m:ctrlPr>
                            <a:rPr lang="en-US" sz="1800" i="1">
                              <a:solidFill>
                                <a:srgbClr val="000000"/>
                              </a:solidFill>
                              <a:effectLst/>
                              <a:latin typeface="Cambria Math" panose="02040503050406030204" pitchFamily="18" charset="0"/>
                              <a:ea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rPr>
                            <m:t>𝜏</m:t>
                          </m:r>
                        </m:num>
                        <m:den>
                          <m:sSup>
                            <m:sSupPr>
                              <m:ctrlPr>
                                <a:rPr lang="en-US"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rPr>
                                <m:t>𝑙</m:t>
                              </m:r>
                            </m:e>
                            <m:sup>
                              <m:r>
                                <a:rPr lang="en-US" sz="1800" i="1">
                                  <a:solidFill>
                                    <a:srgbClr val="000000"/>
                                  </a:solidFill>
                                  <a:effectLst/>
                                  <a:latin typeface="Cambria Math" panose="02040503050406030204" pitchFamily="18" charset="0"/>
                                  <a:ea typeface="Times New Roman" panose="02020603050405020304" pitchFamily="18" charset="0"/>
                                </a:rPr>
                                <m:t>2</m:t>
                              </m:r>
                            </m:sup>
                          </m:sSup>
                        </m:den>
                      </m:f>
                      <m:r>
                        <a:rPr lang="en-US" sz="1800" i="1">
                          <a:solidFill>
                            <a:srgbClr val="000000"/>
                          </a:solidFill>
                          <a:effectLst/>
                          <a:latin typeface="Cambria Math" panose="02040503050406030204" pitchFamily="18" charset="0"/>
                          <a:ea typeface="Times New Roman" panose="02020603050405020304" pitchFamily="18" charset="0"/>
                        </a:rPr>
                        <m:t>=4</m:t>
                      </m:r>
                      <m:r>
                        <a:rPr lang="en-US" sz="1800" i="1">
                          <a:solidFill>
                            <a:srgbClr val="000000"/>
                          </a:solidFill>
                          <a:effectLst/>
                          <a:latin typeface="Cambria Math" panose="02040503050406030204" pitchFamily="18" charset="0"/>
                          <a:ea typeface="Times New Roman" panose="02020603050405020304" pitchFamily="18" charset="0"/>
                        </a:rPr>
                        <m:t>𝜇</m:t>
                      </m:r>
                      <m:sSup>
                        <m:sSupPr>
                          <m:ctrlPr>
                            <a:rPr lang="en-US"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rPr>
                            <m:t>𝑓</m:t>
                          </m:r>
                        </m:e>
                        <m:sup>
                          <m:r>
                            <a:rPr lang="en-US" sz="1800" i="1">
                              <a:solidFill>
                                <a:srgbClr val="000000"/>
                              </a:solidFill>
                              <a:effectLst/>
                              <a:latin typeface="Cambria Math" panose="02040503050406030204" pitchFamily="18" charset="0"/>
                              <a:ea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rPr>
                        <m:t>𝑐𝑜𝑛𝑠𝑡𝑎𝑛𝑡</m:t>
                      </m:r>
                    </m:oMath>
                  </m:oMathPara>
                </a14:m>
                <a:endParaRPr lang="en-US" sz="1800" dirty="0">
                  <a:effectLst/>
                  <a:latin typeface="Times New Roman" panose="02020603050405020304" pitchFamily="18" charset="0"/>
                  <a:ea typeface="Times New Roman" panose="02020603050405020304" pitchFamily="18" charset="0"/>
                </a:endParaRPr>
              </a:p>
              <a:p>
                <a:pPr marL="2921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longitudinal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position,</a:t>
                </a:r>
              </a:p>
              <a:p>
                <a:pPr marL="228600" marR="0">
                  <a:spcBef>
                    <a:spcPts val="0"/>
                  </a:spcBef>
                  <a:spcAft>
                    <a:spcPts val="600"/>
                  </a:spcAft>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rPr>
                        <m:t>=2</m:t>
                      </m:r>
                      <m:sSup>
                        <m:sSupPr>
                          <m:ctrlPr>
                            <a:rPr lang="en-US"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rPr>
                            <m:t>𝑓</m:t>
                          </m:r>
                        </m:e>
                        <m:sup>
                          <m:r>
                            <a:rPr lang="en-US" sz="1800" i="1">
                              <a:solidFill>
                                <a:srgbClr val="000000"/>
                              </a:solidFill>
                              <a:effectLst/>
                              <a:latin typeface="Cambria Math" panose="02040503050406030204" pitchFamily="18" charset="0"/>
                              <a:ea typeface="Times New Roman" panose="02020603050405020304" pitchFamily="18" charset="0"/>
                            </a:rPr>
                            <m:t>′</m:t>
                          </m:r>
                        </m:sup>
                      </m:sSup>
                      <m:r>
                        <a:rPr lang="en-US" sz="1800" i="1">
                          <a:solidFill>
                            <a:srgbClr val="000000"/>
                          </a:solidFill>
                          <a:effectLst/>
                          <a:latin typeface="Cambria Math" panose="02040503050406030204" pitchFamily="18" charset="0"/>
                          <a:ea typeface="Times New Roman" panose="02020603050405020304" pitchFamily="18" charset="0"/>
                        </a:rPr>
                        <m:t>=</m:t>
                      </m:r>
                      <m:f>
                        <m:fPr>
                          <m:ctrlPr>
                            <a:rPr lang="en-US" sz="1800" i="1">
                              <a:solidFill>
                                <a:srgbClr val="000000"/>
                              </a:solidFill>
                              <a:effectLst/>
                              <a:latin typeface="Cambria Math" panose="02040503050406030204" pitchFamily="18" charset="0"/>
                              <a:ea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rPr>
                            <m:t>2</m:t>
                          </m:r>
                        </m:num>
                        <m:den>
                          <m:r>
                            <a:rPr lang="en-US" sz="1800" i="1">
                              <a:solidFill>
                                <a:srgbClr val="000000"/>
                              </a:solidFill>
                              <a:effectLst/>
                              <a:latin typeface="Cambria Math" panose="02040503050406030204" pitchFamily="18" charset="0"/>
                              <a:ea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rPr>
                            <m:t>𝑙</m:t>
                          </m:r>
                        </m:den>
                      </m:f>
                      <m:rad>
                        <m:radPr>
                          <m:degHide m:val="on"/>
                          <m:ctrlPr>
                            <a:rPr lang="en-US" sz="1800" i="1">
                              <a:solidFill>
                                <a:srgbClr val="000000"/>
                              </a:solidFill>
                              <a:effectLst/>
                              <a:latin typeface="Cambria Math" panose="02040503050406030204" pitchFamily="18" charset="0"/>
                              <a:ea typeface="Times New Roman" panose="02020603050405020304" pitchFamily="18" charset="0"/>
                            </a:rPr>
                          </m:ctrlPr>
                        </m:radPr>
                        <m:deg/>
                        <m:e>
                          <m:f>
                            <m:fPr>
                              <m:ctrlPr>
                                <a:rPr lang="en-US" sz="1800" i="1">
                                  <a:solidFill>
                                    <a:srgbClr val="000000"/>
                                  </a:solidFill>
                                  <a:effectLst/>
                                  <a:latin typeface="Cambria Math" panose="02040503050406030204" pitchFamily="18" charset="0"/>
                                  <a:ea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rPr>
                                <m:t>𝜏</m:t>
                              </m:r>
                            </m:num>
                            <m:den>
                              <m:r>
                                <a:rPr lang="en-US" sz="1800" i="1">
                                  <a:solidFill>
                                    <a:srgbClr val="000000"/>
                                  </a:solidFill>
                                  <a:effectLst/>
                                  <a:latin typeface="Cambria Math" panose="02040503050406030204" pitchFamily="18" charset="0"/>
                                  <a:ea typeface="Times New Roman" panose="02020603050405020304" pitchFamily="18" charset="0"/>
                                </a:rPr>
                                <m:t>𝜇</m:t>
                              </m:r>
                            </m:den>
                          </m:f>
                        </m:e>
                      </m:rad>
                      <m:r>
                        <a:rPr lang="en-US" sz="1800" i="1">
                          <a:solidFill>
                            <a:srgbClr val="000000"/>
                          </a:solidFill>
                          <a:effectLst/>
                          <a:latin typeface="Cambria Math" panose="02040503050406030204" pitchFamily="18" charset="0"/>
                          <a:ea typeface="Times New Roman" panose="02020603050405020304" pitchFamily="18" charset="0"/>
                        </a:rPr>
                        <m:t>=</m:t>
                      </m:r>
                      <m:f>
                        <m:fPr>
                          <m:ctrlPr>
                            <a:rPr lang="en-US" sz="1800" i="1">
                              <a:solidFill>
                                <a:srgbClr val="000000"/>
                              </a:solidFill>
                              <a:effectLst/>
                              <a:latin typeface="Cambria Math" panose="02040503050406030204" pitchFamily="18" charset="0"/>
                              <a:ea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rPr>
                            <m:t>1</m:t>
                          </m:r>
                        </m:num>
                        <m:den>
                          <m:r>
                            <a:rPr lang="en-US" sz="1800" i="1">
                              <a:solidFill>
                                <a:srgbClr val="000000"/>
                              </a:solidFill>
                              <a:effectLst/>
                              <a:latin typeface="Cambria Math" panose="02040503050406030204" pitchFamily="18" charset="0"/>
                              <a:ea typeface="Times New Roman" panose="02020603050405020304" pitchFamily="18" charset="0"/>
                            </a:rPr>
                            <m:t>𝑙</m:t>
                          </m:r>
                        </m:den>
                      </m:f>
                      <m:rad>
                        <m:radPr>
                          <m:degHide m:val="on"/>
                          <m:ctrlPr>
                            <a:rPr lang="en-US" sz="1800" i="1">
                              <a:solidFill>
                                <a:srgbClr val="000000"/>
                              </a:solidFill>
                              <a:effectLst/>
                              <a:latin typeface="Cambria Math" panose="02040503050406030204" pitchFamily="18" charset="0"/>
                              <a:ea typeface="Times New Roman" panose="02020603050405020304" pitchFamily="18" charset="0"/>
                            </a:rPr>
                          </m:ctrlPr>
                        </m:radPr>
                        <m:deg/>
                        <m:e>
                          <m:f>
                            <m:fPr>
                              <m:ctrlPr>
                                <a:rPr lang="en-US" sz="1800" i="1">
                                  <a:solidFill>
                                    <a:srgbClr val="000000"/>
                                  </a:solidFill>
                                  <a:effectLst/>
                                  <a:latin typeface="Cambria Math" panose="02040503050406030204" pitchFamily="18" charset="0"/>
                                  <a:ea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rPr>
                                <m:t>𝜏</m:t>
                              </m:r>
                            </m:num>
                            <m:den>
                              <m:r>
                                <a:rPr lang="en-US" sz="1800" i="1">
                                  <a:solidFill>
                                    <a:srgbClr val="000000"/>
                                  </a:solidFill>
                                  <a:effectLst/>
                                  <a:latin typeface="Cambria Math" panose="02040503050406030204" pitchFamily="18" charset="0"/>
                                  <a:ea typeface="Times New Roman" panose="02020603050405020304" pitchFamily="18" charset="0"/>
                                </a:rPr>
                                <m:t>𝜇</m:t>
                              </m:r>
                            </m:den>
                          </m:f>
                        </m:e>
                      </m:rad>
                      <m:r>
                        <a:rPr lang="en-US" sz="1800" i="1">
                          <a:solidFill>
                            <a:srgbClr val="000000"/>
                          </a:solidFill>
                          <a:effectLst/>
                          <a:latin typeface="Cambria Math" panose="02040503050406030204" pitchFamily="18" charset="0"/>
                          <a:ea typeface="Times New Roman" panose="02020603050405020304" pitchFamily="18" charset="0"/>
                        </a:rPr>
                        <m:t> …………(2)</m:t>
                      </m:r>
                    </m:oMath>
                  </m:oMathPara>
                </a14:m>
                <a:endParaRPr lang="en-US" sz="1800" dirty="0">
                  <a:effectLst/>
                  <a:latin typeface="Times New Roman" panose="02020603050405020304" pitchFamily="18" charset="0"/>
                  <a:ea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EA1C286F-AFA2-7CC6-B7D9-87FD1040F45C}"/>
                  </a:ext>
                </a:extLst>
              </p:cNvPr>
              <p:cNvSpPr txBox="1">
                <a:spLocks noRot="1" noChangeAspect="1" noMove="1" noResize="1" noEditPoints="1" noAdjustHandles="1" noChangeArrowheads="1" noChangeShapeType="1" noTextEdit="1"/>
              </p:cNvSpPr>
              <p:nvPr/>
            </p:nvSpPr>
            <p:spPr>
              <a:xfrm>
                <a:off x="1032388" y="394098"/>
                <a:ext cx="10766322" cy="6069803"/>
              </a:xfrm>
              <a:prstGeom prst="rect">
                <a:avLst/>
              </a:prstGeom>
              <a:blipFill>
                <a:blip r:embed="rId2"/>
                <a:stretch>
                  <a:fillRect t="-402"/>
                </a:stretch>
              </a:blipFill>
            </p:spPr>
            <p:txBody>
              <a:bodyPr/>
              <a:lstStyle/>
              <a:p>
                <a:r>
                  <a:rPr lang="en-US">
                    <a:noFill/>
                  </a:rPr>
                  <a:t> </a:t>
                </a:r>
              </a:p>
            </p:txBody>
          </p:sp>
        </mc:Fallback>
      </mc:AlternateContent>
    </p:spTree>
    <p:extLst>
      <p:ext uri="{BB962C8B-B14F-4D97-AF65-F5344CB8AC3E}">
        <p14:creationId xmlns:p14="http://schemas.microsoft.com/office/powerpoint/2010/main" val="9288137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2C8D9-26BA-5C6C-43A2-245AE3964C10}"/>
              </a:ext>
            </a:extLst>
          </p:cNvPr>
          <p:cNvSpPr txBox="1"/>
          <p:nvPr/>
        </p:nvSpPr>
        <p:spPr>
          <a:xfrm>
            <a:off x="0" y="0"/>
            <a:ext cx="12024851" cy="6724918"/>
          </a:xfrm>
          <a:prstGeom prst="rect">
            <a:avLst/>
          </a:prstGeom>
          <a:noFill/>
        </p:spPr>
        <p:txBody>
          <a:bodyPr wrap="square">
            <a:spAutoFit/>
          </a:bodyPr>
          <a:lstStyle/>
          <a:p>
            <a:pPr>
              <a:lnSpc>
                <a:spcPct val="150000"/>
              </a:lnSpc>
              <a:spcAft>
                <a:spcPts val="600"/>
              </a:spcAft>
            </a:pPr>
            <a:endParaRPr lang="en-US" sz="600" b="1" u="sng" dirty="0">
              <a:solidFill>
                <a:schemeClr val="accent1">
                  <a:lumMod val="75000"/>
                </a:schemeClr>
              </a:solidFill>
              <a:effectLst/>
              <a:latin typeface="Sitka Heading" pitchFamily="2" charset="0"/>
              <a:ea typeface="Times New Roman" panose="02020603050405020304" pitchFamily="18" charset="0"/>
            </a:endParaRPr>
          </a:p>
          <a:p>
            <a:pPr lvl="1">
              <a:lnSpc>
                <a:spcPct val="150000"/>
              </a:lnSpc>
              <a:spcAft>
                <a:spcPts val="600"/>
              </a:spcAft>
            </a:pPr>
            <a:r>
              <a:rPr lang="en-US" sz="2800" b="1" u="sng" dirty="0">
                <a:solidFill>
                  <a:schemeClr val="accent1">
                    <a:lumMod val="75000"/>
                  </a:schemeClr>
                </a:solidFill>
                <a:effectLst/>
                <a:latin typeface="Sitka Heading" pitchFamily="2" charset="0"/>
                <a:ea typeface="Times New Roman" panose="02020603050405020304" pitchFamily="18" charset="0"/>
              </a:rPr>
              <a:t>Apparatus</a:t>
            </a:r>
          </a:p>
          <a:p>
            <a:pPr>
              <a:lnSpc>
                <a:spcPct val="150000"/>
              </a:lnSpc>
              <a:spcAft>
                <a:spcPts val="600"/>
              </a:spcAft>
            </a:pPr>
            <a:endParaRPr lang="en-US" sz="2400" b="1" u="sng" dirty="0">
              <a:solidFill>
                <a:schemeClr val="accent1">
                  <a:lumMod val="75000"/>
                </a:schemeClr>
              </a:solidFill>
              <a:effectLst/>
              <a:latin typeface="Sitka Heading" pitchFamily="2" charset="0"/>
              <a:ea typeface="Times New Roman" panose="02020603050405020304" pitchFamily="18" charset="0"/>
            </a:endParaRPr>
          </a:p>
          <a:p>
            <a:pPr>
              <a:lnSpc>
                <a:spcPct val="150000"/>
              </a:lnSpc>
              <a:spcAft>
                <a:spcPts val="600"/>
              </a:spcAft>
            </a:pPr>
            <a:endParaRPr lang="en-US" sz="2400" b="1" u="sng" dirty="0">
              <a:solidFill>
                <a:schemeClr val="accent1">
                  <a:lumMod val="75000"/>
                </a:schemeClr>
              </a:solidFill>
              <a:effectLst/>
              <a:latin typeface="Sitka Heading" pitchFamily="2" charset="0"/>
              <a:ea typeface="Times New Roman" panose="02020603050405020304" pitchFamily="18" charset="0"/>
            </a:endParaRPr>
          </a:p>
          <a:p>
            <a:pPr>
              <a:lnSpc>
                <a:spcPct val="150000"/>
              </a:lnSpc>
              <a:spcAft>
                <a:spcPts val="600"/>
              </a:spcAft>
            </a:pPr>
            <a:endParaRPr lang="en-US" sz="700" b="1" u="sng" dirty="0">
              <a:solidFill>
                <a:schemeClr val="accent1">
                  <a:lumMod val="75000"/>
                </a:schemeClr>
              </a:solidFill>
              <a:effectLst/>
              <a:latin typeface="Sitka Heading" pitchFamily="2" charset="0"/>
              <a:ea typeface="Times New Roman" panose="02020603050405020304" pitchFamily="18" charset="0"/>
            </a:endParaRPr>
          </a:p>
          <a:p>
            <a:pPr>
              <a:lnSpc>
                <a:spcPct val="150000"/>
              </a:lnSpc>
              <a:spcAft>
                <a:spcPts val="600"/>
              </a:spcAft>
            </a:pPr>
            <a:endParaRPr lang="en-US" sz="500" b="1" u="sng" dirty="0">
              <a:solidFill>
                <a:schemeClr val="accent1">
                  <a:lumMod val="75000"/>
                </a:schemeClr>
              </a:solidFill>
              <a:effectLst/>
              <a:latin typeface="Sitka Heading" pitchFamily="2" charset="0"/>
              <a:ea typeface="Times New Roman" panose="02020603050405020304" pitchFamily="18" charset="0"/>
            </a:endParaRPr>
          </a:p>
          <a:p>
            <a:pPr lvl="1">
              <a:lnSpc>
                <a:spcPct val="150000"/>
              </a:lnSpc>
              <a:spcAft>
                <a:spcPts val="600"/>
              </a:spcAft>
            </a:pPr>
            <a:r>
              <a:rPr lang="en-US" sz="2800" b="1" u="sng" dirty="0">
                <a:solidFill>
                  <a:schemeClr val="accent1">
                    <a:lumMod val="75000"/>
                  </a:schemeClr>
                </a:solidFill>
                <a:effectLst/>
                <a:latin typeface="Sitka Heading" pitchFamily="2" charset="0"/>
                <a:ea typeface="Times New Roman" panose="02020603050405020304" pitchFamily="18" charset="0"/>
              </a:rPr>
              <a:t>Procedure</a:t>
            </a:r>
            <a:endParaRPr lang="en-US" sz="2800" u="sng" dirty="0">
              <a:solidFill>
                <a:schemeClr val="accent1">
                  <a:lumMod val="75000"/>
                </a:schemeClr>
              </a:solidFill>
              <a:latin typeface="Sitka Heading" pitchFamily="2" charset="0"/>
              <a:ea typeface="Times New Roman" panose="02020603050405020304" pitchFamily="18" charset="0"/>
            </a:endParaRPr>
          </a:p>
          <a:p>
            <a:pPr marL="1200150" lvl="2" indent="-285750" algn="just">
              <a:spcAft>
                <a:spcPts val="600"/>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At first, we weighed the scale pan. Then, we clamped the tuning fork in a longitudinal position at the edge of the table. We fixed a pulley which was fixed over a clamp and screwed to the other edge of the table. A thread was fastened to the tip of the prong and pass the other end over the pulley. We hung the scale pan at this end and put some small weights on it so that the string is lightly stretched.</a:t>
            </a:r>
          </a:p>
          <a:p>
            <a:pPr lvl="2" algn="just">
              <a:spcAft>
                <a:spcPts val="600"/>
              </a:spcAft>
            </a:pPr>
            <a:endParaRPr lang="en-US" sz="600" dirty="0">
              <a:solidFill>
                <a:srgbClr val="000000"/>
              </a:solidFill>
              <a:effectLst/>
              <a:latin typeface="Times New Roman" panose="02020603050405020304" pitchFamily="18" charset="0"/>
              <a:ea typeface="Times New Roman" panose="02020603050405020304" pitchFamily="18" charset="0"/>
            </a:endParaRPr>
          </a:p>
          <a:p>
            <a:pPr marL="1200150" lvl="2" indent="-285750" algn="just">
              <a:spcAft>
                <a:spcPts val="600"/>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Then we rotated the screw to maintain an electrically tuning fork (</a:t>
            </a:r>
            <a:r>
              <a:rPr lang="en-US" dirty="0" err="1">
                <a:solidFill>
                  <a:srgbClr val="000000"/>
                </a:solidFill>
                <a:effectLst/>
                <a:latin typeface="Times New Roman" panose="02020603050405020304" pitchFamily="18" charset="0"/>
                <a:ea typeface="Times New Roman" panose="02020603050405020304" pitchFamily="18" charset="0"/>
              </a:rPr>
              <a:t>i.s</a:t>
            </a:r>
            <a:r>
              <a:rPr lang="en-US" dirty="0">
                <a:solidFill>
                  <a:srgbClr val="000000"/>
                </a:solidFill>
                <a:effectLst/>
                <a:latin typeface="Times New Roman" panose="02020603050405020304" pitchFamily="18" charset="0"/>
                <a:ea typeface="Times New Roman" panose="02020603050405020304" pitchFamily="18" charset="0"/>
              </a:rPr>
              <a:t>., the tuning has exited). As a result, the vibration in the tuning fork gets started and several nodes and loops can possibly be seen.</a:t>
            </a:r>
          </a:p>
          <a:p>
            <a:pPr lvl="2" algn="just">
              <a:spcAft>
                <a:spcPts val="600"/>
              </a:spcAft>
            </a:pPr>
            <a:endParaRPr lang="en-US" sz="600" dirty="0">
              <a:effectLst/>
              <a:latin typeface="Times New Roman" panose="02020603050405020304" pitchFamily="18" charset="0"/>
              <a:ea typeface="Times New Roman" panose="02020603050405020304" pitchFamily="18" charset="0"/>
            </a:endParaRPr>
          </a:p>
          <a:p>
            <a:pPr marL="1200150" lvl="2" indent="-285750" algn="just">
              <a:spcAft>
                <a:spcPts val="600"/>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We increased the weight until the loops are maximum, the nodal points are fixed in position and the loops are of equal length. This happened when resonance occurred between the fork and the particular mode of vibration of the string. We defined the loops by adjusting the length of the string while keeping the weight on the pan fixed.</a:t>
            </a:r>
            <a:endParaRPr lang="en-US" dirty="0">
              <a:effectLst/>
              <a:latin typeface="Times New Roman" panose="02020603050405020304" pitchFamily="18" charset="0"/>
              <a:ea typeface="Times New Roman" panose="02020603050405020304" pitchFamily="18" charset="0"/>
            </a:endParaRPr>
          </a:p>
          <a:p>
            <a:pPr lvl="2">
              <a:spcAft>
                <a:spcPts val="600"/>
              </a:spcAft>
            </a:pPr>
            <a:endParaRPr lang="en-US" sz="1400" dirty="0">
              <a:latin typeface="Times New Roman" panose="02020603050405020304" pitchFamily="18" charset="0"/>
              <a:ea typeface="Times New Roman" panose="02020603050405020304" pitchFamily="18" charset="0"/>
            </a:endParaRPr>
          </a:p>
        </p:txBody>
      </p:sp>
      <p:graphicFrame>
        <p:nvGraphicFramePr>
          <p:cNvPr id="6" name="Table 5">
            <a:extLst>
              <a:ext uri="{FF2B5EF4-FFF2-40B4-BE49-F238E27FC236}">
                <a16:creationId xmlns:a16="http://schemas.microsoft.com/office/drawing/2014/main" id="{9FF00A0E-8C06-435D-CDDC-C1858226ACE8}"/>
              </a:ext>
            </a:extLst>
          </p:cNvPr>
          <p:cNvGraphicFramePr>
            <a:graphicFrameLocks noGrp="1"/>
          </p:cNvGraphicFramePr>
          <p:nvPr>
            <p:extLst>
              <p:ext uri="{D42A27DB-BD31-4B8C-83A1-F6EECF244321}">
                <p14:modId xmlns:p14="http://schemas.microsoft.com/office/powerpoint/2010/main" val="1849088915"/>
              </p:ext>
            </p:extLst>
          </p:nvPr>
        </p:nvGraphicFramePr>
        <p:xfrm>
          <a:off x="886119" y="1120876"/>
          <a:ext cx="8408709" cy="1799304"/>
        </p:xfrm>
        <a:graphic>
          <a:graphicData uri="http://schemas.openxmlformats.org/drawingml/2006/table">
            <a:tbl>
              <a:tblPr firstRow="1" firstCol="1" bandRow="1"/>
              <a:tblGrid>
                <a:gridCol w="4203450">
                  <a:extLst>
                    <a:ext uri="{9D8B030D-6E8A-4147-A177-3AD203B41FA5}">
                      <a16:colId xmlns:a16="http://schemas.microsoft.com/office/drawing/2014/main" val="3563398402"/>
                    </a:ext>
                  </a:extLst>
                </a:gridCol>
                <a:gridCol w="4205259">
                  <a:extLst>
                    <a:ext uri="{9D8B030D-6E8A-4147-A177-3AD203B41FA5}">
                      <a16:colId xmlns:a16="http://schemas.microsoft.com/office/drawing/2014/main" val="1908933084"/>
                    </a:ext>
                  </a:extLst>
                </a:gridCol>
              </a:tblGrid>
              <a:tr h="368464">
                <a:tc>
                  <a:txBody>
                    <a:bodyPr/>
                    <a:lstStyle/>
                    <a:p>
                      <a:pPr marL="342900" marR="0" lvl="0" indent="-342900">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Meld’s apparatus.</a:t>
                      </a:r>
                    </a:p>
                  </a:txBody>
                  <a:tcPr marL="68580" marR="68580" marT="0" marB="0">
                    <a:lnL>
                      <a:noFill/>
                    </a:lnL>
                    <a:lnR>
                      <a:noFill/>
                    </a:lnR>
                    <a:lnT>
                      <a:noFill/>
                    </a:lnT>
                    <a:lnB>
                      <a:noFill/>
                    </a:lnB>
                  </a:tcPr>
                </a:tc>
                <a:tc>
                  <a:txBody>
                    <a:bodyPr/>
                    <a:lstStyle/>
                    <a:p>
                      <a:pPr marL="0" marR="0" lvl="0" indent="0">
                        <a:spcBef>
                          <a:spcPts val="0"/>
                        </a:spcBef>
                        <a:spcAft>
                          <a:spcPts val="0"/>
                        </a:spcAft>
                        <a:buFont typeface="Symbol" panose="05050102010706020507" pitchFamily="18" charset="2"/>
                        <a:buNone/>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243233371"/>
                  </a:ext>
                </a:extLst>
              </a:tr>
              <a:tr h="357710">
                <a:tc>
                  <a:txBody>
                    <a:bodyPr/>
                    <a:lstStyle/>
                    <a:p>
                      <a:pPr marL="342900" marR="0" lvl="0" indent="-342900">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String.</a:t>
                      </a:r>
                    </a:p>
                  </a:txBody>
                  <a:tcPr marL="68580" marR="68580" marT="0" marB="0">
                    <a:lnL>
                      <a:noFill/>
                    </a:lnL>
                    <a:lnR>
                      <a:noFill/>
                    </a:lnR>
                    <a:lnT>
                      <a:noFill/>
                    </a:lnT>
                    <a:lnB>
                      <a:noFill/>
                    </a:lnB>
                  </a:tcPr>
                </a:tc>
                <a:tc>
                  <a:txBody>
                    <a:bodyPr/>
                    <a:lstStyle/>
                    <a:p>
                      <a:pPr marL="0" marR="0" lvl="0" indent="0">
                        <a:spcBef>
                          <a:spcPts val="0"/>
                        </a:spcBef>
                        <a:spcAft>
                          <a:spcPts val="0"/>
                        </a:spcAft>
                        <a:buFont typeface="Symbol" panose="05050102010706020507" pitchFamily="18" charset="2"/>
                        <a:buNone/>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950232886"/>
                  </a:ext>
                </a:extLst>
              </a:tr>
              <a:tr h="357710">
                <a:tc>
                  <a:txBody>
                    <a:bodyPr/>
                    <a:lstStyle/>
                    <a:p>
                      <a:pPr marL="342900" marR="0" lvl="0" indent="-342900">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Meter scale.</a:t>
                      </a:r>
                    </a:p>
                  </a:txBody>
                  <a:tcPr marL="68580" marR="68580" marT="0" marB="0">
                    <a:lnL>
                      <a:noFill/>
                    </a:lnL>
                    <a:lnR>
                      <a:noFill/>
                    </a:lnR>
                    <a:lnT>
                      <a:noFill/>
                    </a:lnT>
                    <a:lnB>
                      <a:noFill/>
                    </a:lnB>
                  </a:tcPr>
                </a:tc>
                <a:tc>
                  <a:txBody>
                    <a:bodyPr/>
                    <a:lstStyle/>
                    <a:p>
                      <a:pPr marL="0" marR="0" lvl="0" indent="0">
                        <a:spcBef>
                          <a:spcPts val="0"/>
                        </a:spcBef>
                        <a:spcAft>
                          <a:spcPts val="0"/>
                        </a:spcAft>
                        <a:buFont typeface="Symbol" panose="05050102010706020507" pitchFamily="18" charset="2"/>
                        <a:buNone/>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169292555"/>
                  </a:ext>
                </a:extLst>
              </a:tr>
              <a:tr h="357710">
                <a:tc>
                  <a:txBody>
                    <a:bodyPr/>
                    <a:lstStyle/>
                    <a:p>
                      <a:pPr marL="342900" marR="0" lvl="0" indent="-342900">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Weight box.</a:t>
                      </a:r>
                    </a:p>
                  </a:txBody>
                  <a:tcPr marL="68580" marR="68580" marT="0" marB="0">
                    <a:lnL>
                      <a:noFill/>
                    </a:lnL>
                    <a:lnR>
                      <a:noFill/>
                    </a:lnR>
                    <a:lnT>
                      <a:noFill/>
                    </a:lnT>
                    <a:lnB>
                      <a:noFill/>
                    </a:lnB>
                  </a:tcPr>
                </a:tc>
                <a:tc>
                  <a:txBody>
                    <a:bodyPr/>
                    <a:lstStyle/>
                    <a:p>
                      <a:pPr marL="0" marR="0" lvl="0" indent="0">
                        <a:spcBef>
                          <a:spcPts val="0"/>
                        </a:spcBef>
                        <a:spcAft>
                          <a:spcPts val="0"/>
                        </a:spcAft>
                        <a:buFont typeface="Symbol" panose="05050102010706020507" pitchFamily="18" charset="2"/>
                        <a:buNone/>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649349797"/>
                  </a:ext>
                </a:extLst>
              </a:tr>
              <a:tr h="357710">
                <a:tc>
                  <a:txBody>
                    <a:bodyPr/>
                    <a:lstStyle/>
                    <a:p>
                      <a:pPr marL="0" marR="0" lvl="0" indent="0">
                        <a:spcBef>
                          <a:spcPts val="0"/>
                        </a:spcBef>
                        <a:spcAft>
                          <a:spcPts val="0"/>
                        </a:spcAft>
                        <a:buFont typeface="Symbol" panose="05050102010706020507" pitchFamily="18" charset="2"/>
                        <a:buNone/>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a:noFill/>
                    </a:lnT>
                    <a:lnB>
                      <a:noFill/>
                    </a:lnB>
                  </a:tcPr>
                </a:tc>
                <a:extLst>
                  <a:ext uri="{0D108BD9-81ED-4DB2-BD59-A6C34878D82A}">
                    <a16:rowId xmlns:a16="http://schemas.microsoft.com/office/drawing/2014/main" val="1793531420"/>
                  </a:ext>
                </a:extLst>
              </a:tr>
            </a:tbl>
          </a:graphicData>
        </a:graphic>
      </p:graphicFrame>
    </p:spTree>
    <p:extLst>
      <p:ext uri="{BB962C8B-B14F-4D97-AF65-F5344CB8AC3E}">
        <p14:creationId xmlns:p14="http://schemas.microsoft.com/office/powerpoint/2010/main" val="29617668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632DB0-A084-F3E8-221B-907DF8BCDA9A}"/>
              </a:ext>
            </a:extLst>
          </p:cNvPr>
          <p:cNvSpPr txBox="1"/>
          <p:nvPr/>
        </p:nvSpPr>
        <p:spPr>
          <a:xfrm>
            <a:off x="0" y="0"/>
            <a:ext cx="11985523" cy="6778266"/>
          </a:xfrm>
          <a:prstGeom prst="rect">
            <a:avLst/>
          </a:prstGeom>
          <a:noFill/>
        </p:spPr>
        <p:txBody>
          <a:bodyPr wrap="square">
            <a:spAutoFit/>
          </a:bodyPr>
          <a:lstStyle/>
          <a:p>
            <a:pPr marR="0" lvl="0" algn="just">
              <a:lnSpc>
                <a:spcPct val="110000"/>
              </a:lnSpc>
              <a:spcBef>
                <a:spcPts val="0"/>
              </a:spcBef>
              <a:spcAft>
                <a:spcPts val="60"/>
              </a:spcAft>
            </a:pPr>
            <a:endParaRPr lang="en-US" sz="1400" dirty="0">
              <a:effectLst/>
              <a:latin typeface="Times New Roman" panose="02020603050405020304" pitchFamily="18" charset="0"/>
              <a:ea typeface="Times New Roman" panose="02020603050405020304" pitchFamily="18" charset="0"/>
            </a:endParaRPr>
          </a:p>
          <a:p>
            <a:pPr marL="1257300" lvl="2" indent="-342900" algn="just">
              <a:lnSpc>
                <a:spcPct val="110000"/>
              </a:lnSpc>
              <a:spcAft>
                <a:spcPts val="60"/>
              </a:spcAft>
              <a:buFont typeface="Wingdings" panose="05000000000000000000" pitchFamily="2" charset="2"/>
              <a:buChar char="Ø"/>
            </a:pPr>
            <a:endParaRPr lang="en-US" sz="1400" dirty="0">
              <a:effectLst/>
              <a:latin typeface="Times New Roman" panose="02020603050405020304" pitchFamily="18" charset="0"/>
              <a:ea typeface="Times New Roman" panose="02020603050405020304" pitchFamily="18" charset="0"/>
            </a:endParaRPr>
          </a:p>
          <a:p>
            <a:pPr marL="1200150" lvl="2" indent="-285750" algn="just">
              <a:spcAft>
                <a:spcPts val="600"/>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After That, we determined the length between two successive nodes, placing two pins P1 and P2 of adjustable height below the two extreme well-defined nodes. Then, we measured the distance between the two pins and the total number of loops between them counted. The operation was repeated three times by independently adjusting the positions of the pointers. From these observations, we calculated the length l of a segment.</a:t>
            </a:r>
            <a:r>
              <a:rPr lang="en-US" dirty="0">
                <a:effectLst/>
                <a:latin typeface="Times New Roman" panose="02020603050405020304" pitchFamily="18" charset="0"/>
                <a:ea typeface="Times New Roman" panose="02020603050405020304" pitchFamily="18" charset="0"/>
              </a:rPr>
              <a:t> </a:t>
            </a:r>
          </a:p>
          <a:p>
            <a:pPr lvl="2" algn="just">
              <a:spcAft>
                <a:spcPts val="600"/>
              </a:spcAft>
            </a:pPr>
            <a:endParaRPr lang="en-US" sz="600" dirty="0">
              <a:effectLst/>
              <a:latin typeface="Times New Roman" panose="02020603050405020304" pitchFamily="18" charset="0"/>
              <a:ea typeface="Times New Roman" panose="02020603050405020304" pitchFamily="18" charset="0"/>
            </a:endParaRPr>
          </a:p>
          <a:p>
            <a:pPr marL="1200150" lvl="2" indent="-285750" algn="just">
              <a:spcAft>
                <a:spcPts val="600"/>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Again That, we increased the weight in the scale pan when the total number of loops between the two fixed ends became different. The operations were repeated as described in 2, 3 and 4 to determine the new length of a segment. In that way, the weight was being increased on the pan. The number of loops decreases as the weights increased. The total number of loops for each new weight was measured and the corresponding l in the manner described in 2, 3 and 4 was determined.</a:t>
            </a:r>
          </a:p>
          <a:p>
            <a:pPr lvl="2" algn="just">
              <a:spcAft>
                <a:spcPts val="600"/>
              </a:spcAft>
            </a:pPr>
            <a:endParaRPr lang="en-US" sz="600" dirty="0">
              <a:effectLst/>
              <a:latin typeface="Times New Roman" panose="02020603050405020304" pitchFamily="18" charset="0"/>
              <a:ea typeface="Times New Roman" panose="02020603050405020304" pitchFamily="18" charset="0"/>
            </a:endParaRPr>
          </a:p>
          <a:p>
            <a:pPr marL="1200150" lvl="2" indent="-285750" algn="just">
              <a:lnSpc>
                <a:spcPct val="150000"/>
              </a:lnSpc>
              <a:spcAft>
                <a:spcPts val="600"/>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We repeated the whole process with another mode of vibration of the fork, by turning the fork through 90̊.</a:t>
            </a:r>
          </a:p>
          <a:p>
            <a:pPr lvl="2" algn="just">
              <a:lnSpc>
                <a:spcPct val="150000"/>
              </a:lnSpc>
              <a:spcAft>
                <a:spcPts val="600"/>
              </a:spcAft>
            </a:pPr>
            <a:endParaRPr lang="en-US" sz="600" dirty="0">
              <a:effectLst/>
              <a:latin typeface="Times New Roman" panose="02020603050405020304" pitchFamily="18" charset="0"/>
              <a:ea typeface="Times New Roman" panose="02020603050405020304" pitchFamily="18" charset="0"/>
            </a:endParaRPr>
          </a:p>
          <a:p>
            <a:pPr marL="1200150" lvl="2" indent="-285750" algn="just">
              <a:spcAft>
                <a:spcPts val="600"/>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At the end of the experiment, we determined the weight and length of the string. And we determined the mass per unit length of the thread was determined. Also, we determined the mass of the scale pan.</a:t>
            </a:r>
            <a:r>
              <a:rPr lang="en-US" dirty="0">
                <a:effectLst/>
                <a:latin typeface="Times New Roman" panose="02020603050405020304" pitchFamily="18" charset="0"/>
                <a:ea typeface="Times New Roman" panose="02020603050405020304" pitchFamily="18" charset="0"/>
              </a:rPr>
              <a:t> </a:t>
            </a:r>
          </a:p>
          <a:p>
            <a:pPr lvl="2" algn="just">
              <a:spcAft>
                <a:spcPts val="600"/>
              </a:spcAft>
            </a:pPr>
            <a:endParaRPr lang="en-US" sz="600" dirty="0">
              <a:effectLst/>
              <a:latin typeface="Times New Roman" panose="02020603050405020304" pitchFamily="18" charset="0"/>
              <a:ea typeface="Times New Roman" panose="02020603050405020304" pitchFamily="18" charset="0"/>
            </a:endParaRPr>
          </a:p>
          <a:p>
            <a:pPr marL="1200150" lvl="2" indent="-285750" algn="just">
              <a:lnSpc>
                <a:spcPct val="150000"/>
              </a:lnSpc>
              <a:spcAft>
                <a:spcPts val="600"/>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We calculated the frequency of the given fork with the help of equation (1) and (2).</a:t>
            </a:r>
          </a:p>
          <a:p>
            <a:pPr lvl="2" algn="just">
              <a:lnSpc>
                <a:spcPct val="150000"/>
              </a:lnSpc>
              <a:spcAft>
                <a:spcPts val="600"/>
              </a:spcAft>
            </a:pPr>
            <a:endParaRPr lang="en-US" dirty="0">
              <a:solidFill>
                <a:srgbClr val="000000"/>
              </a:solidFill>
              <a:latin typeface="Times New Roman" panose="02020603050405020304" pitchFamily="18" charset="0"/>
              <a:ea typeface="Times New Roman" panose="02020603050405020304" pitchFamily="18" charset="0"/>
            </a:endParaRPr>
          </a:p>
          <a:p>
            <a:pPr lvl="2" algn="just">
              <a:lnSpc>
                <a:spcPct val="150000"/>
              </a:lnSpc>
              <a:spcAft>
                <a:spcPts val="600"/>
              </a:spcAft>
            </a:pPr>
            <a:endParaRPr lang="en-US" dirty="0">
              <a:effectLst/>
              <a:latin typeface="Times New Roman" panose="02020603050405020304" pitchFamily="18" charset="0"/>
              <a:ea typeface="Times New Roman" panose="02020603050405020304" pitchFamily="18" charset="0"/>
            </a:endParaRPr>
          </a:p>
          <a:p>
            <a:pPr lvl="2" algn="just">
              <a:spcAft>
                <a:spcPts val="60"/>
              </a:spcAft>
            </a:pP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66947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1601</Words>
  <Application>Microsoft Office PowerPoint</Application>
  <PresentationFormat>Widescreen</PresentationFormat>
  <Paragraphs>271</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Book Antiqua</vt:lpstr>
      <vt:lpstr>Calibri</vt:lpstr>
      <vt:lpstr>Calibri Light</vt:lpstr>
      <vt:lpstr>Cambria Math</vt:lpstr>
      <vt:lpstr>Sitka Heading</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SHAHRIAR PARVEZ SHAMIM</dc:creator>
  <cp:lastModifiedBy>tridib sarkar</cp:lastModifiedBy>
  <cp:revision>84</cp:revision>
  <dcterms:created xsi:type="dcterms:W3CDTF">2022-04-18T19:01:35Z</dcterms:created>
  <dcterms:modified xsi:type="dcterms:W3CDTF">2022-08-07T17:28:27Z</dcterms:modified>
</cp:coreProperties>
</file>